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324" r:id="rId3"/>
    <p:sldId id="323" r:id="rId4"/>
    <p:sldId id="341" r:id="rId5"/>
    <p:sldId id="342" r:id="rId6"/>
    <p:sldId id="315" r:id="rId7"/>
    <p:sldId id="329" r:id="rId8"/>
    <p:sldId id="327" r:id="rId9"/>
    <p:sldId id="331" r:id="rId10"/>
    <p:sldId id="333" r:id="rId11"/>
    <p:sldId id="337" r:id="rId12"/>
    <p:sldId id="332" r:id="rId13"/>
    <p:sldId id="335" r:id="rId14"/>
    <p:sldId id="336" r:id="rId15"/>
    <p:sldId id="338" r:id="rId16"/>
    <p:sldId id="339" r:id="rId17"/>
    <p:sldId id="340" r:id="rId18"/>
    <p:sldId id="317" r:id="rId19"/>
    <p:sldId id="319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A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5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7418-2158-664A-BD7C-99583C1EA29A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F91D6-833A-7843-9091-3A7C712EE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9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58A88-5B96-4553-B149-77159F3A2608}" type="datetimeFigureOut">
              <a:rPr lang="it-IT" smtClean="0"/>
              <a:t>3/15/18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F8F5-3189-4349-A60D-2D2FD1541B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218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4ADA81-FED1-5D42-A546-B29356773E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7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73986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83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4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75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90314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5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95757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69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602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21582"/>
            <a:ext cx="9573986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6" name="Connettore diritto 5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7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3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90314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63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99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11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73986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 dirty="0"/>
          </a:p>
        </p:txBody>
      </p:sp>
      <p:cxnSp>
        <p:nvCxnSpPr>
          <p:cNvPr id="7" name="Connettore diritto 6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68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27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9595757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Connettore diritto 7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10" name="Picture 9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1" y="321582"/>
            <a:ext cx="9573986" cy="7397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cxnSp>
        <p:nvCxnSpPr>
          <p:cNvPr id="6" name="Connettore diritto 5"/>
          <p:cNvCxnSpPr/>
          <p:nvPr userDrawn="1"/>
        </p:nvCxnSpPr>
        <p:spPr>
          <a:xfrm>
            <a:off x="859972" y="1142995"/>
            <a:ext cx="104502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LigoVirgo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7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37795"/>
            <a:ext cx="10515600" cy="503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1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37795"/>
            <a:ext cx="10515600" cy="5036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D65E-5755-4314-AEDB-03D43A8E1968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Picture 7" descr="LigoVirgo1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0" y="1"/>
            <a:ext cx="1651000" cy="12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9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10972800" cy="2362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Virgo and LIGO Detector Progress towards O3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3962400"/>
            <a:ext cx="9448800" cy="16764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i="1" dirty="0" smtClean="0">
                <a:solidFill>
                  <a:srgbClr val="0000FF"/>
                </a:solidFill>
              </a:rPr>
              <a:t>Brian O’Reilly</a:t>
            </a:r>
          </a:p>
          <a:p>
            <a:pPr algn="ctr" eaLnBrk="1" hangingPunct="1">
              <a:defRPr/>
            </a:pPr>
            <a:r>
              <a:rPr lang="en-US" i="1" dirty="0" err="1" smtClean="0">
                <a:solidFill>
                  <a:srgbClr val="0000FF"/>
                </a:solidFill>
              </a:rPr>
              <a:t>Alessio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Rocchi</a:t>
            </a:r>
            <a:endParaRPr lang="en-US" i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en-US" dirty="0" smtClean="0"/>
              <a:t>LV-EM Town Hall Meeting	</a:t>
            </a:r>
          </a:p>
          <a:p>
            <a:pPr algn="ctr" eaLnBrk="1" hangingPunct="1">
              <a:defRPr/>
            </a:pPr>
            <a:r>
              <a:rPr lang="en-US" dirty="0" smtClean="0"/>
              <a:t>March 16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7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fac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24" y="2923315"/>
            <a:ext cx="4815076" cy="368618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9011" y="270017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Acoustic Mode Dampers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464" y="2678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57" y="1173488"/>
            <a:ext cx="4025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Passively damp mechanical modes of the </a:t>
            </a:r>
          </a:p>
          <a:p>
            <a:r>
              <a:rPr lang="en-US" dirty="0" smtClean="0"/>
              <a:t>Test Mass</a:t>
            </a:r>
          </a:p>
          <a:p>
            <a:endParaRPr lang="en-US" dirty="0"/>
          </a:p>
          <a:p>
            <a:r>
              <a:rPr lang="en-US" dirty="0" smtClean="0"/>
              <a:t>Mitigate Parametric Instabilities.</a:t>
            </a:r>
          </a:p>
        </p:txBody>
      </p:sp>
      <p:pic>
        <p:nvPicPr>
          <p:cNvPr id="2" name="Picture 1" descr="AM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67" y="1201099"/>
            <a:ext cx="3922659" cy="2277947"/>
          </a:xfrm>
          <a:prstGeom prst="rect">
            <a:avLst/>
          </a:prstGeom>
        </p:spPr>
      </p:pic>
      <p:pic>
        <p:nvPicPr>
          <p:cNvPr id="6" name="Picture 5" descr="ETMXAM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16" y="3465240"/>
            <a:ext cx="3877646" cy="25782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84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61" y="118154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Squeezing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11</a:t>
            </a:fld>
            <a:endParaRPr lang="it-IT"/>
          </a:p>
        </p:txBody>
      </p:sp>
      <p:pic>
        <p:nvPicPr>
          <p:cNvPr id="8" name="Picture 7" descr="Feb26_strain_grid_SQZonly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21" y="1217740"/>
            <a:ext cx="6828179" cy="5276320"/>
          </a:xfrm>
          <a:prstGeom prst="rect">
            <a:avLst/>
          </a:prstGeom>
        </p:spPr>
      </p:pic>
      <p:pic>
        <p:nvPicPr>
          <p:cNvPr id="9" name="Picture 8" descr="Feb26_strain_grid_SQZonly_L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5" y="2424135"/>
            <a:ext cx="5367415" cy="4147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768" y="955431"/>
            <a:ext cx="7532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promising test of squeezing injection at </a:t>
            </a:r>
            <a:r>
              <a:rPr lang="en-US" sz="2400" dirty="0"/>
              <a:t>LLO</a:t>
            </a:r>
            <a:r>
              <a:rPr lang="en-US" sz="2400" dirty="0" smtClean="0"/>
              <a:t>: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~</a:t>
            </a:r>
            <a:r>
              <a:rPr lang="en-US" sz="2400" dirty="0"/>
              <a:t>15% shot noise </a:t>
            </a:r>
            <a:r>
              <a:rPr lang="en-US" sz="2400" dirty="0" smtClean="0"/>
              <a:t>reduction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improvement visible down to 70 Hz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target is 40% shot noise reduction for O3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1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975" y="8742"/>
            <a:ext cx="9579191" cy="106429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/>
                <a:cs typeface="Arial Black"/>
              </a:rPr>
              <a:t>Status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63064" y="6450832"/>
            <a:ext cx="546537" cy="365125"/>
          </a:xfrm>
          <a:prstGeom prst="rect">
            <a:avLst/>
          </a:prstGeom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A65FE26-A48E-5D41-A454-0119FB20E9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5392" y="1049237"/>
            <a:ext cx="1038028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Higher Power: 70 W Amplifier works, now working on stable operation.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Squeezing: Much work yet to do but early results are very promising.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Acoustic Mass Dampers: Promising results from test at LLO.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ETM and ERM Replacement: In progress, ETMY and ERMY at H1 already done.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Scattered Light: Lots of new baffles to absorb scattered light. This is very much a work in progress.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800" b="1" dirty="0" smtClean="0"/>
              <a:t>Optimistic that we will reach our O3 goal of 120 </a:t>
            </a:r>
            <a:r>
              <a:rPr lang="en-US" sz="2800" b="1" dirty="0" err="1" smtClean="0"/>
              <a:t>Mpc</a:t>
            </a:r>
            <a:r>
              <a:rPr lang="en-US" sz="2800" b="1" dirty="0" smtClean="0"/>
              <a:t> BNS range.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0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1991"/>
            <a:ext cx="8890605" cy="747886"/>
          </a:xfrm>
        </p:spPr>
        <p:txBody>
          <a:bodyPr/>
          <a:lstStyle/>
          <a:p>
            <a:r>
              <a:rPr lang="en-US" dirty="0" smtClean="0"/>
              <a:t>Noise Projection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63064" y="6450832"/>
            <a:ext cx="546537" cy="365125"/>
          </a:xfrm>
          <a:prstGeom prst="rect">
            <a:avLst/>
          </a:prstGeom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A65FE26-A48E-5D41-A454-0119FB20E91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L1RangevsPower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244" y="704981"/>
            <a:ext cx="9341679" cy="5751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7023" y="1483066"/>
            <a:ext cx="1849251" cy="318426"/>
          </a:xfrm>
          <a:prstGeom prst="rect">
            <a:avLst/>
          </a:prstGeom>
          <a:noFill/>
          <a:ln>
            <a:noFill/>
          </a:ln>
        </p:spPr>
        <p:txBody>
          <a:bodyPr wrap="square" lIns="117226" tIns="58613" rIns="117226" bIns="58613" rtlCol="0">
            <a:spAutoFit/>
          </a:bodyPr>
          <a:lstStyle/>
          <a:p>
            <a:r>
              <a:rPr lang="en-US" sz="1300" dirty="0"/>
              <a:t>(luminosity distance)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5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849" y="270243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Engineering Runs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Virgo: Starting from end of April will attempt to have an ER once per month if instrument status allows.</a:t>
            </a:r>
          </a:p>
          <a:p>
            <a:r>
              <a:rPr lang="en-US" sz="3200" dirty="0" smtClean="0"/>
              <a:t>LIGO Instruments may join starting in June/July.</a:t>
            </a:r>
          </a:p>
          <a:p>
            <a:r>
              <a:rPr lang="en-US" sz="3200" dirty="0" smtClean="0"/>
              <a:t>Possibly a longer ER if progress permits.</a:t>
            </a:r>
          </a:p>
          <a:p>
            <a:r>
              <a:rPr lang="en-US" sz="3200" dirty="0" smtClean="0"/>
              <a:t>Best effort to distribute alerts during this phase. </a:t>
            </a:r>
          </a:p>
          <a:p>
            <a:r>
              <a:rPr lang="en-US" sz="3200" dirty="0" smtClean="0"/>
              <a:t>Will inform LV-EM mailing list of upcoming short Engineering Runs.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8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849" y="270243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O3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O3 will be preceded by a month-long Engineering Run.</a:t>
            </a:r>
          </a:p>
          <a:p>
            <a:r>
              <a:rPr lang="en-US" sz="3200" dirty="0" smtClean="0"/>
              <a:t>Best guess is Engineering Run October</a:t>
            </a:r>
            <a:r>
              <a:rPr lang="en-US" sz="3200" dirty="0"/>
              <a:t>/</a:t>
            </a:r>
            <a:r>
              <a:rPr lang="en-US" sz="3200" dirty="0" smtClean="0"/>
              <a:t>November 2018.</a:t>
            </a:r>
          </a:p>
          <a:p>
            <a:r>
              <a:rPr lang="en-US" sz="3200" dirty="0" smtClean="0"/>
              <a:t>O3 anticipated to start towards end of 2018 and last for one calendar year.</a:t>
            </a:r>
          </a:p>
          <a:p>
            <a:r>
              <a:rPr lang="en-US" sz="3200" dirty="0" smtClean="0"/>
              <a:t>Much progress has been made, much remains to be done…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We are Optimistic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56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929" y="228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84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O4 (2021)</a:t>
            </a:r>
            <a:endParaRPr lang="en-US" dirty="0"/>
          </a:p>
        </p:txBody>
      </p:sp>
      <p:sp>
        <p:nvSpPr>
          <p:cNvPr id="10" name="Segnaposto contenuto 8"/>
          <p:cNvSpPr>
            <a:spLocks noGrp="1"/>
          </p:cNvSpPr>
          <p:nvPr>
            <p:ph idx="1"/>
          </p:nvPr>
        </p:nvSpPr>
        <p:spPr>
          <a:xfrm>
            <a:off x="838200" y="1252507"/>
            <a:ext cx="6553200" cy="3036463"/>
          </a:xfrm>
        </p:spPr>
        <p:txBody>
          <a:bodyPr>
            <a:noAutofit/>
          </a:bodyPr>
          <a:lstStyle/>
          <a:p>
            <a:r>
              <a:rPr lang="en-US" sz="1800" dirty="0" smtClean="0"/>
              <a:t>Install further upgrades:</a:t>
            </a:r>
          </a:p>
          <a:p>
            <a:pPr lvl="1"/>
            <a:r>
              <a:rPr lang="en-US" sz="1600" dirty="0" smtClean="0"/>
              <a:t>Signal recycling mirror;</a:t>
            </a:r>
          </a:p>
          <a:p>
            <a:pPr lvl="1"/>
            <a:r>
              <a:rPr lang="en-US" sz="1600" dirty="0" smtClean="0"/>
              <a:t>Input power increase to 125 W;</a:t>
            </a:r>
            <a:endParaRPr lang="en-US" sz="1600" dirty="0"/>
          </a:p>
          <a:p>
            <a:r>
              <a:rPr lang="en-US" sz="1800" dirty="0" smtClean="0"/>
              <a:t>Expected range for BNS in the range 100’s </a:t>
            </a:r>
            <a:r>
              <a:rPr lang="en-US" sz="1800" dirty="0" err="1" smtClean="0"/>
              <a:t>Mpc</a:t>
            </a:r>
            <a:r>
              <a:rPr lang="en-US" sz="1800" dirty="0" smtClean="0"/>
              <a:t>;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7272433" y="1252507"/>
            <a:ext cx="4571224" cy="2681317"/>
            <a:chOff x="7272433" y="1252507"/>
            <a:chExt cx="4571224" cy="2681317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2433" y="1252507"/>
              <a:ext cx="4503019" cy="2681317"/>
            </a:xfrm>
            <a:prstGeom prst="rect">
              <a:avLst/>
            </a:prstGeom>
          </p:spPr>
        </p:pic>
        <p:sp>
          <p:nvSpPr>
            <p:cNvPr id="18" name="Ovale 17"/>
            <p:cNvSpPr/>
            <p:nvPr/>
          </p:nvSpPr>
          <p:spPr>
            <a:xfrm>
              <a:off x="10243457" y="2378529"/>
              <a:ext cx="1600200" cy="6779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7979202" y="4124974"/>
            <a:ext cx="3208447" cy="2516921"/>
            <a:chOff x="7297790" y="1585437"/>
            <a:chExt cx="4819034" cy="3780374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7790" y="1585437"/>
              <a:ext cx="4819034" cy="3780374"/>
            </a:xfrm>
            <a:prstGeom prst="rect">
              <a:avLst/>
            </a:prstGeom>
          </p:spPr>
        </p:pic>
        <p:sp>
          <p:nvSpPr>
            <p:cNvPr id="22" name="Ovale 21"/>
            <p:cNvSpPr/>
            <p:nvPr/>
          </p:nvSpPr>
          <p:spPr>
            <a:xfrm>
              <a:off x="9379896" y="2324826"/>
              <a:ext cx="2228635" cy="24492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469858" y="2672767"/>
            <a:ext cx="5979927" cy="4143416"/>
            <a:chOff x="469858" y="2672767"/>
            <a:chExt cx="5979927" cy="4143416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858" y="2672767"/>
              <a:ext cx="5979927" cy="4143416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549729" y="5279571"/>
              <a:ext cx="2334985" cy="1362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843643" y="4424121"/>
              <a:ext cx="647700" cy="1362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46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Advanced Virgo: AdV+</a:t>
            </a:r>
            <a:endParaRPr lang="en-US" dirty="0"/>
          </a:p>
        </p:txBody>
      </p:sp>
      <p:sp>
        <p:nvSpPr>
          <p:cNvPr id="10" name="Segnaposto contenuto 8"/>
          <p:cNvSpPr>
            <a:spLocks noGrp="1"/>
          </p:cNvSpPr>
          <p:nvPr>
            <p:ph idx="1"/>
          </p:nvPr>
        </p:nvSpPr>
        <p:spPr>
          <a:xfrm>
            <a:off x="838200" y="1225295"/>
            <a:ext cx="5970814" cy="3444676"/>
          </a:xfrm>
          <a:noFill/>
        </p:spPr>
        <p:txBody>
          <a:bodyPr>
            <a:noAutofit/>
          </a:bodyPr>
          <a:lstStyle/>
          <a:p>
            <a:r>
              <a:rPr lang="en-US" sz="1800" dirty="0" smtClean="0"/>
              <a:t>Major upgrade to fully exploit the current infrastructure;</a:t>
            </a:r>
          </a:p>
          <a:p>
            <a:r>
              <a:rPr lang="en-US" sz="1800" dirty="0" smtClean="0"/>
              <a:t>Two distinct phases:</a:t>
            </a:r>
          </a:p>
          <a:p>
            <a:pPr lvl="1"/>
            <a:r>
              <a:rPr lang="en-US" sz="1600" b="1" u="sng" dirty="0" smtClean="0"/>
              <a:t>Phase-I</a:t>
            </a:r>
            <a:r>
              <a:rPr lang="en-US" sz="1600" dirty="0" smtClean="0"/>
              <a:t> in time for O4;</a:t>
            </a:r>
          </a:p>
          <a:p>
            <a:pPr lvl="1"/>
            <a:r>
              <a:rPr lang="en-US" sz="1600" dirty="0" smtClean="0"/>
              <a:t>Installation of frequency dependent squeezing and  reduction of low frequency fundamental noise;</a:t>
            </a:r>
          </a:p>
          <a:p>
            <a:pPr lvl="1"/>
            <a:r>
              <a:rPr lang="en-US" sz="1600" b="1" u="sng" dirty="0" smtClean="0"/>
              <a:t>Phase-II</a:t>
            </a:r>
            <a:r>
              <a:rPr lang="en-US" sz="1600" dirty="0" smtClean="0"/>
              <a:t>, major upgrade with replacement of test masses with heavier ones to reduce thermal noise;</a:t>
            </a:r>
          </a:p>
          <a:p>
            <a:r>
              <a:rPr lang="en-US" sz="1800" dirty="0" smtClean="0"/>
              <a:t>Expected multi-messenger event rates per year:</a:t>
            </a:r>
          </a:p>
          <a:p>
            <a:pPr lvl="1"/>
            <a:r>
              <a:rPr lang="en-US" sz="1600" dirty="0" smtClean="0"/>
              <a:t>BNS: 36-540;</a:t>
            </a:r>
          </a:p>
          <a:p>
            <a:pPr lvl="1"/>
            <a:r>
              <a:rPr lang="en-US" sz="1600" dirty="0" smtClean="0"/>
              <a:t>NSBH</a:t>
            </a:r>
            <a:r>
              <a:rPr lang="en-US" sz="1600" dirty="0"/>
              <a:t>: </a:t>
            </a:r>
            <a:r>
              <a:rPr lang="en-US" sz="1600" dirty="0" smtClean="0"/>
              <a:t>0.7-1010;</a:t>
            </a:r>
          </a:p>
          <a:p>
            <a:r>
              <a:rPr lang="en-US" sz="1800" dirty="0" smtClean="0"/>
              <a:t>Proposal submitted to funding agencies</a:t>
            </a:r>
            <a:r>
              <a:rPr lang="en-US" sz="2200" dirty="0"/>
              <a:t>.</a:t>
            </a:r>
            <a:endParaRPr lang="en-US" sz="2200" dirty="0" smtClean="0"/>
          </a:p>
        </p:txBody>
      </p:sp>
      <p:pic>
        <p:nvPicPr>
          <p:cNvPr id="12" name="image101.png"/>
          <p:cNvPicPr/>
          <p:nvPr/>
        </p:nvPicPr>
        <p:blipFill rotWithShape="1">
          <a:blip r:embed="rId2"/>
          <a:srcRect b="41136"/>
          <a:stretch/>
        </p:blipFill>
        <p:spPr>
          <a:xfrm>
            <a:off x="994886" y="4913159"/>
            <a:ext cx="5727700" cy="1839034"/>
          </a:xfrm>
          <a:prstGeom prst="rect">
            <a:avLst/>
          </a:prstGeom>
          <a:ln/>
        </p:spPr>
      </p:pic>
      <p:pic>
        <p:nvPicPr>
          <p:cNvPr id="14" name="image76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941865" y="1543704"/>
            <a:ext cx="4415155" cy="3695700"/>
          </a:xfrm>
          <a:prstGeom prst="rect">
            <a:avLst/>
          </a:prstGeom>
          <a:ln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81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68" y="4094012"/>
            <a:ext cx="3374070" cy="2134800"/>
          </a:xfrm>
          <a:prstGeom prst="rect">
            <a:avLst/>
          </a:prstGeom>
        </p:spPr>
      </p:pic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Advanced Virgo</a:t>
            </a:r>
            <a:endParaRPr lang="en-US" dirty="0"/>
          </a:p>
        </p:txBody>
      </p:sp>
      <p:pic>
        <p:nvPicPr>
          <p:cNvPr id="9" name="Picture 6" descr="https://vim.virgo-gw.eu/resources/2017-09-24/resources/20170924_ana_plot_Hrec_hoft_16384Hz_freqt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71" y="1693418"/>
            <a:ext cx="3370967" cy="21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0996702" y="1504545"/>
            <a:ext cx="980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After O2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10996702" y="3776091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During O2</a:t>
            </a:r>
            <a:endParaRPr lang="it-IT" dirty="0"/>
          </a:p>
        </p:txBody>
      </p:sp>
      <p:sp>
        <p:nvSpPr>
          <p:cNvPr id="10" name="Segnaposto contenuto 8"/>
          <p:cNvSpPr>
            <a:spLocks noGrp="1"/>
          </p:cNvSpPr>
          <p:nvPr>
            <p:ph idx="1"/>
          </p:nvPr>
        </p:nvSpPr>
        <p:spPr>
          <a:xfrm>
            <a:off x="838200" y="1219850"/>
            <a:ext cx="10515600" cy="2413975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Time towards O3 shared between commissioning and installation of upgrades:</a:t>
            </a:r>
          </a:p>
          <a:p>
            <a:pPr lvl="1"/>
            <a:r>
              <a:rPr lang="en-US" sz="1800" b="1" u="sng" dirty="0" smtClean="0"/>
              <a:t>Commissioning</a:t>
            </a:r>
            <a:r>
              <a:rPr lang="en-US" sz="1800" dirty="0" smtClean="0"/>
              <a:t> activities after O2 focused on ITF configuration finalization;</a:t>
            </a:r>
          </a:p>
          <a:p>
            <a:pPr lvl="1"/>
            <a:r>
              <a:rPr lang="en-US" sz="1800" dirty="0" smtClean="0"/>
              <a:t>Some progress on sensitivity, with overall reduction of glitch rate;</a:t>
            </a:r>
          </a:p>
          <a:p>
            <a:pPr lvl="1"/>
            <a:r>
              <a:rPr lang="en-US" sz="1800" b="1" u="sng" dirty="0" smtClean="0"/>
              <a:t>Installation</a:t>
            </a:r>
            <a:r>
              <a:rPr lang="en-US" sz="1800" dirty="0" smtClean="0"/>
              <a:t> of upgrades:</a:t>
            </a:r>
          </a:p>
          <a:p>
            <a:pPr lvl="2"/>
            <a:r>
              <a:rPr lang="en-US" sz="1600" dirty="0" smtClean="0"/>
              <a:t>Monolithic suspensions;</a:t>
            </a:r>
          </a:p>
          <a:p>
            <a:pPr lvl="2"/>
            <a:r>
              <a:rPr lang="en-US" sz="1600" dirty="0" smtClean="0"/>
              <a:t>High power laser;</a:t>
            </a:r>
          </a:p>
          <a:p>
            <a:pPr lvl="2"/>
            <a:r>
              <a:rPr lang="en-US" sz="1600" dirty="0" smtClean="0"/>
              <a:t>Frequency independent squeezing source: in collaboration with AEI.</a:t>
            </a: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" y="3792318"/>
            <a:ext cx="5119410" cy="847894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" y="4681224"/>
            <a:ext cx="2387723" cy="234962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" y="4954026"/>
            <a:ext cx="2315389" cy="130241"/>
          </a:xfrm>
          <a:prstGeom prst="rect">
            <a:avLst/>
          </a:prstGeom>
        </p:spPr>
      </p:pic>
      <p:pic>
        <p:nvPicPr>
          <p:cNvPr id="22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5835" r="39028"/>
          <a:stretch/>
        </p:blipFill>
        <p:spPr>
          <a:xfrm>
            <a:off x="2998697" y="4798705"/>
            <a:ext cx="1788037" cy="1739110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5" y="5505592"/>
            <a:ext cx="2274708" cy="880132"/>
          </a:xfrm>
          <a:prstGeom prst="rect">
            <a:avLst/>
          </a:prstGeom>
        </p:spPr>
      </p:pic>
      <p:sp>
        <p:nvSpPr>
          <p:cNvPr id="24" name="Segnaposto contenuto 8"/>
          <p:cNvSpPr txBox="1">
            <a:spLocks/>
          </p:cNvSpPr>
          <p:nvPr/>
        </p:nvSpPr>
        <p:spPr>
          <a:xfrm>
            <a:off x="4975618" y="4984170"/>
            <a:ext cx="3570765" cy="126036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Longest data stretch: 69 </a:t>
            </a:r>
            <a:r>
              <a:rPr lang="en-US" sz="2000" dirty="0" err="1" smtClean="0"/>
              <a:t>hrs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BNS range up to 28 </a:t>
            </a:r>
            <a:r>
              <a:rPr lang="en-US" sz="2000" dirty="0" err="1" smtClean="0"/>
              <a:t>Mpc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Science duty cycle: 85%.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6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upgrades: Nov 2017-Mar 2018</a:t>
            </a:r>
            <a:endParaRPr lang="en-US" dirty="0"/>
          </a:p>
        </p:txBody>
      </p:sp>
      <p:grpSp>
        <p:nvGrpSpPr>
          <p:cNvPr id="2" name="Gruppo 1"/>
          <p:cNvGrpSpPr/>
          <p:nvPr/>
        </p:nvGrpSpPr>
        <p:grpSpPr>
          <a:xfrm>
            <a:off x="8718733" y="5093641"/>
            <a:ext cx="2944585" cy="1355272"/>
            <a:chOff x="1" y="3837214"/>
            <a:chExt cx="2944585" cy="1355272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 rotWithShape="1">
            <a:blip r:embed="rId2" cstate="print"/>
            <a:srcRect r="34810" b="55135"/>
            <a:stretch/>
          </p:blipFill>
          <p:spPr>
            <a:xfrm>
              <a:off x="1" y="3837214"/>
              <a:ext cx="2944585" cy="1355272"/>
            </a:xfrm>
            <a:prstGeom prst="rect">
              <a:avLst/>
            </a:prstGeom>
          </p:spPr>
        </p:pic>
        <p:sp>
          <p:nvSpPr>
            <p:cNvPr id="14" name="TextBox 4"/>
            <p:cNvSpPr txBox="1"/>
            <p:nvPr/>
          </p:nvSpPr>
          <p:spPr>
            <a:xfrm>
              <a:off x="1" y="4726028"/>
              <a:ext cx="2042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100W amplifier on the laser bench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3514275" y="2880679"/>
            <a:ext cx="3080651" cy="2333577"/>
            <a:chOff x="3155250" y="4588638"/>
            <a:chExt cx="2886322" cy="2186374"/>
          </a:xfrm>
        </p:grpSpPr>
        <p:pic>
          <p:nvPicPr>
            <p:cNvPr id="15" name="Picture 7"/>
            <p:cNvPicPr>
              <a:picLocks noChangeAspect="1"/>
            </p:cNvPicPr>
            <p:nvPr/>
          </p:nvPicPr>
          <p:blipFill rotWithShape="1">
            <a:blip r:embed="rId3" cstate="print"/>
            <a:srcRect l="24579" t="10756" r="2292" b="6236"/>
            <a:stretch/>
          </p:blipFill>
          <p:spPr>
            <a:xfrm>
              <a:off x="3233057" y="4645479"/>
              <a:ext cx="2808515" cy="2129533"/>
            </a:xfrm>
            <a:prstGeom prst="rect">
              <a:avLst/>
            </a:prstGeom>
          </p:spPr>
        </p:pic>
        <p:sp>
          <p:nvSpPr>
            <p:cNvPr id="16" name="TextBox 8"/>
            <p:cNvSpPr txBox="1"/>
            <p:nvPr/>
          </p:nvSpPr>
          <p:spPr>
            <a:xfrm>
              <a:off x="3155250" y="4588638"/>
              <a:ext cx="2042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AEI squeezer installed in the DET lab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6"/>
          <p:cNvPicPr>
            <a:picLocks noChangeAspect="1"/>
          </p:cNvPicPr>
          <p:nvPr/>
        </p:nvPicPr>
        <p:blipFill rotWithShape="1">
          <a:blip r:embed="rId4" cstate="print"/>
          <a:srcRect l="32133" t="7778"/>
          <a:stretch/>
        </p:blipFill>
        <p:spPr>
          <a:xfrm>
            <a:off x="838200" y="1272271"/>
            <a:ext cx="2271332" cy="2314169"/>
          </a:xfrm>
          <a:prstGeom prst="rect">
            <a:avLst/>
          </a:prstGeom>
        </p:spPr>
      </p:pic>
      <p:sp>
        <p:nvSpPr>
          <p:cNvPr id="19" name="Segnaposto contenuto 8"/>
          <p:cNvSpPr txBox="1">
            <a:spLocks/>
          </p:cNvSpPr>
          <p:nvPr/>
        </p:nvSpPr>
        <p:spPr>
          <a:xfrm>
            <a:off x="3267265" y="1660732"/>
            <a:ext cx="6029423" cy="8888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test masses suspended with fused silica fibers;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boost the low frequency sensitivity.</a:t>
            </a:r>
          </a:p>
        </p:txBody>
      </p:sp>
      <p:sp>
        <p:nvSpPr>
          <p:cNvPr id="20" name="Segnaposto contenuto 8"/>
          <p:cNvSpPr txBox="1">
            <a:spLocks/>
          </p:cNvSpPr>
          <p:nvPr/>
        </p:nvSpPr>
        <p:spPr>
          <a:xfrm>
            <a:off x="6736079" y="3507303"/>
            <a:ext cx="5276862" cy="946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On-site measured squeezing: around 10 dB;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high frequency sensitivity.</a:t>
            </a:r>
          </a:p>
        </p:txBody>
      </p:sp>
      <p:sp>
        <p:nvSpPr>
          <p:cNvPr id="21" name="Segnaposto contenuto 8"/>
          <p:cNvSpPr txBox="1">
            <a:spLocks/>
          </p:cNvSpPr>
          <p:nvPr/>
        </p:nvSpPr>
        <p:spPr>
          <a:xfrm>
            <a:off x="2890157" y="5462040"/>
            <a:ext cx="5853732" cy="9464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high power laser amplifier: delivers up to 60 W to the ITF;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monolithic pre-mode-cleaner.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t="19256"/>
          <a:stretch/>
        </p:blipFill>
        <p:spPr>
          <a:xfrm>
            <a:off x="288149" y="5381855"/>
            <a:ext cx="2602008" cy="12011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6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ella 29"/>
          <p:cNvGraphicFramePr>
            <a:graphicFrameLocks noGrp="1"/>
          </p:cNvGraphicFramePr>
          <p:nvPr>
            <p:extLst/>
          </p:nvPr>
        </p:nvGraphicFramePr>
        <p:xfrm>
          <a:off x="1034141" y="5013683"/>
          <a:ext cx="10515600" cy="1124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07029319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1326125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490484688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93955647"/>
                    </a:ext>
                  </a:extLst>
                </a:gridCol>
              </a:tblGrid>
              <a:tr h="562026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7745474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8411395"/>
                  </a:ext>
                </a:extLst>
              </a:tr>
            </a:tbl>
          </a:graphicData>
        </a:graphic>
      </p:graphicFrame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Commissioning and upgrades</a:t>
            </a:r>
            <a:endParaRPr lang="en-US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838200" y="1259564"/>
            <a:ext cx="10515600" cy="19961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plan of the commissioning (at least up to end of June):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problem solving activities;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of input power (mitigate possible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Parametric Instabilities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squeezed light source;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runs possibly starting from end of April.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/>
          </p:nvPr>
        </p:nvGraphicFramePr>
        <p:xfrm>
          <a:off x="206830" y="3255702"/>
          <a:ext cx="11729360" cy="1124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936">
                  <a:extLst>
                    <a:ext uri="{9D8B030D-6E8A-4147-A177-3AD203B41FA5}">
                      <a16:colId xmlns="" xmlns:a16="http://schemas.microsoft.com/office/drawing/2014/main" val="325205630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800848882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1448020241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883346085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3038376328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2797877381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2070293199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2013261258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1490484688"/>
                    </a:ext>
                  </a:extLst>
                </a:gridCol>
                <a:gridCol w="1172936">
                  <a:extLst>
                    <a:ext uri="{9D8B030D-6E8A-4147-A177-3AD203B41FA5}">
                      <a16:colId xmlns="" xmlns:a16="http://schemas.microsoft.com/office/drawing/2014/main" val="93955647"/>
                    </a:ext>
                  </a:extLst>
                </a:gridCol>
              </a:tblGrid>
              <a:tr h="562026"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Sep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Oct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Nov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Dec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Jan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Feb</a:t>
                      </a:r>
                      <a:endParaRPr lang="en-US" sz="20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March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/>
                        <a:t>June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7745474"/>
                  </a:ext>
                </a:extLst>
              </a:tr>
              <a:tr h="562026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8411395"/>
                  </a:ext>
                </a:extLst>
              </a:tr>
            </a:tbl>
          </a:graphicData>
        </a:graphic>
      </p:graphicFrame>
      <p:sp>
        <p:nvSpPr>
          <p:cNvPr id="23" name="Rettangolo 22"/>
          <p:cNvSpPr/>
          <p:nvPr/>
        </p:nvSpPr>
        <p:spPr>
          <a:xfrm>
            <a:off x="2391591" y="5575709"/>
            <a:ext cx="1260567" cy="56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Recovery + calibration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3652159" y="5575709"/>
            <a:ext cx="2634342" cy="122155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 detector configuration,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re-measure noise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couplings, Optical Characterization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="" xmlns:a16="http://schemas.microsoft.com/office/drawing/2014/main" id="{82AAC9AF-E28A-4A2F-9921-B9FCB8E07037}"/>
              </a:ext>
            </a:extLst>
          </p:cNvPr>
          <p:cNvSpPr/>
          <p:nvPr/>
        </p:nvSpPr>
        <p:spPr>
          <a:xfrm>
            <a:off x="6286500" y="5575709"/>
            <a:ext cx="2634342" cy="88340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power increase, mitigate parametric instabilities, TCS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="" xmlns:a16="http://schemas.microsoft.com/office/drawing/2014/main" id="{6241D5FE-9D6B-4937-8816-060194B74668}"/>
              </a:ext>
            </a:extLst>
          </p:cNvPr>
          <p:cNvSpPr/>
          <p:nvPr/>
        </p:nvSpPr>
        <p:spPr>
          <a:xfrm>
            <a:off x="8920842" y="5575709"/>
            <a:ext cx="2634342" cy="6400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Commissioning of FI squeezing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207916" y="3817728"/>
            <a:ext cx="3514998" cy="56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722913" y="3817728"/>
            <a:ext cx="4103915" cy="5620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Installation of upgrades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838802" y="3817728"/>
            <a:ext cx="4097388" cy="562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ttore diritto 5"/>
          <p:cNvCxnSpPr/>
          <p:nvPr/>
        </p:nvCxnSpPr>
        <p:spPr>
          <a:xfrm flipH="1">
            <a:off x="1034141" y="4452257"/>
            <a:ext cx="6792687" cy="43542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 flipH="1">
            <a:off x="11549741" y="4452814"/>
            <a:ext cx="386450" cy="482856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32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O3 sensitivity target</a:t>
            </a:r>
            <a:endParaRPr lang="en-US" dirty="0"/>
          </a:p>
        </p:txBody>
      </p:sp>
      <p:sp>
        <p:nvSpPr>
          <p:cNvPr id="10" name="Segnaposto contenuto 8"/>
          <p:cNvSpPr>
            <a:spLocks noGrp="1"/>
          </p:cNvSpPr>
          <p:nvPr>
            <p:ph idx="1"/>
          </p:nvPr>
        </p:nvSpPr>
        <p:spPr>
          <a:xfrm>
            <a:off x="838200" y="1279723"/>
            <a:ext cx="6553200" cy="4128016"/>
          </a:xfrm>
        </p:spPr>
        <p:txBody>
          <a:bodyPr>
            <a:noAutofit/>
          </a:bodyPr>
          <a:lstStyle/>
          <a:p>
            <a:r>
              <a:rPr lang="en-US" sz="1800" dirty="0" smtClean="0"/>
              <a:t>Target BNS range: between 60 and 85 </a:t>
            </a:r>
            <a:r>
              <a:rPr lang="en-US" sz="1800" dirty="0" err="1" smtClean="0"/>
              <a:t>Mpc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Upgrades promise a boost of the frequency sensitivity at all frequencies</a:t>
            </a:r>
            <a:r>
              <a:rPr lang="en-US" sz="2000" dirty="0"/>
              <a:t>;</a:t>
            </a:r>
            <a:endParaRPr lang="en-US" sz="2000" dirty="0" smtClean="0"/>
          </a:p>
          <a:p>
            <a:r>
              <a:rPr lang="en-US" sz="1800" dirty="0" smtClean="0"/>
              <a:t>Goal for ITF input power set at 50 W: not much effect on BNS (or BBH) range, improves SNR of last </a:t>
            </a:r>
            <a:r>
              <a:rPr lang="en-US" sz="1800" dirty="0" err="1" smtClean="0"/>
              <a:t>inspiral</a:t>
            </a:r>
            <a:r>
              <a:rPr lang="en-US" sz="1800" dirty="0" smtClean="0"/>
              <a:t> cycles and merger;</a:t>
            </a:r>
          </a:p>
          <a:p>
            <a:r>
              <a:rPr lang="en-US" sz="1800" dirty="0" smtClean="0"/>
              <a:t>Commissioning of the full ITF to restart on March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Virgo ER plans: starting from end of April (if ITF status allows), one per month, during the weekends;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7316869" y="1279723"/>
            <a:ext cx="4819034" cy="3780374"/>
            <a:chOff x="7297790" y="1585437"/>
            <a:chExt cx="4819034" cy="3780374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7790" y="1585437"/>
              <a:ext cx="4819034" cy="3780374"/>
            </a:xfrm>
            <a:prstGeom prst="rect">
              <a:avLst/>
            </a:prstGeom>
          </p:spPr>
        </p:pic>
        <p:sp>
          <p:nvSpPr>
            <p:cNvPr id="11" name="Ovale 10"/>
            <p:cNvSpPr/>
            <p:nvPr/>
          </p:nvSpPr>
          <p:spPr>
            <a:xfrm>
              <a:off x="9379897" y="2120443"/>
              <a:ext cx="2228636" cy="24492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5632" r="7159"/>
          <a:stretch/>
        </p:blipFill>
        <p:spPr>
          <a:xfrm>
            <a:off x="1733336" y="3952163"/>
            <a:ext cx="4351268" cy="28187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3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98371" y="826776"/>
            <a:ext cx="11963363" cy="5495478"/>
            <a:chOff x="-98371" y="972523"/>
            <a:chExt cx="11963363" cy="5495478"/>
          </a:xfrm>
        </p:grpSpPr>
        <p:sp>
          <p:nvSpPr>
            <p:cNvPr id="66" name="Rectangle 65"/>
            <p:cNvSpPr/>
            <p:nvPr/>
          </p:nvSpPr>
          <p:spPr>
            <a:xfrm>
              <a:off x="636678" y="1071060"/>
              <a:ext cx="7369390" cy="5396941"/>
            </a:xfrm>
            <a:prstGeom prst="rect">
              <a:avLst/>
            </a:prstGeom>
            <a:solidFill>
              <a:schemeClr val="accent2">
                <a:alpha val="24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flipV="1">
              <a:off x="548640" y="3684446"/>
              <a:ext cx="11247120" cy="1928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82296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92024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01752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11480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21208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40664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30936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850392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425159" y="2434940"/>
              <a:ext cx="1142304" cy="9801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Scattered Light.</a:t>
              </a:r>
              <a:endParaRPr lang="en-US" sz="160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New SRM.</a:t>
              </a: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70W Amp.</a:t>
              </a:r>
              <a:endParaRPr lang="en-US" sz="16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88889" y="2666170"/>
              <a:ext cx="3202428" cy="39537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ETM &amp; ERM replacement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38071" y="5614405"/>
              <a:ext cx="3855408" cy="61081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Cryo</a:t>
              </a:r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-pump decommissioning, chevron baffles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44902" y="3737885"/>
              <a:ext cx="647461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Sep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32548" y="4595959"/>
              <a:ext cx="1470751" cy="36459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70 </a:t>
              </a:r>
              <a:r>
                <a:rPr lang="en-US" sz="16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W Amp.</a:t>
              </a:r>
              <a:endParaRPr lang="en-US" sz="16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48375" y="972523"/>
              <a:ext cx="1109351" cy="7396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sz="3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LLO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78997" y="5502119"/>
              <a:ext cx="1185995" cy="67236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sz="3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LHO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88891" y="2083879"/>
              <a:ext cx="3206616" cy="39537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GV repair, chevron baffles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145640" y="2021889"/>
              <a:ext cx="1822355" cy="926284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Relock full </a:t>
              </a:r>
              <a:r>
                <a:rPr lang="en-US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interferometer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7019" y="4232980"/>
              <a:ext cx="4595014" cy="61081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Replace ITMX, Scattered Light Baffles</a:t>
              </a:r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, </a:t>
              </a:r>
              <a:r>
                <a:rPr lang="en-US" sz="16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New SRM, SR3 heater.</a:t>
              </a:r>
              <a:endParaRPr lang="en-US" sz="16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63148" y="4243907"/>
              <a:ext cx="2930331" cy="36459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Squeezed light upgrade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98371" y="3286843"/>
              <a:ext cx="792276" cy="826257"/>
            </a:xfrm>
            <a:prstGeom prst="rect">
              <a:avLst/>
            </a:prstGeom>
            <a:noFill/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23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O2 end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719" y="2431536"/>
              <a:ext cx="727245" cy="995534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/>
              <a:endParaRPr lang="en-US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Prep</a:t>
              </a:r>
            </a:p>
            <a:p>
              <a:pPr algn="ctr"/>
              <a:endParaRPr lang="en-US" sz="21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2839" y="4223473"/>
              <a:ext cx="1026019" cy="949368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/>
              <a:endParaRPr lang="en-US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r>
                <a:rPr lang="en-US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Prep</a:t>
              </a:r>
              <a:endParaRPr lang="en-US" sz="21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endParaRPr lang="en-US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1352134" y="1801422"/>
              <a:ext cx="459565" cy="1421928"/>
            </a:xfrm>
            <a:prstGeom prst="homePlate">
              <a:avLst/>
            </a:prstGeom>
            <a:solidFill>
              <a:srgbClr val="E7CD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6200000">
              <a:off x="10820573" y="2344852"/>
              <a:ext cx="1376295" cy="350269"/>
            </a:xfrm>
            <a:prstGeom prst="rect">
              <a:avLst/>
            </a:prstGeom>
          </p:spPr>
          <p:txBody>
            <a:bodyPr wrap="none" lIns="117226" tIns="58613" rIns="117226" bIns="58613">
              <a:spAutoFit/>
            </a:bodyPr>
            <a:lstStyle/>
            <a:p>
              <a:r>
                <a:rPr lang="en-US" sz="13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Commissioning</a:t>
              </a:r>
              <a:endParaRPr lang="en-US" sz="1300" dirty="0"/>
            </a:p>
          </p:txBody>
        </p:sp>
        <p:sp>
          <p:nvSpPr>
            <p:cNvPr id="47" name="Pentagon 46"/>
            <p:cNvSpPr/>
            <p:nvPr/>
          </p:nvSpPr>
          <p:spPr>
            <a:xfrm>
              <a:off x="9787747" y="4460972"/>
              <a:ext cx="442943" cy="1292662"/>
            </a:xfrm>
            <a:prstGeom prst="homePlate">
              <a:avLst/>
            </a:prstGeom>
            <a:solidFill>
              <a:srgbClr val="E7CD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7226" tIns="58613" rIns="117226" bIns="58613"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6200000">
              <a:off x="9211445" y="4955691"/>
              <a:ext cx="1376295" cy="318426"/>
            </a:xfrm>
            <a:prstGeom prst="rect">
              <a:avLst/>
            </a:prstGeom>
          </p:spPr>
          <p:txBody>
            <a:bodyPr wrap="none" lIns="117226" tIns="58613" rIns="117226" bIns="58613">
              <a:spAutoFit/>
            </a:bodyPr>
            <a:lstStyle/>
            <a:p>
              <a:r>
                <a:rPr lang="en-US" sz="13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Commissioning</a:t>
              </a:r>
              <a:endParaRPr lang="en-US" sz="13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33713" y="2177530"/>
              <a:ext cx="1960105" cy="119558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Scattered Light.</a:t>
              </a: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OFI actuator.</a:t>
              </a: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Active MM</a:t>
              </a:r>
            </a:p>
            <a:p>
              <a:pPr algn="ctr"/>
              <a:r>
                <a:rPr lang="en-US" sz="14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Squeezed light </a:t>
              </a:r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installation</a:t>
              </a:r>
              <a:endParaRPr lang="en-US" sz="14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07371" y="2388059"/>
              <a:ext cx="1573859" cy="980145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Commissioning:</a:t>
              </a: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Squeezed Light Higher Power </a:t>
              </a:r>
              <a:endParaRPr lang="en-US" sz="14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Scattered Light</a:t>
              </a:r>
              <a:endParaRPr lang="en-US" sz="14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36398" y="3735227"/>
              <a:ext cx="595839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Oct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27161" y="3734965"/>
              <a:ext cx="659934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Nov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38852" y="3733165"/>
              <a:ext cx="647236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Dec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26037" y="3721737"/>
              <a:ext cx="608914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Jan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328752" y="3721789"/>
              <a:ext cx="634499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Feb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23331" y="3728437"/>
              <a:ext cx="634286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Mar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518291" y="3711670"/>
              <a:ext cx="595952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Apr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633706" y="3711670"/>
              <a:ext cx="672821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May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>
              <a:off x="1069848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9601200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0717432" y="3694738"/>
              <a:ext cx="608914" cy="395370"/>
            </a:xfrm>
            <a:prstGeom prst="rect">
              <a:avLst/>
            </a:prstGeom>
            <a:noFill/>
          </p:spPr>
          <p:txBody>
            <a:bodyPr wrap="none" lIns="117226" tIns="58613" rIns="117226" bIns="58613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Jun</a:t>
              </a:r>
              <a:endParaRPr lang="en-US" sz="23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6836710" y="2573543"/>
              <a:ext cx="1058922" cy="54925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ETMX AMD Test</a:t>
              </a:r>
              <a:endParaRPr lang="en-US" sz="160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7081015" y="2369882"/>
              <a:ext cx="1573854" cy="423583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Commissioning</a:t>
              </a:r>
              <a:endParaRPr lang="en-US" sz="14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5994746" y="4565633"/>
              <a:ext cx="994028" cy="339454"/>
            </a:xfrm>
            <a:prstGeom prst="rect">
              <a:avLst/>
            </a:prstGeom>
            <a:solidFill>
              <a:srgbClr val="E6CD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 anchor="ctr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X-arm</a:t>
              </a:r>
              <a:endParaRPr lang="en-US" sz="140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8418" y="5220340"/>
              <a:ext cx="4071257" cy="36459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txBody>
            <a:bodyPr wrap="square" lIns="117226" tIns="58613" rIns="117226" bIns="58613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326464"/>
                  </a:solidFill>
                  <a:latin typeface="Helvetica" pitchFamily="34" charset="0"/>
                  <a:cs typeface="Helvetica" pitchFamily="34" charset="0"/>
                </a:rPr>
                <a:t>ERM &amp; ETM replacement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17" y="49701"/>
            <a:ext cx="9579191" cy="1064294"/>
          </a:xfrm>
        </p:spPr>
        <p:txBody>
          <a:bodyPr>
            <a:normAutofit/>
          </a:bodyPr>
          <a:lstStyle/>
          <a:p>
            <a:r>
              <a:rPr lang="en-US" dirty="0" smtClean="0"/>
              <a:t>Post </a:t>
            </a:r>
            <a:r>
              <a:rPr lang="en-US" dirty="0"/>
              <a:t>O2 </a:t>
            </a:r>
            <a:r>
              <a:rPr lang="en-US" dirty="0" smtClean="0"/>
              <a:t>Installation and Commissioning</a:t>
            </a:r>
            <a:endParaRPr lang="en-US" sz="3600" dirty="0">
              <a:latin typeface="Arial Black"/>
              <a:cs typeface="Arial Black"/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63064" y="6450832"/>
            <a:ext cx="546537" cy="365125"/>
          </a:xfrm>
          <a:prstGeom prst="rect">
            <a:avLst/>
          </a:prstGeom>
        </p:spPr>
        <p:txBody>
          <a:bodyPr vert="horz" wrap="square" lIns="117226" tIns="58613" rIns="117226" bIns="58613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A65FE26-A48E-5D41-A454-0119FB20E9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2" name="Pentagon 61"/>
          <p:cNvSpPr/>
          <p:nvPr/>
        </p:nvSpPr>
        <p:spPr>
          <a:xfrm>
            <a:off x="8015232" y="6185907"/>
            <a:ext cx="4176767" cy="518536"/>
          </a:xfrm>
          <a:prstGeom prst="homePlate">
            <a:avLst/>
          </a:prstGeom>
          <a:solidFill>
            <a:srgbClr val="0000FF">
              <a:alpha val="5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Virgo Commissioning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0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70 W Amplifier</a:t>
            </a:r>
            <a:endParaRPr lang="en-US" dirty="0"/>
          </a:p>
        </p:txBody>
      </p:sp>
      <p:pic>
        <p:nvPicPr>
          <p:cNvPr id="39" name="Picture 38" descr="70Wpat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211" y="1356228"/>
            <a:ext cx="6371589" cy="2699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0" y="3674304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1200" y="3407604"/>
            <a:ext cx="18288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3674304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NPRO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400" y="36859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35W amp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32000" y="3864804"/>
            <a:ext cx="117856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060950" y="4493190"/>
            <a:ext cx="1257300" cy="21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75200" y="5198304"/>
            <a:ext cx="18288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78400" y="54825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70W amp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04000" y="5653916"/>
            <a:ext cx="203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212541" y="5426904"/>
            <a:ext cx="1423459" cy="79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66000" y="56671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W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0566400" y="5426904"/>
            <a:ext cx="1016000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37600" y="5198304"/>
            <a:ext cx="18288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0000" y="5426904"/>
            <a:ext cx="14732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890000" y="5882516"/>
            <a:ext cx="1473200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90000" y="5426904"/>
            <a:ext cx="1473200" cy="4572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890000" y="5428492"/>
            <a:ext cx="1473200" cy="45561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90000" y="519830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mode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cleaner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566400" y="5653916"/>
            <a:ext cx="1016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3"/>
          </p:cNvCxnSpPr>
          <p:nvPr/>
        </p:nvCxnSpPr>
        <p:spPr>
          <a:xfrm>
            <a:off x="5080000" y="3864804"/>
            <a:ext cx="608541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5690659" y="4664904"/>
            <a:ext cx="1521883" cy="1588"/>
          </a:xfrm>
          <a:prstGeom prst="line">
            <a:avLst/>
          </a:prstGeom>
          <a:ln>
            <a:solidFill>
              <a:srgbClr val="FF6600"/>
            </a:solidFill>
          </a:ln>
          <a:effectLst>
            <a:outerShdw blurRad="40000" dist="20000" dir="5400000" rotWithShape="0">
              <a:schemeClr val="tx1">
                <a:lumMod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6831277" y="5046169"/>
            <a:ext cx="763588" cy="105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416800" y="505757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W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 flipH="1" flipV="1">
            <a:off x="4608228" y="3994735"/>
            <a:ext cx="2570202" cy="405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4191000" y="1769304"/>
            <a:ext cx="1981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6400" y="1367468"/>
            <a:ext cx="467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nstalled Fall 2017 at LLO</a:t>
            </a:r>
          </a:p>
          <a:p>
            <a:endParaRPr lang="en-US" sz="1000" dirty="0" smtClean="0"/>
          </a:p>
          <a:p>
            <a:r>
              <a:rPr lang="en-US" sz="2400" dirty="0"/>
              <a:t>C</a:t>
            </a:r>
            <a:r>
              <a:rPr lang="en-US" sz="2400" dirty="0" smtClean="0"/>
              <a:t>urrently providing up to 50</a:t>
            </a:r>
          </a:p>
          <a:p>
            <a:endParaRPr lang="en-US" sz="1000" dirty="0" smtClean="0"/>
          </a:p>
          <a:p>
            <a:r>
              <a:rPr lang="en-US" sz="2400" dirty="0" smtClean="0"/>
              <a:t>Installed March 2018 at LHO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33600" y="35013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W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0566400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50 W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0658980" y="5400757"/>
            <a:ext cx="822960" cy="822960"/>
          </a:xfrm>
          <a:prstGeom prst="ellipse">
            <a:avLst/>
          </a:prstGeom>
          <a:solidFill>
            <a:schemeClr val="accent4">
              <a:alpha val="35000"/>
            </a:schemeClr>
          </a:solidFill>
          <a:ln>
            <a:solidFill>
              <a:srgbClr val="FF0000">
                <a:alpha val="29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51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ITMX Replacement</a:t>
            </a:r>
            <a:endParaRPr lang="en-US" dirty="0"/>
          </a:p>
        </p:txBody>
      </p:sp>
      <p:pic>
        <p:nvPicPr>
          <p:cNvPr id="2" name="Picture 1" descr="ITMXReplace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0" y="1155557"/>
            <a:ext cx="7563722" cy="555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464" y="2678313"/>
            <a:ext cx="422479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point absorber was found on the HR </a:t>
            </a:r>
          </a:p>
          <a:p>
            <a:r>
              <a:rPr lang="en-US" dirty="0" smtClean="0"/>
              <a:t>side of H1 ITMX during the May 2017 Vent.</a:t>
            </a:r>
          </a:p>
          <a:p>
            <a:endParaRPr lang="en-US" dirty="0" smtClean="0"/>
          </a:p>
          <a:p>
            <a:r>
              <a:rPr lang="en-US" dirty="0" smtClean="0"/>
              <a:t>Cleaning was unsuccessful.</a:t>
            </a:r>
          </a:p>
          <a:p>
            <a:endParaRPr lang="en-US" dirty="0" smtClean="0"/>
          </a:p>
          <a:p>
            <a:r>
              <a:rPr lang="en-US" dirty="0" smtClean="0"/>
              <a:t>Optic replaced in September 2017</a:t>
            </a:r>
          </a:p>
          <a:p>
            <a:endParaRPr lang="en-US" dirty="0" smtClean="0"/>
          </a:p>
          <a:p>
            <a:r>
              <a:rPr lang="en-US" dirty="0" smtClean="0"/>
              <a:t>Affected ability of H1 to operate at higher </a:t>
            </a:r>
          </a:p>
          <a:p>
            <a:r>
              <a:rPr lang="en-US" dirty="0" smtClean="0"/>
              <a:t>power.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6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9011" y="270017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ERM and ETM Replacement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464" y="26783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ETMYandERM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72" y="1522936"/>
            <a:ext cx="7403637" cy="4903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22" y="4086260"/>
            <a:ext cx="2582653" cy="207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678" y="3161514"/>
            <a:ext cx="4224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 to reduce residual gas damping noise</a:t>
            </a:r>
          </a:p>
          <a:p>
            <a:r>
              <a:rPr lang="en-US" dirty="0" smtClean="0"/>
              <a:t>by a factor of 2.5</a:t>
            </a:r>
          </a:p>
          <a:p>
            <a:endParaRPr lang="en-US" dirty="0"/>
          </a:p>
          <a:p>
            <a:r>
              <a:rPr lang="en-US" dirty="0" smtClean="0"/>
              <a:t>This is a significant noise source at LLO  </a:t>
            </a:r>
          </a:p>
          <a:p>
            <a:r>
              <a:rPr lang="en-US" dirty="0"/>
              <a:t>b</a:t>
            </a:r>
            <a:r>
              <a:rPr lang="en-US" dirty="0" smtClean="0"/>
              <a:t>elow ~60 Hz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G1800395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65E-5755-4314-AEDB-03D43A8E196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85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986</Words>
  <Application>Microsoft Macintosh PowerPoint</Application>
  <PresentationFormat>Custom</PresentationFormat>
  <Paragraphs>228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di Office</vt:lpstr>
      <vt:lpstr>1_Tema di Office</vt:lpstr>
      <vt:lpstr>Virgo and LIGO Detector Progress towards O3</vt:lpstr>
      <vt:lpstr>Status of Advanced Virgo</vt:lpstr>
      <vt:lpstr>Main upgrades: Nov 2017-Mar 2018</vt:lpstr>
      <vt:lpstr>Commissioning and upgrades</vt:lpstr>
      <vt:lpstr>O3 sensitivity target</vt:lpstr>
      <vt:lpstr>Post O2 Installation and Commissioning</vt:lpstr>
      <vt:lpstr>70 W Amplifier</vt:lpstr>
      <vt:lpstr>ITMX Replacement</vt:lpstr>
      <vt:lpstr>ERM and ETM Replacement</vt:lpstr>
      <vt:lpstr>Acoustic Mode Dampers</vt:lpstr>
      <vt:lpstr>Squeezing</vt:lpstr>
      <vt:lpstr>Status</vt:lpstr>
      <vt:lpstr>Noise Projection</vt:lpstr>
      <vt:lpstr>Engineering Runs</vt:lpstr>
      <vt:lpstr>O3</vt:lpstr>
      <vt:lpstr>Extra Slides</vt:lpstr>
      <vt:lpstr>Plans for O4 (2021)</vt:lpstr>
      <vt:lpstr>Beyond Advanced Virgo: AdV+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Rocchi</dc:creator>
  <cp:lastModifiedBy>Lisa Barsotti</cp:lastModifiedBy>
  <cp:revision>399</cp:revision>
  <cp:lastPrinted>2018-03-14T16:07:15Z</cp:lastPrinted>
  <dcterms:created xsi:type="dcterms:W3CDTF">2017-02-24T10:10:50Z</dcterms:created>
  <dcterms:modified xsi:type="dcterms:W3CDTF">2018-03-16T03:17:15Z</dcterms:modified>
</cp:coreProperties>
</file>