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82" r:id="rId1"/>
    <p:sldMasterId id="2147483683" r:id="rId2"/>
    <p:sldMasterId id="2147483684" r:id="rId3"/>
  </p:sldMasterIdLst>
  <p:notesMasterIdLst>
    <p:notesMasterId r:id="rId3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85" r:id="rId12"/>
    <p:sldId id="264" r:id="rId13"/>
    <p:sldId id="265" r:id="rId14"/>
    <p:sldId id="266" r:id="rId15"/>
    <p:sldId id="288" r:id="rId16"/>
    <p:sldId id="286" r:id="rId17"/>
    <p:sldId id="287" r:id="rId18"/>
    <p:sldId id="270" r:id="rId19"/>
    <p:sldId id="273" r:id="rId20"/>
    <p:sldId id="271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0321A9CE-468B-459B-BFE1-579846E8C169}">
  <a:tblStyle styleId="{0321A9CE-468B-459B-BFE1-579846E8C16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8" d="100"/>
          <a:sy n="88" d="100"/>
        </p:scale>
        <p:origin x="-138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779111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Shape 21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Shape 2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Shape 3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Shape 31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Shape 3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Shape 3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Shape 3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Shape 3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Shape 3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Shape 3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Shape 39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Shape 22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hape 4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Shape 40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Shape 4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Shape 4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Shape 44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Shape 4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Shape 4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Shape 46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Shape 4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Shape 4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Shape 4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Shape 49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Shape 5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Shape 5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Shape 5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Shape 5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Shape 2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Shape 24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Shape 2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Shape 2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Shape 2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000"/>
              <a:buFont typeface="Calibri"/>
              <a:buNone/>
              <a:defRPr sz="4000" b="1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" name="Shape 10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400" cy="11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000"/>
              <a:buFont typeface="Calibri"/>
              <a:buNone/>
              <a:defRPr sz="2000" b="1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" name="Shape 10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2" name="Shape 1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000"/>
              <a:buFont typeface="Calibri"/>
              <a:buNone/>
              <a:defRPr sz="2000" b="1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5" name="Shape 115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 rot="5400000">
            <a:off x="2308950" y="-251550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5" name="Shape 1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>
            <a:spLocks noGrp="1"/>
          </p:cNvSpPr>
          <p:nvPr>
            <p:ph type="title"/>
          </p:nvPr>
        </p:nvSpPr>
        <p:spPr>
          <a:xfrm rot="5400000">
            <a:off x="4732350" y="2171688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 rot="5400000">
            <a:off x="541350" y="190488"/>
            <a:ext cx="58515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9" name="Shape 1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0" name="Shape 1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1" name="Shape 1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 Narrow"/>
              <a:buNone/>
              <a:defRPr sz="32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41" name="Shape 141"/>
          <p:cNvSpPr txBox="1">
            <a:spLocks noGrp="1"/>
          </p:cNvSpPr>
          <p:nvPr>
            <p:ph type="dt" idx="10"/>
          </p:nvPr>
        </p:nvSpPr>
        <p:spPr>
          <a:xfrm>
            <a:off x="609865" y="6356350"/>
            <a:ext cx="8726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42" name="Shape 142"/>
          <p:cNvSpPr txBox="1">
            <a:spLocks noGrp="1"/>
          </p:cNvSpPr>
          <p:nvPr>
            <p:ph type="ftr" idx="11"/>
          </p:nvPr>
        </p:nvSpPr>
        <p:spPr>
          <a:xfrm>
            <a:off x="2647950" y="6371476"/>
            <a:ext cx="38544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43" name="Shape 143"/>
          <p:cNvSpPr txBox="1">
            <a:spLocks noGrp="1"/>
          </p:cNvSpPr>
          <p:nvPr>
            <p:ph type="sldNum" idx="12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lvl="1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lvl="2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lvl="3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lvl="4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lvl="5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lvl="6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lvl="7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lvl="8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79248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3655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655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Shape 146" descr="horizon.png"/>
          <p:cNvPicPr preferRelativeResize="0"/>
          <p:nvPr/>
        </p:nvPicPr>
        <p:blipFill rotWithShape="1">
          <a:blip r:embed="rId2">
            <a:alphaModFix/>
          </a:blip>
          <a:srcRect t="33333"/>
          <a:stretch/>
        </p:blipFill>
        <p:spPr>
          <a:xfrm>
            <a:off x="0" y="0"/>
            <a:ext cx="9144000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Shape 147"/>
          <p:cNvSpPr txBox="1">
            <a:spLocks noGrp="1"/>
          </p:cNvSpPr>
          <p:nvPr>
            <p:ph type="dt" idx="10"/>
          </p:nvPr>
        </p:nvSpPr>
        <p:spPr>
          <a:xfrm>
            <a:off x="609865" y="6356350"/>
            <a:ext cx="8726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48" name="Shape 148"/>
          <p:cNvSpPr txBox="1">
            <a:spLocks noGrp="1"/>
          </p:cNvSpPr>
          <p:nvPr>
            <p:ph type="ftr" idx="11"/>
          </p:nvPr>
        </p:nvSpPr>
        <p:spPr>
          <a:xfrm>
            <a:off x="2647950" y="6371476"/>
            <a:ext cx="38544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49" name="Shape 149"/>
          <p:cNvSpPr txBox="1">
            <a:spLocks noGrp="1"/>
          </p:cNvSpPr>
          <p:nvPr>
            <p:ph type="sldNum" idx="12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lvl="1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lvl="2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lvl="3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lvl="4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lvl="5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lvl="6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lvl="7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lvl="8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0" name="Shape 150"/>
          <p:cNvSpPr txBox="1"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lt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ctr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2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51" name="Shape 151"/>
          <p:cNvSpPr txBox="1"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 Narrow"/>
              <a:buNone/>
              <a:defRPr sz="32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 Narrow"/>
              <a:buNone/>
              <a:defRPr sz="32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lt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55" name="Shape 155"/>
          <p:cNvSpPr txBox="1">
            <a:spLocks noGrp="1"/>
          </p:cNvSpPr>
          <p:nvPr>
            <p:ph type="dt" idx="10"/>
          </p:nvPr>
        </p:nvSpPr>
        <p:spPr>
          <a:xfrm>
            <a:off x="609865" y="6356350"/>
            <a:ext cx="8726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56" name="Shape 156"/>
          <p:cNvSpPr txBox="1">
            <a:spLocks noGrp="1"/>
          </p:cNvSpPr>
          <p:nvPr>
            <p:ph type="ftr" idx="11"/>
          </p:nvPr>
        </p:nvSpPr>
        <p:spPr>
          <a:xfrm>
            <a:off x="2647950" y="6371476"/>
            <a:ext cx="38544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57" name="Shape 157"/>
          <p:cNvSpPr txBox="1">
            <a:spLocks noGrp="1"/>
          </p:cNvSpPr>
          <p:nvPr>
            <p:ph type="sldNum" idx="12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lvl="1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lvl="2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lvl="3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lvl="4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lvl="5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lvl="6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lvl="7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lvl="8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37338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3655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655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60" name="Shape 160"/>
          <p:cNvSpPr txBox="1">
            <a:spLocks noGrp="1"/>
          </p:cNvSpPr>
          <p:nvPr>
            <p:ph type="body" idx="2"/>
          </p:nvPr>
        </p:nvSpPr>
        <p:spPr>
          <a:xfrm>
            <a:off x="4800600" y="1600200"/>
            <a:ext cx="37338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3655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655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61" name="Shape 16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 Narrow"/>
              <a:buNone/>
              <a:defRPr sz="32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62" name="Shape 162"/>
          <p:cNvSpPr txBox="1">
            <a:spLocks noGrp="1"/>
          </p:cNvSpPr>
          <p:nvPr>
            <p:ph type="dt" idx="10"/>
          </p:nvPr>
        </p:nvSpPr>
        <p:spPr>
          <a:xfrm>
            <a:off x="609865" y="6356350"/>
            <a:ext cx="8726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63" name="Shape 163"/>
          <p:cNvSpPr txBox="1">
            <a:spLocks noGrp="1"/>
          </p:cNvSpPr>
          <p:nvPr>
            <p:ph type="ftr" idx="11"/>
          </p:nvPr>
        </p:nvSpPr>
        <p:spPr>
          <a:xfrm>
            <a:off x="2647950" y="6371476"/>
            <a:ext cx="38544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64" name="Shape 164"/>
          <p:cNvSpPr txBox="1">
            <a:spLocks noGrp="1"/>
          </p:cNvSpPr>
          <p:nvPr>
            <p:ph type="sldNum" idx="12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lvl="1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lvl="2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lvl="3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lvl="4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lvl="5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lvl="6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lvl="7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lvl="8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4800600" y="2209800"/>
            <a:ext cx="3733800" cy="3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3655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655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67" name="Shape 167"/>
          <p:cNvSpPr txBox="1">
            <a:spLocks noGrp="1"/>
          </p:cNvSpPr>
          <p:nvPr>
            <p:ph type="body" idx="2"/>
          </p:nvPr>
        </p:nvSpPr>
        <p:spPr>
          <a:xfrm>
            <a:off x="609600" y="2209800"/>
            <a:ext cx="3733800" cy="3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3655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655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68" name="Shape 16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 Narrow"/>
              <a:buNone/>
              <a:defRPr sz="32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69" name="Shape 169"/>
          <p:cNvSpPr txBox="1">
            <a:spLocks noGrp="1"/>
          </p:cNvSpPr>
          <p:nvPr>
            <p:ph type="body" idx="3"/>
          </p:nvPr>
        </p:nvSpPr>
        <p:spPr>
          <a:xfrm>
            <a:off x="609600" y="1600199"/>
            <a:ext cx="3733800" cy="57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lt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70" name="Shape 170"/>
          <p:cNvSpPr txBox="1">
            <a:spLocks noGrp="1"/>
          </p:cNvSpPr>
          <p:nvPr>
            <p:ph type="body" idx="4"/>
          </p:nvPr>
        </p:nvSpPr>
        <p:spPr>
          <a:xfrm>
            <a:off x="4800600" y="1600199"/>
            <a:ext cx="3733800" cy="57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lt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71" name="Shape 171"/>
          <p:cNvSpPr txBox="1">
            <a:spLocks noGrp="1"/>
          </p:cNvSpPr>
          <p:nvPr>
            <p:ph type="dt" idx="10"/>
          </p:nvPr>
        </p:nvSpPr>
        <p:spPr>
          <a:xfrm>
            <a:off x="609865" y="6356350"/>
            <a:ext cx="8726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72" name="Shape 172"/>
          <p:cNvSpPr txBox="1">
            <a:spLocks noGrp="1"/>
          </p:cNvSpPr>
          <p:nvPr>
            <p:ph type="ftr" idx="11"/>
          </p:nvPr>
        </p:nvSpPr>
        <p:spPr>
          <a:xfrm>
            <a:off x="2647950" y="6371476"/>
            <a:ext cx="38544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73" name="Shape 173"/>
          <p:cNvSpPr txBox="1">
            <a:spLocks noGrp="1"/>
          </p:cNvSpPr>
          <p:nvPr>
            <p:ph type="sldNum" idx="12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lvl="1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lvl="2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lvl="3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lvl="4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lvl="5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lvl="6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lvl="7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lvl="8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 Narrow"/>
              <a:buNone/>
              <a:defRPr sz="32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76" name="Shape 176"/>
          <p:cNvSpPr txBox="1">
            <a:spLocks noGrp="1"/>
          </p:cNvSpPr>
          <p:nvPr>
            <p:ph type="dt" idx="10"/>
          </p:nvPr>
        </p:nvSpPr>
        <p:spPr>
          <a:xfrm>
            <a:off x="609865" y="6356350"/>
            <a:ext cx="8726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77" name="Shape 177"/>
          <p:cNvSpPr txBox="1">
            <a:spLocks noGrp="1"/>
          </p:cNvSpPr>
          <p:nvPr>
            <p:ph type="ftr" idx="11"/>
          </p:nvPr>
        </p:nvSpPr>
        <p:spPr>
          <a:xfrm>
            <a:off x="2647950" y="6371476"/>
            <a:ext cx="38544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78" name="Shape 178"/>
          <p:cNvSpPr txBox="1">
            <a:spLocks noGrp="1"/>
          </p:cNvSpPr>
          <p:nvPr>
            <p:ph type="sldNum" idx="12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lvl="1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lvl="2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lvl="3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lvl="4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lvl="5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lvl="6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lvl="7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lvl="8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Font typeface="Rubik Light"/>
              <a:buChar char="●"/>
              <a:defRPr>
                <a:latin typeface="Rubik Light"/>
                <a:ea typeface="Rubik Light"/>
                <a:cs typeface="Rubik Light"/>
                <a:sym typeface="Rubik Light"/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Font typeface="Rubik Light"/>
              <a:buChar char="○"/>
              <a:defRPr>
                <a:latin typeface="Rubik Light"/>
                <a:ea typeface="Rubik Light"/>
                <a:cs typeface="Rubik Light"/>
                <a:sym typeface="Rubik Light"/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Font typeface="Rubik Light"/>
              <a:buChar char="■"/>
              <a:defRPr>
                <a:latin typeface="Rubik Light"/>
                <a:ea typeface="Rubik Light"/>
                <a:cs typeface="Rubik Light"/>
                <a:sym typeface="Rubik Light"/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Font typeface="Rubik Light"/>
              <a:buChar char="●"/>
              <a:defRPr>
                <a:latin typeface="Rubik Light"/>
                <a:ea typeface="Rubik Light"/>
                <a:cs typeface="Rubik Light"/>
                <a:sym typeface="Rubik Light"/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Font typeface="Rubik Light"/>
              <a:buChar char="○"/>
              <a:defRPr>
                <a:latin typeface="Rubik Light"/>
                <a:ea typeface="Rubik Light"/>
                <a:cs typeface="Rubik Light"/>
                <a:sym typeface="Rubik Light"/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Font typeface="Rubik Light"/>
              <a:buChar char="■"/>
              <a:defRPr>
                <a:latin typeface="Rubik Light"/>
                <a:ea typeface="Rubik Light"/>
                <a:cs typeface="Rubik Light"/>
                <a:sym typeface="Rubik Light"/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Font typeface="Rubik Light"/>
              <a:buChar char="●"/>
              <a:defRPr>
                <a:latin typeface="Rubik Light"/>
                <a:ea typeface="Rubik Light"/>
                <a:cs typeface="Rubik Light"/>
                <a:sym typeface="Rubik Light"/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Font typeface="Rubik Light"/>
              <a:buChar char="○"/>
              <a:defRPr>
                <a:latin typeface="Rubik Light"/>
                <a:ea typeface="Rubik Light"/>
                <a:cs typeface="Rubik Light"/>
                <a:sym typeface="Rubik Light"/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Font typeface="Rubik Light"/>
              <a:buChar char="■"/>
              <a:defRPr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>
            <a:spLocks noGrp="1"/>
          </p:cNvSpPr>
          <p:nvPr>
            <p:ph type="dt" idx="10"/>
          </p:nvPr>
        </p:nvSpPr>
        <p:spPr>
          <a:xfrm>
            <a:off x="609865" y="6356350"/>
            <a:ext cx="8726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81" name="Shape 181"/>
          <p:cNvSpPr txBox="1">
            <a:spLocks noGrp="1"/>
          </p:cNvSpPr>
          <p:nvPr>
            <p:ph type="ftr" idx="11"/>
          </p:nvPr>
        </p:nvSpPr>
        <p:spPr>
          <a:xfrm>
            <a:off x="2647950" y="6371476"/>
            <a:ext cx="38544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82" name="Shape 182"/>
          <p:cNvSpPr txBox="1">
            <a:spLocks noGrp="1"/>
          </p:cNvSpPr>
          <p:nvPr>
            <p:ph type="sldNum" idx="12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lvl="1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lvl="2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lvl="3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lvl="4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lvl="5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lvl="6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lvl="7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lvl="8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>
            <a:spLocks noGrp="1"/>
          </p:cNvSpPr>
          <p:nvPr>
            <p:ph type="body" idx="1"/>
          </p:nvPr>
        </p:nvSpPr>
        <p:spPr>
          <a:xfrm>
            <a:off x="3962400" y="1447800"/>
            <a:ext cx="46482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3655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655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85" name="Shape 185"/>
          <p:cNvSpPr txBox="1"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 Narrow"/>
              <a:buNone/>
              <a:defRPr sz="1800" b="0" i="0" u="none" strike="noStrike" cap="none">
                <a:solidFill>
                  <a:schemeClr val="lt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86" name="Shape 186"/>
          <p:cNvSpPr txBox="1">
            <a:spLocks noGrp="1"/>
          </p:cNvSpPr>
          <p:nvPr>
            <p:ph type="body" idx="2"/>
          </p:nvPr>
        </p:nvSpPr>
        <p:spPr>
          <a:xfrm>
            <a:off x="612648" y="2547891"/>
            <a:ext cx="2971800" cy="316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87" name="Shape 187"/>
          <p:cNvSpPr txBox="1">
            <a:spLocks noGrp="1"/>
          </p:cNvSpPr>
          <p:nvPr>
            <p:ph type="dt" idx="10"/>
          </p:nvPr>
        </p:nvSpPr>
        <p:spPr>
          <a:xfrm>
            <a:off x="609865" y="6356350"/>
            <a:ext cx="8726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88" name="Shape 188"/>
          <p:cNvSpPr txBox="1">
            <a:spLocks noGrp="1"/>
          </p:cNvSpPr>
          <p:nvPr>
            <p:ph type="ftr" idx="11"/>
          </p:nvPr>
        </p:nvSpPr>
        <p:spPr>
          <a:xfrm>
            <a:off x="2647950" y="6371476"/>
            <a:ext cx="38544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89" name="Shape 189"/>
          <p:cNvSpPr txBox="1">
            <a:spLocks noGrp="1"/>
          </p:cNvSpPr>
          <p:nvPr>
            <p:ph type="sldNum" idx="12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lvl="1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lvl="2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lvl="3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lvl="4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lvl="5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lvl="6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lvl="7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lvl="8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Shape 191" descr="horizon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Shape 192"/>
          <p:cNvSpPr txBox="1"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 Narrow"/>
              <a:buNone/>
              <a:defRPr sz="1800" b="0" i="0" u="none" strike="noStrike" cap="none">
                <a:solidFill>
                  <a:schemeClr val="lt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93" name="Shape 193"/>
          <p:cNvSpPr>
            <a:spLocks noGrp="1"/>
          </p:cNvSpPr>
          <p:nvPr>
            <p:ph type="pic" idx="2"/>
          </p:nvPr>
        </p:nvSpPr>
        <p:spPr>
          <a:xfrm>
            <a:off x="4657344" y="1447800"/>
            <a:ext cx="3419856" cy="3474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A5A5A5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09600" y="2547890"/>
            <a:ext cx="2971800" cy="2405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95" name="Shape 195"/>
          <p:cNvSpPr txBox="1">
            <a:spLocks noGrp="1"/>
          </p:cNvSpPr>
          <p:nvPr>
            <p:ph type="dt" idx="10"/>
          </p:nvPr>
        </p:nvSpPr>
        <p:spPr>
          <a:xfrm>
            <a:off x="609865" y="6356350"/>
            <a:ext cx="8726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96" name="Shape 196"/>
          <p:cNvSpPr txBox="1">
            <a:spLocks noGrp="1"/>
          </p:cNvSpPr>
          <p:nvPr>
            <p:ph type="ftr" idx="11"/>
          </p:nvPr>
        </p:nvSpPr>
        <p:spPr>
          <a:xfrm>
            <a:off x="2647950" y="6371476"/>
            <a:ext cx="38544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97" name="Shape 197"/>
          <p:cNvSpPr txBox="1">
            <a:spLocks noGrp="1"/>
          </p:cNvSpPr>
          <p:nvPr>
            <p:ph type="sldNum" idx="12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lvl="1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lvl="2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lvl="3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lvl="4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lvl="5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lvl="6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lvl="7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lvl="8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 Narrow"/>
              <a:buNone/>
              <a:defRPr sz="32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 rot="5400000">
            <a:off x="2309019" y="-99218"/>
            <a:ext cx="4525963" cy="79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3655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655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201" name="Shape 201"/>
          <p:cNvSpPr txBox="1">
            <a:spLocks noGrp="1"/>
          </p:cNvSpPr>
          <p:nvPr>
            <p:ph type="dt" idx="10"/>
          </p:nvPr>
        </p:nvSpPr>
        <p:spPr>
          <a:xfrm>
            <a:off x="609865" y="6356350"/>
            <a:ext cx="8726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202" name="Shape 202"/>
          <p:cNvSpPr txBox="1">
            <a:spLocks noGrp="1"/>
          </p:cNvSpPr>
          <p:nvPr>
            <p:ph type="ftr" idx="11"/>
          </p:nvPr>
        </p:nvSpPr>
        <p:spPr>
          <a:xfrm>
            <a:off x="2647950" y="6371476"/>
            <a:ext cx="38544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203" name="Shape 203"/>
          <p:cNvSpPr txBox="1">
            <a:spLocks noGrp="1"/>
          </p:cNvSpPr>
          <p:nvPr>
            <p:ph type="sldNum" idx="12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lvl="1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lvl="2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lvl="3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lvl="4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lvl="5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lvl="6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lvl="7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lvl="8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 Narrow"/>
              <a:buNone/>
              <a:defRPr sz="32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3655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655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207" name="Shape 207"/>
          <p:cNvSpPr txBox="1">
            <a:spLocks noGrp="1"/>
          </p:cNvSpPr>
          <p:nvPr>
            <p:ph type="dt" idx="10"/>
          </p:nvPr>
        </p:nvSpPr>
        <p:spPr>
          <a:xfrm>
            <a:off x="609865" y="6356350"/>
            <a:ext cx="8726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208" name="Shape 208"/>
          <p:cNvSpPr txBox="1">
            <a:spLocks noGrp="1"/>
          </p:cNvSpPr>
          <p:nvPr>
            <p:ph type="ftr" idx="11"/>
          </p:nvPr>
        </p:nvSpPr>
        <p:spPr>
          <a:xfrm>
            <a:off x="2647950" y="6371476"/>
            <a:ext cx="38544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209" name="Shape 209"/>
          <p:cNvSpPr txBox="1">
            <a:spLocks noGrp="1"/>
          </p:cNvSpPr>
          <p:nvPr>
            <p:ph type="sldNum" idx="12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lvl="1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lvl="2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lvl="3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lvl="4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lvl="5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lvl="6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lvl="7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lvl="8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33"/>
            <a:ext cx="457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965600"/>
            <a:ext cx="3837000" cy="49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</a:defRPr>
            </a:lvl1pPr>
            <a:lvl2pPr lvl="1" algn="r">
              <a:spcBef>
                <a:spcPts val="0"/>
              </a:spcBef>
              <a:buNone/>
              <a:defRPr sz="1000">
                <a:solidFill>
                  <a:schemeClr val="lt2"/>
                </a:solidFill>
              </a:defRPr>
            </a:lvl2pPr>
            <a:lvl3pPr lvl="2" algn="r">
              <a:spcBef>
                <a:spcPts val="0"/>
              </a:spcBef>
              <a:buNone/>
              <a:defRPr sz="1000">
                <a:solidFill>
                  <a:schemeClr val="lt2"/>
                </a:solidFill>
              </a:defRPr>
            </a:lvl3pPr>
            <a:lvl4pPr lvl="3" algn="r">
              <a:spcBef>
                <a:spcPts val="0"/>
              </a:spcBef>
              <a:buNone/>
              <a:defRPr sz="1000">
                <a:solidFill>
                  <a:schemeClr val="lt2"/>
                </a:solidFill>
              </a:defRPr>
            </a:lvl4pPr>
            <a:lvl5pPr lvl="4" algn="r">
              <a:spcBef>
                <a:spcPts val="0"/>
              </a:spcBef>
              <a:buNone/>
              <a:defRPr sz="1000">
                <a:solidFill>
                  <a:schemeClr val="lt2"/>
                </a:solidFill>
              </a:defRPr>
            </a:lvl5pPr>
            <a:lvl6pPr lvl="5" algn="r">
              <a:spcBef>
                <a:spcPts val="0"/>
              </a:spcBef>
              <a:buNone/>
              <a:defRPr sz="1000">
                <a:solidFill>
                  <a:schemeClr val="lt2"/>
                </a:solidFill>
              </a:defRPr>
            </a:lvl6pPr>
            <a:lvl7pPr lvl="6" algn="r">
              <a:spcBef>
                <a:spcPts val="0"/>
              </a:spcBef>
              <a:buNone/>
              <a:defRPr sz="1000">
                <a:solidFill>
                  <a:schemeClr val="lt2"/>
                </a:solidFill>
              </a:defRPr>
            </a:lvl7pPr>
            <a:lvl8pPr lvl="7" algn="r">
              <a:spcBef>
                <a:spcPts val="0"/>
              </a:spcBef>
              <a:buNone/>
              <a:defRPr sz="1000">
                <a:solidFill>
                  <a:schemeClr val="lt2"/>
                </a:solidFill>
              </a:defRPr>
            </a:lvl8pPr>
            <a:lvl9pPr lvl="8" algn="r">
              <a:spcBef>
                <a:spcPts val="0"/>
              </a:spcBef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62" name="Shape 62"/>
          <p:cNvCxnSpPr/>
          <p:nvPr/>
        </p:nvCxnSpPr>
        <p:spPr>
          <a:xfrm>
            <a:off x="2324187" y="6274103"/>
            <a:ext cx="4480500" cy="0"/>
          </a:xfrm>
          <a:prstGeom prst="straightConnector1">
            <a:avLst/>
          </a:prstGeom>
          <a:noFill/>
          <a:ln w="38100" cap="rnd" cmpd="sng">
            <a:solidFill>
              <a:srgbClr val="FFFF00"/>
            </a:solidFill>
            <a:prstDash val="solid"/>
            <a:bevel/>
            <a:headEnd type="none" w="med" len="med"/>
            <a:tailEnd type="none" w="med" len="med"/>
          </a:ln>
          <a:effectLst>
            <a:reflection stA="50000" endPos="75000" dist="25400" dir="5400000" sy="-100000" algn="bl" rotWithShape="0"/>
          </a:effectLst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Shape 133" descr="horizon.png"/>
          <p:cNvPicPr preferRelativeResize="0"/>
          <p:nvPr/>
        </p:nvPicPr>
        <p:blipFill rotWithShape="1">
          <a:blip r:embed="rId13">
            <a:alphaModFix/>
          </a:blip>
          <a:srcRect t="71684" b="8889"/>
          <a:stretch/>
        </p:blipFill>
        <p:spPr>
          <a:xfrm>
            <a:off x="0" y="5375769"/>
            <a:ext cx="9144000" cy="1332257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Shape 134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 Narrow"/>
              <a:buNone/>
              <a:defRPr sz="32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3655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655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36" name="Shape 136"/>
          <p:cNvSpPr txBox="1">
            <a:spLocks noGrp="1"/>
          </p:cNvSpPr>
          <p:nvPr>
            <p:ph type="dt" idx="10"/>
          </p:nvPr>
        </p:nvSpPr>
        <p:spPr>
          <a:xfrm>
            <a:off x="609865" y="6356350"/>
            <a:ext cx="8726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37" name="Shape 137"/>
          <p:cNvSpPr txBox="1">
            <a:spLocks noGrp="1"/>
          </p:cNvSpPr>
          <p:nvPr>
            <p:ph type="ftr" idx="11"/>
          </p:nvPr>
        </p:nvSpPr>
        <p:spPr>
          <a:xfrm>
            <a:off x="2647950" y="6371476"/>
            <a:ext cx="38544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38" name="Shape 138"/>
          <p:cNvSpPr txBox="1">
            <a:spLocks noGrp="1"/>
          </p:cNvSpPr>
          <p:nvPr>
            <p:ph type="sldNum" idx="12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lvl="1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lvl="2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lvl="3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lvl="4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lvl="5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lvl="6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lvl="7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lvl="8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hyperlink" Target="https://dcc.ligo.org/LIGO-T1500293" TargetMode="External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Shape 214"/>
          <p:cNvPicPr preferRelativeResize="0"/>
          <p:nvPr/>
        </p:nvPicPr>
        <p:blipFill rotWithShape="1">
          <a:blip r:embed="rId3">
            <a:alphaModFix/>
          </a:blip>
          <a:srcRect r="10905"/>
          <a:stretch/>
        </p:blipFill>
        <p:spPr>
          <a:xfrm>
            <a:off x="0" y="0"/>
            <a:ext cx="9144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Shape 215"/>
          <p:cNvSpPr txBox="1">
            <a:spLocks noGrp="1"/>
          </p:cNvSpPr>
          <p:nvPr>
            <p:ph type="ctrTitle"/>
          </p:nvPr>
        </p:nvSpPr>
        <p:spPr>
          <a:xfrm>
            <a:off x="685800" y="1043620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400"/>
              <a:buFont typeface="Calibri"/>
              <a:buNone/>
            </a:pPr>
            <a:r>
              <a:rPr lang="en" sz="44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Future Observatories</a:t>
            </a:r>
            <a:endParaRPr sz="4400" b="0" i="0" u="none" strike="noStrike" cap="non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Shape 2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352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February 7, 2018</a:t>
            </a:r>
            <a:endParaRPr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Shape 2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PAX2018 Penn State</a:t>
            </a: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Shape 218"/>
          <p:cNvSpPr txBox="1">
            <a:spLocks noGrp="1"/>
          </p:cNvSpPr>
          <p:nvPr>
            <p:ph type="subTitle" idx="1"/>
          </p:nvPr>
        </p:nvSpPr>
        <p:spPr>
          <a:xfrm>
            <a:off x="1319225" y="2662672"/>
            <a:ext cx="6400800" cy="29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80"/>
              <a:buFont typeface="Arial"/>
              <a:buNone/>
            </a:pPr>
            <a:r>
              <a:rPr lang="en" sz="238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Panelists:  </a:t>
            </a:r>
            <a:r>
              <a:rPr lang="en-US" sz="2380" b="0" i="0" u="none" strike="noStrike" cap="none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380" b="0" i="0" u="none" strike="noStrike" cap="none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n" sz="2380" dirty="0" smtClean="0"/>
              <a:t>a</a:t>
            </a:r>
            <a:r>
              <a:rPr lang="en" sz="2380" b="0" i="0" u="none" strike="noStrike" cap="none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rry </a:t>
            </a:r>
            <a:r>
              <a:rPr lang="en" sz="238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Barish (Caltech)</a:t>
            </a:r>
            <a:endParaRPr dirty="0"/>
          </a:p>
          <a:p>
            <a:pPr marL="0" marR="0" lvl="0" indent="0" algn="ctr" rtl="0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rgbClr val="FFFFFF"/>
              </a:buClr>
              <a:buSzPts val="2380"/>
              <a:buFont typeface="Arial"/>
              <a:buNone/>
            </a:pPr>
            <a:r>
              <a:rPr lang="en" sz="238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			 </a:t>
            </a:r>
            <a:r>
              <a:rPr lang="en-US" sz="2380" b="0" i="0" u="none" strike="noStrike" cap="none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380" b="0" i="0" u="none" strike="noStrike" cap="none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Matthew </a:t>
            </a:r>
            <a:r>
              <a:rPr lang="en" sz="238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Evans (MIT)</a:t>
            </a:r>
            <a:endParaRPr dirty="0"/>
          </a:p>
          <a:p>
            <a:pPr marL="0" marR="0" lvl="0" indent="0" algn="ctr" rtl="0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rgbClr val="FFFFFF"/>
              </a:buClr>
              <a:buSzPts val="2380"/>
              <a:buFont typeface="Arial"/>
              <a:buNone/>
            </a:pPr>
            <a:r>
              <a:rPr lang="en" sz="238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n" sz="2380" b="0" i="0" u="none" strike="noStrike" cap="none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Evan </a:t>
            </a:r>
            <a:r>
              <a:rPr lang="en" sz="238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Hall (MIT)</a:t>
            </a:r>
            <a:endParaRPr dirty="0"/>
          </a:p>
          <a:p>
            <a:pPr marL="0" marR="0" lvl="0" indent="0" algn="ctr" rtl="0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rgbClr val="FFFFFF"/>
              </a:buClr>
              <a:buSzPts val="2380"/>
              <a:buFont typeface="Arial"/>
              <a:buNone/>
            </a:pPr>
            <a:r>
              <a:rPr lang="en" sz="238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			  </a:t>
            </a:r>
            <a:r>
              <a:rPr lang="en-US" sz="2380" b="0" i="0" u="none" strike="noStrike" cap="none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r>
              <a:rPr lang="en" sz="2380" b="0" i="0" u="none" strike="noStrike" cap="none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David </a:t>
            </a:r>
            <a:r>
              <a:rPr lang="en" sz="238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Reitze (Caltech)</a:t>
            </a:r>
            <a:endParaRPr sz="238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rgbClr val="FFFFFF"/>
              </a:buClr>
              <a:buSzPts val="2380"/>
              <a:buFont typeface="Arial"/>
              <a:buNone/>
            </a:pPr>
            <a:endParaRPr sz="2380" dirty="0"/>
          </a:p>
          <a:p>
            <a:pPr marL="0" marR="0" lvl="0" indent="0" algn="ctr" rtl="0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rgbClr val="FFFFFF"/>
              </a:buClr>
              <a:buSzPts val="2380"/>
              <a:buFont typeface="Arial"/>
              <a:buNone/>
            </a:pPr>
            <a:endParaRPr sz="2380" dirty="0"/>
          </a:p>
          <a:p>
            <a:pPr marL="0" marR="0" lvl="0" indent="0" algn="ctr" rtl="0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rgbClr val="FFFFFF"/>
              </a:buClr>
              <a:buSzPts val="2380"/>
              <a:buFont typeface="Arial"/>
              <a:buNone/>
            </a:pPr>
            <a:r>
              <a:rPr lang="en" sz="238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Chair:    Lisa Barsotti (MIT)</a:t>
            </a:r>
            <a:endParaRPr dirty="0"/>
          </a:p>
          <a:p>
            <a:pPr marL="0" marR="0" lvl="0" indent="0" algn="ctr" rtl="0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rgbClr val="FFFFFF"/>
              </a:buClr>
              <a:buSzPts val="2380"/>
              <a:buFont typeface="Arial"/>
              <a:buNone/>
            </a:pPr>
            <a:endParaRPr sz="238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rgbClr val="FFFFFF"/>
              </a:buClr>
              <a:buSzPts val="2380"/>
              <a:buFont typeface="Arial"/>
              <a:buNone/>
            </a:pPr>
            <a:endParaRPr sz="238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rgbClr val="FFFFFF"/>
              </a:buClr>
              <a:buSzPts val="2380"/>
              <a:buFont typeface="Arial"/>
              <a:buNone/>
            </a:pPr>
            <a:endParaRPr sz="238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rgbClr val="FFFFFF"/>
              </a:buClr>
              <a:buSzPts val="2380"/>
              <a:buFont typeface="Arial"/>
              <a:buNone/>
            </a:pPr>
            <a:endParaRPr sz="238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rgbClr val="FFFFFF"/>
              </a:buClr>
              <a:buSzPts val="2380"/>
              <a:buFont typeface="Arial"/>
              <a:buNone/>
            </a:pPr>
            <a:endParaRPr sz="238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 txBox="1">
            <a:spLocks noGrp="1"/>
          </p:cNvSpPr>
          <p:nvPr>
            <p:ph type="title"/>
          </p:nvPr>
        </p:nvSpPr>
        <p:spPr>
          <a:xfrm>
            <a:off x="457200" y="-3016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959"/>
              <a:buFont typeface="Calibri"/>
              <a:buNone/>
            </a:pPr>
            <a:r>
              <a:rPr lang="en" sz="3959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Example of curve progression</a:t>
            </a:r>
            <a:endParaRPr sz="3959" b="0" i="0" u="none" strike="noStrike" cap="non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Shape 28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February 7, 2018</a:t>
            </a:r>
            <a:endParaRPr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Shape 28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PAX2018 Penn State</a:t>
            </a: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Shape 29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1" name="Shape 291" descr="aLIGOfuture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8579" y="1216091"/>
            <a:ext cx="4881283" cy="3771899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Shape 292"/>
          <p:cNvSpPr txBox="1"/>
          <p:nvPr/>
        </p:nvSpPr>
        <p:spPr>
          <a:xfrm>
            <a:off x="5542633" y="5195054"/>
            <a:ext cx="1463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PRELIMINARY</a:t>
            </a: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Shape 293"/>
          <p:cNvSpPr/>
          <p:nvPr/>
        </p:nvSpPr>
        <p:spPr>
          <a:xfrm>
            <a:off x="3783804" y="1048306"/>
            <a:ext cx="1640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LIGO-T1500293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4" name="Shape 29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62950" y="1112844"/>
            <a:ext cx="6818100" cy="5224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 txBox="1">
            <a:spLocks noGrp="1"/>
          </p:cNvSpPr>
          <p:nvPr>
            <p:ph type="title"/>
          </p:nvPr>
        </p:nvSpPr>
        <p:spPr>
          <a:xfrm>
            <a:off x="457200" y="44486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959"/>
              <a:buFont typeface="Calibri"/>
              <a:buNone/>
            </a:pPr>
            <a:r>
              <a:rPr lang="en" sz="3959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Uncontroversial goal of the future</a:t>
            </a:r>
            <a:br>
              <a:rPr lang="en" sz="3959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3959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world-wide GW network: </a:t>
            </a:r>
            <a:br>
              <a:rPr lang="en" sz="3959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3959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“maximize the science”</a:t>
            </a:r>
            <a:endParaRPr sz="3959" b="0" i="0" u="none" strike="noStrike" cap="non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457200" y="2196382"/>
            <a:ext cx="8229600" cy="38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3782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r>
              <a:rPr lang="en" sz="2800" dirty="0"/>
              <a:t>BUT...w</a:t>
            </a:r>
            <a:r>
              <a:rPr lang="en" sz="2800" b="0" i="0" u="none" strike="noStrike" cap="none" dirty="0">
                <a:solidFill>
                  <a:srgbClr val="FFFFFF"/>
                </a:solidFill>
                <a:sym typeface="Calibri"/>
              </a:rPr>
              <a:t>hat does it mean exactly?</a:t>
            </a:r>
            <a:endParaRPr sz="2800" b="0" i="0" u="none" strike="noStrike" cap="none" dirty="0">
              <a:solidFill>
                <a:srgbClr val="FFFFFF"/>
              </a:solidFill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dirty="0"/>
          </a:p>
          <a:p>
            <a:pPr marL="342900" lvl="0" indent="-292100" rtl="0">
              <a:lnSpc>
                <a:spcPct val="80000"/>
              </a:lnSpc>
              <a:spcBef>
                <a:spcPts val="434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r>
              <a:rPr lang="en" sz="2800" dirty="0">
                <a:solidFill>
                  <a:srgbClr val="FFFF00"/>
                </a:solidFill>
              </a:rPr>
              <a:t>GWIC 3G </a:t>
            </a:r>
            <a:r>
              <a:rPr lang="en" sz="2800" dirty="0">
                <a:solidFill>
                  <a:schemeClr val="lt1"/>
                </a:solidFill>
              </a:rPr>
              <a:t>https://gwic.ligo.org/3Gsubcomm/</a:t>
            </a:r>
            <a:endParaRPr sz="2800" dirty="0">
              <a:solidFill>
                <a:schemeClr val="lt1"/>
              </a:solidFill>
            </a:endParaRPr>
          </a:p>
          <a:p>
            <a:pPr marL="0" lvl="0" indent="0" rtl="0">
              <a:lnSpc>
                <a:spcPct val="80000"/>
              </a:lnSpc>
              <a:spcBef>
                <a:spcPts val="434"/>
              </a:spcBef>
              <a:spcAft>
                <a:spcPts val="0"/>
              </a:spcAft>
              <a:buNone/>
            </a:pPr>
            <a:endParaRPr sz="2800" dirty="0">
              <a:solidFill>
                <a:schemeClr val="lt1"/>
              </a:solidFill>
            </a:endParaRPr>
          </a:p>
          <a:p>
            <a:pPr marL="342900" marR="0" lvl="0" indent="-337820" algn="l" rtl="0">
              <a:lnSpc>
                <a:spcPct val="80000"/>
              </a:lnSpc>
              <a:spcBef>
                <a:spcPts val="496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r>
              <a:rPr lang="en" sz="2800" dirty="0"/>
              <a:t>H</a:t>
            </a:r>
            <a:r>
              <a:rPr lang="en" sz="2800" b="0" i="0" u="none" strike="noStrike" cap="none" dirty="0">
                <a:solidFill>
                  <a:srgbClr val="FFFFFF"/>
                </a:solidFill>
                <a:sym typeface="Calibri"/>
              </a:rPr>
              <a:t>ow can we condense the exciting physics that has been described here in a set of relevant </a:t>
            </a:r>
            <a:r>
              <a:rPr lang="en" sz="2800" b="0" i="0" u="none" strike="noStrike" cap="none" dirty="0">
                <a:solidFill>
                  <a:srgbClr val="FFFF00"/>
                </a:solidFill>
                <a:sym typeface="Calibri"/>
              </a:rPr>
              <a:t>metrics</a:t>
            </a:r>
            <a:r>
              <a:rPr lang="en" sz="2800" b="0" i="0" u="none" strike="noStrike" cap="none" dirty="0">
                <a:solidFill>
                  <a:srgbClr val="FFFFFF"/>
                </a:solidFill>
                <a:sym typeface="Calibri"/>
              </a:rPr>
              <a:t> to inform the design of the future GW network?</a:t>
            </a:r>
            <a:endParaRPr sz="2800" b="0" i="0" u="none" strike="noStrike" cap="none" dirty="0">
              <a:solidFill>
                <a:srgbClr val="FFFFFF"/>
              </a:solidFill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434"/>
              </a:spcBef>
              <a:spcAft>
                <a:spcPts val="0"/>
              </a:spcAft>
              <a:buNone/>
            </a:pPr>
            <a:endParaRPr sz="2800" dirty="0"/>
          </a:p>
        </p:txBody>
      </p:sp>
      <p:sp>
        <p:nvSpPr>
          <p:cNvPr id="301" name="Shape 30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February 7, 2018</a:t>
            </a:r>
            <a:endParaRPr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Shape 30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PAX2018 Penn State</a:t>
            </a: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Shape 30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Network Metrics</a:t>
            </a:r>
            <a:endParaRPr/>
          </a:p>
        </p:txBody>
      </p:sp>
      <p:sp>
        <p:nvSpPr>
          <p:cNvPr id="309" name="Shape 30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31800" rtl="0">
              <a:spcBef>
                <a:spcPts val="640"/>
              </a:spcBef>
              <a:spcAft>
                <a:spcPts val="0"/>
              </a:spcAft>
              <a:buSzPts val="3200"/>
              <a:buChar char="•"/>
            </a:pPr>
            <a:r>
              <a:rPr lang="en"/>
              <a:t>How to measure the performance of a network of GW detectors?</a:t>
            </a:r>
            <a:endParaRPr/>
          </a:p>
          <a:p>
            <a:pPr marL="914400" lvl="1" indent="-406400" rtl="0">
              <a:spcBef>
                <a:spcPts val="0"/>
              </a:spcBef>
              <a:spcAft>
                <a:spcPts val="0"/>
              </a:spcAft>
              <a:buSzPts val="2800"/>
              <a:buChar char="–"/>
            </a:pPr>
            <a:r>
              <a:rPr lang="en"/>
              <a:t>BBH Range?</a:t>
            </a:r>
            <a:endParaRPr/>
          </a:p>
          <a:p>
            <a:pPr marL="914400" lvl="1" indent="-406400" rtl="0">
              <a:spcBef>
                <a:spcPts val="0"/>
              </a:spcBef>
              <a:spcAft>
                <a:spcPts val="0"/>
              </a:spcAft>
              <a:buSzPts val="2800"/>
              <a:buChar char="–"/>
            </a:pPr>
            <a:r>
              <a:rPr lang="en"/>
              <a:t>Median sky localization for BNS sources?</a:t>
            </a:r>
            <a:endParaRPr/>
          </a:p>
          <a:p>
            <a:pPr marL="914400" lvl="1" indent="-406400" rtl="0">
              <a:spcBef>
                <a:spcPts val="0"/>
              </a:spcBef>
              <a:spcAft>
                <a:spcPts val="0"/>
              </a:spcAft>
              <a:buSzPts val="2800"/>
              <a:buChar char="–"/>
            </a:pPr>
            <a:r>
              <a:rPr lang="en"/>
              <a:t>High frequency sensitivity?</a:t>
            </a:r>
            <a:endParaRPr/>
          </a:p>
          <a:p>
            <a:pPr marL="457200" lvl="0" indent="-431800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"/>
              <a:t>How do each of these metrics connect to our science goals?</a:t>
            </a:r>
            <a:endParaRPr/>
          </a:p>
        </p:txBody>
      </p:sp>
      <p:sp>
        <p:nvSpPr>
          <p:cNvPr id="310" name="Shape 3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February 7, 2018</a:t>
            </a:r>
            <a:endParaRPr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Shape 3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PAX2018 Penn State</a:t>
            </a: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Shape 3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400"/>
              <a:buFont typeface="Calibri"/>
              <a:buNone/>
            </a:pPr>
            <a:r>
              <a:rPr lang="en" sz="44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Metrics: not so simple..</a:t>
            </a:r>
            <a:endParaRPr sz="4400" b="0" i="0" u="none" strike="noStrike" cap="non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Shape 318"/>
          <p:cNvSpPr txBox="1">
            <a:spLocks noGrp="1"/>
          </p:cNvSpPr>
          <p:nvPr>
            <p:ph type="body" idx="1"/>
          </p:nvPr>
        </p:nvSpPr>
        <p:spPr>
          <a:xfrm>
            <a:off x="457200" y="12954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</a:pPr>
            <a:r>
              <a:rPr lang="en" sz="3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For a given source, maximiz</a:t>
            </a:r>
            <a:r>
              <a:rPr lang="en"/>
              <a:t>ing</a:t>
            </a:r>
            <a:r>
              <a:rPr lang="en" sz="3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the number of events might not be what we want:</a:t>
            </a:r>
            <a:endParaRPr/>
          </a:p>
          <a:p>
            <a:pPr marL="742950" marR="0" lvl="1" indent="-28575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Char char="–"/>
            </a:pPr>
            <a:r>
              <a:rPr lang="en" sz="2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Is the science based on populations, or can we cherry pick the best events?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</a:pPr>
            <a:r>
              <a:rPr lang="en" sz="3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Localization only important for close, bright events (</a:t>
            </a:r>
            <a:r>
              <a:rPr lang="en"/>
              <a:t>don’t need BNS localization for z&gt;1</a:t>
            </a:r>
            <a:r>
              <a:rPr lang="en" sz="3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</a:pPr>
            <a:r>
              <a:rPr lang="en" sz="3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Cost (both for construction and operation) is a fundamental driver: how can we compare “cost-equivalent” configurations?</a:t>
            </a:r>
            <a:endParaRPr sz="3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Shape 3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February 7, 2018</a:t>
            </a:r>
            <a:endParaRPr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Shape 3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PAX2018 Penn State</a:t>
            </a: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Shape 3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53247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Some Science Targets</a:t>
            </a:r>
            <a:endParaRPr/>
          </a:p>
        </p:txBody>
      </p:sp>
      <p:sp>
        <p:nvSpPr>
          <p:cNvPr id="327" name="Shape 327"/>
          <p:cNvSpPr txBox="1">
            <a:spLocks noGrp="1"/>
          </p:cNvSpPr>
          <p:nvPr>
            <p:ph type="body" idx="1"/>
          </p:nvPr>
        </p:nvSpPr>
        <p:spPr>
          <a:xfrm>
            <a:off x="457200" y="1143000"/>
            <a:ext cx="8229600" cy="51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31800" rtl="0">
              <a:spcBef>
                <a:spcPts val="640"/>
              </a:spcBef>
              <a:spcAft>
                <a:spcPts val="0"/>
              </a:spcAft>
              <a:buSzPts val="3200"/>
              <a:buChar char="•"/>
            </a:pPr>
            <a:r>
              <a:rPr lang="en"/>
              <a:t>Kilonova, Afterglow, … Multi-messenger physics with BNS events</a:t>
            </a:r>
            <a:endParaRPr/>
          </a:p>
          <a:p>
            <a:pPr marL="457200" lvl="0" indent="-431800" rtl="0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"/>
              <a:t>NS EOS, Merger and Nuclear Physics</a:t>
            </a:r>
            <a:endParaRPr/>
          </a:p>
          <a:p>
            <a:pPr marL="457200" lvl="0" indent="-431800" rtl="0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"/>
              <a:t>Testing-GR</a:t>
            </a:r>
            <a:endParaRPr/>
          </a:p>
          <a:p>
            <a:pPr marL="457200" lvl="0" indent="-431800" rtl="0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"/>
              <a:t>Hubble, Dark Energy, … H(z)</a:t>
            </a:r>
            <a:endParaRPr/>
          </a:p>
          <a:p>
            <a:pPr marL="457200" lvl="0" indent="-431800" rtl="0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"/>
              <a:t>Populations</a:t>
            </a:r>
            <a:endParaRPr/>
          </a:p>
          <a:p>
            <a:pPr marL="914400" lvl="1" indent="-406400" rtl="0">
              <a:spcBef>
                <a:spcPts val="0"/>
              </a:spcBef>
              <a:spcAft>
                <a:spcPts val="0"/>
              </a:spcAft>
              <a:buSzPts val="2800"/>
              <a:buChar char="–"/>
            </a:pPr>
            <a:r>
              <a:rPr lang="en"/>
              <a:t>Metal Production over Cosmic Time - BNS</a:t>
            </a:r>
            <a:endParaRPr/>
          </a:p>
          <a:p>
            <a:pPr marL="914400" lvl="1" indent="-406400" rtl="0">
              <a:spcBef>
                <a:spcPts val="0"/>
              </a:spcBef>
              <a:spcAft>
                <a:spcPts val="0"/>
              </a:spcAft>
              <a:buSzPts val="2800"/>
              <a:buChar char="–"/>
            </a:pPr>
            <a:r>
              <a:rPr lang="en"/>
              <a:t>Cosmic Dawn - POP III</a:t>
            </a:r>
            <a:endParaRPr/>
          </a:p>
          <a:p>
            <a:pPr marL="914400" lvl="1" indent="-406400" rtl="0">
              <a:spcBef>
                <a:spcPts val="0"/>
              </a:spcBef>
              <a:spcAft>
                <a:spcPts val="0"/>
              </a:spcAft>
              <a:buSzPts val="2800"/>
              <a:buChar char="–"/>
            </a:pPr>
            <a:r>
              <a:rPr lang="en"/>
              <a:t>Inflation - </a:t>
            </a:r>
            <a:r>
              <a:rPr lang="en">
                <a:solidFill>
                  <a:schemeClr val="lt1"/>
                </a:solidFill>
              </a:rPr>
              <a:t>Primordial Black Holes</a:t>
            </a:r>
            <a:endParaRPr/>
          </a:p>
          <a:p>
            <a:pPr marL="457200" lvl="0" indent="-431800" rtl="0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"/>
              <a:t>Non CBC Sources (CCSN, Strings, …)</a:t>
            </a:r>
            <a:endParaRPr/>
          </a:p>
        </p:txBody>
      </p:sp>
      <p:sp>
        <p:nvSpPr>
          <p:cNvPr id="328" name="Shape 3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February 7, 2018</a:t>
            </a:r>
            <a:endParaRPr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Shape 3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PAX2018 Penn State</a:t>
            </a: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Shape 3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98922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Some Science Targets</a:t>
            </a:r>
            <a:endParaRPr/>
          </a:p>
        </p:txBody>
      </p:sp>
      <p:sp>
        <p:nvSpPr>
          <p:cNvPr id="336" name="Shape 336"/>
          <p:cNvSpPr txBox="1">
            <a:spLocks noGrp="1"/>
          </p:cNvSpPr>
          <p:nvPr>
            <p:ph type="body" idx="1"/>
          </p:nvPr>
        </p:nvSpPr>
        <p:spPr>
          <a:xfrm>
            <a:off x="457200" y="1143000"/>
            <a:ext cx="8229600" cy="51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31800" rtl="0">
              <a:spcBef>
                <a:spcPts val="640"/>
              </a:spcBef>
              <a:spcAft>
                <a:spcPts val="0"/>
              </a:spcAft>
              <a:buSzPts val="3200"/>
              <a:buChar char="•"/>
            </a:pPr>
            <a:r>
              <a:rPr lang="en"/>
              <a:t>Kilonova, Afterglow, … Multi-messenger physics with BNS events</a:t>
            </a:r>
            <a:endParaRPr/>
          </a:p>
          <a:p>
            <a:pPr marL="457200" lvl="0" indent="-431800" rtl="0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"/>
              <a:t>NS EOS, Merger and Nuclear Physics</a:t>
            </a:r>
            <a:endParaRPr/>
          </a:p>
          <a:p>
            <a:pPr marL="457200" lvl="0" indent="-431800" rtl="0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"/>
              <a:t>Testing-GR</a:t>
            </a:r>
            <a:endParaRPr/>
          </a:p>
          <a:p>
            <a:pPr marL="457200" lvl="0" indent="-431800" rtl="0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"/>
              <a:t>Hubble, Dark Energy, … H(z)</a:t>
            </a:r>
            <a:endParaRPr/>
          </a:p>
          <a:p>
            <a:pPr marL="457200" lvl="0" indent="-431800" rtl="0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"/>
              <a:t>Populations</a:t>
            </a:r>
            <a:endParaRPr/>
          </a:p>
          <a:p>
            <a:pPr marL="914400" lvl="1" indent="-406400" rtl="0">
              <a:spcBef>
                <a:spcPts val="0"/>
              </a:spcBef>
              <a:spcAft>
                <a:spcPts val="0"/>
              </a:spcAft>
              <a:buSzPts val="2800"/>
              <a:buChar char="–"/>
            </a:pPr>
            <a:r>
              <a:rPr lang="en"/>
              <a:t>Metal Production over Cosmic Time - BNS</a:t>
            </a:r>
            <a:endParaRPr/>
          </a:p>
          <a:p>
            <a:pPr marL="914400" lvl="1" indent="-406400" rtl="0">
              <a:spcBef>
                <a:spcPts val="0"/>
              </a:spcBef>
              <a:spcAft>
                <a:spcPts val="0"/>
              </a:spcAft>
              <a:buSzPts val="2800"/>
              <a:buChar char="–"/>
            </a:pPr>
            <a:r>
              <a:rPr lang="en"/>
              <a:t>Cosmic Dawn - POP III</a:t>
            </a:r>
            <a:endParaRPr/>
          </a:p>
          <a:p>
            <a:pPr marL="914400" lvl="1" indent="-406400" rtl="0">
              <a:spcBef>
                <a:spcPts val="0"/>
              </a:spcBef>
              <a:spcAft>
                <a:spcPts val="0"/>
              </a:spcAft>
              <a:buSzPts val="2800"/>
              <a:buChar char="–"/>
            </a:pPr>
            <a:r>
              <a:rPr lang="en"/>
              <a:t>Inflation - Primordial Black Holes</a:t>
            </a:r>
            <a:endParaRPr/>
          </a:p>
          <a:p>
            <a:pPr marL="457200" lvl="0" indent="-431800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"/>
              <a:t>Non CBC Sources (CCSN, Strings, …)</a:t>
            </a:r>
            <a:endParaRPr/>
          </a:p>
        </p:txBody>
      </p:sp>
      <p:sp>
        <p:nvSpPr>
          <p:cNvPr id="337" name="Shape 337"/>
          <p:cNvSpPr txBox="1"/>
          <p:nvPr/>
        </p:nvSpPr>
        <p:spPr>
          <a:xfrm>
            <a:off x="5169875" y="1812950"/>
            <a:ext cx="21342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E06666"/>
                </a:solidFill>
              </a:rPr>
              <a:t>Low-z Localization</a:t>
            </a:r>
            <a:endParaRPr sz="1800">
              <a:solidFill>
                <a:srgbClr val="E06666"/>
              </a:solidFill>
            </a:endParaRPr>
          </a:p>
        </p:txBody>
      </p:sp>
      <p:sp>
        <p:nvSpPr>
          <p:cNvPr id="338" name="Shape 338"/>
          <p:cNvSpPr txBox="1"/>
          <p:nvPr/>
        </p:nvSpPr>
        <p:spPr>
          <a:xfrm>
            <a:off x="5616000" y="3011300"/>
            <a:ext cx="21342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E06666"/>
                </a:solidFill>
              </a:rPr>
              <a:t>Low-z Localization</a:t>
            </a:r>
            <a:endParaRPr sz="1800">
              <a:solidFill>
                <a:srgbClr val="E06666"/>
              </a:solidFill>
            </a:endParaRPr>
          </a:p>
        </p:txBody>
      </p:sp>
      <p:sp>
        <p:nvSpPr>
          <p:cNvPr id="339" name="Shape 339"/>
          <p:cNvSpPr txBox="1"/>
          <p:nvPr/>
        </p:nvSpPr>
        <p:spPr>
          <a:xfrm>
            <a:off x="5739925" y="3293250"/>
            <a:ext cx="17298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E06666"/>
                </a:solidFill>
              </a:rPr>
              <a:t>kHz sensitivity</a:t>
            </a:r>
            <a:endParaRPr sz="1800">
              <a:solidFill>
                <a:srgbClr val="E06666"/>
              </a:solidFill>
            </a:endParaRPr>
          </a:p>
        </p:txBody>
      </p:sp>
      <p:sp>
        <p:nvSpPr>
          <p:cNvPr id="340" name="Shape 340"/>
          <p:cNvSpPr txBox="1"/>
          <p:nvPr/>
        </p:nvSpPr>
        <p:spPr>
          <a:xfrm>
            <a:off x="3055850" y="2656550"/>
            <a:ext cx="14118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E06666"/>
                </a:solidFill>
              </a:rPr>
              <a:t>CBC SNR</a:t>
            </a:r>
            <a:endParaRPr sz="1800">
              <a:solidFill>
                <a:srgbClr val="E06666"/>
              </a:solidFill>
            </a:endParaRPr>
          </a:p>
        </p:txBody>
      </p:sp>
      <p:sp>
        <p:nvSpPr>
          <p:cNvPr id="341" name="Shape 341"/>
          <p:cNvSpPr txBox="1"/>
          <p:nvPr/>
        </p:nvSpPr>
        <p:spPr>
          <a:xfrm>
            <a:off x="7033200" y="2310950"/>
            <a:ext cx="17298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E06666"/>
                </a:solidFill>
              </a:rPr>
              <a:t>kHz sensitivity</a:t>
            </a:r>
            <a:endParaRPr sz="1800">
              <a:solidFill>
                <a:srgbClr val="E06666"/>
              </a:solidFill>
            </a:endParaRPr>
          </a:p>
        </p:txBody>
      </p:sp>
      <p:sp>
        <p:nvSpPr>
          <p:cNvPr id="342" name="Shape 342"/>
          <p:cNvSpPr txBox="1"/>
          <p:nvPr/>
        </p:nvSpPr>
        <p:spPr>
          <a:xfrm>
            <a:off x="7608875" y="4377175"/>
            <a:ext cx="12897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E06666"/>
                </a:solidFill>
              </a:rPr>
              <a:t>CBC SNR</a:t>
            </a:r>
            <a:endParaRPr sz="1800">
              <a:solidFill>
                <a:srgbClr val="E06666"/>
              </a:solidFill>
            </a:endParaRPr>
          </a:p>
        </p:txBody>
      </p:sp>
      <p:sp>
        <p:nvSpPr>
          <p:cNvPr id="343" name="Shape 343"/>
          <p:cNvSpPr txBox="1"/>
          <p:nvPr/>
        </p:nvSpPr>
        <p:spPr>
          <a:xfrm>
            <a:off x="5932475" y="3611750"/>
            <a:ext cx="12897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E06666"/>
                </a:solidFill>
              </a:rPr>
              <a:t>CBC SNR</a:t>
            </a:r>
            <a:endParaRPr sz="1800">
              <a:solidFill>
                <a:srgbClr val="E06666"/>
              </a:solidFill>
            </a:endParaRPr>
          </a:p>
        </p:txBody>
      </p:sp>
      <p:sp>
        <p:nvSpPr>
          <p:cNvPr id="344" name="Shape 344"/>
          <p:cNvSpPr txBox="1"/>
          <p:nvPr/>
        </p:nvSpPr>
        <p:spPr>
          <a:xfrm>
            <a:off x="6877650" y="5590650"/>
            <a:ext cx="17298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E06666"/>
                </a:solidFill>
              </a:rPr>
              <a:t>kHz sensitivity</a:t>
            </a:r>
            <a:endParaRPr sz="1800">
              <a:solidFill>
                <a:srgbClr val="E06666"/>
              </a:solidFill>
            </a:endParaRPr>
          </a:p>
        </p:txBody>
      </p:sp>
      <p:sp>
        <p:nvSpPr>
          <p:cNvPr id="345" name="Shape 345"/>
          <p:cNvSpPr txBox="1"/>
          <p:nvPr/>
        </p:nvSpPr>
        <p:spPr>
          <a:xfrm>
            <a:off x="2846575" y="2949450"/>
            <a:ext cx="19200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E06666"/>
                </a:solidFill>
              </a:rPr>
              <a:t>GW Polarization</a:t>
            </a:r>
            <a:endParaRPr sz="1800">
              <a:solidFill>
                <a:srgbClr val="E06666"/>
              </a:solidFill>
            </a:endParaRPr>
          </a:p>
        </p:txBody>
      </p:sp>
      <p:sp>
        <p:nvSpPr>
          <p:cNvPr id="346" name="Shape 34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February 7, 2018</a:t>
            </a:r>
            <a:endParaRPr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Shape 34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PAX2018 Penn State</a:t>
            </a: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Shape 34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349" name="Shape 349"/>
          <p:cNvSpPr txBox="1"/>
          <p:nvPr/>
        </p:nvSpPr>
        <p:spPr>
          <a:xfrm>
            <a:off x="5093700" y="4665175"/>
            <a:ext cx="40413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E06666"/>
                </a:solidFill>
              </a:rPr>
              <a:t>High-z Mass and Distance Estimation</a:t>
            </a:r>
            <a:endParaRPr sz="1800">
              <a:solidFill>
                <a:srgbClr val="E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0698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400"/>
              <a:buFont typeface="Calibri"/>
              <a:buNone/>
            </a:pPr>
            <a:r>
              <a:rPr lang="en" sz="44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3G Mentality</a:t>
            </a:r>
            <a:endParaRPr sz="4400" b="0" i="0" u="none" strike="noStrike" cap="non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Shape 354"/>
          <p:cNvSpPr txBox="1">
            <a:spLocks noGrp="1"/>
          </p:cNvSpPr>
          <p:nvPr>
            <p:ph type="body" idx="1"/>
          </p:nvPr>
        </p:nvSpPr>
        <p:spPr>
          <a:xfrm>
            <a:off x="457200" y="12954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</a:pPr>
            <a:r>
              <a:rPr lang="en" sz="3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With 3G detectors we will have </a:t>
            </a:r>
            <a:r>
              <a:rPr lang="en"/>
              <a:t>~10</a:t>
            </a:r>
            <a:r>
              <a:rPr lang="en" baseline="30000"/>
              <a:t>5</a:t>
            </a:r>
            <a:r>
              <a:rPr lang="en" sz="3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of events each year, mostly from z ~ 2 or 3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</a:pPr>
            <a:r>
              <a:rPr lang="en" sz="3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Population based science won’t need good sky localization</a:t>
            </a:r>
            <a:endParaRPr/>
          </a:p>
          <a:p>
            <a:pPr marL="742950" marR="0" lvl="1" indent="-28575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Char char="–"/>
            </a:pPr>
            <a:r>
              <a:rPr lang="en" sz="2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Mean and median values are meaningful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</a:pPr>
            <a:r>
              <a:rPr lang="en" sz="3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Precision test will be done with the nearby high-SNR events</a:t>
            </a:r>
            <a:endParaRPr/>
          </a:p>
          <a:p>
            <a:pPr marL="742950" marR="0" lvl="1" indent="-28575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Char char="–"/>
            </a:pPr>
            <a:r>
              <a:rPr lang="en" sz="2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Only best ~10 events per year will be useful</a:t>
            </a:r>
            <a:endParaRPr/>
          </a:p>
        </p:txBody>
      </p:sp>
      <p:sp>
        <p:nvSpPr>
          <p:cNvPr id="355" name="Shape 35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February 7, 2018</a:t>
            </a:r>
            <a:endParaRPr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Shape 35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PAX2018 Penn State</a:t>
            </a: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Shape 35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Previous </a:t>
            </a:r>
            <a:r>
              <a:rPr lang="en" sz="4400" dirty="0" smtClean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work</a:t>
            </a:r>
            <a:r>
              <a:rPr lang="en-US" sz="4400" dirty="0" smtClean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on network design</a:t>
            </a:r>
            <a:endParaRPr sz="4400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Shape 384"/>
          <p:cNvSpPr txBox="1">
            <a:spLocks noGrp="1"/>
          </p:cNvSpPr>
          <p:nvPr>
            <p:ph type="body" idx="1"/>
          </p:nvPr>
        </p:nvSpPr>
        <p:spPr>
          <a:xfrm>
            <a:off x="311700" y="135688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Raffai+ 2013, Hu+ 2015:</a:t>
            </a:r>
            <a:endParaRPr sz="20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rtl="0"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2000"/>
              <a:buFont typeface="Calibri"/>
              <a:buChar char="●"/>
            </a:pPr>
            <a:r>
              <a:rPr lang="en" sz="2000">
                <a:solidFill>
                  <a:srgbClr val="F3F3F3"/>
                </a:solidFill>
                <a:latin typeface="Calibri"/>
                <a:ea typeface="Calibri"/>
                <a:cs typeface="Calibri"/>
                <a:sym typeface="Calibri"/>
              </a:rPr>
              <a:t>Numerically optimize detector placement for 2G (aLIGO) and 3G (ET) networks</a:t>
            </a:r>
            <a:endParaRPr sz="2000">
              <a:solidFill>
                <a:srgbClr val="F3F3F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000"/>
              <a:buFont typeface="Calibri"/>
              <a:buChar char="●"/>
            </a:pPr>
            <a:r>
              <a:rPr lang="en" sz="2000">
                <a:solidFill>
                  <a:srgbClr val="F3F3F3"/>
                </a:solidFill>
                <a:latin typeface="Calibri"/>
                <a:ea typeface="Calibri"/>
                <a:cs typeface="Calibri"/>
                <a:sym typeface="Calibri"/>
              </a:rPr>
              <a:t>Figures of merit: polarization sensitivity, sky localization, and chirp mass reconstruction</a:t>
            </a:r>
            <a:endParaRPr sz="2000">
              <a:solidFill>
                <a:srgbClr val="F3F3F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Vitale+ 2016:</a:t>
            </a:r>
            <a:endParaRPr sz="20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2000"/>
              <a:buFont typeface="Calibri"/>
              <a:buChar char="●"/>
            </a:pPr>
            <a:r>
              <a:rPr lang="en" sz="2000">
                <a:solidFill>
                  <a:srgbClr val="F3F3F3"/>
                </a:solidFill>
                <a:latin typeface="Calibri"/>
                <a:ea typeface="Calibri"/>
                <a:cs typeface="Calibri"/>
                <a:sym typeface="Calibri"/>
              </a:rPr>
              <a:t>Evaluate CBC parameter estimation capabilities for 3G networks (CE, ET)</a:t>
            </a:r>
            <a:endParaRPr sz="2000">
              <a:solidFill>
                <a:srgbClr val="F3F3F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Mills+ 2017:</a:t>
            </a:r>
            <a:endParaRPr sz="20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rtl="0"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2000"/>
              <a:buFont typeface="Calibri"/>
              <a:buChar char="●"/>
            </a:pPr>
            <a:r>
              <a:rPr lang="en" sz="2000">
                <a:solidFill>
                  <a:srgbClr val="F3F3F3"/>
                </a:solidFill>
                <a:latin typeface="Calibri"/>
                <a:ea typeface="Calibri"/>
                <a:cs typeface="Calibri"/>
                <a:sym typeface="Calibri"/>
              </a:rPr>
              <a:t>Evaluate localization capabilities for 2G, 3G, and heterogeneous networks (Voyager, CE, ET)</a:t>
            </a:r>
            <a:endParaRPr sz="2000">
              <a:solidFill>
                <a:srgbClr val="F3F3F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 sz="2000">
              <a:solidFill>
                <a:srgbClr val="F3F3F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rtl="0">
              <a:spcBef>
                <a:spcPts val="1600"/>
              </a:spcBef>
              <a:spcAft>
                <a:spcPts val="1600"/>
              </a:spcAft>
              <a:buNone/>
            </a:pPr>
            <a:endParaRPr sz="2000">
              <a:solidFill>
                <a:srgbClr val="F3F3F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Shape 38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February 7, 2018</a:t>
            </a:r>
            <a:endParaRPr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Shape 38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PAX2018 Penn State</a:t>
            </a:r>
            <a:endParaRPr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Shape 38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Network horizons</a:t>
            </a:r>
            <a:endParaRPr/>
          </a:p>
        </p:txBody>
      </p:sp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64" name="Shape 3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9651" y="0"/>
            <a:ext cx="86046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Shape 365"/>
          <p:cNvSpPr/>
          <p:nvPr/>
        </p:nvSpPr>
        <p:spPr>
          <a:xfrm>
            <a:off x="2509222" y="593375"/>
            <a:ext cx="270300" cy="52401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50000">
                <a:srgbClr val="F1C232">
                  <a:alpha val="63529"/>
                </a:srgbClr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Shape 366"/>
          <p:cNvSpPr txBox="1"/>
          <p:nvPr/>
        </p:nvSpPr>
        <p:spPr>
          <a:xfrm>
            <a:off x="5140375" y="787350"/>
            <a:ext cx="3222000" cy="7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Rubik Medium"/>
                <a:ea typeface="Rubik Medium"/>
                <a:cs typeface="Rubik Medium"/>
                <a:sym typeface="Rubik Medium"/>
              </a:rPr>
              <a:t>(Redshift at which 1% of sources are detected)</a:t>
            </a:r>
            <a:endParaRPr sz="2000">
              <a:latin typeface="Rubik Medium"/>
              <a:ea typeface="Rubik Medium"/>
              <a:cs typeface="Rubik Medium"/>
              <a:sym typeface="Rubik Medium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 txBox="1">
            <a:spLocks noGrp="1"/>
          </p:cNvSpPr>
          <p:nvPr>
            <p:ph type="title"/>
          </p:nvPr>
        </p:nvSpPr>
        <p:spPr>
          <a:xfrm>
            <a:off x="311700" y="3647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Rough Cost Estimation</a:t>
            </a:r>
            <a:endParaRPr sz="44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Shape 393"/>
          <p:cNvSpPr txBox="1">
            <a:spLocks noGrp="1"/>
          </p:cNvSpPr>
          <p:nvPr>
            <p:ph type="body" idx="1"/>
          </p:nvPr>
        </p:nvSpPr>
        <p:spPr>
          <a:xfrm>
            <a:off x="311700" y="1356874"/>
            <a:ext cx="8520600" cy="488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000"/>
              <a:buFont typeface="Calibri"/>
              <a:buChar char="●"/>
            </a:pPr>
            <a:r>
              <a:rPr lang="en" sz="2000">
                <a:solidFill>
                  <a:srgbClr val="F3F3F3"/>
                </a:solidFill>
                <a:latin typeface="Calibri"/>
                <a:ea typeface="Calibri"/>
                <a:cs typeface="Calibri"/>
                <a:sym typeface="Calibri"/>
              </a:rPr>
              <a:t>We have cost estimates based on LIGO, ET and LIGO-India experience and costing</a:t>
            </a:r>
            <a:endParaRPr sz="2000">
              <a:solidFill>
                <a:srgbClr val="F3F3F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000"/>
              <a:buFont typeface="Calibri"/>
              <a:buChar char="●"/>
            </a:pPr>
            <a:r>
              <a:rPr lang="en" sz="2000">
                <a:solidFill>
                  <a:srgbClr val="F3F3F3"/>
                </a:solidFill>
                <a:latin typeface="Calibri"/>
                <a:ea typeface="Calibri"/>
                <a:cs typeface="Calibri"/>
                <a:sym typeface="Calibri"/>
              </a:rPr>
              <a:t>These are not accurate, since costs are inevitably driven by site specific factors and market prices which change with time, but they can be used as a means of making cost-based network optimizations</a:t>
            </a:r>
            <a:endParaRPr sz="2000">
              <a:solidFill>
                <a:srgbClr val="F3F3F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000"/>
              <a:buFont typeface="Calibri"/>
              <a:buChar char="●"/>
            </a:pPr>
            <a:r>
              <a:rPr lang="en" sz="2000">
                <a:solidFill>
                  <a:srgbClr val="F3F3F3"/>
                </a:solidFill>
                <a:latin typeface="Calibri"/>
                <a:ea typeface="Calibri"/>
                <a:cs typeface="Calibri"/>
                <a:sym typeface="Calibri"/>
              </a:rPr>
              <a:t>We account for:</a:t>
            </a:r>
            <a:endParaRPr sz="2000">
              <a:solidFill>
                <a:srgbClr val="F3F3F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5560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000"/>
              <a:buFont typeface="Calibri"/>
              <a:buChar char="○"/>
            </a:pPr>
            <a:r>
              <a:rPr lang="en" sz="2000">
                <a:solidFill>
                  <a:srgbClr val="F3F3F3"/>
                </a:solidFill>
                <a:latin typeface="Calibri"/>
                <a:ea typeface="Calibri"/>
                <a:cs typeface="Calibri"/>
                <a:sym typeface="Calibri"/>
              </a:rPr>
              <a:t>number of interferometers (1 xylophone ET detector is 2 ifos)</a:t>
            </a:r>
            <a:endParaRPr sz="2000">
              <a:solidFill>
                <a:srgbClr val="F3F3F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5560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000"/>
              <a:buFont typeface="Calibri"/>
              <a:buChar char="○"/>
            </a:pPr>
            <a:r>
              <a:rPr lang="en" sz="2000">
                <a:solidFill>
                  <a:srgbClr val="F3F3F3"/>
                </a:solidFill>
                <a:latin typeface="Calibri"/>
                <a:ea typeface="Calibri"/>
                <a:cs typeface="Calibri"/>
                <a:sym typeface="Calibri"/>
              </a:rPr>
              <a:t>Ltube, Dtube = length of tube [km] with diameter Dtube [m]</a:t>
            </a:r>
            <a:endParaRPr sz="2000">
              <a:solidFill>
                <a:srgbClr val="F3F3F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5560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000"/>
              <a:buFont typeface="Calibri"/>
              <a:buChar char="○"/>
            </a:pPr>
            <a:r>
              <a:rPr lang="en" sz="2000">
                <a:solidFill>
                  <a:srgbClr val="F3F3F3"/>
                </a:solidFill>
                <a:latin typeface="Calibri"/>
                <a:ea typeface="Calibri"/>
                <a:cs typeface="Calibri"/>
                <a:sym typeface="Calibri"/>
              </a:rPr>
              <a:t>Lsurface = length of surface grading [km] (80 for CE)</a:t>
            </a:r>
            <a:endParaRPr sz="2000">
              <a:solidFill>
                <a:srgbClr val="F3F3F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5560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000"/>
              <a:buFont typeface="Calibri"/>
              <a:buChar char="○"/>
            </a:pPr>
            <a:r>
              <a:rPr lang="en" sz="2000">
                <a:solidFill>
                  <a:srgbClr val="F3F3F3"/>
                </a:solidFill>
                <a:latin typeface="Calibri"/>
                <a:ea typeface="Calibri"/>
                <a:cs typeface="Calibri"/>
                <a:sym typeface="Calibri"/>
              </a:rPr>
              <a:t>Lflat, Nflat = length and number of flat sections [km] (40, 2 for CE)</a:t>
            </a:r>
            <a:endParaRPr sz="2000">
              <a:solidFill>
                <a:srgbClr val="F3F3F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5560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000"/>
              <a:buFont typeface="Calibri"/>
              <a:buChar char="○"/>
            </a:pPr>
            <a:r>
              <a:rPr lang="en" sz="2000">
                <a:solidFill>
                  <a:srgbClr val="F3F3F3"/>
                </a:solidFill>
                <a:latin typeface="Calibri"/>
                <a:ea typeface="Calibri"/>
                <a:cs typeface="Calibri"/>
                <a:sym typeface="Calibri"/>
              </a:rPr>
              <a:t>Ltunnel = lentgh of tunnel [km] (30 for ET)</a:t>
            </a:r>
            <a:endParaRPr sz="2000">
              <a:solidFill>
                <a:srgbClr val="F3F3F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5560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000"/>
              <a:buFont typeface="Calibri"/>
              <a:buChar char="○"/>
            </a:pPr>
            <a:r>
              <a:rPr lang="en" sz="2000">
                <a:solidFill>
                  <a:srgbClr val="F3F3F3"/>
                </a:solidFill>
                <a:latin typeface="Calibri"/>
                <a:ea typeface="Calibri"/>
                <a:cs typeface="Calibri"/>
                <a:sym typeface="Calibri"/>
              </a:rPr>
              <a:t>Hdepth = depth of tunnel [m] (200 for ET)</a:t>
            </a:r>
            <a:endParaRPr sz="2000">
              <a:solidFill>
                <a:srgbClr val="F3F3F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5560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000"/>
              <a:buFont typeface="Calibri"/>
              <a:buChar char="○"/>
            </a:pPr>
            <a:r>
              <a:rPr lang="en" sz="2000">
                <a:solidFill>
                  <a:srgbClr val="F3F3F3"/>
                </a:solidFill>
                <a:latin typeface="Calibri"/>
                <a:ea typeface="Calibri"/>
                <a:cs typeface="Calibri"/>
                <a:sym typeface="Calibri"/>
              </a:rPr>
              <a:t>Ncavern = major halls (3 for ET triangle)</a:t>
            </a:r>
            <a:endParaRPr sz="2000">
              <a:solidFill>
                <a:srgbClr val="F3F3F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rtl="0">
              <a:spcBef>
                <a:spcPts val="1600"/>
              </a:spcBef>
              <a:spcAft>
                <a:spcPts val="1600"/>
              </a:spcAft>
              <a:buNone/>
            </a:pPr>
            <a:endParaRPr sz="2000">
              <a:solidFill>
                <a:srgbClr val="F3F3F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Shape 39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February 7, 2018</a:t>
            </a:r>
            <a:endParaRPr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Shape 39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PAX2018 Penn State</a:t>
            </a:r>
            <a:endParaRPr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Shape 39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256750" y="1259289"/>
            <a:ext cx="8887200" cy="38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720"/>
              <a:buFont typeface="Arial"/>
              <a:buChar char="•"/>
            </a:pPr>
            <a:r>
              <a:rPr lang="en" sz="272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The present: </a:t>
            </a:r>
            <a:endParaRPr/>
          </a:p>
          <a:p>
            <a:pPr marL="742950" marR="0" lvl="1" indent="-285750" algn="l" rtl="0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rgbClr val="FFFFFF"/>
              </a:buClr>
              <a:buSzPts val="2380"/>
              <a:buFont typeface="Arial"/>
              <a:buChar char="–"/>
            </a:pPr>
            <a:r>
              <a:rPr lang="en" sz="238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Advanced LIGO, Advanced Virgo:  2</a:t>
            </a:r>
            <a:r>
              <a:rPr lang="en" sz="2380" b="0" i="0" u="none" strike="noStrike" cap="none" baseline="30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nd</a:t>
            </a:r>
            <a:r>
              <a:rPr lang="en" sz="238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generation detectors (</a:t>
            </a:r>
            <a:r>
              <a:rPr lang="en" sz="238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2G</a:t>
            </a:r>
            <a:r>
              <a:rPr lang="en" sz="238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/>
          </a:p>
          <a:p>
            <a:pPr marL="342900" lvl="0" indent="-31242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720"/>
              <a:buFont typeface="Arial"/>
              <a:buChar char="•"/>
            </a:pPr>
            <a:r>
              <a:rPr lang="en" sz="2720">
                <a:solidFill>
                  <a:srgbClr val="FFFF00"/>
                </a:solidFill>
              </a:rPr>
              <a:t>The near future: </a:t>
            </a:r>
            <a:endParaRPr sz="2380"/>
          </a:p>
          <a:p>
            <a:pPr marL="742950" marR="0" lvl="1" indent="-285750" algn="l" rtl="0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rgbClr val="FFFFFF"/>
              </a:buClr>
              <a:buSzPts val="2380"/>
              <a:buFont typeface="Arial"/>
              <a:buChar char="–"/>
            </a:pPr>
            <a:r>
              <a:rPr lang="en" sz="238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Kagra: </a:t>
            </a:r>
            <a:r>
              <a:rPr lang="en" sz="238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2G</a:t>
            </a:r>
            <a:r>
              <a:rPr lang="en" sz="2380"/>
              <a:t> detector, </a:t>
            </a:r>
            <a:r>
              <a:rPr lang="en" sz="238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pioneering </a:t>
            </a:r>
            <a:r>
              <a:rPr lang="en" sz="238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3G</a:t>
            </a:r>
            <a:r>
              <a:rPr lang="en" sz="238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technologies  </a:t>
            </a:r>
            <a:endParaRPr sz="238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rgbClr val="FFFFFF"/>
              </a:buClr>
              <a:buSzPts val="2380"/>
              <a:buFont typeface="Arial"/>
              <a:buChar char="–"/>
            </a:pPr>
            <a:r>
              <a:rPr lang="en" sz="2380"/>
              <a:t>LIGO-INDIA</a:t>
            </a:r>
            <a:endParaRPr sz="2380"/>
          </a:p>
          <a:p>
            <a:pPr marL="342900" marR="0" lvl="0" indent="-342900" algn="l" rtl="0">
              <a:lnSpc>
                <a:spcPct val="80000"/>
              </a:lnSpc>
              <a:spcBef>
                <a:spcPts val="544"/>
              </a:spcBef>
              <a:spcAft>
                <a:spcPts val="0"/>
              </a:spcAft>
              <a:buClr>
                <a:srgbClr val="FFFF00"/>
              </a:buClr>
              <a:buSzPts val="2720"/>
              <a:buFont typeface="Arial"/>
              <a:buChar char="•"/>
            </a:pPr>
            <a:r>
              <a:rPr lang="en" sz="272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The future:</a:t>
            </a:r>
            <a:endParaRPr sz="272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rgbClr val="FFFFFF"/>
              </a:buClr>
              <a:buSzPts val="2380"/>
              <a:buFont typeface="Arial"/>
              <a:buChar char="–"/>
            </a:pPr>
            <a:r>
              <a:rPr lang="en" sz="238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Improved detectors in current facilities (A+, Voyager, …): </a:t>
            </a:r>
            <a:endParaRPr/>
          </a:p>
          <a:p>
            <a:pPr marL="1143000" marR="0" lvl="2" indent="-228600" algn="l" rtl="0">
              <a:lnSpc>
                <a:spcPct val="80000"/>
              </a:lnSpc>
              <a:spcBef>
                <a:spcPts val="408"/>
              </a:spcBef>
              <a:spcAft>
                <a:spcPts val="0"/>
              </a:spcAft>
              <a:buClr>
                <a:schemeClr val="lt1"/>
              </a:buClr>
              <a:buSzPts val="2040"/>
              <a:buFont typeface="Arial"/>
              <a:buChar char="•"/>
            </a:pPr>
            <a:r>
              <a:rPr lang="en" sz="204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3G technologies in 2G facilities = </a:t>
            </a:r>
            <a:r>
              <a:rPr lang="en" sz="204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2.5G</a:t>
            </a:r>
            <a:endParaRPr>
              <a:solidFill>
                <a:srgbClr val="FFFF00"/>
              </a:solidFill>
            </a:endParaRPr>
          </a:p>
          <a:p>
            <a:pPr marL="1143000" marR="0" lvl="2" indent="-228600" algn="l" rtl="0">
              <a:lnSpc>
                <a:spcPct val="80000"/>
              </a:lnSpc>
              <a:spcBef>
                <a:spcPts val="408"/>
              </a:spcBef>
              <a:spcAft>
                <a:spcPts val="0"/>
              </a:spcAft>
              <a:buClr>
                <a:schemeClr val="lt1"/>
              </a:buClr>
              <a:buSzPts val="2040"/>
              <a:buFont typeface="Arial"/>
              <a:buChar char="•"/>
            </a:pPr>
            <a:r>
              <a:rPr lang="en" sz="204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Length and shape constrained by existing facilities</a:t>
            </a:r>
            <a:endParaRPr sz="136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rgbClr val="FFFFFF"/>
              </a:buClr>
              <a:buSzPts val="2380"/>
              <a:buFont typeface="Arial"/>
              <a:buChar char="–"/>
            </a:pPr>
            <a:r>
              <a:rPr lang="en" sz="238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New detectors in new facilities (</a:t>
            </a:r>
            <a:r>
              <a:rPr lang="en" sz="238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3G</a:t>
            </a:r>
            <a:r>
              <a:rPr lang="en" sz="238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/>
          </a:p>
          <a:p>
            <a:pPr marL="1143000" marR="0" lvl="2" indent="-228600" algn="l" rtl="0">
              <a:lnSpc>
                <a:spcPct val="80000"/>
              </a:lnSpc>
              <a:spcBef>
                <a:spcPts val="408"/>
              </a:spcBef>
              <a:spcAft>
                <a:spcPts val="0"/>
              </a:spcAft>
              <a:buClr>
                <a:schemeClr val="lt1"/>
              </a:buClr>
              <a:buSzPts val="2040"/>
              <a:buFont typeface="Arial"/>
              <a:buChar char="•"/>
            </a:pPr>
            <a:r>
              <a:rPr lang="en" sz="204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Einstein Telescope concept</a:t>
            </a:r>
            <a:r>
              <a:rPr lang="en" sz="2040">
                <a:solidFill>
                  <a:schemeClr val="lt1"/>
                </a:solidFill>
              </a:rPr>
              <a:t>, </a:t>
            </a:r>
            <a:r>
              <a:rPr lang="en" sz="204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Cosmic Explorer concept </a:t>
            </a:r>
            <a:endParaRPr/>
          </a:p>
          <a:p>
            <a:pPr marL="742950" marR="0" lvl="1" indent="-134619" algn="l" rtl="0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rgbClr val="FFFFFF"/>
              </a:buClr>
              <a:buSzPts val="2380"/>
              <a:buFont typeface="Arial"/>
              <a:buNone/>
            </a:pPr>
            <a:endParaRPr sz="238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1" indent="0" algn="l" rtl="0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rgbClr val="FFFFFF"/>
              </a:buClr>
              <a:buSzPts val="2380"/>
              <a:buFont typeface="Arial"/>
              <a:buNone/>
            </a:pPr>
            <a:endParaRPr sz="238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1" indent="0" algn="l" rtl="0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rgbClr val="FFFFFF"/>
              </a:buClr>
              <a:buSzPts val="2380"/>
              <a:buFont typeface="Arial"/>
              <a:buNone/>
            </a:pPr>
            <a:endParaRPr sz="2380" b="0" i="0" u="none" strike="noStrike" cap="non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134619" algn="l" rtl="0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rgbClr val="FFFFFF"/>
              </a:buClr>
              <a:buSzPts val="2380"/>
              <a:buFont typeface="Arial"/>
              <a:buNone/>
            </a:pPr>
            <a:endParaRPr sz="2380" b="0" i="0" u="none" strike="noStrike" cap="non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Shape 2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February 7, 2018</a:t>
            </a:r>
            <a:endParaRPr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Shape 2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PAX2018 Penn State</a:t>
            </a: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Shape 2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Shape 22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400"/>
              <a:buFont typeface="Calibri"/>
              <a:buNone/>
            </a:pPr>
            <a:r>
              <a:rPr lang="en" sz="44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The GW world-wide network</a:t>
            </a:r>
            <a:endParaRPr sz="4400" b="0" i="0" u="none" strike="noStrike" cap="non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dt" idx="10"/>
          </p:nvPr>
        </p:nvSpPr>
        <p:spPr>
          <a:xfrm>
            <a:off x="609865" y="6356350"/>
            <a:ext cx="872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Feb 5th, 2018</a:t>
            </a:r>
            <a:endParaRPr sz="1000" b="0" i="0" u="none" strike="noStrike" cap="non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02" name="Shape 402"/>
          <p:cNvSpPr txBox="1">
            <a:spLocks noGrp="1"/>
          </p:cNvSpPr>
          <p:nvPr>
            <p:ph type="ftr" idx="11"/>
          </p:nvPr>
        </p:nvSpPr>
        <p:spPr>
          <a:xfrm>
            <a:off x="2647950" y="6371476"/>
            <a:ext cx="3854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M. Evans, MIT </a:t>
            </a:r>
            <a:endParaRPr sz="1000" b="0" i="0" u="none" strike="noStrike" cap="non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03" name="Shape 403"/>
          <p:cNvSpPr txBox="1">
            <a:spLocks noGrp="1"/>
          </p:cNvSpPr>
          <p:nvPr>
            <p:ph type="sldNum" idx="12"/>
          </p:nvPr>
        </p:nvSpPr>
        <p:spPr>
          <a:xfrm>
            <a:off x="7543800" y="6356350"/>
            <a:ext cx="990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20</a:t>
            </a:fld>
            <a:endParaRPr sz="1100" b="0" i="0" u="none" strike="noStrike" cap="non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404" name="Shape 404" descr="salt_flats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9144001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hape 40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"/>
              <a:t>From Salvatore Vitale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0" name="Shape 410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GW150914-like event will have SNR~2000 in a </a:t>
            </a:r>
            <a:r>
              <a:rPr lang="en"/>
              <a:t>C</a:t>
            </a:r>
            <a:r>
              <a:rPr lang="en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osmic </a:t>
            </a:r>
            <a:r>
              <a:rPr lang="en"/>
              <a:t>E</a:t>
            </a:r>
            <a:r>
              <a:rPr lang="en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xplorer facility. </a:t>
            </a:r>
            <a:endParaRPr/>
          </a:p>
          <a:p>
            <a:pPr marL="342900" marR="0" lvl="0" indent="-342900" algn="l" rtl="0">
              <a:spcBef>
                <a:spcPts val="640"/>
              </a:spcBef>
              <a:spcAft>
                <a:spcPts val="160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well can we do parameter estimation?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Shape 411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2/6/18</a:t>
            </a:r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Shape 412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3" name="Shape 4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395" y="3475860"/>
            <a:ext cx="3224837" cy="3221265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Shape 414"/>
          <p:cNvSpPr txBox="1"/>
          <p:nvPr/>
        </p:nvSpPr>
        <p:spPr>
          <a:xfrm>
            <a:off x="6116927" y="6327792"/>
            <a:ext cx="184638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Vitale, preliminary 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5" name="Shape 4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1396" y="3488337"/>
            <a:ext cx="3224836" cy="32212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6" name="Shape 416"/>
          <p:cNvGrpSpPr/>
          <p:nvPr/>
        </p:nvGrpSpPr>
        <p:grpSpPr>
          <a:xfrm>
            <a:off x="1968336" y="3475861"/>
            <a:ext cx="6900698" cy="3221264"/>
            <a:chOff x="2624447" y="3475860"/>
            <a:chExt cx="9200931" cy="3221264"/>
          </a:xfrm>
        </p:grpSpPr>
        <p:pic>
          <p:nvPicPr>
            <p:cNvPr id="417" name="Shape 41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525597" y="3475860"/>
              <a:ext cx="4299781" cy="3221264"/>
            </a:xfrm>
            <a:prstGeom prst="rect">
              <a:avLst/>
            </a:prstGeom>
            <a:noFill/>
            <a:ln w="44450" cap="flat" cmpd="sng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418" name="Shape 418"/>
            <p:cNvSpPr/>
            <p:nvPr/>
          </p:nvSpPr>
          <p:spPr>
            <a:xfrm>
              <a:off x="2624447" y="4381995"/>
              <a:ext cx="213756" cy="1974356"/>
            </a:xfrm>
            <a:prstGeom prst="frame">
              <a:avLst>
                <a:gd name="adj1" fmla="val 12500"/>
              </a:avLst>
            </a:prstGeom>
            <a:gradFill>
              <a:gsLst>
                <a:gs pos="0">
                  <a:srgbClr val="3E7FCD"/>
                </a:gs>
                <a:gs pos="100000">
                  <a:srgbClr val="96C0FF"/>
                </a:gs>
              </a:gsLst>
              <a:lin ang="16200000" scaled="0"/>
            </a:gradFill>
            <a:ln w="25400" cap="flat" cmpd="sng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19" name="Shape 419"/>
            <p:cNvCxnSpPr>
              <a:stCxn id="418" idx="0"/>
            </p:cNvCxnSpPr>
            <p:nvPr/>
          </p:nvCxnSpPr>
          <p:spPr>
            <a:xfrm rot="10800000" flipH="1">
              <a:off x="2731325" y="3475995"/>
              <a:ext cx="4794300" cy="906000"/>
            </a:xfrm>
            <a:prstGeom prst="straightConnector1">
              <a:avLst/>
            </a:prstGeom>
            <a:noFill/>
            <a:ln w="25400" cap="flat" cmpd="sng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  <p:cxnSp>
          <p:nvCxnSpPr>
            <p:cNvPr id="420" name="Shape 420"/>
            <p:cNvCxnSpPr/>
            <p:nvPr/>
          </p:nvCxnSpPr>
          <p:spPr>
            <a:xfrm>
              <a:off x="2773498" y="6327792"/>
              <a:ext cx="4752098" cy="369332"/>
            </a:xfrm>
            <a:prstGeom prst="straightConnector1">
              <a:avLst/>
            </a:prstGeom>
            <a:noFill/>
            <a:ln w="25400" cap="flat" cmpd="sng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 txBox="1">
            <a:spLocks noGrp="1"/>
          </p:cNvSpPr>
          <p:nvPr>
            <p:ph type="title"/>
          </p:nvPr>
        </p:nvSpPr>
        <p:spPr>
          <a:xfrm>
            <a:off x="459232" y="166336"/>
            <a:ext cx="8229600" cy="5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 Narrow"/>
              <a:buNone/>
            </a:pPr>
            <a:r>
              <a:rPr lang="en" sz="32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BBH and BNS from the entire Universe!</a:t>
            </a:r>
            <a:endParaRPr sz="3200" b="0" i="0" u="none" strike="noStrike" cap="non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26" name="Shape 426"/>
          <p:cNvSpPr txBox="1">
            <a:spLocks noGrp="1"/>
          </p:cNvSpPr>
          <p:nvPr>
            <p:ph type="dt" idx="10"/>
          </p:nvPr>
        </p:nvSpPr>
        <p:spPr>
          <a:xfrm>
            <a:off x="609865" y="6356350"/>
            <a:ext cx="872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Feb 5th, 2018</a:t>
            </a:r>
            <a:endParaRPr sz="1000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27" name="Shape 427"/>
          <p:cNvSpPr txBox="1">
            <a:spLocks noGrp="1"/>
          </p:cNvSpPr>
          <p:nvPr>
            <p:ph type="ftr" idx="11"/>
          </p:nvPr>
        </p:nvSpPr>
        <p:spPr>
          <a:xfrm>
            <a:off x="2647950" y="6371476"/>
            <a:ext cx="3854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M. Evans, MIT </a:t>
            </a:r>
            <a:endParaRPr sz="1000" cap="non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28" name="Shape 428"/>
          <p:cNvSpPr txBox="1">
            <a:spLocks noGrp="1"/>
          </p:cNvSpPr>
          <p:nvPr>
            <p:ph type="sldNum" idx="12"/>
          </p:nvPr>
        </p:nvSpPr>
        <p:spPr>
          <a:xfrm>
            <a:off x="7543800" y="6356350"/>
            <a:ext cx="990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22</a:t>
            </a:fld>
            <a:endParaRPr sz="1100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grpSp>
        <p:nvGrpSpPr>
          <p:cNvPr id="429" name="Shape 429"/>
          <p:cNvGrpSpPr/>
          <p:nvPr/>
        </p:nvGrpSpPr>
        <p:grpSpPr>
          <a:xfrm>
            <a:off x="839590" y="751680"/>
            <a:ext cx="7480871" cy="4806031"/>
            <a:chOff x="431800" y="1013760"/>
            <a:chExt cx="8257032" cy="5241037"/>
          </a:xfrm>
        </p:grpSpPr>
        <p:pic>
          <p:nvPicPr>
            <p:cNvPr id="430" name="Shape 430" descr="horizonConfidenceZ_totalMass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31800" y="1013760"/>
              <a:ext cx="8257032" cy="52410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1" name="Shape 431"/>
            <p:cNvSpPr/>
            <p:nvPr/>
          </p:nvSpPr>
          <p:spPr>
            <a:xfrm>
              <a:off x="1985367" y="5058461"/>
              <a:ext cx="861300" cy="447900"/>
            </a:xfrm>
            <a:prstGeom prst="rect">
              <a:avLst/>
            </a:prstGeom>
            <a:gradFill>
              <a:gsLst>
                <a:gs pos="0">
                  <a:srgbClr val="FFD400">
                    <a:alpha val="0"/>
                  </a:srgbClr>
                </a:gs>
                <a:gs pos="50000">
                  <a:srgbClr val="FFD400">
                    <a:alpha val="49803"/>
                  </a:srgbClr>
                </a:gs>
                <a:gs pos="100000">
                  <a:srgbClr val="FFD400">
                    <a:alpha val="0"/>
                  </a:srgbClr>
                </a:gs>
              </a:gsLst>
              <a:lin ang="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 Narrow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Shape 432"/>
            <p:cNvSpPr txBox="1"/>
            <p:nvPr/>
          </p:nvSpPr>
          <p:spPr>
            <a:xfrm>
              <a:off x="2069303" y="5055612"/>
              <a:ext cx="6921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 Narrow"/>
                <a:buNone/>
              </a:pPr>
              <a:r>
                <a:rPr lang="en" sz="2400" b="0" i="0" u="none" strike="noStrike" cap="none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BNS</a:t>
              </a:r>
              <a:endParaRPr sz="24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433" name="Shape 433"/>
            <p:cNvSpPr/>
            <p:nvPr/>
          </p:nvSpPr>
          <p:spPr>
            <a:xfrm>
              <a:off x="3124200" y="5058461"/>
              <a:ext cx="1561800" cy="447900"/>
            </a:xfrm>
            <a:prstGeom prst="rect">
              <a:avLst/>
            </a:prstGeom>
            <a:gradFill>
              <a:gsLst>
                <a:gs pos="0">
                  <a:srgbClr val="FFD400">
                    <a:alpha val="0"/>
                  </a:srgbClr>
                </a:gs>
                <a:gs pos="50000">
                  <a:srgbClr val="FE8261">
                    <a:alpha val="29803"/>
                  </a:srgbClr>
                </a:gs>
                <a:gs pos="100000">
                  <a:srgbClr val="FFD400">
                    <a:alpha val="0"/>
                  </a:srgbClr>
                </a:gs>
              </a:gsLst>
              <a:lin ang="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 Narrow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Shape 434"/>
            <p:cNvSpPr txBox="1"/>
            <p:nvPr/>
          </p:nvSpPr>
          <p:spPr>
            <a:xfrm>
              <a:off x="3535548" y="5044624"/>
              <a:ext cx="8838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 Narrow"/>
                <a:buNone/>
              </a:pPr>
              <a:r>
                <a:rPr lang="en" sz="2400" b="0" i="0" u="none" strike="noStrike" cap="none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NSBH</a:t>
              </a:r>
              <a:endParaRPr sz="24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435" name="Shape 435"/>
            <p:cNvSpPr/>
            <p:nvPr/>
          </p:nvSpPr>
          <p:spPr>
            <a:xfrm>
              <a:off x="4131314" y="5055612"/>
              <a:ext cx="2598600" cy="450600"/>
            </a:xfrm>
            <a:prstGeom prst="rect">
              <a:avLst/>
            </a:prstGeom>
            <a:gradFill>
              <a:gsLst>
                <a:gs pos="0">
                  <a:srgbClr val="FFD400">
                    <a:alpha val="0"/>
                  </a:srgbClr>
                </a:gs>
                <a:gs pos="50000">
                  <a:srgbClr val="3366FF">
                    <a:alpha val="20000"/>
                  </a:srgbClr>
                </a:gs>
                <a:gs pos="100000">
                  <a:srgbClr val="FFD400">
                    <a:alpha val="0"/>
                  </a:srgbClr>
                </a:gs>
              </a:gsLst>
              <a:lin ang="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 Narrow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Shape 436"/>
            <p:cNvSpPr txBox="1"/>
            <p:nvPr/>
          </p:nvSpPr>
          <p:spPr>
            <a:xfrm>
              <a:off x="5016397" y="5044624"/>
              <a:ext cx="711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 Narrow"/>
                <a:buNone/>
              </a:pPr>
              <a:r>
                <a:rPr lang="en" sz="2400" b="0" i="0" u="none" strike="noStrike" cap="none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BBH</a:t>
              </a:r>
              <a:endParaRPr sz="24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437" name="Shape 437"/>
            <p:cNvSpPr/>
            <p:nvPr/>
          </p:nvSpPr>
          <p:spPr>
            <a:xfrm>
              <a:off x="5790074" y="5055611"/>
              <a:ext cx="1961700" cy="450600"/>
            </a:xfrm>
            <a:prstGeom prst="rect">
              <a:avLst/>
            </a:prstGeom>
            <a:gradFill>
              <a:gsLst>
                <a:gs pos="0">
                  <a:srgbClr val="FFD400">
                    <a:alpha val="0"/>
                  </a:srgbClr>
                </a:gs>
                <a:gs pos="50000">
                  <a:srgbClr val="008000">
                    <a:alpha val="20000"/>
                  </a:srgbClr>
                </a:gs>
                <a:gs pos="100000">
                  <a:srgbClr val="FFD400">
                    <a:alpha val="0"/>
                  </a:srgbClr>
                </a:gs>
              </a:gsLst>
              <a:lin ang="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 Narrow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" name="Shape 438"/>
            <p:cNvSpPr txBox="1"/>
            <p:nvPr/>
          </p:nvSpPr>
          <p:spPr>
            <a:xfrm>
              <a:off x="6374183" y="5044623"/>
              <a:ext cx="10050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 Narrow"/>
                <a:buNone/>
              </a:pPr>
              <a:r>
                <a:rPr lang="en" sz="2400" b="0" i="0" u="none" strike="noStrike" cap="none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POP3?</a:t>
              </a:r>
              <a:endParaRPr sz="24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439" name="Shape 439"/>
            <p:cNvSpPr/>
            <p:nvPr/>
          </p:nvSpPr>
          <p:spPr>
            <a:xfrm rot="5400000">
              <a:off x="4668781" y="-1327436"/>
              <a:ext cx="576900" cy="7428900"/>
            </a:xfrm>
            <a:prstGeom prst="rect">
              <a:avLst/>
            </a:prstGeom>
            <a:gradFill>
              <a:gsLst>
                <a:gs pos="0">
                  <a:srgbClr val="FFD400">
                    <a:alpha val="0"/>
                  </a:srgbClr>
                </a:gs>
                <a:gs pos="50000">
                  <a:srgbClr val="FE8261">
                    <a:alpha val="49803"/>
                  </a:srgbClr>
                </a:gs>
                <a:gs pos="100000">
                  <a:srgbClr val="FFD400">
                    <a:alpha val="0"/>
                  </a:srgbClr>
                </a:gs>
              </a:gsLst>
              <a:lin ang="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 Narrow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0" name="Shape 440"/>
            <p:cNvSpPr txBox="1"/>
            <p:nvPr/>
          </p:nvSpPr>
          <p:spPr>
            <a:xfrm>
              <a:off x="4191592" y="2209496"/>
              <a:ext cx="19602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First Stars Formed</a:t>
              </a:r>
              <a:endParaRPr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441" name="Shape 441"/>
            <p:cNvSpPr txBox="1"/>
            <p:nvPr/>
          </p:nvSpPr>
          <p:spPr>
            <a:xfrm rot="-1263061">
              <a:off x="2778659" y="3193764"/>
              <a:ext cx="2832970" cy="5232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800">
                  <a:solidFill>
                    <a:srgbClr val="8F6E49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High SNR Signals!</a:t>
              </a:r>
              <a:endParaRPr sz="2800">
                <a:solidFill>
                  <a:srgbClr val="8F6E49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442" name="Shape 442"/>
            <p:cNvSpPr txBox="1"/>
            <p:nvPr/>
          </p:nvSpPr>
          <p:spPr>
            <a:xfrm>
              <a:off x="7777571" y="4757853"/>
              <a:ext cx="756300" cy="369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595959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CE </a:t>
              </a:r>
              <a:endParaRPr sz="180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443" name="Shape 443"/>
            <p:cNvSpPr txBox="1"/>
            <p:nvPr/>
          </p:nvSpPr>
          <p:spPr>
            <a:xfrm>
              <a:off x="3760549" y="1735395"/>
              <a:ext cx="8445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 Narrow"/>
                <a:buNone/>
              </a:pPr>
              <a:r>
                <a:rPr lang="en" sz="2400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P</a:t>
              </a:r>
              <a:r>
                <a:rPr lang="en" sz="2400" b="0" i="0" u="none" strike="noStrike" cap="none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BH?</a:t>
              </a:r>
              <a:endParaRPr sz="24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</p:grpSp>
      <p:sp>
        <p:nvSpPr>
          <p:cNvPr id="444" name="Shape 444"/>
          <p:cNvSpPr txBox="1"/>
          <p:nvPr/>
        </p:nvSpPr>
        <p:spPr>
          <a:xfrm>
            <a:off x="230102" y="5641024"/>
            <a:ext cx="8049300" cy="10773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899097"/>
                </a:solidFill>
                <a:latin typeface="Arial Narrow"/>
                <a:ea typeface="Arial Narrow"/>
                <a:cs typeface="Arial Narrow"/>
                <a:sym typeface="Arial Narrow"/>
              </a:rPr>
              <a:t>Parameter estimation for binary black holes with networks of third-generation gravitational-wave detectors.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899097"/>
                </a:solidFill>
                <a:latin typeface="Arial Narrow"/>
                <a:ea typeface="Arial Narrow"/>
                <a:cs typeface="Arial Narrow"/>
                <a:sym typeface="Arial Narrow"/>
              </a:rPr>
              <a:t> Vitale, Evans (2017) PRD 95, 064052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899097"/>
                </a:solidFill>
                <a:latin typeface="Arial Narrow"/>
                <a:ea typeface="Arial Narrow"/>
                <a:cs typeface="Arial Narrow"/>
                <a:sym typeface="Arial Narrow"/>
              </a:rPr>
              <a:t>Observing primordial gravitational waves below the binary-black-hole-produced stochastic background </a:t>
            </a:r>
            <a:endParaRPr sz="1600">
              <a:solidFill>
                <a:srgbClr val="89909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899097"/>
                </a:solidFill>
                <a:latin typeface="Arial Narrow"/>
                <a:ea typeface="Arial Narrow"/>
                <a:cs typeface="Arial Narrow"/>
                <a:sym typeface="Arial Narrow"/>
              </a:rPr>
              <a:t> Regimbau, Evans, …, Vitale, (2017) PRL 118, 151105</a:t>
            </a:r>
            <a:endParaRPr sz="1600">
              <a:solidFill>
                <a:srgbClr val="899097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Shape 449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 Narrow"/>
              <a:buNone/>
            </a:pPr>
            <a:endParaRPr sz="3200" b="0" i="0" u="none" strike="noStrike" cap="non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50" name="Shape 450"/>
          <p:cNvSpPr txBox="1">
            <a:spLocks noGrp="1"/>
          </p:cNvSpPr>
          <p:nvPr>
            <p:ph type="dt" idx="10"/>
          </p:nvPr>
        </p:nvSpPr>
        <p:spPr>
          <a:xfrm>
            <a:off x="609865" y="6356350"/>
            <a:ext cx="8726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Feb 5th, 2018</a:t>
            </a:r>
            <a:endParaRPr sz="1000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51" name="Shape 451"/>
          <p:cNvSpPr txBox="1">
            <a:spLocks noGrp="1"/>
          </p:cNvSpPr>
          <p:nvPr>
            <p:ph type="ftr" idx="11"/>
          </p:nvPr>
        </p:nvSpPr>
        <p:spPr>
          <a:xfrm>
            <a:off x="2647950" y="6371476"/>
            <a:ext cx="38544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M. Evans, MIT </a:t>
            </a:r>
            <a:endParaRPr sz="1000" cap="non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52" name="Shape 452"/>
          <p:cNvSpPr txBox="1">
            <a:spLocks noGrp="1"/>
          </p:cNvSpPr>
          <p:nvPr>
            <p:ph type="sldNum" idx="12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23</a:t>
            </a:fld>
            <a:endParaRPr sz="1100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453" name="Shape 453" descr="CE_site_map_100a.png"/>
          <p:cNvPicPr preferRelativeResize="0"/>
          <p:nvPr/>
        </p:nvPicPr>
        <p:blipFill rotWithShape="1">
          <a:blip r:embed="rId3">
            <a:alphaModFix/>
          </a:blip>
          <a:srcRect t="8847" r="28635" b="6221"/>
          <a:stretch/>
        </p:blipFill>
        <p:spPr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Shape 458"/>
          <p:cNvSpPr txBox="1">
            <a:spLocks noGrp="1"/>
          </p:cNvSpPr>
          <p:nvPr>
            <p:ph type="title"/>
          </p:nvPr>
        </p:nvSpPr>
        <p:spPr>
          <a:xfrm>
            <a:off x="762000" y="426743"/>
            <a:ext cx="7924800" cy="6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 Narrow"/>
              <a:buNone/>
            </a:pPr>
            <a:r>
              <a:rPr lang="en" sz="30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COSMIC EXPLORER: </a:t>
            </a:r>
            <a:endParaRPr sz="30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 Narrow"/>
              <a:buNone/>
            </a:pPr>
            <a:r>
              <a:rPr lang="en" sz="30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" sz="300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40km facility with new coatings and squeezing</a:t>
            </a:r>
            <a:endParaRPr sz="3000" i="0" u="none" strike="noStrike" cap="non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9" name="Shape 459"/>
          <p:cNvSpPr txBox="1">
            <a:spLocks noGrp="1"/>
          </p:cNvSpPr>
          <p:nvPr>
            <p:ph type="sldNum" idx="12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24</a:t>
            </a:fld>
            <a:endParaRPr sz="1100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460" name="Shape 460" descr="target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0919" y="1253958"/>
            <a:ext cx="6827009" cy="5213683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Shape 461"/>
          <p:cNvSpPr txBox="1"/>
          <p:nvPr/>
        </p:nvSpPr>
        <p:spPr>
          <a:xfrm rot="-5400000">
            <a:off x="5721581" y="3325032"/>
            <a:ext cx="5489515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Exploring the sensitivity of next generation gravitational wave detectors   (2017)  CQG 34, 044001</a:t>
            </a:r>
            <a:endParaRPr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endParaRPr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2" name="Shape 462"/>
          <p:cNvSpPr/>
          <p:nvPr/>
        </p:nvSpPr>
        <p:spPr>
          <a:xfrm rot="5400000">
            <a:off x="3697910" y="3949774"/>
            <a:ext cx="931838" cy="501316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0000FF">
                  <a:alpha val="29803"/>
                </a:srgbClr>
              </a:gs>
              <a:gs pos="58000">
                <a:srgbClr val="FF0000">
                  <a:alpha val="29803"/>
                </a:srgbClr>
              </a:gs>
              <a:gs pos="100000">
                <a:srgbClr val="000000">
                  <a:alpha val="29803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42924" dir="54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63" name="Shape 463"/>
          <p:cNvSpPr/>
          <p:nvPr/>
        </p:nvSpPr>
        <p:spPr>
          <a:xfrm rot="5400000">
            <a:off x="3820020" y="3052011"/>
            <a:ext cx="687618" cy="501316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0000FF">
                  <a:alpha val="29803"/>
                </a:srgbClr>
              </a:gs>
              <a:gs pos="58000">
                <a:srgbClr val="FF0000">
                  <a:alpha val="29803"/>
                </a:srgbClr>
              </a:gs>
              <a:gs pos="100000">
                <a:srgbClr val="000000">
                  <a:alpha val="29803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42924" dir="54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64" name="Shape 464"/>
          <p:cNvSpPr txBox="1"/>
          <p:nvPr/>
        </p:nvSpPr>
        <p:spPr>
          <a:xfrm>
            <a:off x="4276778" y="3024402"/>
            <a:ext cx="86644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888F96"/>
              </a:buClr>
              <a:buSzPts val="1400"/>
              <a:buFont typeface="Helvetica Neue"/>
              <a:buNone/>
            </a:pPr>
            <a:r>
              <a:rPr lang="en" sz="1400">
                <a:solidFill>
                  <a:srgbClr val="888F9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better</a:t>
            </a:r>
            <a:endParaRPr sz="1400">
              <a:solidFill>
                <a:srgbClr val="888F9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65" name="Shape 465"/>
          <p:cNvSpPr txBox="1"/>
          <p:nvPr/>
        </p:nvSpPr>
        <p:spPr>
          <a:xfrm>
            <a:off x="4276778" y="3815673"/>
            <a:ext cx="86644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888F96"/>
              </a:buClr>
              <a:buSzPts val="1400"/>
              <a:buFont typeface="Helvetica Neue"/>
              <a:buNone/>
            </a:pPr>
            <a:r>
              <a:rPr lang="en" sz="1400">
                <a:solidFill>
                  <a:srgbClr val="888F9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longer</a:t>
            </a:r>
            <a:endParaRPr sz="1400">
              <a:solidFill>
                <a:srgbClr val="888F9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Shape 47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7924800" cy="821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 Narrow"/>
              <a:buNone/>
            </a:pPr>
            <a:r>
              <a:rPr lang="en" sz="320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Over the next 20 years…</a:t>
            </a:r>
            <a:endParaRPr sz="3200" i="0" u="none" strike="noStrike" cap="non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Shape 471"/>
          <p:cNvSpPr txBox="1">
            <a:spLocks noGrp="1"/>
          </p:cNvSpPr>
          <p:nvPr>
            <p:ph type="sldNum" idx="12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25</a:t>
            </a:fld>
            <a:endParaRPr sz="1100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grpSp>
        <p:nvGrpSpPr>
          <p:cNvPr id="472" name="Shape 472"/>
          <p:cNvGrpSpPr/>
          <p:nvPr/>
        </p:nvGrpSpPr>
        <p:grpSpPr>
          <a:xfrm>
            <a:off x="384820" y="1209842"/>
            <a:ext cx="8453043" cy="4955629"/>
            <a:chOff x="86895" y="1117600"/>
            <a:chExt cx="7880685" cy="4620082"/>
          </a:xfrm>
        </p:grpSpPr>
        <p:pic>
          <p:nvPicPr>
            <p:cNvPr id="473" name="Shape 473"/>
            <p:cNvPicPr preferRelativeResize="0"/>
            <p:nvPr/>
          </p:nvPicPr>
          <p:blipFill rotWithShape="1">
            <a:blip r:embed="rId3">
              <a:alphaModFix/>
            </a:blip>
            <a:srcRect l="950" r="85892"/>
            <a:stretch/>
          </p:blipFill>
          <p:spPr>
            <a:xfrm>
              <a:off x="86895" y="1117600"/>
              <a:ext cx="1203158" cy="46200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4" name="Shape 474"/>
            <p:cNvPicPr preferRelativeResize="0"/>
            <p:nvPr/>
          </p:nvPicPr>
          <p:blipFill rotWithShape="1">
            <a:blip r:embed="rId3">
              <a:alphaModFix/>
            </a:blip>
            <a:srcRect l="26900"/>
            <a:stretch/>
          </p:blipFill>
          <p:spPr>
            <a:xfrm>
              <a:off x="1283369" y="1117600"/>
              <a:ext cx="6684211" cy="462008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75" name="Shape 475"/>
          <p:cNvSpPr txBox="1"/>
          <p:nvPr/>
        </p:nvSpPr>
        <p:spPr>
          <a:xfrm>
            <a:off x="1661993" y="1918368"/>
            <a:ext cx="3246183" cy="175432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Sensitivity progression from the present (O1 and O2) to potential detectors of the 2030s.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76" name="Shape 476"/>
          <p:cNvSpPr/>
          <p:nvPr/>
        </p:nvSpPr>
        <p:spPr>
          <a:xfrm rot="6859790">
            <a:off x="5835259" y="4570701"/>
            <a:ext cx="1334409" cy="501316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0000FF">
                  <a:alpha val="29803"/>
                </a:srgbClr>
              </a:gs>
              <a:gs pos="58000">
                <a:srgbClr val="FF0000">
                  <a:alpha val="29803"/>
                </a:srgbClr>
              </a:gs>
              <a:gs pos="100000">
                <a:srgbClr val="000000">
                  <a:alpha val="29803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42924" dir="54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77" name="Shape 477"/>
          <p:cNvSpPr/>
          <p:nvPr/>
        </p:nvSpPr>
        <p:spPr>
          <a:xfrm rot="1721168">
            <a:off x="2514265" y="4160641"/>
            <a:ext cx="1334409" cy="501316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0000FF">
                  <a:alpha val="29803"/>
                </a:srgbClr>
              </a:gs>
              <a:gs pos="58000">
                <a:srgbClr val="FF0000">
                  <a:alpha val="29803"/>
                </a:srgbClr>
              </a:gs>
              <a:gs pos="100000">
                <a:srgbClr val="000000">
                  <a:alpha val="29803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42924" dir="54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478" name="Shape 47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6917286" y="383675"/>
            <a:ext cx="266440" cy="3069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Shape 47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39637" y="1329107"/>
            <a:ext cx="5758270" cy="481654"/>
          </a:xfrm>
          <a:prstGeom prst="rect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Shape 484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 Narrow"/>
              <a:buNone/>
            </a:pPr>
            <a:endParaRPr sz="3200" b="0" i="0" u="none" strike="noStrike" cap="non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85" name="Shape 485"/>
          <p:cNvSpPr txBox="1">
            <a:spLocks noGrp="1"/>
          </p:cNvSpPr>
          <p:nvPr>
            <p:ph type="sldNum" idx="12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26</a:t>
            </a:fld>
            <a:endParaRPr sz="1100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grpSp>
        <p:nvGrpSpPr>
          <p:cNvPr id="486" name="Shape 486"/>
          <p:cNvGrpSpPr/>
          <p:nvPr/>
        </p:nvGrpSpPr>
        <p:grpSpPr>
          <a:xfrm>
            <a:off x="269372" y="261270"/>
            <a:ext cx="8627312" cy="5861467"/>
            <a:chOff x="897689" y="212755"/>
            <a:chExt cx="6199606" cy="4970829"/>
          </a:xfrm>
        </p:grpSpPr>
        <p:pic>
          <p:nvPicPr>
            <p:cNvPr id="487" name="Shape 487"/>
            <p:cNvPicPr preferRelativeResize="0"/>
            <p:nvPr/>
          </p:nvPicPr>
          <p:blipFill rotWithShape="1">
            <a:blip r:embed="rId3">
              <a:alphaModFix/>
            </a:blip>
            <a:srcRect t="89235"/>
            <a:stretch/>
          </p:blipFill>
          <p:spPr>
            <a:xfrm>
              <a:off x="897689" y="4531894"/>
              <a:ext cx="6199606" cy="651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8" name="Shape 488"/>
            <p:cNvPicPr preferRelativeResize="0"/>
            <p:nvPr/>
          </p:nvPicPr>
          <p:blipFill rotWithShape="1">
            <a:blip r:embed="rId3">
              <a:alphaModFix/>
            </a:blip>
            <a:srcRect b="28100"/>
            <a:stretch/>
          </p:blipFill>
          <p:spPr>
            <a:xfrm>
              <a:off x="897689" y="212755"/>
              <a:ext cx="6199606" cy="435256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89" name="Shape 48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6780997" y="3424848"/>
            <a:ext cx="308217" cy="3550651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Shape 490"/>
          <p:cNvSpPr txBox="1"/>
          <p:nvPr/>
        </p:nvSpPr>
        <p:spPr>
          <a:xfrm>
            <a:off x="1397001" y="1947893"/>
            <a:ext cx="118847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“detectable”</a:t>
            </a:r>
            <a:endParaRPr/>
          </a:p>
        </p:txBody>
      </p:sp>
      <p:sp>
        <p:nvSpPr>
          <p:cNvPr id="491" name="Shape 491"/>
          <p:cNvSpPr txBox="1"/>
          <p:nvPr/>
        </p:nvSpPr>
        <p:spPr>
          <a:xfrm>
            <a:off x="3461872" y="1947893"/>
            <a:ext cx="112061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“high SNR”</a:t>
            </a:r>
            <a:endParaRPr/>
          </a:p>
        </p:txBody>
      </p:sp>
      <p:sp>
        <p:nvSpPr>
          <p:cNvPr id="492" name="Shape 492"/>
          <p:cNvSpPr txBox="1"/>
          <p:nvPr/>
        </p:nvSpPr>
        <p:spPr>
          <a:xfrm>
            <a:off x="7047108" y="740643"/>
            <a:ext cx="166332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~10</a:t>
            </a:r>
            <a:r>
              <a:rPr lang="en" sz="1800" baseline="30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6</a:t>
            </a:r>
            <a:r>
              <a:rPr lang="en"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“detectable”</a:t>
            </a:r>
            <a:endParaRPr/>
          </a:p>
        </p:txBody>
      </p:sp>
      <p:sp>
        <p:nvSpPr>
          <p:cNvPr id="493" name="Shape 493"/>
          <p:cNvSpPr txBox="1"/>
          <p:nvPr/>
        </p:nvSpPr>
        <p:spPr>
          <a:xfrm rot="-2036263">
            <a:off x="7101057" y="1947879"/>
            <a:ext cx="156455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~10</a:t>
            </a:r>
            <a:r>
              <a:rPr lang="en" sz="1800" baseline="30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3</a:t>
            </a:r>
            <a:r>
              <a:rPr lang="en"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“high SNR”</a:t>
            </a:r>
            <a:endParaRPr/>
          </a:p>
        </p:txBody>
      </p:sp>
      <p:sp>
        <p:nvSpPr>
          <p:cNvPr id="494" name="Shape 494"/>
          <p:cNvSpPr txBox="1"/>
          <p:nvPr/>
        </p:nvSpPr>
        <p:spPr>
          <a:xfrm>
            <a:off x="6250733" y="1371471"/>
            <a:ext cx="129306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90"/>
                </a:solidFill>
                <a:latin typeface="Arial Narrow"/>
                <a:ea typeface="Arial Narrow"/>
                <a:cs typeface="Arial Narrow"/>
                <a:sym typeface="Arial Narrow"/>
              </a:rPr>
              <a:t>M3: high natal kicks</a:t>
            </a:r>
            <a:endParaRPr/>
          </a:p>
        </p:txBody>
      </p:sp>
      <p:sp>
        <p:nvSpPr>
          <p:cNvPr id="495" name="Shape 495"/>
          <p:cNvSpPr txBox="1"/>
          <p:nvPr/>
        </p:nvSpPr>
        <p:spPr>
          <a:xfrm rot="-2201205">
            <a:off x="1669624" y="3303057"/>
            <a:ext cx="119776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  <a:latin typeface="Arial Narrow"/>
                <a:ea typeface="Arial Narrow"/>
                <a:cs typeface="Arial Narrow"/>
                <a:sym typeface="Arial Narrow"/>
              </a:rPr>
              <a:t>M1: standard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8000"/>
                </a:solidFill>
                <a:latin typeface="Arial Narrow"/>
                <a:ea typeface="Arial Narrow"/>
                <a:cs typeface="Arial Narrow"/>
                <a:sym typeface="Arial Narrow"/>
              </a:rPr>
              <a:t>M10: M</a:t>
            </a:r>
            <a:r>
              <a:rPr lang="en" sz="1200" baseline="-25000">
                <a:solidFill>
                  <a:srgbClr val="008000"/>
                </a:solidFill>
                <a:latin typeface="Arial Narrow"/>
                <a:ea typeface="Arial Narrow"/>
                <a:cs typeface="Arial Narrow"/>
                <a:sym typeface="Arial Narrow"/>
              </a:rPr>
              <a:t>BH</a:t>
            </a:r>
            <a:r>
              <a:rPr lang="en" sz="1200">
                <a:solidFill>
                  <a:srgbClr val="008000"/>
                </a:solidFill>
                <a:latin typeface="Arial Narrow"/>
                <a:ea typeface="Arial Narrow"/>
                <a:cs typeface="Arial Narrow"/>
                <a:sym typeface="Arial Narrow"/>
              </a:rPr>
              <a:t> &lt; 50 M</a:t>
            </a:r>
            <a:r>
              <a:rPr lang="en" sz="1200" baseline="-25000">
                <a:solidFill>
                  <a:srgbClr val="008000"/>
                </a:solidFill>
                <a:latin typeface="Arial Narrow"/>
                <a:ea typeface="Arial Narrow"/>
                <a:cs typeface="Arial Narrow"/>
                <a:sym typeface="Arial Narrow"/>
              </a:rPr>
              <a:t>o</a:t>
            </a:r>
            <a:endParaRPr/>
          </a:p>
        </p:txBody>
      </p:sp>
      <p:sp>
        <p:nvSpPr>
          <p:cNvPr id="496" name="Shape 496"/>
          <p:cNvSpPr/>
          <p:nvPr/>
        </p:nvSpPr>
        <p:spPr>
          <a:xfrm>
            <a:off x="1552258" y="5524035"/>
            <a:ext cx="6874566" cy="501316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0000FF">
                  <a:alpha val="29803"/>
                </a:srgbClr>
              </a:gs>
              <a:gs pos="58000">
                <a:srgbClr val="FF0000">
                  <a:alpha val="29803"/>
                </a:srgbClr>
              </a:gs>
              <a:gs pos="100000">
                <a:srgbClr val="000000">
                  <a:alpha val="29803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42924" dir="54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Shape 50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7924800" cy="558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 Narrow"/>
              <a:buNone/>
            </a:pPr>
            <a:r>
              <a:rPr lang="en" sz="32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Close BBH Mergers will have high SNR</a:t>
            </a:r>
            <a:endParaRPr sz="3200" b="0" i="0" u="none" strike="noStrike" cap="non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02" name="Shape 502"/>
          <p:cNvSpPr txBox="1">
            <a:spLocks noGrp="1"/>
          </p:cNvSpPr>
          <p:nvPr>
            <p:ph type="dt" idx="10"/>
          </p:nvPr>
        </p:nvSpPr>
        <p:spPr>
          <a:xfrm>
            <a:off x="600829" y="6356350"/>
            <a:ext cx="118206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Feb 5th, 2018</a:t>
            </a:r>
            <a:endParaRPr sz="1000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03" name="Shape 503"/>
          <p:cNvSpPr txBox="1">
            <a:spLocks noGrp="1"/>
          </p:cNvSpPr>
          <p:nvPr>
            <p:ph type="ftr" idx="11"/>
          </p:nvPr>
        </p:nvSpPr>
        <p:spPr>
          <a:xfrm>
            <a:off x="2647950" y="6371476"/>
            <a:ext cx="38544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M. Evans, MIT </a:t>
            </a:r>
            <a:endParaRPr sz="1000" cap="non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04" name="Shape 504"/>
          <p:cNvSpPr txBox="1">
            <a:spLocks noGrp="1"/>
          </p:cNvSpPr>
          <p:nvPr>
            <p:ph type="sldNum" idx="12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27</a:t>
            </a:fld>
            <a:endParaRPr sz="1100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505" name="Shape 505" descr="snr_redshift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5486" y="832928"/>
            <a:ext cx="6453122" cy="5162497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Shape 506"/>
          <p:cNvSpPr/>
          <p:nvPr/>
        </p:nvSpPr>
        <p:spPr>
          <a:xfrm>
            <a:off x="486971" y="706260"/>
            <a:ext cx="2038084" cy="1901758"/>
          </a:xfrm>
          <a:prstGeom prst="donut">
            <a:avLst>
              <a:gd name="adj" fmla="val 15480"/>
            </a:avLst>
          </a:prstGeom>
          <a:solidFill>
            <a:srgbClr val="FF0000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507" name="Shape 507"/>
          <p:cNvPicPr preferRelativeResize="0"/>
          <p:nvPr/>
        </p:nvPicPr>
        <p:blipFill rotWithShape="1">
          <a:blip r:embed="rId4">
            <a:alphaModFix/>
          </a:blip>
          <a:srcRect t="48972"/>
          <a:stretch/>
        </p:blipFill>
        <p:spPr>
          <a:xfrm rot="-5400000">
            <a:off x="4960193" y="2974430"/>
            <a:ext cx="5142411" cy="886715"/>
          </a:xfrm>
          <a:prstGeom prst="rect">
            <a:avLst/>
          </a:prstGeom>
          <a:noFill/>
          <a:ln w="9525" cap="flat" cmpd="sng">
            <a:solidFill>
              <a:srgbClr val="7E97AD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508" name="Shape 508"/>
          <p:cNvSpPr txBox="1"/>
          <p:nvPr/>
        </p:nvSpPr>
        <p:spPr>
          <a:xfrm>
            <a:off x="5319643" y="5948601"/>
            <a:ext cx="346691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7F7F7F"/>
                </a:solidFill>
                <a:latin typeface="Arial Narrow"/>
                <a:ea typeface="Arial Narrow"/>
                <a:cs typeface="Arial Narrow"/>
                <a:sym typeface="Arial Narrow"/>
              </a:rPr>
              <a:t>CQG   doi:10.1088/1361-6382/aa51f4</a:t>
            </a:r>
            <a:endParaRPr sz="1800">
              <a:solidFill>
                <a:srgbClr val="7F7F7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 Narrow"/>
              <a:buNone/>
            </a:pPr>
            <a:endParaRPr sz="3200" b="0" i="0" u="none" strike="noStrike" cap="non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14" name="Shape 514"/>
          <p:cNvSpPr txBox="1">
            <a:spLocks noGrp="1"/>
          </p:cNvSpPr>
          <p:nvPr>
            <p:ph type="sldNum" idx="12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28</a:t>
            </a:fld>
            <a:endParaRPr sz="1100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grpSp>
        <p:nvGrpSpPr>
          <p:cNvPr id="515" name="Shape 515"/>
          <p:cNvGrpSpPr/>
          <p:nvPr/>
        </p:nvGrpSpPr>
        <p:grpSpPr>
          <a:xfrm>
            <a:off x="268704" y="234535"/>
            <a:ext cx="8561137" cy="5906290"/>
            <a:chOff x="609600" y="894653"/>
            <a:chExt cx="5400792" cy="4588730"/>
          </a:xfrm>
        </p:grpSpPr>
        <p:pic>
          <p:nvPicPr>
            <p:cNvPr id="516" name="Shape 516"/>
            <p:cNvPicPr preferRelativeResize="0"/>
            <p:nvPr/>
          </p:nvPicPr>
          <p:blipFill rotWithShape="1">
            <a:blip r:embed="rId3">
              <a:alphaModFix/>
            </a:blip>
            <a:srcRect b="60010"/>
            <a:stretch/>
          </p:blipFill>
          <p:spPr>
            <a:xfrm>
              <a:off x="609600" y="894653"/>
              <a:ext cx="5400527" cy="1984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7" name="Shape 517"/>
            <p:cNvPicPr preferRelativeResize="0"/>
            <p:nvPr/>
          </p:nvPicPr>
          <p:blipFill rotWithShape="1">
            <a:blip r:embed="rId3">
              <a:alphaModFix/>
            </a:blip>
            <a:srcRect t="47425"/>
            <a:stretch/>
          </p:blipFill>
          <p:spPr>
            <a:xfrm>
              <a:off x="609865" y="2874212"/>
              <a:ext cx="5400527" cy="26091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8" name="Shape 518"/>
            <p:cNvSpPr/>
            <p:nvPr/>
          </p:nvSpPr>
          <p:spPr>
            <a:xfrm>
              <a:off x="909053" y="2867529"/>
              <a:ext cx="180473" cy="16710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</p:grpSp>
      <p:pic>
        <p:nvPicPr>
          <p:cNvPr id="519" name="Shape 5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6654427" y="-1203300"/>
            <a:ext cx="308217" cy="3550651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Shape 520"/>
          <p:cNvSpPr txBox="1"/>
          <p:nvPr/>
        </p:nvSpPr>
        <p:spPr>
          <a:xfrm>
            <a:off x="6949564" y="2322765"/>
            <a:ext cx="118847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“detectable”</a:t>
            </a:r>
            <a:endParaRPr/>
          </a:p>
        </p:txBody>
      </p:sp>
      <p:sp>
        <p:nvSpPr>
          <p:cNvPr id="521" name="Shape 521"/>
          <p:cNvSpPr txBox="1"/>
          <p:nvPr/>
        </p:nvSpPr>
        <p:spPr>
          <a:xfrm>
            <a:off x="7055225" y="4966010"/>
            <a:ext cx="112061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“high SNR”</a:t>
            </a:r>
            <a:endParaRPr/>
          </a:p>
        </p:txBody>
      </p:sp>
      <p:sp>
        <p:nvSpPr>
          <p:cNvPr id="522" name="Shape 522"/>
          <p:cNvSpPr txBox="1"/>
          <p:nvPr/>
        </p:nvSpPr>
        <p:spPr>
          <a:xfrm>
            <a:off x="7095344" y="715953"/>
            <a:ext cx="101579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M1 model</a:t>
            </a:r>
            <a:endParaRPr/>
          </a:p>
        </p:txBody>
      </p:sp>
      <p:sp>
        <p:nvSpPr>
          <p:cNvPr id="523" name="Shape 523"/>
          <p:cNvSpPr/>
          <p:nvPr/>
        </p:nvSpPr>
        <p:spPr>
          <a:xfrm>
            <a:off x="1639050" y="335018"/>
            <a:ext cx="1329765" cy="5367667"/>
          </a:xfrm>
          <a:prstGeom prst="rect">
            <a:avLst/>
          </a:prstGeom>
          <a:gradFill>
            <a:gsLst>
              <a:gs pos="0">
                <a:srgbClr val="FFD400">
                  <a:alpha val="0"/>
                </a:srgbClr>
              </a:gs>
              <a:gs pos="50000">
                <a:srgbClr val="B508FF">
                  <a:alpha val="20000"/>
                </a:srgbClr>
              </a:gs>
              <a:gs pos="100000">
                <a:srgbClr val="FFD400">
                  <a:alpha val="0"/>
                </a:srgbClr>
              </a:gs>
            </a:gsLst>
            <a:lin ang="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2    3    4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4" name="Shape 524"/>
          <p:cNvSpPr/>
          <p:nvPr/>
        </p:nvSpPr>
        <p:spPr>
          <a:xfrm rot="767274">
            <a:off x="4345712" y="3203293"/>
            <a:ext cx="2948836" cy="501316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0000FF">
                  <a:alpha val="29803"/>
                </a:srgbClr>
              </a:gs>
              <a:gs pos="58000">
                <a:srgbClr val="FF0000">
                  <a:alpha val="29803"/>
                </a:srgbClr>
              </a:gs>
              <a:gs pos="100000">
                <a:srgbClr val="000000">
                  <a:alpha val="29803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42924" dir="54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Shape 529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Hubble Constant (science goal weight? Not high?)</a:t>
            </a:r>
            <a:endParaRPr/>
          </a:p>
        </p:txBody>
      </p:sp>
      <p:sp>
        <p:nvSpPr>
          <p:cNvPr id="530" name="Shape 530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79248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rtl="0">
              <a:spcBef>
                <a:spcPts val="340"/>
              </a:spcBef>
              <a:spcAft>
                <a:spcPts val="0"/>
              </a:spcAft>
              <a:buSzPts val="1700"/>
              <a:buChar char="•"/>
            </a:pPr>
            <a:r>
              <a:rPr lang="en"/>
              <a:t>Galaxy associations with localization volume</a:t>
            </a:r>
            <a:endParaRPr/>
          </a:p>
          <a:p>
            <a:pPr marL="914400" lvl="1" indent="-336550" rtl="0"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"/>
              <a:t>Requires localization of 10s of sources</a:t>
            </a:r>
            <a:endParaRPr/>
          </a:p>
          <a:p>
            <a:pPr marL="914400" lvl="1" indent="-336550" rtl="0"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"/>
              <a:t>Limited to low redshifts by galaxy catalogs</a:t>
            </a:r>
            <a:endParaRPr/>
          </a:p>
          <a:p>
            <a: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"/>
              <a:t>Mass distribution</a:t>
            </a:r>
            <a:endParaRPr/>
          </a:p>
          <a:p>
            <a:pPr marL="914400" lvl="1" indent="-336550" rtl="0"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"/>
              <a:t>Just needs many sources</a:t>
            </a:r>
            <a:endParaRPr/>
          </a:p>
          <a:p>
            <a: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"/>
              <a:t>BNS Spectroscopy</a:t>
            </a:r>
            <a:endParaRPr/>
          </a:p>
          <a:p>
            <a:pPr marL="914400" lvl="1" indent="-336550" rtl="0"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"/>
              <a:t>Needs high frequency sensitivity</a:t>
            </a:r>
            <a:endParaRPr/>
          </a:p>
          <a:p>
            <a: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"/>
              <a:t>EM counterparts</a:t>
            </a:r>
            <a:endParaRPr/>
          </a:p>
          <a:p>
            <a:pPr marL="914400" lvl="1" indent="-336550" rtl="0"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"/>
              <a:t>Needs localization of local sources</a:t>
            </a:r>
            <a:endParaRPr/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"/>
              <a:t>BBH matter distribution vs. BAO</a:t>
            </a:r>
            <a:endParaRPr/>
          </a:p>
        </p:txBody>
      </p:sp>
      <p:sp>
        <p:nvSpPr>
          <p:cNvPr id="531" name="Shape 531"/>
          <p:cNvSpPr txBox="1">
            <a:spLocks noGrp="1"/>
          </p:cNvSpPr>
          <p:nvPr>
            <p:ph type="sldNum" idx="12"/>
          </p:nvPr>
        </p:nvSpPr>
        <p:spPr>
          <a:xfrm>
            <a:off x="7543800" y="6356350"/>
            <a:ext cx="990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LIGO-VIRGO-KAGRA Observing plan</a:t>
            </a:r>
            <a:endParaRPr/>
          </a:p>
        </p:txBody>
      </p:sp>
      <p:pic>
        <p:nvPicPr>
          <p:cNvPr id="233" name="Shape 2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417638"/>
            <a:ext cx="8475851" cy="5135561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Shape 234"/>
          <p:cNvSpPr txBox="1"/>
          <p:nvPr/>
        </p:nvSpPr>
        <p:spPr>
          <a:xfrm>
            <a:off x="3142725" y="941825"/>
            <a:ext cx="2684700" cy="5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00"/>
                </a:solidFill>
              </a:rPr>
              <a:t>https://arxiv.org/abs/1304.0670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235" name="Shape 23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Shape 2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000" y="198212"/>
            <a:ext cx="8362002" cy="6461577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Shape 24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/>
          <p:nvPr/>
        </p:nvSpPr>
        <p:spPr>
          <a:xfrm>
            <a:off x="457200" y="4154935"/>
            <a:ext cx="8592900" cy="2051100"/>
          </a:xfrm>
          <a:prstGeom prst="rect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Shape 24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40"/>
              <a:buFont typeface="Calibri"/>
              <a:buNone/>
            </a:pPr>
            <a:r>
              <a:rPr lang="en" sz="324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Can we build more sensitive detectors?</a:t>
            </a:r>
            <a:br>
              <a:rPr lang="en" sz="324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324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YES, we can.</a:t>
            </a:r>
            <a:endParaRPr sz="3240" b="0" i="0" u="none" strike="noStrike" cap="non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Shape 248"/>
          <p:cNvSpPr txBox="1">
            <a:spLocks noGrp="1"/>
          </p:cNvSpPr>
          <p:nvPr>
            <p:ph type="body" idx="1"/>
          </p:nvPr>
        </p:nvSpPr>
        <p:spPr>
          <a:xfrm>
            <a:off x="457200" y="152736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960"/>
              <a:buFont typeface="Arial"/>
              <a:buChar char="•"/>
            </a:pPr>
            <a:r>
              <a:rPr lang="en" sz="2960" b="1" i="0" u="none" strike="noStrike" cap="none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More of the same, but even better</a:t>
            </a:r>
            <a:r>
              <a:rPr lang="en" sz="2960" b="0" i="0" u="none" strike="noStrike" cap="none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" sz="296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more power, bigger/heavier masses, lower loss mirror coatings, better suspensions, …</a:t>
            </a:r>
            <a:endParaRPr dirty="0"/>
          </a:p>
          <a:p>
            <a:pPr marL="342900" marR="0" lvl="0" indent="-34290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Clr>
                <a:srgbClr val="FFFF00"/>
              </a:buClr>
              <a:buSzPts val="2960"/>
              <a:buFont typeface="Arial"/>
              <a:buChar char="•"/>
            </a:pPr>
            <a:r>
              <a:rPr lang="en" sz="2960" b="1" i="0" u="none" strike="noStrike" cap="none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New technologies</a:t>
            </a:r>
            <a:r>
              <a:rPr lang="en" sz="2960" b="0" i="0" u="none" strike="noStrike" cap="none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en" sz="2960" b="0" i="0" u="none" strike="noStrike" cap="none" dirty="0">
                <a:solidFill>
                  <a:srgbClr val="BD6AC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96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squeezed light, alternative wavelengths + cryogenics, alternative optical configurations, </a:t>
            </a:r>
            <a:r>
              <a:rPr lang="en" sz="2960" b="0" i="0" u="none" strike="noStrike" cap="none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..</a:t>
            </a:r>
            <a:endParaRPr lang="en-US" sz="2960" dirty="0"/>
          </a:p>
          <a:p>
            <a:pPr marL="342900" marR="0" lvl="0" indent="-34290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Clr>
                <a:srgbClr val="FFFF00"/>
              </a:buClr>
              <a:buSzPts val="2960"/>
              <a:buFont typeface="Arial"/>
              <a:buChar char="•"/>
            </a:pPr>
            <a:endParaRPr dirty="0" smtClean="0"/>
          </a:p>
          <a:p>
            <a:pPr marL="342900" marR="0" lvl="0" indent="-34290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Clr>
                <a:srgbClr val="FFFF00"/>
              </a:buClr>
              <a:buSzPts val="2960"/>
              <a:buFont typeface="Arial"/>
              <a:buChar char="•"/>
            </a:pPr>
            <a:r>
              <a:rPr lang="en" sz="2960" b="1" i="0" u="none" strike="noStrike" cap="none" dirty="0" smtClean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Make </a:t>
            </a:r>
            <a:r>
              <a:rPr lang="en" sz="2960" b="1" i="0" u="none" strike="noStrike" cap="none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it longer:</a:t>
            </a:r>
            <a:r>
              <a:rPr lang="en" sz="2960" b="1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96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take advantage of scaling of noises with arm length</a:t>
            </a:r>
            <a:endParaRPr dirty="0">
              <a:solidFill>
                <a:srgbClr val="B7B7B7"/>
              </a:solidFill>
            </a:endParaRPr>
          </a:p>
          <a:p>
            <a:pPr marL="342900" marR="0" lvl="0" indent="-32766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Clr>
                <a:srgbClr val="FFFF00"/>
              </a:buClr>
              <a:buSzPts val="2960"/>
              <a:buFont typeface="Arial"/>
              <a:buChar char="•"/>
            </a:pPr>
            <a:r>
              <a:rPr lang="en" sz="2960" b="1" dirty="0">
                <a:solidFill>
                  <a:srgbClr val="FFFF00"/>
                </a:solidFill>
              </a:rPr>
              <a:t>G</a:t>
            </a:r>
            <a:r>
              <a:rPr lang="en" sz="2960" b="1" i="0" u="none" strike="noStrike" cap="none" dirty="0">
                <a:solidFill>
                  <a:srgbClr val="FFFF00"/>
                </a:solidFill>
              </a:rPr>
              <a:t>o</a:t>
            </a:r>
            <a:r>
              <a:rPr lang="en" sz="2960" b="1" i="0" u="none" strike="noStrike" cap="none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Underground:</a:t>
            </a:r>
            <a:r>
              <a:rPr lang="en" sz="2960" b="1" i="0" u="none" strike="noStrike" cap="none" dirty="0">
                <a:solidFill>
                  <a:srgbClr val="CCCCC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96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access low frequencies</a:t>
            </a:r>
            <a:endParaRPr dirty="0"/>
          </a:p>
          <a:p>
            <a:pPr marL="342900" marR="0" lvl="0" indent="-34290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Clr>
                <a:srgbClr val="FFFF00"/>
              </a:buClr>
              <a:buSzPts val="2960"/>
              <a:buFont typeface="Arial"/>
              <a:buChar char="•"/>
            </a:pPr>
            <a:r>
              <a:rPr lang="en" sz="2960" b="1" i="0" u="none" strike="noStrike" cap="none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New concepts: </a:t>
            </a:r>
            <a:r>
              <a:rPr lang="en" sz="2960" i="0" u="none" strike="noStrike" cap="none" dirty="0">
                <a:solidFill>
                  <a:srgbClr val="FFFFFF"/>
                </a:solidFill>
              </a:rPr>
              <a:t>triangular shape, x</a:t>
            </a:r>
            <a:r>
              <a:rPr lang="en" sz="2960" dirty="0"/>
              <a:t>y</a:t>
            </a:r>
            <a:r>
              <a:rPr lang="en" sz="2960" i="0" u="none" strike="noStrike" cap="none" dirty="0">
                <a:solidFill>
                  <a:srgbClr val="FFFFFF"/>
                </a:solidFill>
              </a:rPr>
              <a:t>lophone, ..</a:t>
            </a:r>
            <a:endParaRPr sz="2960" i="0" u="none" strike="noStrike" cap="none" dirty="0">
              <a:solidFill>
                <a:srgbClr val="FFFFFF"/>
              </a:solidFill>
            </a:endParaRPr>
          </a:p>
          <a:p>
            <a:pPr marL="457200" marR="0" lvl="1" indent="0" algn="l" rtl="0">
              <a:lnSpc>
                <a:spcPct val="80000"/>
              </a:lnSpc>
              <a:spcBef>
                <a:spcPts val="518"/>
              </a:spcBef>
              <a:spcAft>
                <a:spcPts val="0"/>
              </a:spcAft>
              <a:buClr>
                <a:srgbClr val="FFFFFF"/>
              </a:buClr>
              <a:buSzPts val="2590"/>
              <a:buFont typeface="Arial"/>
              <a:buNone/>
            </a:pPr>
            <a:endParaRPr sz="259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1" indent="0" algn="l" rtl="0">
              <a:lnSpc>
                <a:spcPct val="80000"/>
              </a:lnSpc>
              <a:spcBef>
                <a:spcPts val="518"/>
              </a:spcBef>
              <a:spcAft>
                <a:spcPts val="0"/>
              </a:spcAft>
              <a:buClr>
                <a:srgbClr val="FFFFFF"/>
              </a:buClr>
              <a:buSzPts val="2590"/>
              <a:buFont typeface="Arial"/>
              <a:buNone/>
            </a:pPr>
            <a:endParaRPr sz="259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121284" algn="l" rtl="0">
              <a:lnSpc>
                <a:spcPct val="80000"/>
              </a:lnSpc>
              <a:spcBef>
                <a:spcPts val="518"/>
              </a:spcBef>
              <a:spcAft>
                <a:spcPts val="0"/>
              </a:spcAft>
              <a:buClr>
                <a:srgbClr val="FFFFFF"/>
              </a:buClr>
              <a:buSzPts val="2590"/>
              <a:buFont typeface="Arial"/>
              <a:buNone/>
            </a:pPr>
            <a:endParaRPr sz="259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Shape 24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February 7, 2018</a:t>
            </a:r>
            <a:endParaRPr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Shape 25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PAX2018 Penn State</a:t>
            </a: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Shape 25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Shape 252"/>
          <p:cNvSpPr txBox="1"/>
          <p:nvPr/>
        </p:nvSpPr>
        <p:spPr>
          <a:xfrm rot="5400000">
            <a:off x="7311183" y="4765641"/>
            <a:ext cx="24612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ONLY FOR NEW FACILITIES</a:t>
            </a:r>
            <a:endParaRPr sz="2400" b="0" i="0" u="none" strike="noStrike" cap="non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Vision beyond Advanced LIGO </a:t>
            </a:r>
            <a:endParaRPr/>
          </a:p>
        </p:txBody>
      </p:sp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290100" y="1651075"/>
            <a:ext cx="85638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31800" rtl="0">
              <a:spcBef>
                <a:spcPts val="640"/>
              </a:spcBef>
              <a:spcAft>
                <a:spcPts val="0"/>
              </a:spcAft>
              <a:buClr>
                <a:srgbClr val="FFFF00"/>
              </a:buClr>
              <a:buSzPts val="3200"/>
              <a:buChar char="•"/>
            </a:pPr>
            <a:r>
              <a:rPr lang="en" dirty="0">
                <a:solidFill>
                  <a:srgbClr val="FFFF00"/>
                </a:solidFill>
              </a:rPr>
              <a:t>A+</a:t>
            </a:r>
            <a:r>
              <a:rPr lang="en" dirty="0">
                <a:solidFill>
                  <a:srgbClr val="FFFFFF"/>
                </a:solidFill>
              </a:rPr>
              <a:t>: near term improvement to Advanced LIGO</a:t>
            </a:r>
            <a:endParaRPr dirty="0">
              <a:solidFill>
                <a:srgbClr val="FFFFFF"/>
              </a:solidFill>
            </a:endParaRPr>
          </a:p>
          <a:p>
            <a:pPr marL="914400" lvl="1" indent="-406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Char char="–"/>
            </a:pPr>
            <a:r>
              <a:rPr lang="en" dirty="0">
                <a:solidFill>
                  <a:srgbClr val="FFFFFF"/>
                </a:solidFill>
              </a:rPr>
              <a:t>Lower mechanical loss mirror coatings, frequency dependent squeezing </a:t>
            </a:r>
            <a:endParaRPr dirty="0">
              <a:solidFill>
                <a:srgbClr val="FFFFFF"/>
              </a:solidFill>
            </a:endParaRPr>
          </a:p>
          <a:p>
            <a:pPr marL="0" lvl="0" indent="0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FF"/>
                </a:solidFill>
              </a:rPr>
              <a:t> 	</a:t>
            </a:r>
            <a:r>
              <a:rPr lang="en" dirty="0">
                <a:solidFill>
                  <a:schemeClr val="lt1"/>
                </a:solidFill>
              </a:rPr>
              <a:t>⇒ proposal to the NSF in </a:t>
            </a:r>
            <a:r>
              <a:rPr lang="en" dirty="0" smtClean="0">
                <a:solidFill>
                  <a:schemeClr val="lt1"/>
                </a:solidFill>
              </a:rPr>
              <a:t>preparation</a:t>
            </a:r>
            <a:endParaRPr lang="en-US" dirty="0" smtClean="0">
              <a:solidFill>
                <a:schemeClr val="lt1"/>
              </a:solidFill>
            </a:endParaRPr>
          </a:p>
          <a:p>
            <a:pPr marL="0" lvl="0" indent="0">
              <a:buNone/>
            </a:pPr>
            <a:r>
              <a:rPr lang="en-US" dirty="0" smtClean="0">
                <a:solidFill>
                  <a:schemeClr val="lt1"/>
                </a:solidFill>
              </a:rPr>
              <a:t> 	</a:t>
            </a:r>
            <a:r>
              <a:rPr lang="en" dirty="0" smtClean="0">
                <a:solidFill>
                  <a:schemeClr val="lt1"/>
                </a:solidFill>
              </a:rPr>
              <a:t>⇒</a:t>
            </a:r>
            <a:r>
              <a:rPr lang="en-US" dirty="0" smtClean="0">
                <a:solidFill>
                  <a:schemeClr val="lt1"/>
                </a:solidFill>
              </a:rPr>
              <a:t> could be operational by mid-22</a:t>
            </a:r>
            <a:endParaRPr dirty="0">
              <a:solidFill>
                <a:schemeClr val="lt1"/>
              </a:solidFill>
            </a:endParaRPr>
          </a:p>
          <a:p>
            <a:pPr marL="457200" lvl="0" indent="-431800" rtl="0">
              <a:spcBef>
                <a:spcPts val="640"/>
              </a:spcBef>
              <a:spcAft>
                <a:spcPts val="0"/>
              </a:spcAft>
              <a:buClr>
                <a:srgbClr val="FFFF00"/>
              </a:buClr>
              <a:buSzPts val="3200"/>
              <a:buChar char="•"/>
            </a:pPr>
            <a:r>
              <a:rPr lang="en" dirty="0">
                <a:solidFill>
                  <a:srgbClr val="FFFF00"/>
                </a:solidFill>
              </a:rPr>
              <a:t>Voyager: </a:t>
            </a:r>
            <a:r>
              <a:rPr lang="en" dirty="0">
                <a:solidFill>
                  <a:srgbClr val="FFFFFF"/>
                </a:solidFill>
              </a:rPr>
              <a:t>same Advanced LIGO facility, possibly 2 um wavelength,  modest cryogenics 120K, </a:t>
            </a:r>
            <a:endParaRPr dirty="0">
              <a:solidFill>
                <a:srgbClr val="FFFFFF"/>
              </a:solidFill>
            </a:endParaRPr>
          </a:p>
          <a:p>
            <a:pPr marL="457200" lvl="0" indent="0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rgbClr val="FFFFFF"/>
                </a:solidFill>
              </a:rPr>
              <a:t>	</a:t>
            </a:r>
            <a:r>
              <a:rPr lang="en" dirty="0" smtClean="0">
                <a:solidFill>
                  <a:srgbClr val="FFFFFF"/>
                </a:solidFill>
              </a:rPr>
              <a:t>⇒ </a:t>
            </a:r>
            <a:r>
              <a:rPr lang="en-US" dirty="0" smtClean="0">
                <a:solidFill>
                  <a:srgbClr val="FFFFFF"/>
                </a:solidFill>
              </a:rPr>
              <a:t>world-wide </a:t>
            </a:r>
            <a:r>
              <a:rPr lang="en" dirty="0" smtClean="0">
                <a:solidFill>
                  <a:srgbClr val="FFFFFF"/>
                </a:solidFill>
              </a:rPr>
              <a:t>R&amp;D </a:t>
            </a:r>
            <a:r>
              <a:rPr lang="en" dirty="0">
                <a:solidFill>
                  <a:srgbClr val="FFFFFF"/>
                </a:solidFill>
              </a:rPr>
              <a:t>in progress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259" name="Shape 25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February 7, 2018</a:t>
            </a:r>
            <a:endParaRPr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Shape 26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PAX2018 Penn State</a:t>
            </a: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Shape 26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 txBox="1">
            <a:spLocks noGrp="1"/>
          </p:cNvSpPr>
          <p:nvPr>
            <p:ph type="dt" idx="10"/>
          </p:nvPr>
        </p:nvSpPr>
        <p:spPr>
          <a:xfrm>
            <a:off x="609865" y="6356350"/>
            <a:ext cx="8726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Feb 5th, 2018</a:t>
            </a:r>
            <a:endParaRPr sz="1000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67" name="Shape 267"/>
          <p:cNvSpPr txBox="1">
            <a:spLocks noGrp="1"/>
          </p:cNvSpPr>
          <p:nvPr>
            <p:ph type="ftr" idx="11"/>
          </p:nvPr>
        </p:nvSpPr>
        <p:spPr>
          <a:xfrm>
            <a:off x="2647950" y="6371476"/>
            <a:ext cx="38544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M. Evans, MIT </a:t>
            </a:r>
            <a:endParaRPr sz="1000" cap="non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68" name="Shape 268"/>
          <p:cNvSpPr txBox="1">
            <a:spLocks noGrp="1"/>
          </p:cNvSpPr>
          <p:nvPr>
            <p:ph type="sldNum" idx="12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7</a:t>
            </a:fld>
            <a:endParaRPr sz="1100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69" name="Shape 269"/>
          <p:cNvSpPr txBox="1">
            <a:spLocks noGrp="1"/>
          </p:cNvSpPr>
          <p:nvPr>
            <p:ph type="title"/>
          </p:nvPr>
        </p:nvSpPr>
        <p:spPr>
          <a:xfrm>
            <a:off x="609600" y="83468"/>
            <a:ext cx="7924800" cy="70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 Narrow"/>
              <a:buNone/>
            </a:pPr>
            <a:r>
              <a:rPr lang="en" sz="40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Cosmic Explorer</a:t>
            </a:r>
            <a:endParaRPr sz="4000" b="0" i="0" u="none" strike="noStrike" cap="non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270" name="Shape 270" descr="CE_composite_v3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Shape 271"/>
          <p:cNvSpPr txBox="1"/>
          <p:nvPr/>
        </p:nvSpPr>
        <p:spPr>
          <a:xfrm>
            <a:off x="1597682" y="6371475"/>
            <a:ext cx="7546318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Surface, right-angle, 40km on a side, 1 interferometer</a:t>
            </a:r>
            <a:endParaRPr sz="2400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>
            <a:spLocks noGrp="1"/>
          </p:cNvSpPr>
          <p:nvPr>
            <p:ph type="dt" idx="10"/>
          </p:nvPr>
        </p:nvSpPr>
        <p:spPr>
          <a:xfrm>
            <a:off x="609865" y="6356350"/>
            <a:ext cx="8726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Feb 5th, 2018</a:t>
            </a:r>
            <a:endParaRPr sz="1000" b="0" i="0" u="none" strike="noStrike" cap="non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77" name="Shape 277"/>
          <p:cNvSpPr txBox="1">
            <a:spLocks noGrp="1"/>
          </p:cNvSpPr>
          <p:nvPr>
            <p:ph type="ftr" idx="11"/>
          </p:nvPr>
        </p:nvSpPr>
        <p:spPr>
          <a:xfrm>
            <a:off x="2647950" y="6371476"/>
            <a:ext cx="38544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M. Evans, MIT </a:t>
            </a:r>
            <a:endParaRPr sz="1000" b="0" i="0" u="none" strike="noStrike" cap="non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78" name="Shape 278"/>
          <p:cNvSpPr txBox="1">
            <a:spLocks noGrp="1"/>
          </p:cNvSpPr>
          <p:nvPr>
            <p:ph type="sldNum" idx="12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8</a:t>
            </a:fld>
            <a:endParaRPr sz="1100" b="0" i="0" u="none" strike="noStrike" cap="non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279" name="Shape 2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39590"/>
            <a:ext cx="9144000" cy="5795010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Shape 280"/>
          <p:cNvSpPr txBox="1">
            <a:spLocks noGrp="1"/>
          </p:cNvSpPr>
          <p:nvPr>
            <p:ph type="title"/>
          </p:nvPr>
        </p:nvSpPr>
        <p:spPr>
          <a:xfrm>
            <a:off x="609600" y="83468"/>
            <a:ext cx="7924800" cy="70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 Narrow"/>
              <a:buNone/>
            </a:pPr>
            <a:r>
              <a:rPr lang="en" sz="400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Einstein Telescope</a:t>
            </a:r>
            <a:endParaRPr sz="4000" i="0" u="none" strike="noStrike" cap="non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Shape 281"/>
          <p:cNvSpPr txBox="1"/>
          <p:nvPr/>
        </p:nvSpPr>
        <p:spPr>
          <a:xfrm>
            <a:off x="1402784" y="6399400"/>
            <a:ext cx="8356834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0" u="none" strike="noStrike" cap="none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Underground, triangular, 10km on a side, 6 interferometers</a:t>
            </a:r>
            <a:endParaRPr sz="2400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2" name="Shape 28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039600"/>
            <a:ext cx="2778900" cy="2510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107578"/>
            <a:ext cx="7581901" cy="1094083"/>
          </a:xfrm>
        </p:spPr>
        <p:txBody>
          <a:bodyPr/>
          <a:lstStyle/>
          <a:p>
            <a:r>
              <a:rPr lang="en-US" sz="3900" dirty="0" smtClean="0"/>
              <a:t>Concept Roadmap</a:t>
            </a:r>
            <a:endParaRPr lang="en-US" sz="1300" dirty="0"/>
          </a:p>
        </p:txBody>
      </p:sp>
      <p:sp>
        <p:nvSpPr>
          <p:cNvPr id="29" name="Rectangle 28"/>
          <p:cNvSpPr/>
          <p:nvPr/>
        </p:nvSpPr>
        <p:spPr>
          <a:xfrm>
            <a:off x="0" y="3980227"/>
            <a:ext cx="2767269" cy="4572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Advanced LIGO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40640" y="2552746"/>
            <a:ext cx="4976277" cy="4572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  <a:alpha val="0"/>
                </a:schemeClr>
              </a:gs>
              <a:gs pos="29000">
                <a:schemeClr val="accent1">
                  <a:lumMod val="75000"/>
                </a:schemeClr>
              </a:gs>
            </a:gsLst>
            <a:lin ang="0" scaled="1"/>
            <a:tileRect/>
          </a:gradFill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Other wavelengths, cryogenics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5088468" y="2552746"/>
            <a:ext cx="3851742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Voyager – Current Facilities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481313" y="1824613"/>
            <a:ext cx="5953759" cy="4572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  <a:alpha val="0"/>
                </a:schemeClr>
              </a:gs>
              <a:gs pos="40000">
                <a:schemeClr val="accent1">
                  <a:lumMod val="75000"/>
                </a:schemeClr>
              </a:gs>
            </a:gsLst>
            <a:lin ang="0" scaled="1"/>
            <a:tileRect/>
          </a:gradFill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Ultimate R&amp;D (ET, CE) </a:t>
            </a:r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6475092" y="1824613"/>
            <a:ext cx="2668908" cy="4572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New Facilities</a:t>
            </a:r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>
            <a:off x="40642" y="3250399"/>
            <a:ext cx="2726627" cy="4572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  <a:alpha val="0"/>
                </a:schemeClr>
              </a:gs>
              <a:gs pos="29000">
                <a:schemeClr val="accent1">
                  <a:lumMod val="75000"/>
                </a:schemeClr>
              </a:gs>
            </a:gsLst>
            <a:lin ang="0" scaled="1"/>
            <a:tileRect/>
          </a:gradFill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Coatings, squeezing</a:t>
            </a: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852329" y="3250399"/>
            <a:ext cx="2164588" cy="4572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A+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9</a:t>
            </a:fld>
            <a:endParaRPr lang="en-US"/>
          </a:p>
        </p:txBody>
      </p:sp>
      <p:cxnSp>
        <p:nvCxnSpPr>
          <p:cNvPr id="49" name="Straight Arrow Connector 48"/>
          <p:cNvCxnSpPr/>
          <p:nvPr/>
        </p:nvCxnSpPr>
        <p:spPr>
          <a:xfrm flipV="1">
            <a:off x="1364611" y="4614334"/>
            <a:ext cx="0" cy="482032"/>
          </a:xfrm>
          <a:prstGeom prst="straightConnector1">
            <a:avLst/>
          </a:prstGeom>
          <a:ln w="38100" cmpd="sng"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/>
                </a:gs>
                <a:gs pos="86000">
                  <a:schemeClr val="accent1">
                    <a:alpha val="80000"/>
                  </a:schemeClr>
                </a:gs>
              </a:gsLst>
              <a:lin ang="0" scaled="1"/>
              <a:tileRect/>
            </a:gra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Shape 28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February 7, 2018</a:t>
            </a:r>
            <a:endParaRPr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Shape 28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PAX2018 Penn State</a:t>
            </a: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04107" y="5390409"/>
            <a:ext cx="7232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Now</a:t>
            </a:r>
            <a:endParaRPr lang="en-US" sz="20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67269" y="5391779"/>
            <a:ext cx="15390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Early 2020s</a:t>
            </a:r>
            <a:endParaRPr lang="en-US" sz="20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88468" y="5391779"/>
            <a:ext cx="1453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Late 2020s</a:t>
            </a:r>
            <a:endParaRPr lang="en-US" sz="20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05185" y="5390409"/>
            <a:ext cx="13680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Mid 2030s</a:t>
            </a:r>
            <a:endParaRPr lang="en-US" sz="20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913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Custom 3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140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584</TotalTime>
  <Words>1300</Words>
  <Application>Microsoft Macintosh PowerPoint</Application>
  <PresentationFormat>On-screen Show (4:3)</PresentationFormat>
  <Paragraphs>256</Paragraphs>
  <Slides>29</Slides>
  <Notes>28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Simple Dark</vt:lpstr>
      <vt:lpstr>1_Office Theme</vt:lpstr>
      <vt:lpstr>Horizon</vt:lpstr>
      <vt:lpstr>Future Observatories</vt:lpstr>
      <vt:lpstr>The GW world-wide network</vt:lpstr>
      <vt:lpstr>LIGO-VIRGO-KAGRA Observing plan</vt:lpstr>
      <vt:lpstr>PowerPoint Presentation</vt:lpstr>
      <vt:lpstr>Can we build more sensitive detectors? YES, we can.</vt:lpstr>
      <vt:lpstr>Vision beyond Advanced LIGO </vt:lpstr>
      <vt:lpstr>Cosmic Explorer</vt:lpstr>
      <vt:lpstr>Einstein Telescope</vt:lpstr>
      <vt:lpstr>Concept Roadmap</vt:lpstr>
      <vt:lpstr>Example of curve progression</vt:lpstr>
      <vt:lpstr>Uncontroversial goal of the future world-wide GW network:  “maximize the science”</vt:lpstr>
      <vt:lpstr>Network Metrics</vt:lpstr>
      <vt:lpstr>Metrics: not so simple..</vt:lpstr>
      <vt:lpstr>Some Science Targets</vt:lpstr>
      <vt:lpstr>Some Science Targets</vt:lpstr>
      <vt:lpstr>3G Mentality</vt:lpstr>
      <vt:lpstr>Previous work on network design</vt:lpstr>
      <vt:lpstr>Network horizons</vt:lpstr>
      <vt:lpstr>Rough Cost Estimation</vt:lpstr>
      <vt:lpstr>PowerPoint Presentation</vt:lpstr>
      <vt:lpstr>From Salvatore Vitale</vt:lpstr>
      <vt:lpstr>BBH and BNS from the entire Universe!</vt:lpstr>
      <vt:lpstr>PowerPoint Presentation</vt:lpstr>
      <vt:lpstr>COSMIC EXPLORER:  a 40km facility with new coatings and squeezing</vt:lpstr>
      <vt:lpstr>Over the next 20 years…</vt:lpstr>
      <vt:lpstr>PowerPoint Presentation</vt:lpstr>
      <vt:lpstr>Close BBH Mergers will have high SNR</vt:lpstr>
      <vt:lpstr>PowerPoint Presentation</vt:lpstr>
      <vt:lpstr>Hubble Constant (science goal weight? Not high?)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Future Observatories</dc:title>
  <cp:lastModifiedBy>Lisa Barsotti</cp:lastModifiedBy>
  <cp:revision>10</cp:revision>
  <dcterms:modified xsi:type="dcterms:W3CDTF">2018-02-10T23:12:06Z</dcterms:modified>
</cp:coreProperties>
</file>