
<file path=[Content_Types].xml><?xml version="1.0" encoding="utf-8"?>
<Types xmlns="http://schemas.openxmlformats.org/package/2006/content-types">
  <Default Extension="(null)" ContentType="image/x-emf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565" r:id="rId2"/>
    <p:sldId id="352" r:id="rId3"/>
    <p:sldId id="381" r:id="rId4"/>
    <p:sldId id="567" r:id="rId5"/>
    <p:sldId id="566" r:id="rId6"/>
    <p:sldId id="266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FFD9"/>
    <a:srgbClr val="FF0000"/>
    <a:srgbClr val="FFFFFF"/>
    <a:srgbClr val="FF9740"/>
    <a:srgbClr val="FFFF00"/>
    <a:srgbClr val="F2FF87"/>
    <a:srgbClr val="64CB77"/>
    <a:srgbClr val="F0F0F0"/>
    <a:srgbClr val="996600"/>
    <a:srgbClr val="EDF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98" autoAdjust="0"/>
    <p:restoredTop sz="93741" autoAdjust="0"/>
  </p:normalViewPr>
  <p:slideViewPr>
    <p:cSldViewPr>
      <p:cViewPr varScale="1">
        <p:scale>
          <a:sx n="120" d="100"/>
          <a:sy n="120" d="100"/>
        </p:scale>
        <p:origin x="2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3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33B377A7-942D-424B-BBA5-8600D121D4A2}" type="datetimeFigureOut">
              <a:rPr lang="ja-JP" altLang="en-US"/>
              <a:pPr>
                <a:defRPr/>
              </a:pPr>
              <a:t>2022/6/24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ja-JP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B248EF5E-124D-DC44-918B-09EE20AB62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0959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8EF5E-124D-DC44-918B-09EE20AB621E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5545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8EF5E-124D-DC44-918B-09EE20AB621E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441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/>
              <a:t>Click to edit Master subtitle style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26691-E28D-C244-815B-1821467185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14477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09EA-BB2A-B949-967F-5810BAD88B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0090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038350" cy="6400800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962650" cy="6400800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25CC1-DF70-9B45-92DB-008A3B3B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2975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437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172" y="160484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601" y="160484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3601" y="368225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172" y="368225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036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ja-JP" altLang="en-US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D854-2B37-F34D-B850-E2BACB9FDF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836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03F57-A3D3-6E46-ACF7-B365B82451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38180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76-C36B-D044-94B6-89AF886D71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4933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C270-5A19-6D48-9582-648B8527D0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88623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8062-3936-4345-AEFE-BA1613D061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90041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A1398-FAA9-BE49-A39C-C14F8AC138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3846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0B54-B6CC-654C-8560-AC7903B8E6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75201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B6093-201F-B543-A104-C6A4C27823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66760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/>
        </p:nvSpPr>
        <p:spPr bwMode="auto">
          <a:xfrm>
            <a:off x="2133600" y="6464300"/>
            <a:ext cx="6172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 algn="ctr"/>
            <a:r>
              <a:rPr kumimoji="0" lang="en-US" altLang="ja-JP" sz="14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Hiro Yamamoto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318250"/>
            <a:ext cx="312737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defRPr>
            </a:lvl1pPr>
          </a:lstStyle>
          <a:p>
            <a:pPr>
              <a:defRPr/>
            </a:pPr>
            <a:fld id="{3C0A972E-EC38-EC42-92F3-EA3CE693F7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2075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ja-JP" dirty="0">
                <a:sym typeface="Helvetica" charset="0"/>
              </a:rPr>
              <a:t>Second level</a:t>
            </a:r>
          </a:p>
          <a:p>
            <a:pPr lvl="2"/>
            <a:r>
              <a:rPr lang="en-US" altLang="ja-JP" dirty="0">
                <a:sym typeface="Helvetica" charset="0"/>
              </a:rPr>
              <a:t>Third level</a:t>
            </a:r>
          </a:p>
          <a:p>
            <a:pPr lvl="3"/>
            <a:r>
              <a:rPr lang="en-US" altLang="ja-JP" dirty="0">
                <a:sym typeface="Helvetica" charset="0"/>
              </a:rPr>
              <a:t>Fourth level</a:t>
            </a:r>
          </a:p>
          <a:p>
            <a:pPr lvl="4"/>
            <a:r>
              <a:rPr lang="en-US" altLang="ja-JP" dirty="0">
                <a:sym typeface="Helvetica" charset="0"/>
              </a:rPr>
              <a:t>Fifth </a:t>
            </a:r>
            <a:r>
              <a:rPr lang="en-US" altLang="ja-JP" dirty="0" err="1">
                <a:sym typeface="Helvetica" charset="0"/>
              </a:rPr>
              <a:t>levell</a:t>
            </a:r>
            <a:endParaRPr lang="en-US" altLang="ja-JP" dirty="0">
              <a:sym typeface="Helvetica" charset="0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7239000" cy="1371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2075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>
                <a:sym typeface="Helvetica" charset="0"/>
              </a:rPr>
              <a:t>Click to edit Master title style</a:t>
            </a:r>
          </a:p>
        </p:txBody>
      </p:sp>
      <p:sp>
        <p:nvSpPr>
          <p:cNvPr id="1030" name="Rectangle 5"/>
          <p:cNvSpPr>
            <a:spLocks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12700">
            <a:solidFill>
              <a:srgbClr val="D49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kumimoji="0" lang="ja-JP" altLang="en-US"/>
          </a:p>
        </p:txBody>
      </p:sp>
      <p:sp>
        <p:nvSpPr>
          <p:cNvPr id="1032" name="Rectangle 7"/>
          <p:cNvSpPr>
            <a:spLocks/>
          </p:cNvSpPr>
          <p:nvPr/>
        </p:nvSpPr>
        <p:spPr bwMode="auto">
          <a:xfrm>
            <a:off x="304800" y="6394450"/>
            <a:ext cx="17065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/>
            <a:r>
              <a:rPr kumimoji="0" lang="en-US" altLang="ja-JP" sz="14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LIGO-G1800155-v4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2600" cy="13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ransition/>
  <p:hf hdr="0" ftr="0" dt="0"/>
  <p:txStyles>
    <p:titleStyle>
      <a:lvl1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2pPr>
      <a:lvl3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3pPr>
      <a:lvl4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4pPr>
      <a:lvl5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5pPr>
      <a:lvl6pPr marL="4984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6pPr>
      <a:lvl7pPr marL="9556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7pPr>
      <a:lvl8pPr marL="14128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8pPr>
      <a:lvl9pPr marL="18700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9pPr>
    </p:titleStyle>
    <p:bodyStyle>
      <a:lvl1pPr marL="384175" indent="-342900" algn="l" rtl="0" eaLnBrk="0" fontAlgn="base" hangingPunct="0">
        <a:spcBef>
          <a:spcPts val="600"/>
        </a:spcBef>
        <a:spcAft>
          <a:spcPct val="0"/>
        </a:spcAft>
        <a:buClr>
          <a:srgbClr val="114FFB"/>
        </a:buClr>
        <a:buSzPct val="75000"/>
        <a:buFont typeface="Monotype Sorts" charset="0"/>
        <a:buChar char="l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33425" indent="-28575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334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5906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64000"/>
        <a:buFont typeface="Monotype Sorts" charset="0"/>
        <a:buChar char="l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78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50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622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94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66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(null)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8153400" cy="1368623"/>
          </a:xfrm>
        </p:spPr>
        <p:txBody>
          <a:bodyPr/>
          <a:lstStyle/>
          <a:p>
            <a:r>
              <a:rPr lang="en-US" sz="3200" dirty="0"/>
              <a:t>Effects of different sizes of </a:t>
            </a:r>
            <a:br>
              <a:rPr lang="en-US" sz="3200" dirty="0"/>
            </a:br>
            <a:r>
              <a:rPr lang="en-US" sz="3200" dirty="0"/>
              <a:t>BS and RM3 for A+</a:t>
            </a:r>
            <a:endParaRPr kumimoji="1" lang="ja-JP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257800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ja-JP" sz="2600" dirty="0"/>
              <a:t>Study of various losses for different sizes of BS and RM3</a:t>
            </a:r>
          </a:p>
          <a:p>
            <a:r>
              <a:rPr kumimoji="1" lang="en-US" altLang="ja-JP" sz="2600" dirty="0"/>
              <a:t>PRFPM is used </a:t>
            </a:r>
          </a:p>
          <a:p>
            <a:pPr lvl="1"/>
            <a:r>
              <a:rPr kumimoji="1" lang="en-US" altLang="ja-JP" sz="2000" dirty="0"/>
              <a:t>No maps of aberrations and ESD included to emphasize geometrical effects</a:t>
            </a:r>
          </a:p>
          <a:p>
            <a:pPr lvl="1"/>
            <a:r>
              <a:rPr kumimoji="1" lang="en-US" altLang="ja-JP" sz="2000" dirty="0"/>
              <a:t>BS size : 37cm (6cm), 45cm (6cm) and 55cm (6.5cm) : no BS baffle</a:t>
            </a:r>
          </a:p>
          <a:p>
            <a:pPr lvl="1"/>
            <a:r>
              <a:rPr kumimoji="1" lang="en-US" altLang="ja-JP" sz="2000" dirty="0"/>
              <a:t>RM3 size : 26.2cm and 30cm</a:t>
            </a:r>
          </a:p>
          <a:p>
            <a:pPr lvl="1"/>
            <a:r>
              <a:rPr kumimoji="1" lang="en-US" altLang="ja-JP" sz="2000" dirty="0"/>
              <a:t>Beam centering on ITM : 0cm and 6mm</a:t>
            </a:r>
          </a:p>
          <a:p>
            <a:r>
              <a:rPr kumimoji="1" lang="en-US" altLang="ja-JP" sz="2600" dirty="0"/>
              <a:t>Configurations (BS, RM, beam)</a:t>
            </a:r>
          </a:p>
          <a:p>
            <a:pPr lvl="2"/>
            <a:r>
              <a:rPr kumimoji="1" lang="en-US" altLang="ja-JP" sz="1800" dirty="0"/>
              <a:t>Case 1 (37,26,0), Case 2 (37,26,6), Case 3 (45,26,0), Case 4 (45,26,6), Case 5 (45,30,0), Case 6 (45,30,6), Case 7 (55,26,0), Case 8 (55,26,6), Case 9 (55,30,0), Case10 (55,30,6)</a:t>
            </a:r>
          </a:p>
          <a:p>
            <a:r>
              <a:rPr kumimoji="1" lang="en-US" altLang="ja-JP" sz="2600" dirty="0"/>
              <a:t>Losses calculated</a:t>
            </a:r>
          </a:p>
          <a:p>
            <a:pPr lvl="1"/>
            <a:r>
              <a:rPr kumimoji="1" lang="en-US" altLang="ja-JP" sz="2000" dirty="0"/>
              <a:t>BS – power in (x and y arm)-&gt; power out (dark and bright) </a:t>
            </a:r>
          </a:p>
          <a:p>
            <a:pPr lvl="1"/>
            <a:r>
              <a:rPr kumimoji="1" lang="en-US" altLang="ja-JP" sz="2000" dirty="0"/>
              <a:t>RM3 – power from RM2-&gt;RM3-&gt;BS, BS-&gt;RM3-&gt;RM2</a:t>
            </a:r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F1CF1F-4BE5-6AF1-2DBA-E9BA43101516}"/>
              </a:ext>
            </a:extLst>
          </p:cNvPr>
          <p:cNvCxnSpPr>
            <a:cxnSpLocks/>
          </p:cNvCxnSpPr>
          <p:nvPr/>
        </p:nvCxnSpPr>
        <p:spPr bwMode="auto">
          <a:xfrm>
            <a:off x="4114800" y="1219200"/>
            <a:ext cx="1752600" cy="0"/>
          </a:xfrm>
          <a:prstGeom prst="line">
            <a:avLst/>
          </a:prstGeom>
          <a:solidFill>
            <a:srgbClr val="D49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5201C5-E4A8-7B98-545C-44DE689D9177}"/>
              </a:ext>
            </a:extLst>
          </p:cNvPr>
          <p:cNvCxnSpPr>
            <a:cxnSpLocks/>
          </p:cNvCxnSpPr>
          <p:nvPr/>
        </p:nvCxnSpPr>
        <p:spPr bwMode="auto">
          <a:xfrm>
            <a:off x="7467600" y="1828800"/>
            <a:ext cx="1524000" cy="0"/>
          </a:xfrm>
          <a:prstGeom prst="line">
            <a:avLst/>
          </a:prstGeom>
          <a:solidFill>
            <a:srgbClr val="D49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2B89A7-E55C-1A16-B2CF-7E24A4D9ACBF}"/>
              </a:ext>
            </a:extLst>
          </p:cNvPr>
          <p:cNvCxnSpPr>
            <a:cxnSpLocks/>
          </p:cNvCxnSpPr>
          <p:nvPr/>
        </p:nvCxnSpPr>
        <p:spPr bwMode="auto">
          <a:xfrm>
            <a:off x="4800600" y="3429000"/>
            <a:ext cx="2057400" cy="0"/>
          </a:xfrm>
          <a:prstGeom prst="line">
            <a:avLst/>
          </a:prstGeom>
          <a:solidFill>
            <a:srgbClr val="D49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304C3D-0B1B-AAAA-1632-27590A26F54B}"/>
              </a:ext>
            </a:extLst>
          </p:cNvPr>
          <p:cNvCxnSpPr>
            <a:cxnSpLocks/>
          </p:cNvCxnSpPr>
          <p:nvPr/>
        </p:nvCxnSpPr>
        <p:spPr bwMode="auto">
          <a:xfrm>
            <a:off x="3086100" y="3733800"/>
            <a:ext cx="1257300" cy="0"/>
          </a:xfrm>
          <a:prstGeom prst="line">
            <a:avLst/>
          </a:prstGeom>
          <a:solidFill>
            <a:srgbClr val="D49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2FB1E1-CCB1-9094-85A7-ADAA0A329FD6}"/>
              </a:ext>
            </a:extLst>
          </p:cNvPr>
          <p:cNvCxnSpPr>
            <a:cxnSpLocks/>
          </p:cNvCxnSpPr>
          <p:nvPr/>
        </p:nvCxnSpPr>
        <p:spPr bwMode="auto">
          <a:xfrm>
            <a:off x="1143000" y="5181600"/>
            <a:ext cx="7441406" cy="0"/>
          </a:xfrm>
          <a:prstGeom prst="line">
            <a:avLst/>
          </a:prstGeom>
          <a:solidFill>
            <a:srgbClr val="D49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7784EF-DD51-9302-38B9-4ADE1CE571BB}"/>
              </a:ext>
            </a:extLst>
          </p:cNvPr>
          <p:cNvCxnSpPr>
            <a:cxnSpLocks/>
          </p:cNvCxnSpPr>
          <p:nvPr/>
        </p:nvCxnSpPr>
        <p:spPr bwMode="auto">
          <a:xfrm>
            <a:off x="1143000" y="5486400"/>
            <a:ext cx="3848100" cy="0"/>
          </a:xfrm>
          <a:prstGeom prst="line">
            <a:avLst/>
          </a:prstGeom>
          <a:solidFill>
            <a:srgbClr val="D49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3F0A61-9196-13EA-5979-9A9A656EB8F3}"/>
              </a:ext>
            </a:extLst>
          </p:cNvPr>
          <p:cNvCxnSpPr>
            <a:cxnSpLocks/>
          </p:cNvCxnSpPr>
          <p:nvPr/>
        </p:nvCxnSpPr>
        <p:spPr bwMode="auto">
          <a:xfrm>
            <a:off x="3350142" y="4495800"/>
            <a:ext cx="764658" cy="0"/>
          </a:xfrm>
          <a:prstGeom prst="line">
            <a:avLst/>
          </a:prstGeom>
          <a:solidFill>
            <a:srgbClr val="D49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DAA5F7-3020-5FCC-94AE-2FBC3135F96C}"/>
              </a:ext>
            </a:extLst>
          </p:cNvPr>
          <p:cNvSpPr txBox="1"/>
          <p:nvPr/>
        </p:nvSpPr>
        <p:spPr>
          <a:xfrm>
            <a:off x="4858193" y="24315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and Field from ITM</a:t>
            </a:r>
          </a:p>
        </p:txBody>
      </p:sp>
    </p:spTree>
    <p:extLst>
      <p:ext uri="{BB962C8B-B14F-4D97-AF65-F5344CB8AC3E}">
        <p14:creationId xmlns:p14="http://schemas.microsoft.com/office/powerpoint/2010/main" val="14145034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Geometry related to performance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5539645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352800"/>
            <a:ext cx="2971800" cy="2926773"/>
          </a:xfrm>
          <a:prstGeom prst="rect">
            <a:avLst/>
          </a:prstGeom>
        </p:spPr>
      </p:pic>
      <p:sp>
        <p:nvSpPr>
          <p:cNvPr id="12" name="Donut 11"/>
          <p:cNvSpPr/>
          <p:nvPr/>
        </p:nvSpPr>
        <p:spPr bwMode="auto">
          <a:xfrm>
            <a:off x="4191000" y="4233332"/>
            <a:ext cx="152400" cy="685800"/>
          </a:xfrm>
          <a:prstGeom prst="donut">
            <a:avLst/>
          </a:prstGeom>
          <a:solidFill>
            <a:srgbClr val="FFC61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3" name="Donut 12"/>
          <p:cNvSpPr/>
          <p:nvPr/>
        </p:nvSpPr>
        <p:spPr bwMode="auto">
          <a:xfrm rot="16200000">
            <a:off x="2747432" y="2857500"/>
            <a:ext cx="152400" cy="685800"/>
          </a:xfrm>
          <a:prstGeom prst="donut">
            <a:avLst/>
          </a:prstGeom>
          <a:solidFill>
            <a:srgbClr val="FFC61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752600"/>
            <a:ext cx="1683991" cy="16775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05800" y="3124200"/>
            <a:ext cx="56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BS</a:t>
            </a:r>
            <a:endParaRPr kumimoji="1" lang="ja-JP" alt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343400" y="2590800"/>
            <a:ext cx="12192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495800" y="2209800"/>
            <a:ext cx="89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rgbClr val="FF0000"/>
                </a:solidFill>
              </a:rPr>
              <a:t>266mm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16764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ESD on CP</a:t>
            </a:r>
          </a:p>
          <a:p>
            <a:r>
              <a:rPr lang="en-US" altLang="ja-JP" sz="1800" dirty="0"/>
              <a:t>(modeled by a simple with hole with 266mm aperture)</a:t>
            </a:r>
            <a:endParaRPr kumimoji="1" lang="ja-JP" altLang="en-US" sz="18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1066800" y="4114800"/>
            <a:ext cx="0" cy="7620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143000" y="3962400"/>
            <a:ext cx="89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rgbClr val="FF0000"/>
                </a:solidFill>
              </a:rPr>
              <a:t>262mm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1200" y="3593068"/>
            <a:ext cx="1351677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rgbClr val="FF0000"/>
                </a:solidFill>
              </a:rPr>
              <a:t>230x260mm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143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4158"/>
            <a:ext cx="7543800" cy="1371600"/>
          </a:xfrm>
        </p:spPr>
        <p:txBody>
          <a:bodyPr/>
          <a:lstStyle/>
          <a:p>
            <a:r>
              <a:rPr kumimoji="1" lang="en-US" altLang="ja-JP" dirty="0"/>
              <a:t>BS baffle designed to suppress CD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6324600"/>
            <a:ext cx="312737" cy="317500"/>
          </a:xfrm>
        </p:spPr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3429000" cy="3377046"/>
          </a:xfrm>
          <a:prstGeom prst="rect">
            <a:avLst/>
          </a:prstGeom>
        </p:spPr>
      </p:pic>
      <p:pic>
        <p:nvPicPr>
          <p:cNvPr id="6" name="Picture 5" descr="DarkPower-noMaps-wBSBaf-CD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57400"/>
            <a:ext cx="2537012" cy="1960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1676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With BS baffle : 7ppm</a:t>
            </a:r>
            <a:endParaRPr kumimoji="1" lang="ja-JP" altLang="en-US" sz="2000" dirty="0"/>
          </a:p>
        </p:txBody>
      </p:sp>
      <p:pic>
        <p:nvPicPr>
          <p:cNvPr id="8" name="Picture 7" descr="DarkPower-noMaps-NoBSBaf-CD21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9754" y="4356845"/>
            <a:ext cx="1981201" cy="2563909"/>
          </a:xfrm>
          <a:prstGeom prst="rect">
            <a:avLst/>
          </a:prstGeom>
        </p:spPr>
      </p:pic>
      <p:sp>
        <p:nvSpPr>
          <p:cNvPr id="12" name="Donut 11"/>
          <p:cNvSpPr/>
          <p:nvPr/>
        </p:nvSpPr>
        <p:spPr bwMode="auto">
          <a:xfrm>
            <a:off x="7023100" y="2374900"/>
            <a:ext cx="914400" cy="1219200"/>
          </a:xfrm>
          <a:prstGeom prst="donut">
            <a:avLst>
              <a:gd name="adj" fmla="val 2470"/>
            </a:avLst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3" name="Donut 12"/>
          <p:cNvSpPr/>
          <p:nvPr/>
        </p:nvSpPr>
        <p:spPr bwMode="auto">
          <a:xfrm>
            <a:off x="7072409" y="4997449"/>
            <a:ext cx="914400" cy="1219200"/>
          </a:xfrm>
          <a:prstGeom prst="donut">
            <a:avLst>
              <a:gd name="adj" fmla="val 2470"/>
            </a:avLst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7543800" y="3124200"/>
            <a:ext cx="0" cy="24384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15" descr="P980004-FFT 19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4" t="9171" r="15938" b="19467"/>
          <a:stretch/>
        </p:blipFill>
        <p:spPr>
          <a:xfrm>
            <a:off x="3733800" y="2133600"/>
            <a:ext cx="2549688" cy="3588965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 bwMode="auto">
          <a:xfrm>
            <a:off x="6172200" y="5105400"/>
            <a:ext cx="762000" cy="2286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6172200" y="3124200"/>
            <a:ext cx="762000" cy="3810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43600" y="3962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Without BS baffle : 210ppm</a:t>
            </a:r>
          </a:p>
          <a:p>
            <a:pPr algn="ctr"/>
            <a:r>
              <a:rPr lang="en-US" altLang="ja-JP" sz="2000" dirty="0"/>
              <a:t>(d) – (b)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18897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65559-84C1-8AB7-D161-C76DF2B5D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63407" y="6318250"/>
            <a:ext cx="312737" cy="317500"/>
          </a:xfrm>
        </p:spPr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AB2962-924A-5B20-86A0-4E0DDAA1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45cm BS geometry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143613-7694-19A2-2DA2-3DB95363A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4451465" cy="4533900"/>
          </a:xfrm>
          <a:prstGeom prst="rect">
            <a:avLst/>
          </a:prstGeom>
        </p:spPr>
      </p:pic>
      <p:pic>
        <p:nvPicPr>
          <p:cNvPr id="6" name="Picture 5" descr="P980004-FFT 19.pdf">
            <a:extLst>
              <a:ext uri="{FF2B5EF4-FFF2-40B4-BE49-F238E27FC236}">
                <a16:creationId xmlns:a16="http://schemas.microsoft.com/office/drawing/2014/main" id="{DAFA20CE-2ED5-259F-CC08-7D36B55FA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4" t="9171" r="15938" b="19467"/>
          <a:stretch/>
        </p:blipFill>
        <p:spPr>
          <a:xfrm>
            <a:off x="4434171" y="1818167"/>
            <a:ext cx="3060063" cy="43073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945C83-299A-0E55-3749-72A438D59AA3}"/>
              </a:ext>
            </a:extLst>
          </p:cNvPr>
          <p:cNvSpPr txBox="1"/>
          <p:nvPr/>
        </p:nvSpPr>
        <p:spPr>
          <a:xfrm>
            <a:off x="7241531" y="3545571"/>
            <a:ext cx="179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27.1cm / 2 / 5.3</a:t>
            </a:r>
          </a:p>
          <a:p>
            <a:r>
              <a:rPr lang="en-US" sz="2000" dirty="0"/>
              <a:t>= 2.6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75F2FE-3592-1F07-5900-EA4FC090E217}"/>
              </a:ext>
            </a:extLst>
          </p:cNvPr>
          <p:cNvSpPr txBox="1"/>
          <p:nvPr/>
        </p:nvSpPr>
        <p:spPr>
          <a:xfrm>
            <a:off x="7231297" y="2833498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45cm / 2 / 5.3cm</a:t>
            </a:r>
          </a:p>
          <a:p>
            <a:r>
              <a:rPr lang="en-US" sz="2000" dirty="0">
                <a:solidFill>
                  <a:srgbClr val="FF0000"/>
                </a:solidFill>
              </a:rPr>
              <a:t>= 4.2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D4EEBF-E0C1-9982-8F78-BF8AB4B6A1FB}"/>
              </a:ext>
            </a:extLst>
          </p:cNvPr>
          <p:cNvCxnSpPr>
            <a:cxnSpLocks/>
          </p:cNvCxnSpPr>
          <p:nvPr/>
        </p:nvCxnSpPr>
        <p:spPr bwMode="auto">
          <a:xfrm>
            <a:off x="6674008" y="3464169"/>
            <a:ext cx="372428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5FCECB-CCCF-B3D0-847E-81CBF7E018D8}"/>
              </a:ext>
            </a:extLst>
          </p:cNvPr>
          <p:cNvCxnSpPr>
            <a:cxnSpLocks/>
          </p:cNvCxnSpPr>
          <p:nvPr/>
        </p:nvCxnSpPr>
        <p:spPr bwMode="auto">
          <a:xfrm flipV="1">
            <a:off x="6875614" y="3101912"/>
            <a:ext cx="0" cy="708409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1277763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9032BF-2F95-204E-A22C-7CBBEB460A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6E7D72-2DF4-AC48-934A-9C5F2346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56050C-6323-7E44-A4B5-A81CFAF7A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2809679" cy="2133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907C07-760D-2249-98E2-1793C9630B0A}"/>
              </a:ext>
            </a:extLst>
          </p:cNvPr>
          <p:cNvSpPr txBox="1"/>
          <p:nvPr/>
        </p:nvSpPr>
        <p:spPr>
          <a:xfrm>
            <a:off x="0" y="4167406"/>
            <a:ext cx="30460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BS loss = </a:t>
            </a:r>
            <a:br>
              <a:rPr lang="en-US" dirty="0"/>
            </a:br>
            <a:r>
              <a:rPr lang="en-US" dirty="0"/>
              <a:t>    (Pd+Pb3)/(</a:t>
            </a:r>
            <a:r>
              <a:rPr lang="en-US" dirty="0" err="1"/>
              <a:t>Px+Py</a:t>
            </a:r>
            <a:r>
              <a:rPr lang="en-US" dirty="0"/>
              <a:t>)-1</a:t>
            </a:r>
          </a:p>
          <a:p>
            <a:r>
              <a:rPr lang="en-US" dirty="0"/>
              <a:t>PR2 → BS loss =</a:t>
            </a:r>
            <a:br>
              <a:rPr lang="en-US" dirty="0"/>
            </a:br>
            <a:r>
              <a:rPr lang="en-US" dirty="0"/>
              <a:t>    P3b / P23 – 1</a:t>
            </a:r>
          </a:p>
          <a:p>
            <a:r>
              <a:rPr lang="en-US" dirty="0"/>
              <a:t>BS → PR2 loss =</a:t>
            </a:r>
            <a:br>
              <a:rPr lang="en-US" dirty="0"/>
            </a:br>
            <a:r>
              <a:rPr lang="en-US" dirty="0"/>
              <a:t>    P32 / Pb3 - 1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F39AAD-1FA2-944D-BA9A-028B07AD3E78}"/>
              </a:ext>
            </a:extLst>
          </p:cNvPr>
          <p:cNvSpPr txBox="1"/>
          <p:nvPr/>
        </p:nvSpPr>
        <p:spPr>
          <a:xfrm>
            <a:off x="6600445" y="224135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45/√2 = 31.8cm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F92F2C-5380-8D47-AAE7-1AE151E46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86" t="4445" r="8990" b="5556"/>
          <a:stretch/>
        </p:blipFill>
        <p:spPr>
          <a:xfrm>
            <a:off x="2912533" y="1600200"/>
            <a:ext cx="6231467" cy="5257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7D29EE-9738-2347-CE92-3A51A01578EC}"/>
              </a:ext>
            </a:extLst>
          </p:cNvPr>
          <p:cNvSpPr txBox="1"/>
          <p:nvPr/>
        </p:nvSpPr>
        <p:spPr>
          <a:xfrm>
            <a:off x="1790400" y="49791"/>
            <a:ext cx="4619846" cy="830997"/>
          </a:xfrm>
          <a:prstGeom prst="rect">
            <a:avLst/>
          </a:prstGeom>
          <a:solidFill>
            <a:srgbClr val="FFFFD9"/>
          </a:solidFill>
        </p:spPr>
        <p:txBody>
          <a:bodyPr wrap="square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Case 1 (37,26,0), Case 2 (37,26,6), Case 3 (45,26,0), Case 4 (45,26,6),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4416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275" y="152400"/>
            <a:ext cx="6794500" cy="173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4" t="22070" r="21993" b="22070"/>
          <a:stretch/>
        </p:blipFill>
        <p:spPr>
          <a:xfrm>
            <a:off x="6387398" y="3760282"/>
            <a:ext cx="2667032" cy="25893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5209430" y="4481933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from CP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230" y="1722261"/>
            <a:ext cx="3415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ITM baffle &gt; BS baffle and no </a:t>
            </a:r>
            <a:r>
              <a:rPr lang="en-US"/>
              <a:t>clipping effect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Outside of 260mm is bumpy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4"/>
          <a:stretch/>
        </p:blipFill>
        <p:spPr>
          <a:xfrm>
            <a:off x="-299063" y="1828800"/>
            <a:ext cx="6013293" cy="48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2609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Bullets">
  <a:themeElements>
    <a:clrScheme name="">
      <a:dk1>
        <a:srgbClr val="114FFB"/>
      </a:dk1>
      <a:lt1>
        <a:srgbClr val="FFFFFF"/>
      </a:lt1>
      <a:dk2>
        <a:srgbClr val="000000"/>
      </a:dk2>
      <a:lt2>
        <a:srgbClr val="808080"/>
      </a:lt2>
      <a:accent1>
        <a:srgbClr val="D49FFF"/>
      </a:accent1>
      <a:accent2>
        <a:srgbClr val="333399"/>
      </a:accent2>
      <a:accent3>
        <a:srgbClr val="FFFFFF"/>
      </a:accent3>
      <a:accent4>
        <a:srgbClr val="0D42D6"/>
      </a:accent4>
      <a:accent5>
        <a:srgbClr val="E6CD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"/>
        <a:ea typeface="ヒラギノ角ゴ ProN W3"/>
        <a:cs typeface="ヒラギノ角ゴ ProN W3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42914</TotalTime>
  <Pages>0</Pages>
  <Words>319</Words>
  <Characters>0</Characters>
  <Application>Microsoft Macintosh PowerPoint</Application>
  <PresentationFormat>On-screen Show (4:3)</PresentationFormat>
  <Lines>0</Lines>
  <Paragraphs>47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</vt:lpstr>
      <vt:lpstr>Monotype Sorts</vt:lpstr>
      <vt:lpstr>Times New Roman</vt:lpstr>
      <vt:lpstr>Title &amp; Bullets</vt:lpstr>
      <vt:lpstr>Effects of different sizes of  BS and RM3 for A+</vt:lpstr>
      <vt:lpstr>Geometry related to performance</vt:lpstr>
      <vt:lpstr>BS baffle designed to suppress CD</vt:lpstr>
      <vt:lpstr>45cm BS geometry</vt:lpstr>
      <vt:lpstr>Results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Gary H. Sanders</dc:creator>
  <cp:keywords/>
  <dc:description/>
  <cp:lastModifiedBy>Yamamoto, Hiroaki</cp:lastModifiedBy>
  <cp:revision>919</cp:revision>
  <cp:lastPrinted>2022-06-25T00:13:00Z</cp:lastPrinted>
  <dcterms:created xsi:type="dcterms:W3CDTF">2010-10-20T22:04:27Z</dcterms:created>
  <dcterms:modified xsi:type="dcterms:W3CDTF">2022-06-25T00:37:23Z</dcterms:modified>
</cp:coreProperties>
</file>