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31750"/>
            <a:ext cx="2039792" cy="142626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TM03; LHO ITMx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ITM03; LHO ITMx</a:t>
            </a:r>
          </a:p>
          <a:p>
            <a:pPr/>
            <a:r>
              <a:t>Post O2 inspection</a:t>
            </a:r>
          </a:p>
          <a:p>
            <a:pPr>
              <a:defRPr sz="2000"/>
            </a:pPr>
            <a:r>
              <a:t>LIGO-T1800013-v1</a:t>
            </a:r>
          </a:p>
        </p:txBody>
      </p:sp>
      <p:sp>
        <p:nvSpPr>
          <p:cNvPr id="121" name="A feature was found at the location predicted by TCS. This feature is highly absorbing.  This feature was present in the scans of the optic as received from the coater.…"/>
          <p:cNvSpPr txBox="1"/>
          <p:nvPr>
            <p:ph type="subTitle" sz="quarter" idx="1"/>
          </p:nvPr>
        </p:nvSpPr>
        <p:spPr>
          <a:xfrm>
            <a:off x="1270000" y="5035550"/>
            <a:ext cx="10464800" cy="1130300"/>
          </a:xfrm>
          <a:prstGeom prst="rect">
            <a:avLst/>
          </a:prstGeom>
        </p:spPr>
        <p:txBody>
          <a:bodyPr/>
          <a:lstStyle/>
          <a:p>
            <a:pPr algn="l" defTabSz="233679">
              <a:defRPr sz="1480"/>
            </a:pPr>
            <a:r>
              <a:t>A feature was found at the location predicted by TCS. This feature is highly absorbing.  This feature was present in the scans of the optic as received from the coater.  </a:t>
            </a:r>
          </a:p>
          <a:p>
            <a:pPr algn="l" defTabSz="233679">
              <a:defRPr sz="1480"/>
            </a:pPr>
            <a:r>
              <a:t>No other absorbers over 20 ppm were found in the center 60 mm of the optic.</a:t>
            </a:r>
          </a:p>
          <a:p>
            <a:pPr defTabSz="233679">
              <a:defRPr sz="1480"/>
            </a:pPr>
            <a:r>
              <a:t>Authors: G. Billingsley, L. Zhang January 2018</a:t>
            </a:r>
          </a:p>
          <a:p>
            <a:pPr algn="l" defTabSz="233679">
              <a:defRPr sz="1480"/>
            </a:pPr>
          </a:p>
          <a:p>
            <a:pPr algn="l" defTabSz="233679">
              <a:defRPr sz="1480"/>
            </a:pPr>
            <a:r>
              <a:t>G</a:t>
            </a:r>
          </a:p>
          <a:p>
            <a:pPr algn="l" defTabSz="233679">
              <a:defRPr sz="1480"/>
            </a:pPr>
          </a:p>
          <a:p>
            <a:pPr algn="l" defTabSz="233679">
              <a:defRPr sz="1480"/>
            </a:pPr>
            <a:r>
              <a:t>Scatter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" y="44450"/>
            <a:ext cx="3251200" cy="227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IMG_5267.jpg" descr="IMG_52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bsorber: 155 µm across bright center"/>
          <p:cNvSpPr txBox="1"/>
          <p:nvPr/>
        </p:nvSpPr>
        <p:spPr>
          <a:xfrm>
            <a:off x="1854200" y="340970"/>
            <a:ext cx="56631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absorber: 155 µm across bright center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87000" y="6997700"/>
            <a:ext cx="2616200" cy="261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IMG_5321.jpg" descr="IMG_5321.jpg"/>
          <p:cNvPicPr>
            <a:picLocks noChangeAspect="1"/>
          </p:cNvPicPr>
          <p:nvPr/>
        </p:nvPicPr>
        <p:blipFill>
          <a:blip r:embed="rId2">
            <a:extLst/>
          </a:blip>
          <a:srcRect l="18944" t="34735" r="24439" b="8647"/>
          <a:stretch>
            <a:fillRect/>
          </a:stretch>
        </p:blipFill>
        <p:spPr>
          <a:xfrm>
            <a:off x="0" y="724370"/>
            <a:ext cx="12038973" cy="902923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absorber: 155 µm across bright center"/>
          <p:cNvSpPr txBox="1"/>
          <p:nvPr/>
        </p:nvSpPr>
        <p:spPr>
          <a:xfrm>
            <a:off x="1092200" y="1649070"/>
            <a:ext cx="574791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 absorber: 155 µm across bright center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bsorption spot seen in figure dat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Absorption spot seen in figure data?</a:t>
            </a:r>
          </a:p>
        </p:txBody>
      </p:sp>
      <p:sp>
        <p:nvSpPr>
          <p:cNvPr id="177" name="Polished and coated data 60 mm mask (orange circle) 0.06 nm rms polished, PV 0.49 nm 0.08 nm rms coated, PV 1.06 nm - 1 pixel = 400 µm…"/>
          <p:cNvSpPr txBox="1"/>
          <p:nvPr>
            <p:ph type="body" idx="1"/>
          </p:nvPr>
        </p:nvSpPr>
        <p:spPr>
          <a:xfrm>
            <a:off x="952500" y="23939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defRPr sz="2700"/>
            </a:pPr>
            <a:r>
              <a:t>Polished and coated data 60 mm mask (orange circle)</a:t>
            </a:r>
            <a:br/>
            <a:r>
              <a:t>0.06 nm rms polished, PV 0.49 nm</a:t>
            </a:r>
            <a:br/>
            <a:r>
              <a:t>0.08 nm rms coated, PV 1.06 nm - 1 pixel = 400 µm</a:t>
            </a:r>
          </a:p>
          <a:p>
            <a:pPr>
              <a:defRPr sz="2700"/>
            </a:pPr>
            <a:r>
              <a:t>Interesting point #1 is in a similar, though not exact location to the point seen low right.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450" y="5257800"/>
            <a:ext cx="3924300" cy="387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8300" y="5248483"/>
            <a:ext cx="3924301" cy="3892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0750" y="6762750"/>
            <a:ext cx="24003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ine"/>
          <p:cNvSpPr/>
          <p:nvPr/>
        </p:nvSpPr>
        <p:spPr>
          <a:xfrm flipH="1" flipV="1">
            <a:off x="6478259" y="7942749"/>
            <a:ext cx="3923859" cy="1351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perimental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Experimental process</a:t>
            </a:r>
          </a:p>
        </p:txBody>
      </p:sp>
      <p:sp>
        <p:nvSpPr>
          <p:cNvPr id="125" name="Scatter measurement -  The map before installation: measured after First Contact cleaning with ion gun. The map after O2: measured as-returned from LHO, no cleaning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277812" indent="-277812">
              <a:defRPr sz="2000"/>
            </a:pPr>
            <a:r>
              <a:t>Scatter measurement - </a:t>
            </a:r>
            <a:br/>
            <a:r>
              <a:t>The map before installation: measured after First Contact cleaning with ion gun.</a:t>
            </a:r>
            <a:br/>
            <a:r>
              <a:t>The map after O2: measured as-returned from LHO, no cleaning</a:t>
            </a:r>
          </a:p>
          <a:p>
            <a:pPr marL="277812" indent="-277812">
              <a:defRPr sz="2000"/>
            </a:pPr>
            <a:r>
              <a:t>Cleaning with ion gun because there was some dust visible when checking with a flash light.</a:t>
            </a:r>
          </a:p>
          <a:p>
            <a:pPr marL="277812" indent="-277812">
              <a:defRPr sz="2000"/>
            </a:pPr>
            <a:r>
              <a:t>Gentle absorption: the measurement was carried out with a beam of 0.3mm in diameter and 0.9W, i.e. 12.7W/mm^2. The lower limit of sensitivity for this scan was about 20ppm.</a:t>
            </a:r>
          </a:p>
          <a:p>
            <a:pPr marL="277812" indent="-277812">
              <a:defRPr sz="2000"/>
            </a:pPr>
            <a:r>
              <a:t>High resolution probe of the high absorption spot. </a:t>
            </a:r>
            <a:br/>
            <a:r>
              <a:t>The measurement was done with a beam of 60 um in diameter at 25 mW, i.e. 8.8 W/mm^2.</a:t>
            </a:r>
          </a:p>
          <a:p>
            <a:pPr marL="277812" indent="-277812">
              <a:defRPr sz="2000"/>
            </a:pPr>
            <a:r>
              <a:t>All scatter and absorption data are referenced from LIGO-E1000766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TM03 scatte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ITM03 scatter</a:t>
            </a:r>
          </a:p>
          <a:p>
            <a:pPr>
              <a:defRPr sz="4000"/>
            </a:pPr>
            <a:r>
              <a:t>In chamber view, before install, after removal</a:t>
            </a:r>
          </a:p>
        </p:txBody>
      </p:sp>
      <p:sp>
        <p:nvSpPr>
          <p:cNvPr id="128" name="Scatter before installation: 5.6 ppm.  Scatter after installation 6.3 ppm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  <a:r>
              <a:t>Scatter before installation: 5.6 ppm.  Scatter after installation 6.3 ppm</a:t>
            </a:r>
          </a:p>
        </p:txBody>
      </p:sp>
      <p:pic>
        <p:nvPicPr>
          <p:cNvPr id="129" name="ITM03_compare_post_O2_Scatter-1.jpg" descr="ITM03_compare_post_O2_Scatter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748" y="2764078"/>
            <a:ext cx="10977304" cy="422544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Line"/>
          <p:cNvSpPr/>
          <p:nvPr/>
        </p:nvSpPr>
        <p:spPr>
          <a:xfrm flipH="1" flipV="1">
            <a:off x="1231007" y="5874187"/>
            <a:ext cx="376089" cy="12537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Spot # 2 found to be the high absorber,…"/>
          <p:cNvSpPr txBox="1"/>
          <p:nvPr/>
        </p:nvSpPr>
        <p:spPr>
          <a:xfrm>
            <a:off x="1739900" y="7014820"/>
            <a:ext cx="660044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Spot # 2 found to be the high absorber, </a:t>
            </a:r>
          </a:p>
          <a:p>
            <a:pPr algn="l"/>
            <a:r>
              <a:t>Present in “before” and “after” scatter scans</a:t>
            </a:r>
          </a:p>
        </p:txBody>
      </p:sp>
      <p:sp>
        <p:nvSpPr>
          <p:cNvPr id="132" name="Line"/>
          <p:cNvSpPr/>
          <p:nvPr/>
        </p:nvSpPr>
        <p:spPr>
          <a:xfrm flipH="1" flipV="1">
            <a:off x="4609207" y="5874187"/>
            <a:ext cx="376089" cy="12537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Line"/>
          <p:cNvSpPr/>
          <p:nvPr/>
        </p:nvSpPr>
        <p:spPr>
          <a:xfrm flipV="1">
            <a:off x="7619900" y="5772587"/>
            <a:ext cx="773908" cy="145467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eatures found within a radius of ~60 mm of center.…"/>
          <p:cNvSpPr txBox="1"/>
          <p:nvPr>
            <p:ph type="body" sz="quarter" idx="1"/>
          </p:nvPr>
        </p:nvSpPr>
        <p:spPr>
          <a:xfrm>
            <a:off x="10332094" y="245864"/>
            <a:ext cx="2538116" cy="5900093"/>
          </a:xfrm>
          <a:prstGeom prst="rect">
            <a:avLst/>
          </a:prstGeom>
        </p:spPr>
        <p:txBody>
          <a:bodyPr anchor="t"/>
          <a:lstStyle/>
          <a:p>
            <a:pPr marL="0" indent="0" defTabSz="554990">
              <a:spcBef>
                <a:spcPts val="3900"/>
              </a:spcBef>
              <a:buSzTx/>
              <a:buNone/>
              <a:defRPr sz="3040"/>
            </a:pPr>
            <a:r>
              <a:t>Features found within a radius of ~60 mm of center.</a:t>
            </a:r>
          </a:p>
          <a:p>
            <a:pPr marL="0" indent="0" defTabSz="554990">
              <a:spcBef>
                <a:spcPts val="3900"/>
              </a:spcBef>
              <a:buSzTx/>
              <a:buNone/>
              <a:defRPr sz="3040"/>
            </a:pPr>
            <a:r>
              <a:t>1 mm ∅ field</a:t>
            </a:r>
          </a:p>
          <a:p>
            <a:pPr marL="0" indent="0" defTabSz="554990">
              <a:spcBef>
                <a:spcPts val="3900"/>
              </a:spcBef>
              <a:buSzTx/>
              <a:buNone/>
              <a:defRPr sz="3040"/>
            </a:pPr>
          </a:p>
          <a:p>
            <a:pPr marL="0" indent="0" defTabSz="554990">
              <a:spcBef>
                <a:spcPts val="3900"/>
              </a:spcBef>
              <a:buSzTx/>
              <a:buNone/>
              <a:defRPr sz="3040"/>
            </a:pPr>
            <a:r>
              <a:t>Center scale squares are 50 µm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34147" y="0"/>
            <a:ext cx="9371106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87197" y="6189606"/>
            <a:ext cx="1548745" cy="137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Absorbing"/>
          <p:cNvSpPr txBox="1"/>
          <p:nvPr/>
        </p:nvSpPr>
        <p:spPr>
          <a:xfrm>
            <a:off x="582841" y="6099499"/>
            <a:ext cx="129811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Absorbing</a:t>
            </a:r>
          </a:p>
        </p:txBody>
      </p:sp>
      <p:sp>
        <p:nvSpPr>
          <p:cNvPr id="139" name="Interesting 2"/>
          <p:cNvSpPr txBox="1"/>
          <p:nvPr/>
        </p:nvSpPr>
        <p:spPr>
          <a:xfrm>
            <a:off x="2527706" y="6099499"/>
            <a:ext cx="154858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Interesting 2</a:t>
            </a:r>
          </a:p>
        </p:txBody>
      </p:sp>
      <p:sp>
        <p:nvSpPr>
          <p:cNvPr id="140" name="Interesting 1"/>
          <p:cNvSpPr txBox="1"/>
          <p:nvPr/>
        </p:nvSpPr>
        <p:spPr>
          <a:xfrm>
            <a:off x="2527706" y="168599"/>
            <a:ext cx="154858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Interesting 1</a:t>
            </a:r>
          </a:p>
        </p:txBody>
      </p:sp>
      <p:sp>
        <p:nvSpPr>
          <p:cNvPr id="141" name="Interesting 3"/>
          <p:cNvSpPr txBox="1"/>
          <p:nvPr/>
        </p:nvSpPr>
        <p:spPr>
          <a:xfrm>
            <a:off x="8484006" y="6099499"/>
            <a:ext cx="154858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Interesting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nteresting 1 (5, -27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1 (5, -27)</a:t>
            </a:r>
          </a:p>
        </p:txBody>
      </p:sp>
      <p:sp>
        <p:nvSpPr>
          <p:cNvPr id="144" name="Branch-like center structu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Branch-like center structure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8050" y="2641600"/>
            <a:ext cx="4762500" cy="505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3843" y="3241110"/>
            <a:ext cx="4584909" cy="4563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nteresting 2 (-8, -39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2 (-8, -39)</a:t>
            </a:r>
          </a:p>
        </p:txBody>
      </p:sp>
      <p:sp>
        <p:nvSpPr>
          <p:cNvPr id="149" name="Shown in bright fiel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Shown in bright field</a:t>
            </a:r>
          </a:p>
          <a:p>
            <a:pPr/>
            <a:r>
              <a:t>~80 µm in diameter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9550" y="2590800"/>
            <a:ext cx="55245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6723490"/>
            <a:ext cx="3445553" cy="2547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nteresting 3 (-60, -43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3 (-60, -43)</a:t>
            </a:r>
          </a:p>
        </p:txBody>
      </p:sp>
      <p:sp>
        <p:nvSpPr>
          <p:cNvPr id="154" name="Center is fill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Center is filled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5620" y="2562586"/>
            <a:ext cx="7720180" cy="6676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bsorption spo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Absorption spot</a:t>
            </a:r>
          </a:p>
        </p:txBody>
      </p:sp>
      <p:sp>
        <p:nvSpPr>
          <p:cNvPr id="158" name="noise floor ~20 ppm"/>
          <p:cNvSpPr txBox="1"/>
          <p:nvPr>
            <p:ph type="body" idx="1"/>
          </p:nvPr>
        </p:nvSpPr>
        <p:spPr>
          <a:xfrm>
            <a:off x="3429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noise floor ~20 ppm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9350" y="2165350"/>
            <a:ext cx="7708900" cy="741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>
            <a:off x="3658068" y="6833116"/>
            <a:ext cx="2081062" cy="1"/>
          </a:xfrm>
          <a:prstGeom prst="line">
            <a:avLst/>
          </a:prstGeom>
          <a:ln w="25400">
            <a:solidFill>
              <a:srgbClr val="FF306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obe absorption with smaller be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Probe absorption with smaller beam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9250" y="2548403"/>
            <a:ext cx="7826300" cy="7078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