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  <p:sldMasterId id="2147483678" r:id="rId3"/>
    <p:sldMasterId id="2147483694" r:id="rId4"/>
  </p:sldMasterIdLst>
  <p:notesMasterIdLst>
    <p:notesMasterId r:id="rId50"/>
  </p:notesMasterIdLst>
  <p:handoutMasterIdLst>
    <p:handoutMasterId r:id="rId51"/>
  </p:handoutMasterIdLst>
  <p:sldIdLst>
    <p:sldId id="343" r:id="rId5"/>
    <p:sldId id="324" r:id="rId6"/>
    <p:sldId id="340" r:id="rId7"/>
    <p:sldId id="344" r:id="rId8"/>
    <p:sldId id="345" r:id="rId9"/>
    <p:sldId id="346" r:id="rId10"/>
    <p:sldId id="347" r:id="rId11"/>
    <p:sldId id="341" r:id="rId12"/>
    <p:sldId id="348" r:id="rId13"/>
    <p:sldId id="301" r:id="rId14"/>
    <p:sldId id="302" r:id="rId15"/>
    <p:sldId id="303" r:id="rId16"/>
    <p:sldId id="304" r:id="rId17"/>
    <p:sldId id="305" r:id="rId18"/>
    <p:sldId id="323" r:id="rId19"/>
    <p:sldId id="318" r:id="rId20"/>
    <p:sldId id="325" r:id="rId21"/>
    <p:sldId id="330" r:id="rId22"/>
    <p:sldId id="326" r:id="rId23"/>
    <p:sldId id="327" r:id="rId24"/>
    <p:sldId id="328" r:id="rId25"/>
    <p:sldId id="350" r:id="rId26"/>
    <p:sldId id="308" r:id="rId27"/>
    <p:sldId id="309" r:id="rId28"/>
    <p:sldId id="310" r:id="rId29"/>
    <p:sldId id="312" r:id="rId30"/>
    <p:sldId id="311" r:id="rId31"/>
    <p:sldId id="314" r:id="rId32"/>
    <p:sldId id="349" r:id="rId33"/>
    <p:sldId id="351" r:id="rId34"/>
    <p:sldId id="353" r:id="rId35"/>
    <p:sldId id="333" r:id="rId36"/>
    <p:sldId id="335" r:id="rId37"/>
    <p:sldId id="336" r:id="rId38"/>
    <p:sldId id="337" r:id="rId39"/>
    <p:sldId id="338" r:id="rId40"/>
    <p:sldId id="339" r:id="rId41"/>
    <p:sldId id="282" r:id="rId42"/>
    <p:sldId id="320" r:id="rId43"/>
    <p:sldId id="354" r:id="rId44"/>
    <p:sldId id="329" r:id="rId45"/>
    <p:sldId id="331" r:id="rId46"/>
    <p:sldId id="332" r:id="rId47"/>
    <p:sldId id="342" r:id="rId48"/>
    <p:sldId id="33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FF00"/>
    <a:srgbClr val="FFCC66"/>
    <a:srgbClr val="8000FF"/>
    <a:srgbClr val="804000"/>
    <a:srgbClr val="D781BD"/>
    <a:srgbClr val="53CAEB"/>
    <a:srgbClr val="EA235A"/>
    <a:srgbClr val="00FFFF"/>
    <a:srgbClr val="484FFF"/>
    <a:srgbClr val="734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8" autoAdjust="0"/>
    <p:restoredTop sz="99042" autoAdjust="0"/>
  </p:normalViewPr>
  <p:slideViewPr>
    <p:cSldViewPr snapToGrid="0" snapToObjects="1">
      <p:cViewPr>
        <p:scale>
          <a:sx n="150" d="100"/>
          <a:sy n="150" d="100"/>
        </p:scale>
        <p:origin x="-1128" y="-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4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wmf"/><Relationship Id="rId3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FFA75-1752-7540-A56E-85429D78CE0A}" type="datetime1">
              <a:rPr lang="en-US" smtClean="0"/>
              <a:t>1/8/18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F62-D49D-E84C-8B60-FFA4929FF2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06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0849B-41DF-A048-B46D-1168C6573F58}" type="datetime1">
              <a:rPr lang="en-US" smtClean="0"/>
              <a:t>1/8/18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B00D-6216-DF4B-8407-791209366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E16D0A-9842-8A48-B8FA-021AEFAEC2CE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4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654050"/>
            <a:ext cx="4641850" cy="3482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54286"/>
            <a:ext cx="5000625" cy="413657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39DD0-418A-4E49-8A5E-8DD7F8ADDAA3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DC6D42-4A29-0242-B7BA-83D310B54483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78DADC-B733-3C47-B29C-DE21E814A4CE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64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755CFD6-61D8-DA40-8508-D0622E6B3DE3}" type="slidenum">
              <a:rPr lang="en-US" sz="1300">
                <a:latin typeface="Times New Roman" charset="0"/>
              </a:rPr>
              <a:pPr>
                <a:defRPr/>
              </a:pPr>
              <a:t>13</a:t>
            </a:fld>
            <a:endParaRPr lang="en-US" sz="13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6" y="4343704"/>
            <a:ext cx="5030390" cy="411389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AA25D6-A88C-6E4D-8759-012A298640A0}" type="slidenum">
              <a:rPr lang="en-US"/>
              <a:pPr/>
              <a:t>31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9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858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9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5" y="1447801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1"/>
            <a:ext cx="7620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2" y="107578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72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7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93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39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7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31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5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74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30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10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42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64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67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5" y="1447801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1"/>
            <a:ext cx="7620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2" y="107578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7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87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14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1"/>
            <a:ext cx="3810000" cy="240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266700" y="6857956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40080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2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0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4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4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03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9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716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2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25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99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81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65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4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33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5" y="1447801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1"/>
            <a:ext cx="7620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2" y="107578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610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88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18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1"/>
            <a:ext cx="3810000" cy="240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266700" y="6857956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40080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55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04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40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2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43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29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2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524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54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82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23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47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78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MOD_15Oct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608" t="3352" r="33912" b="50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735" y="1447801"/>
            <a:ext cx="7581901" cy="395343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51812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356351"/>
            <a:ext cx="762000" cy="365125"/>
          </a:xfrm>
        </p:spPr>
        <p:txBody>
          <a:bodyPr/>
          <a:lstStyle/>
          <a:p>
            <a:pPr>
              <a:defRPr/>
            </a:pPr>
            <a:fld id="{1130FF89-010E-D743-9346-2CD4AB72707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28802" y="107578"/>
            <a:ext cx="6532563" cy="9592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35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D1D0D-2DE5-564B-9DA8-15314621123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3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95701"/>
            <a:ext cx="7772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5715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106" y="6356351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7E533-1CF0-2547-A4FE-E17795D117F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142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95701"/>
            <a:ext cx="3810000" cy="24003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95701"/>
            <a:ext cx="3810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266700" y="6857956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40080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09C4E-D474-5F40-8EC2-289DC802E467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5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66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0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7668"/>
            <a:ext cx="8229600" cy="91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41" y="64487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2656" y="64487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08999DA-6F64-BF45-B314-74E8F7222A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54605"/>
            <a:ext cx="9144000" cy="0"/>
          </a:xfrm>
          <a:prstGeom prst="line">
            <a:avLst/>
          </a:prstGeom>
          <a:ln w="38100" cmpd="sng">
            <a:solidFill>
              <a:srgbClr val="7342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59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855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13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  <a:latin typeface="Helvetica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07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emf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6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emf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Relationship Id="rId3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microsoft.com/office/2007/relationships/media" Target="../media/media1.m4v"/><Relationship Id="rId3" Type="http://schemas.openxmlformats.org/officeDocument/2006/relationships/video" Target="../media/media1.m4v"/><Relationship Id="rId4" Type="http://schemas.openxmlformats.org/officeDocument/2006/relationships/slideLayout" Target="../slideLayouts/slideLayout35.xml"/><Relationship Id="rId5" Type="http://schemas.openxmlformats.org/officeDocument/2006/relationships/notesSlide" Target="../notesSlides/notesSlide3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15.wmf"/><Relationship Id="rId10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oleObject" Target="../embeddings/oleObject4.bin"/><Relationship Id="rId8" Type="http://schemas.openxmlformats.org/officeDocument/2006/relationships/image" Target="../media/image21.pn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38400"/>
            <a:ext cx="7772400" cy="19812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LIGO: The Instruments that Launched Gravitational-wave Astronomy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343400" y="228600"/>
            <a:ext cx="469794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33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Peter Fritschel, LIGO Laboratory </a:t>
            </a:r>
          </a:p>
          <a:p>
            <a:pPr lvl="0" algn="r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20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Massachusetts Institute of </a:t>
            </a:r>
            <a:r>
              <a:rPr lang="en-US" sz="2000" kern="0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Technology </a:t>
            </a:r>
          </a:p>
        </p:txBody>
      </p:sp>
      <p:pic>
        <p:nvPicPr>
          <p:cNvPr id="6" name="Picture 5" descr="Caltech_LOGO-Orange_RG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8" y="5879138"/>
            <a:ext cx="1115142" cy="478799"/>
          </a:xfrm>
          <a:prstGeom prst="rect">
            <a:avLst/>
          </a:prstGeom>
        </p:spPr>
      </p:pic>
      <p:pic>
        <p:nvPicPr>
          <p:cNvPr id="8" name="Picture 7" descr="MIT-logo-red-gr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93" y="6357935"/>
            <a:ext cx="625475" cy="3301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2" y="5638800"/>
            <a:ext cx="1569761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AAS 231</a:t>
            </a:r>
            <a:r>
              <a:rPr lang="en-US" sz="1400" kern="0" baseline="3000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st</a:t>
            </a: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 Meeting</a:t>
            </a:r>
            <a:endParaRPr lang="en-US" sz="1400" kern="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lvl="0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Washington, DC</a:t>
            </a:r>
            <a:endParaRPr lang="en-US" sz="1400" kern="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lvl="0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12 January 2018</a:t>
            </a:r>
          </a:p>
          <a:p>
            <a:pPr lvl="0">
              <a:spcBef>
                <a:spcPct val="20000"/>
              </a:spcBef>
              <a:buClr>
                <a:schemeClr val="tx1"/>
              </a:buClr>
              <a:buSzPct val="133000"/>
              <a:defRPr/>
            </a:pP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LIGO-</a:t>
            </a:r>
            <a:r>
              <a:rPr lang="en-US" sz="1400" kern="0" dirty="0" smtClean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G1800030-v1</a:t>
            </a:r>
            <a:endParaRPr lang="en-US" sz="1400" kern="0" dirty="0">
              <a:solidFill>
                <a:schemeClr val="bg1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2" y="6457215"/>
            <a:ext cx="18855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1" dirty="0" smtClean="0">
                <a:solidFill>
                  <a:srgbClr val="FFFFFF"/>
                </a:solidFill>
                <a:latin typeface="+mn-lt"/>
              </a:rPr>
              <a:t>Image Credit: </a:t>
            </a:r>
            <a:r>
              <a:rPr lang="en-US" sz="900" b="0" i="1" dirty="0" err="1" smtClean="0">
                <a:solidFill>
                  <a:srgbClr val="FFFFFF"/>
                </a:solidFill>
                <a:latin typeface="+mn-lt"/>
              </a:rPr>
              <a:t>Aurore</a:t>
            </a:r>
            <a:r>
              <a:rPr lang="en-US" sz="900" b="0" i="1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900" b="0" i="1" dirty="0" err="1" smtClean="0">
                <a:solidFill>
                  <a:srgbClr val="FFFFFF"/>
                </a:solidFill>
                <a:latin typeface="+mn-lt"/>
              </a:rPr>
              <a:t>Simmonet</a:t>
            </a:r>
            <a:r>
              <a:rPr lang="en-US" sz="900" b="0" i="1" dirty="0" smtClean="0">
                <a:solidFill>
                  <a:srgbClr val="FFFFFF"/>
                </a:solidFill>
                <a:latin typeface="+mn-lt"/>
              </a:rPr>
              <a:t>/SSU</a:t>
            </a:r>
            <a:endParaRPr lang="en-US" sz="900" b="0" i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5" b="100000" l="2006" r="100000">
                        <a14:foregroundMark x1="71322" y1="78645" x2="71322" y2="78645"/>
                        <a14:foregroundMark x1="81204" y1="57906" x2="81204" y2="57906"/>
                        <a14:foregroundMark x1="31724" y1="62834" x2="31724" y2="62834"/>
                        <a14:foregroundMark x1="16048" y1="95072" x2="16048" y2="95072"/>
                        <a14:foregroundMark x1="56686" y1="2875" x2="56686" y2="2875"/>
                        <a14:foregroundMark x1="18128" y1="29979" x2="18128" y2="29979"/>
                        <a14:foregroundMark x1="10327" y1="16427" x2="10327" y2="16427"/>
                      </a14:backgroundRemoval>
                    </a14:imgEffect>
                    <a14:imgEffect>
                      <a14:sharpenSoften amount="65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" y="0"/>
            <a:ext cx="1573200" cy="1146240"/>
          </a:xfrm>
          <a:prstGeom prst="rect">
            <a:avLst/>
          </a:prstGeom>
          <a:ln>
            <a:noFill/>
          </a:ln>
          <a:effectLst>
            <a:outerShdw blurRad="19050" dist="25400" dir="1740000" algn="tl" rotWithShape="0">
              <a:schemeClr val="tx1">
                <a:lumMod val="85000"/>
              </a:scheme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83" y="5272965"/>
            <a:ext cx="602853" cy="60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0FF89-010E-D743-9346-2CD4AB72707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04800" y="152401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latin typeface="Myriad Pro" charset="0"/>
                <a:cs typeface="Myriad Pro" charset="0"/>
              </a:rPr>
              <a:t>LIGO Hanford </a:t>
            </a:r>
            <a:r>
              <a:rPr lang="en-US" sz="2400" i="1" dirty="0" smtClean="0"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latin typeface="Myriad Pro" charset="0"/>
                <a:cs typeface="Myriad Pro" charset="0"/>
              </a:rPr>
              <a:t>H1 detector</a:t>
            </a:r>
            <a:endParaRPr lang="en-US" sz="2400" i="1" dirty="0">
              <a:latin typeface="Myriad Pro" charset="0"/>
              <a:cs typeface="Myriad Pro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46958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84ED84-21D7-E745-A4B1-970BF908AE2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3797" name="Picture 5" descr="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11113"/>
            <a:ext cx="9144000" cy="68580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304800" y="152401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  <a:latin typeface="Myriad Pro" charset="0"/>
                <a:cs typeface="Myriad Pro" charset="0"/>
              </a:rPr>
              <a:t>LIGO Livingston </a:t>
            </a:r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Observatory</a:t>
            </a:r>
          </a:p>
          <a:p>
            <a:r>
              <a:rPr lang="en-US" sz="2400" i="1" dirty="0" smtClean="0">
                <a:solidFill>
                  <a:srgbClr val="FFFFFF"/>
                </a:solidFill>
                <a:latin typeface="Myriad Pro" charset="0"/>
                <a:cs typeface="Myriad Pro" charset="0"/>
              </a:rPr>
              <a:t>L1 detector</a:t>
            </a:r>
            <a:endParaRPr lang="en-US" sz="2400" i="1" dirty="0">
              <a:solidFill>
                <a:srgbClr val="FFFFFF"/>
              </a:solidFill>
              <a:latin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02753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Built with </a:t>
            </a:r>
            <a:r>
              <a:rPr lang="en-US" dirty="0" smtClean="0"/>
              <a:t>the future in </a:t>
            </a:r>
            <a:r>
              <a:rPr lang="en-US" dirty="0" smtClean="0"/>
              <a:t>mind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22656" y="6448715"/>
            <a:ext cx="2133600" cy="365125"/>
          </a:xfrm>
        </p:spPr>
        <p:txBody>
          <a:bodyPr/>
          <a:lstStyle/>
          <a:p>
            <a:fld id="{E08999DA-6F64-BF45-B314-74E8F7222AA8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Content Placeholder 9" descr="beamtube-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539" y="1282700"/>
            <a:ext cx="4922462" cy="313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6145" y="1299621"/>
            <a:ext cx="321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4 km beam tubes were designed for the better vacuum needed by more sensitive interferometers</a:t>
            </a:r>
          </a:p>
          <a:p>
            <a:pPr algn="r"/>
            <a:r>
              <a:rPr lang="en-US" sz="2000" dirty="0" smtClean="0">
                <a:solidFill>
                  <a:srgbClr val="FFFF00"/>
                </a:solidFill>
              </a:rPr>
              <a:t>P = 10</a:t>
            </a:r>
            <a:r>
              <a:rPr lang="en-US" sz="2000" baseline="30000" dirty="0" smtClean="0">
                <a:solidFill>
                  <a:srgbClr val="FFFF00"/>
                </a:solidFill>
              </a:rPr>
              <a:t>-9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torr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33" name="Picture 15" descr="IMG_133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0" contrast="20000"/>
                    </a14:imgEffect>
                  </a14:imgLayer>
                </a14:imgProps>
              </a:ext>
            </a:extLst>
          </a:blip>
          <a:srcRect l="6077"/>
          <a:stretch>
            <a:fillRect/>
          </a:stretch>
        </p:blipFill>
        <p:spPr bwMode="auto">
          <a:xfrm>
            <a:off x="227189" y="3513669"/>
            <a:ext cx="3863951" cy="29350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175809" y="5502943"/>
            <a:ext cx="321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Vacuum chambers were designed to contain larger test masses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10867" y="3176378"/>
            <a:ext cx="266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1.2 m diameter – avoid scattering against walls</a:t>
            </a:r>
          </a:p>
          <a:p>
            <a:pPr algn="r"/>
            <a:r>
              <a:rPr lang="en-US" dirty="0" smtClean="0"/>
              <a:t>Straight to fraction of a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7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 bwMode="auto">
          <a:xfrm>
            <a:off x="7857049" y="4144403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3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52726" y="6383867"/>
            <a:ext cx="715074" cy="3879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>
              <a:defRPr/>
            </a:pPr>
            <a:fld id="{1DD34A69-39B8-E14C-BB43-347C50A1E6F9}" type="slidenum">
              <a:rPr lang="en-US" sz="1200">
                <a:solidFill>
                  <a:schemeClr val="bg1"/>
                </a:solidFill>
                <a:latin typeface="+mn-lt"/>
              </a:rPr>
              <a:pPr algn="r">
                <a:defRPr/>
              </a:pPr>
              <a:t>13</a:t>
            </a:fld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215902"/>
            <a:ext cx="8166100" cy="1079500"/>
          </a:xfrm>
          <a:extLst>
            <a:ext uri="{909E8E84-426E-40dd-AFC4-6F175D3DCCD1}">
              <a14:hiddenFill xmlns:a14="http://schemas.microsoft.com/office/drawing/2010/main">
                <a:solidFill>
                  <a:srgbClr val="90F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dirty="0" smtClean="0">
                <a:latin typeface="Helvetica" charset="0"/>
              </a:rPr>
              <a:t>Enter Advanced LIGO</a:t>
            </a:r>
            <a:endParaRPr lang="en-US" dirty="0">
              <a:latin typeface="Helvetic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233" y="4491543"/>
            <a:ext cx="5037700" cy="454151"/>
          </a:xfrm>
          <a:prstGeom prst="rect">
            <a:avLst/>
          </a:prstGeom>
          <a:gradFill flip="none" rotWithShape="1">
            <a:gsLst>
              <a:gs pos="61000">
                <a:srgbClr val="FF6600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Installation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8467" y="4207911"/>
            <a:ext cx="9135535" cy="2116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440233" y="4152876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676361" y="4152876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912489" y="4152876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148617" y="4152876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376278" y="4152876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620873" y="4161343"/>
            <a:ext cx="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14948" y="3855491"/>
            <a:ext cx="68115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2345269" y="4948746"/>
            <a:ext cx="3347683" cy="454151"/>
          </a:xfrm>
          <a:prstGeom prst="rect">
            <a:avLst/>
          </a:prstGeom>
          <a:gradFill flip="none" rotWithShape="1">
            <a:gsLst>
              <a:gs pos="53000">
                <a:srgbClr val="FF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Integration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66678" y="5397482"/>
            <a:ext cx="1557922" cy="454151"/>
          </a:xfrm>
          <a:prstGeom prst="rect">
            <a:avLst/>
          </a:prstGeom>
          <a:gradFill flip="none" rotWithShape="1">
            <a:gsLst>
              <a:gs pos="53000">
                <a:srgbClr val="FFDF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Commissioning</a:t>
            </a:r>
          </a:p>
        </p:txBody>
      </p:sp>
      <p:sp>
        <p:nvSpPr>
          <p:cNvPr id="22" name="Diamond 21"/>
          <p:cNvSpPr/>
          <p:nvPr/>
        </p:nvSpPr>
        <p:spPr bwMode="auto">
          <a:xfrm>
            <a:off x="4652377" y="5291651"/>
            <a:ext cx="228600" cy="228600"/>
          </a:xfrm>
          <a:prstGeom prst="diamond">
            <a:avLst/>
          </a:prstGeom>
          <a:solidFill>
            <a:schemeClr val="tx2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Diamond 22"/>
          <p:cNvSpPr/>
          <p:nvPr/>
        </p:nvSpPr>
        <p:spPr bwMode="auto">
          <a:xfrm>
            <a:off x="5562543" y="5270484"/>
            <a:ext cx="228600" cy="228600"/>
          </a:xfrm>
          <a:prstGeom prst="diamond">
            <a:avLst/>
          </a:prstGeom>
          <a:solidFill>
            <a:schemeClr val="tx2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5994" y="5422887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09927" y="4995316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</a:t>
            </a:r>
            <a:r>
              <a:rPr lang="en-US" b="1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1</a:t>
            </a:r>
          </a:p>
        </p:txBody>
      </p:sp>
      <p:sp>
        <p:nvSpPr>
          <p:cNvPr id="26" name="Diamond 25"/>
          <p:cNvSpPr/>
          <p:nvPr/>
        </p:nvSpPr>
        <p:spPr bwMode="auto">
          <a:xfrm>
            <a:off x="1485528" y="5870575"/>
            <a:ext cx="228600" cy="228600"/>
          </a:xfrm>
          <a:prstGeom prst="diamond">
            <a:avLst/>
          </a:prstGeom>
          <a:solidFill>
            <a:schemeClr val="tx2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282267" y="5397482"/>
            <a:ext cx="541867" cy="454151"/>
          </a:xfrm>
          <a:prstGeom prst="rect">
            <a:avLst/>
          </a:prstGeom>
          <a:gradFill flip="none" rotWithShape="1">
            <a:gsLst>
              <a:gs pos="7000">
                <a:srgbClr val="008000"/>
              </a:gs>
              <a:gs pos="100000">
                <a:srgbClr val="00BE00"/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O1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3740" y="3145569"/>
            <a:ext cx="370280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venir Heavy"/>
                <a:cs typeface="Avenir Heavy"/>
              </a:rPr>
              <a:t>Advanced LIGO timeline</a:t>
            </a:r>
            <a:endParaRPr lang="en-US" sz="24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79168" y="5768975"/>
            <a:ext cx="175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= first full lock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82" y="1579767"/>
            <a:ext cx="989480" cy="9969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08" y="1474125"/>
            <a:ext cx="1174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Project funding began in 2008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3502" y="6060702"/>
            <a:ext cx="2169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First observing run: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Sept 2015 – Jan 2016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189673" y="5874150"/>
            <a:ext cx="244947" cy="264157"/>
          </a:xfrm>
          <a:prstGeom prst="line">
            <a:avLst/>
          </a:prstGeom>
          <a:ln w="381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 bwMode="auto">
          <a:xfrm>
            <a:off x="6815665" y="5397486"/>
            <a:ext cx="855135" cy="454151"/>
          </a:xfrm>
          <a:prstGeom prst="rect">
            <a:avLst/>
          </a:prstGeom>
          <a:gradFill flip="none" rotWithShape="1">
            <a:gsLst>
              <a:gs pos="53000">
                <a:srgbClr val="FFDF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4923" y="1482986"/>
            <a:ext cx="5557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FFF00"/>
                </a:solidFill>
              </a:rPr>
              <a:t>An international partnership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Max Planck Institute (Germany): </a:t>
            </a:r>
            <a:r>
              <a:rPr lang="en-US" dirty="0" smtClean="0">
                <a:solidFill>
                  <a:srgbClr val="00FFFF"/>
                </a:solidFill>
              </a:rPr>
              <a:t>Laser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Science &amp; Technology Facilities Council (UK): </a:t>
            </a:r>
            <a:r>
              <a:rPr lang="en-US" dirty="0" smtClean="0">
                <a:solidFill>
                  <a:srgbClr val="00FFFF"/>
                </a:solidFill>
              </a:rPr>
              <a:t>Suspensions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Australian Research Council: </a:t>
            </a:r>
            <a:r>
              <a:rPr lang="en-US" dirty="0" smtClean="0">
                <a:solidFill>
                  <a:srgbClr val="00FFFF"/>
                </a:solidFill>
              </a:rPr>
              <a:t>Sensors &amp; controls </a:t>
            </a:r>
            <a:endParaRPr lang="en-US" dirty="0">
              <a:solidFill>
                <a:srgbClr val="00FFFF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349" y="1315305"/>
            <a:ext cx="1854199" cy="528923"/>
          </a:xfrm>
          <a:prstGeom prst="rect">
            <a:avLst/>
          </a:prstGeom>
        </p:spPr>
      </p:pic>
      <p:pic>
        <p:nvPicPr>
          <p:cNvPr id="14337" name="Picture 143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058" y="1407533"/>
            <a:ext cx="1775403" cy="385107"/>
          </a:xfrm>
          <a:prstGeom prst="rect">
            <a:avLst/>
          </a:prstGeom>
        </p:spPr>
      </p:pic>
      <p:pic>
        <p:nvPicPr>
          <p:cNvPr id="14340" name="Picture 143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2" y="2698196"/>
            <a:ext cx="2192867" cy="48832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942345" y="3855488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79050" y="3855491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11633" y="3859747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50344" y="3855488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88254" y="3859747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122633" y="3858649"/>
            <a:ext cx="69817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2017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7670802" y="5397482"/>
            <a:ext cx="912055" cy="454151"/>
          </a:xfrm>
          <a:prstGeom prst="rect">
            <a:avLst/>
          </a:prstGeom>
          <a:gradFill flip="none" rotWithShape="1">
            <a:gsLst>
              <a:gs pos="7000">
                <a:srgbClr val="008000"/>
              </a:gs>
              <a:gs pos="100000">
                <a:srgbClr val="00BE00"/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O2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20763" y="6065282"/>
            <a:ext cx="2182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Second: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Nov 2016 – Aug 2017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734577" y="5894471"/>
            <a:ext cx="244947" cy="264157"/>
          </a:xfrm>
          <a:prstGeom prst="line">
            <a:avLst/>
          </a:prstGeom>
          <a:ln w="381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 bwMode="auto">
          <a:xfrm>
            <a:off x="8582856" y="5397486"/>
            <a:ext cx="561144" cy="454151"/>
          </a:xfrm>
          <a:prstGeom prst="rect">
            <a:avLst/>
          </a:prstGeom>
          <a:gradFill flip="none" rotWithShape="1">
            <a:gsLst>
              <a:gs pos="53000">
                <a:srgbClr val="FFDF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6956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994" y="6512215"/>
            <a:ext cx="978262" cy="36512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fld id="{2723AD44-E810-412D-90CA-D118DF9080E4}" type="slidenum">
              <a:rPr lang="en-US" altLang="en-US" sz="1200">
                <a:solidFill>
                  <a:schemeClr val="bg1"/>
                </a:solidFill>
              </a:rPr>
              <a:pPr/>
              <a:t>14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grpSp>
        <p:nvGrpSpPr>
          <p:cNvPr id="10244" name="Group 2"/>
          <p:cNvGrpSpPr>
            <a:grpSpLocks/>
          </p:cNvGrpSpPr>
          <p:nvPr/>
        </p:nvGrpSpPr>
        <p:grpSpPr bwMode="auto">
          <a:xfrm>
            <a:off x="2462215" y="1511300"/>
            <a:ext cx="5830887" cy="5138755"/>
            <a:chOff x="1559" y="912"/>
            <a:chExt cx="3673" cy="3237"/>
          </a:xfrm>
        </p:grpSpPr>
        <p:sp>
          <p:nvSpPr>
            <p:cNvPr id="10267" name="Line 3"/>
            <p:cNvSpPr>
              <a:spLocks noChangeShapeType="1"/>
            </p:cNvSpPr>
            <p:nvPr/>
          </p:nvSpPr>
          <p:spPr bwMode="auto">
            <a:xfrm>
              <a:off x="2636" y="1152"/>
              <a:ext cx="1" cy="2016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0268" name="Rectangle 4"/>
            <p:cNvSpPr>
              <a:spLocks noChangeArrowheads="1"/>
            </p:cNvSpPr>
            <p:nvPr/>
          </p:nvSpPr>
          <p:spPr bwMode="auto">
            <a:xfrm>
              <a:off x="2493" y="1008"/>
              <a:ext cx="288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en-US" altLang="en-US">
                <a:latin typeface="Avenir Book"/>
                <a:cs typeface="Avenir Book"/>
              </a:endParaRPr>
            </a:p>
          </p:txBody>
        </p:sp>
        <p:sp>
          <p:nvSpPr>
            <p:cNvPr id="10269" name="Rectangle 5"/>
            <p:cNvSpPr>
              <a:spLocks noChangeArrowheads="1"/>
            </p:cNvSpPr>
            <p:nvPr/>
          </p:nvSpPr>
          <p:spPr bwMode="auto">
            <a:xfrm rot="5400000">
              <a:off x="5016" y="3096"/>
              <a:ext cx="288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en-US" altLang="en-US">
                <a:latin typeface="Avenir Book"/>
                <a:cs typeface="Avenir Book"/>
              </a:endParaRPr>
            </a:p>
          </p:txBody>
        </p:sp>
        <p:sp>
          <p:nvSpPr>
            <p:cNvPr id="10271" name="Line 7"/>
            <p:cNvSpPr>
              <a:spLocks noChangeShapeType="1"/>
            </p:cNvSpPr>
            <p:nvPr/>
          </p:nvSpPr>
          <p:spPr bwMode="auto">
            <a:xfrm flipH="1">
              <a:off x="1559" y="3168"/>
              <a:ext cx="3529" cy="0"/>
            </a:xfrm>
            <a:prstGeom prst="line">
              <a:avLst/>
            </a:prstGeom>
            <a:noFill/>
            <a:ln w="28575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0272" name="Text Box 8"/>
            <p:cNvSpPr txBox="1">
              <a:spLocks noChangeArrowheads="1"/>
            </p:cNvSpPr>
            <p:nvPr/>
          </p:nvSpPr>
          <p:spPr bwMode="auto">
            <a:xfrm>
              <a:off x="2880" y="912"/>
              <a:ext cx="13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i="1" dirty="0">
                  <a:solidFill>
                    <a:srgbClr val="FFFFFF"/>
                  </a:solidFill>
                  <a:latin typeface="Avenir Book"/>
                  <a:cs typeface="Avenir Book"/>
                </a:rPr>
                <a:t>end test mass</a:t>
              </a:r>
            </a:p>
          </p:txBody>
        </p:sp>
        <p:sp>
          <p:nvSpPr>
            <p:cNvPr id="10273" name="Text Box 9"/>
            <p:cNvSpPr txBox="1">
              <a:spLocks noChangeArrowheads="1"/>
            </p:cNvSpPr>
            <p:nvPr/>
          </p:nvSpPr>
          <p:spPr bwMode="auto">
            <a:xfrm>
              <a:off x="3034" y="3322"/>
              <a:ext cx="129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i="1" dirty="0">
                  <a:solidFill>
                    <a:srgbClr val="FFFFFF"/>
                  </a:solidFill>
                  <a:latin typeface="Avenir Book"/>
                  <a:cs typeface="Avenir Book"/>
                </a:rPr>
                <a:t>beam splitter</a:t>
              </a:r>
            </a:p>
          </p:txBody>
        </p:sp>
        <p:sp>
          <p:nvSpPr>
            <p:cNvPr id="10274" name="Line 10"/>
            <p:cNvSpPr>
              <a:spLocks noChangeShapeType="1"/>
            </p:cNvSpPr>
            <p:nvPr/>
          </p:nvSpPr>
          <p:spPr bwMode="auto">
            <a:xfrm flipH="1" flipV="1">
              <a:off x="2748" y="3311"/>
              <a:ext cx="308" cy="171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0275" name="Line 11"/>
            <p:cNvSpPr>
              <a:spLocks noChangeShapeType="1"/>
            </p:cNvSpPr>
            <p:nvPr/>
          </p:nvSpPr>
          <p:spPr bwMode="auto">
            <a:xfrm>
              <a:off x="2637" y="3168"/>
              <a:ext cx="0" cy="432"/>
            </a:xfrm>
            <a:prstGeom prst="line">
              <a:avLst/>
            </a:prstGeom>
            <a:noFill/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0276" name="AutoShape 12"/>
            <p:cNvSpPr>
              <a:spLocks noChangeAspect="1" noChangeArrowheads="1"/>
            </p:cNvSpPr>
            <p:nvPr/>
          </p:nvSpPr>
          <p:spPr bwMode="auto">
            <a:xfrm>
              <a:off x="2563" y="3385"/>
              <a:ext cx="149" cy="756"/>
            </a:xfrm>
            <a:prstGeom prst="downArrow">
              <a:avLst>
                <a:gd name="adj1" fmla="val 50000"/>
                <a:gd name="adj2" fmla="val 50161"/>
              </a:avLst>
            </a:prstGeom>
            <a:solidFill>
              <a:srgbClr val="E3293B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en-US" altLang="en-US">
                <a:latin typeface="Avenir Book"/>
                <a:cs typeface="Avenir Book"/>
              </a:endParaRPr>
            </a:p>
          </p:txBody>
        </p:sp>
        <p:sp>
          <p:nvSpPr>
            <p:cNvPr id="10277" name="Text Box 13"/>
            <p:cNvSpPr txBox="1">
              <a:spLocks noChangeArrowheads="1"/>
            </p:cNvSpPr>
            <p:nvPr/>
          </p:nvSpPr>
          <p:spPr bwMode="auto">
            <a:xfrm>
              <a:off x="1944" y="3858"/>
              <a:ext cx="65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i="1" dirty="0">
                  <a:solidFill>
                    <a:srgbClr val="FFFFFF"/>
                  </a:solidFill>
                  <a:latin typeface="Avenir Book"/>
                  <a:cs typeface="Avenir Book"/>
                </a:rPr>
                <a:t>signal</a:t>
              </a:r>
            </a:p>
          </p:txBody>
        </p:sp>
        <p:sp>
          <p:nvSpPr>
            <p:cNvPr id="10270" name="Rectangle 6"/>
            <p:cNvSpPr>
              <a:spLocks noChangeArrowheads="1"/>
            </p:cNvSpPr>
            <p:nvPr/>
          </p:nvSpPr>
          <p:spPr bwMode="auto">
            <a:xfrm rot="18946855">
              <a:off x="2445" y="3128"/>
              <a:ext cx="393" cy="10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en-US" altLang="en-US">
                <a:latin typeface="Avenir Book"/>
                <a:cs typeface="Avenir Book"/>
              </a:endParaRPr>
            </a:p>
          </p:txBody>
        </p:sp>
      </p:grpSp>
      <p:sp>
        <p:nvSpPr>
          <p:cNvPr id="10245" name="Rectangle 14"/>
          <p:cNvSpPr>
            <a:spLocks noGrp="1" noChangeArrowheads="1"/>
          </p:cNvSpPr>
          <p:nvPr>
            <p:ph type="title"/>
          </p:nvPr>
        </p:nvSpPr>
        <p:spPr>
          <a:xfrm>
            <a:off x="2108200" y="254001"/>
            <a:ext cx="6973456" cy="9271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LIGO Optical Configuration</a:t>
            </a:r>
          </a:p>
        </p:txBody>
      </p:sp>
      <p:sp>
        <p:nvSpPr>
          <p:cNvPr id="10246" name="Rectangle 15"/>
          <p:cNvSpPr>
            <a:spLocks noChangeArrowheads="1"/>
          </p:cNvSpPr>
          <p:nvPr/>
        </p:nvSpPr>
        <p:spPr bwMode="auto">
          <a:xfrm>
            <a:off x="874713" y="4787900"/>
            <a:ext cx="1600200" cy="609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3366FF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altLang="en-US" dirty="0">
                <a:latin typeface="Avenir Book"/>
                <a:cs typeface="Avenir Book"/>
              </a:rPr>
              <a:t>Laser</a:t>
            </a:r>
          </a:p>
        </p:txBody>
      </p:sp>
      <p:sp>
        <p:nvSpPr>
          <p:cNvPr id="10247" name="Text Box 16"/>
          <p:cNvSpPr txBox="1">
            <a:spLocks noChangeArrowheads="1"/>
          </p:cNvSpPr>
          <p:nvPr/>
        </p:nvSpPr>
        <p:spPr bwMode="auto">
          <a:xfrm>
            <a:off x="644525" y="1343024"/>
            <a:ext cx="2222288" cy="16312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rgbClr val="3366FF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en-US" altLang="en-US" sz="2000" dirty="0">
              <a:latin typeface="Avenir Book"/>
              <a:cs typeface="Avenir Book"/>
            </a:endParaRPr>
          </a:p>
          <a:p>
            <a:r>
              <a:rPr lang="en-US" altLang="en-US" sz="2000" dirty="0">
                <a:latin typeface="Avenir Book"/>
                <a:cs typeface="Avenir Book"/>
              </a:rPr>
              <a:t>Michelson</a:t>
            </a:r>
          </a:p>
          <a:p>
            <a:r>
              <a:rPr lang="en-US" altLang="en-US" sz="2000" dirty="0">
                <a:latin typeface="Avenir Book"/>
                <a:cs typeface="Avenir Book"/>
              </a:rPr>
              <a:t>Interferometer     </a:t>
            </a:r>
          </a:p>
          <a:p>
            <a:endParaRPr lang="en-US" altLang="en-US" sz="2000" dirty="0">
              <a:latin typeface="Avenir Book"/>
              <a:cs typeface="Avenir Book"/>
            </a:endParaRPr>
          </a:p>
          <a:p>
            <a:endParaRPr lang="en-US" altLang="en-US" sz="2000" dirty="0">
              <a:latin typeface="Avenir Book"/>
              <a:cs typeface="Avenir Book"/>
            </a:endParaRPr>
          </a:p>
        </p:txBody>
      </p:sp>
      <p:grpSp>
        <p:nvGrpSpPr>
          <p:cNvPr id="253970" name="Group 18"/>
          <p:cNvGrpSpPr>
            <a:grpSpLocks/>
          </p:cNvGrpSpPr>
          <p:nvPr/>
        </p:nvGrpSpPr>
        <p:grpSpPr bwMode="auto">
          <a:xfrm>
            <a:off x="644527" y="1343025"/>
            <a:ext cx="7432675" cy="3976688"/>
            <a:chOff x="406" y="806"/>
            <a:chExt cx="4682" cy="2505"/>
          </a:xfrm>
        </p:grpSpPr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>
              <a:off x="658" y="2338"/>
              <a:ext cx="16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sz="2000" i="1" dirty="0">
                  <a:solidFill>
                    <a:srgbClr val="FFFFFF"/>
                  </a:solidFill>
                  <a:latin typeface="Avenir Book"/>
                  <a:cs typeface="Avenir Book"/>
                </a:rPr>
                <a:t>Light is “recycled” about </a:t>
              </a:r>
              <a:r>
                <a:rPr lang="en-US" altLang="en-US" sz="2000" i="1" dirty="0" smtClean="0">
                  <a:solidFill>
                    <a:srgbClr val="FFFFFF"/>
                  </a:solidFill>
                  <a:latin typeface="Avenir Book"/>
                  <a:cs typeface="Avenir Book"/>
                </a:rPr>
                <a:t>40 </a:t>
              </a:r>
              <a:r>
                <a:rPr lang="en-US" altLang="en-US" sz="2000" i="1" dirty="0">
                  <a:solidFill>
                    <a:srgbClr val="FFFFFF"/>
                  </a:solidFill>
                  <a:latin typeface="Avenir Book"/>
                  <a:cs typeface="Avenir Book"/>
                </a:rPr>
                <a:t>times</a:t>
              </a:r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>
              <a:off x="2636" y="1152"/>
              <a:ext cx="0" cy="1488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1" name="Line 21"/>
            <p:cNvSpPr>
              <a:spLocks noChangeShapeType="1"/>
            </p:cNvSpPr>
            <p:nvPr/>
          </p:nvSpPr>
          <p:spPr bwMode="auto">
            <a:xfrm rot="5400000">
              <a:off x="4174" y="2253"/>
              <a:ext cx="0" cy="1829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2" name="Line 22"/>
            <p:cNvSpPr>
              <a:spLocks noChangeShapeType="1"/>
            </p:cNvSpPr>
            <p:nvPr/>
          </p:nvSpPr>
          <p:spPr bwMode="auto">
            <a:xfrm flipH="1">
              <a:off x="2156" y="3168"/>
              <a:ext cx="1103" cy="0"/>
            </a:xfrm>
            <a:prstGeom prst="line">
              <a:avLst/>
            </a:prstGeom>
            <a:noFill/>
            <a:ln w="571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3" name="Line 23"/>
            <p:cNvSpPr>
              <a:spLocks noChangeShapeType="1"/>
            </p:cNvSpPr>
            <p:nvPr/>
          </p:nvSpPr>
          <p:spPr bwMode="auto">
            <a:xfrm>
              <a:off x="2636" y="2640"/>
              <a:ext cx="1" cy="528"/>
            </a:xfrm>
            <a:prstGeom prst="line">
              <a:avLst/>
            </a:prstGeom>
            <a:noFill/>
            <a:ln w="571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64" name="Rectangle 24"/>
            <p:cNvSpPr>
              <a:spLocks noChangeArrowheads="1"/>
            </p:cNvSpPr>
            <p:nvPr/>
          </p:nvSpPr>
          <p:spPr bwMode="auto">
            <a:xfrm rot="5400000">
              <a:off x="1940" y="3095"/>
              <a:ext cx="288" cy="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rgbClr val="0000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10265" name="Rectangle 25"/>
            <p:cNvSpPr>
              <a:spLocks noChangeArrowheads="1"/>
            </p:cNvSpPr>
            <p:nvPr/>
          </p:nvSpPr>
          <p:spPr bwMode="auto">
            <a:xfrm>
              <a:off x="406" y="806"/>
              <a:ext cx="12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  <a:latin typeface="Avenir Book"/>
                  <a:cs typeface="Avenir Book"/>
                </a:rPr>
                <a:t>Power Recycled</a:t>
              </a:r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>
              <a:off x="2012" y="2688"/>
              <a:ext cx="449" cy="3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9290" y="1892300"/>
            <a:ext cx="7427913" cy="3427413"/>
            <a:chOff x="649288" y="1828800"/>
            <a:chExt cx="7427913" cy="3427413"/>
          </a:xfrm>
        </p:grpSpPr>
        <p:sp>
          <p:nvSpPr>
            <p:cNvPr id="10248" name="Text Box 17"/>
            <p:cNvSpPr txBox="1">
              <a:spLocks noChangeArrowheads="1"/>
            </p:cNvSpPr>
            <p:nvPr/>
          </p:nvSpPr>
          <p:spPr bwMode="auto">
            <a:xfrm>
              <a:off x="4572000" y="4038600"/>
              <a:ext cx="231256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pitchFamily="34" charset="0"/>
                </a:defRPr>
              </a:lvl9pPr>
            </a:lstStyle>
            <a:p>
              <a:r>
                <a:rPr lang="en-US" altLang="en-US" i="1" dirty="0">
                  <a:solidFill>
                    <a:srgbClr val="FFFFFF"/>
                  </a:solidFill>
                  <a:latin typeface="Avenir Book"/>
                  <a:cs typeface="Avenir Book"/>
                </a:rPr>
                <a:t>input test mass</a:t>
              </a:r>
            </a:p>
          </p:txBody>
        </p:sp>
        <p:grpSp>
          <p:nvGrpSpPr>
            <p:cNvPr id="253979" name="Group 27"/>
            <p:cNvGrpSpPr>
              <a:grpSpLocks/>
            </p:cNvGrpSpPr>
            <p:nvPr/>
          </p:nvGrpSpPr>
          <p:grpSpPr bwMode="auto">
            <a:xfrm>
              <a:off x="649288" y="1828800"/>
              <a:ext cx="7427913" cy="3427413"/>
              <a:chOff x="409" y="1152"/>
              <a:chExt cx="4679" cy="2159"/>
            </a:xfrm>
          </p:grpSpPr>
          <p:sp>
            <p:nvSpPr>
              <p:cNvPr id="10251" name="Rectangle 28"/>
              <p:cNvSpPr>
                <a:spLocks noChangeArrowheads="1"/>
              </p:cNvSpPr>
              <p:nvPr/>
            </p:nvSpPr>
            <p:spPr bwMode="auto">
              <a:xfrm>
                <a:off x="2492" y="2640"/>
                <a:ext cx="288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2" name="Rectangle 29"/>
              <p:cNvSpPr>
                <a:spLocks noChangeArrowheads="1"/>
              </p:cNvSpPr>
              <p:nvPr/>
            </p:nvSpPr>
            <p:spPr bwMode="auto">
              <a:xfrm rot="5400000">
                <a:off x="3042" y="3095"/>
                <a:ext cx="288" cy="14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Line 30"/>
              <p:cNvSpPr>
                <a:spLocks noChangeShapeType="1"/>
              </p:cNvSpPr>
              <p:nvPr/>
            </p:nvSpPr>
            <p:spPr bwMode="auto">
              <a:xfrm flipH="1">
                <a:off x="3258" y="3168"/>
                <a:ext cx="1830" cy="0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Line 31"/>
              <p:cNvSpPr>
                <a:spLocks noChangeShapeType="1"/>
              </p:cNvSpPr>
              <p:nvPr/>
            </p:nvSpPr>
            <p:spPr bwMode="auto">
              <a:xfrm flipH="1">
                <a:off x="2637" y="1152"/>
                <a:ext cx="0" cy="1488"/>
              </a:xfrm>
              <a:prstGeom prst="line">
                <a:avLst/>
              </a:prstGeom>
              <a:noFill/>
              <a:ln w="5715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5" name="Rectangle 32"/>
              <p:cNvSpPr>
                <a:spLocks noChangeArrowheads="1"/>
              </p:cNvSpPr>
              <p:nvPr/>
            </p:nvSpPr>
            <p:spPr bwMode="auto">
              <a:xfrm>
                <a:off x="409" y="1359"/>
                <a:ext cx="1440" cy="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latin typeface="Avenir Book"/>
                    <a:cs typeface="Avenir Book"/>
                  </a:rPr>
                  <a:t>with </a:t>
                </a:r>
                <a:r>
                  <a:rPr lang="en-US" altLang="en-US" sz="2000" dirty="0" err="1">
                    <a:latin typeface="Avenir Book"/>
                    <a:cs typeface="Avenir Book"/>
                  </a:rPr>
                  <a:t>Fabry</a:t>
                </a:r>
                <a:r>
                  <a:rPr lang="en-US" altLang="en-US" sz="2000" dirty="0">
                    <a:latin typeface="Avenir Book"/>
                    <a:cs typeface="Avenir Book"/>
                  </a:rPr>
                  <a:t>-Perot Arm Cavities</a:t>
                </a:r>
              </a:p>
            </p:txBody>
          </p:sp>
          <p:sp>
            <p:nvSpPr>
              <p:cNvPr id="10256" name="Text Box 33"/>
              <p:cNvSpPr txBox="1">
                <a:spLocks noChangeArrowheads="1"/>
              </p:cNvSpPr>
              <p:nvPr/>
            </p:nvSpPr>
            <p:spPr bwMode="auto">
              <a:xfrm>
                <a:off x="3158" y="1575"/>
                <a:ext cx="1632" cy="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r>
                  <a:rPr lang="en-US" altLang="en-US" sz="2000" i="1" dirty="0">
                    <a:solidFill>
                      <a:srgbClr val="FFFFFF"/>
                    </a:solidFill>
                  </a:rPr>
                  <a:t>Light bounces back and forth along arms about </a:t>
                </a:r>
                <a:r>
                  <a:rPr lang="en-US" altLang="en-US" sz="2000" i="1" dirty="0" smtClean="0">
                    <a:solidFill>
                      <a:srgbClr val="FFFFFF"/>
                    </a:solidFill>
                  </a:rPr>
                  <a:t>100 </a:t>
                </a:r>
                <a:r>
                  <a:rPr lang="en-US" altLang="en-US" sz="2000" i="1" dirty="0">
                    <a:solidFill>
                      <a:srgbClr val="FFFFFF"/>
                    </a:solidFill>
                  </a:rPr>
                  <a:t>times</a:t>
                </a:r>
              </a:p>
            </p:txBody>
          </p:sp>
          <p:sp>
            <p:nvSpPr>
              <p:cNvPr id="10258" name="Line 35"/>
              <p:cNvSpPr>
                <a:spLocks noChangeShapeType="1"/>
              </p:cNvSpPr>
              <p:nvPr/>
            </p:nvSpPr>
            <p:spPr bwMode="auto">
              <a:xfrm>
                <a:off x="4145" y="2304"/>
                <a:ext cx="0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triangle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6" name="Straight Arrow Connector 5"/>
          <p:cNvCxnSpPr/>
          <p:nvPr/>
        </p:nvCxnSpPr>
        <p:spPr>
          <a:xfrm>
            <a:off x="2502955" y="5089113"/>
            <a:ext cx="333375" cy="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04802" y="393701"/>
            <a:ext cx="6408161" cy="5957343"/>
            <a:chOff x="304800" y="393700"/>
            <a:chExt cx="6408161" cy="5957342"/>
          </a:xfrm>
        </p:grpSpPr>
        <p:grpSp>
          <p:nvGrpSpPr>
            <p:cNvPr id="4" name="Group 3"/>
            <p:cNvGrpSpPr/>
            <p:nvPr/>
          </p:nvGrpSpPr>
          <p:grpSpPr>
            <a:xfrm>
              <a:off x="636588" y="2855913"/>
              <a:ext cx="6076373" cy="3495129"/>
              <a:chOff x="636588" y="2792413"/>
              <a:chExt cx="6076373" cy="3495129"/>
            </a:xfrm>
          </p:grpSpPr>
          <p:sp>
            <p:nvSpPr>
              <p:cNvPr id="40" name="Rectangle 28"/>
              <p:cNvSpPr>
                <a:spLocks noChangeArrowheads="1"/>
              </p:cNvSpPr>
              <p:nvPr/>
            </p:nvSpPr>
            <p:spPr bwMode="auto">
              <a:xfrm>
                <a:off x="3934860" y="5803900"/>
                <a:ext cx="457200" cy="2286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0000FF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Text Box 13"/>
              <p:cNvSpPr txBox="1">
                <a:spLocks noChangeArrowheads="1"/>
              </p:cNvSpPr>
              <p:nvPr/>
            </p:nvSpPr>
            <p:spPr bwMode="auto">
              <a:xfrm>
                <a:off x="4365620" y="5825877"/>
                <a:ext cx="234734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r>
                  <a:rPr lang="en-US" altLang="en-US" i="1" dirty="0">
                    <a:solidFill>
                      <a:srgbClr val="FFFFFF"/>
                    </a:solidFill>
                    <a:latin typeface="Avenir Book"/>
                    <a:cs typeface="Avenir Book"/>
                  </a:rPr>
                  <a:t>s</a:t>
                </a:r>
                <a:r>
                  <a:rPr lang="en-US" altLang="en-US" i="1" dirty="0" smtClean="0">
                    <a:solidFill>
                      <a:srgbClr val="FFFFFF"/>
                    </a:solidFill>
                    <a:latin typeface="Avenir Book"/>
                    <a:cs typeface="Avenir Book"/>
                  </a:rPr>
                  <a:t>ignal recycling</a:t>
                </a:r>
                <a:endParaRPr lang="en-US" altLang="en-US" i="1" dirty="0">
                  <a:solidFill>
                    <a:srgbClr val="FFFFFF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42" name="Rectangle 32"/>
              <p:cNvSpPr>
                <a:spLocks noChangeArrowheads="1"/>
              </p:cNvSpPr>
              <p:nvPr/>
            </p:nvSpPr>
            <p:spPr bwMode="auto">
              <a:xfrm>
                <a:off x="636588" y="2792413"/>
                <a:ext cx="228600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Helvetica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 smtClean="0">
                    <a:latin typeface="Avenir Book"/>
                    <a:cs typeface="Avenir Book"/>
                  </a:rPr>
                  <a:t>&amp; signal recycling</a:t>
                </a:r>
                <a:endParaRPr lang="en-US" altLang="en-US" sz="2000" dirty="0">
                  <a:latin typeface="Avenir Book"/>
                  <a:cs typeface="Avenir Book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04800" y="393700"/>
              <a:ext cx="2239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+mj-lt"/>
                </a:rPr>
                <a:t>Advanced</a:t>
              </a:r>
              <a:endParaRPr lang="en-US" sz="40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044575" y="412749"/>
            <a:ext cx="1350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+mj-lt"/>
              </a:rPr>
              <a:t>Initial</a:t>
            </a:r>
            <a:endParaRPr lang="en-US" sz="4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987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Optical Layout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LIGOopticallayout_wPSLDet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1621597"/>
            <a:ext cx="7078135" cy="4818651"/>
          </a:xfrm>
          <a:prstGeom prst="rect">
            <a:avLst/>
          </a:prstGeom>
          <a:effectLst>
            <a:glow rad="76200">
              <a:srgbClr val="F05480">
                <a:alpha val="75000"/>
              </a:srgbClr>
            </a:glo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997201" y="1854200"/>
            <a:ext cx="0" cy="3657600"/>
          </a:xfrm>
          <a:prstGeom prst="line">
            <a:avLst/>
          </a:prstGeom>
          <a:ln w="38100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14130" y="4301179"/>
            <a:ext cx="1067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In vacuum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3670" y="4301179"/>
            <a:ext cx="620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In air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073402" y="4309647"/>
            <a:ext cx="89746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065866" y="4309759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60538" y="2259169"/>
            <a:ext cx="2048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F81BD"/>
                </a:solidFill>
              </a:rPr>
              <a:t>Up to 750 kw in each arm</a:t>
            </a:r>
          </a:p>
          <a:p>
            <a:pPr algn="ctr"/>
            <a:r>
              <a:rPr lang="en-US" b="1" dirty="0" smtClean="0">
                <a:solidFill>
                  <a:srgbClr val="4F81BD"/>
                </a:solidFill>
              </a:rPr>
              <a:t>So far, 100-120 kW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43134" y="4909179"/>
            <a:ext cx="160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4F81BD"/>
                </a:solidFill>
              </a:rPr>
              <a:t>Gravitational wave, or</a:t>
            </a:r>
            <a:endParaRPr lang="en-US" sz="1400" b="1" dirty="0">
              <a:solidFill>
                <a:srgbClr val="4F81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6337" y="3485508"/>
            <a:ext cx="714201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Helvetica"/>
                <a:cs typeface="Helvetica"/>
              </a:rPr>
              <a:t>Medium power stage</a:t>
            </a:r>
            <a:endParaRPr lang="en-US" sz="1100" b="1" dirty="0"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86470" y="2105444"/>
            <a:ext cx="73386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Helvetica"/>
                <a:cs typeface="Helvetica"/>
              </a:rPr>
              <a:t>High power stage</a:t>
            </a:r>
            <a:endParaRPr lang="en-US" sz="11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056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about the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748" y="1253038"/>
            <a:ext cx="7645400" cy="601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i="1" dirty="0" smtClean="0">
                <a:solidFill>
                  <a:srgbClr val="FFFF00"/>
                </a:solidFill>
              </a:rPr>
              <a:t>Two common ways </a:t>
            </a:r>
            <a:r>
              <a:rPr lang="en-US" sz="2800" i="1" dirty="0" smtClean="0">
                <a:solidFill>
                  <a:srgbClr val="FFFF00"/>
                </a:solidFill>
              </a:rPr>
              <a:t>of characterizing sensitivity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16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2384" y="3833605"/>
            <a:ext cx="2921876" cy="0"/>
          </a:xfrm>
          <a:prstGeom prst="straightConnector1">
            <a:avLst/>
          </a:prstGeom>
          <a:ln w="38100" cmpd="sng">
            <a:solidFill>
              <a:srgbClr val="F2F2F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76342" y="2040449"/>
            <a:ext cx="0" cy="1815985"/>
          </a:xfrm>
          <a:prstGeom prst="straightConnector1">
            <a:avLst/>
          </a:prstGeom>
          <a:ln w="38100" cmpd="sng">
            <a:solidFill>
              <a:srgbClr val="F2F2F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5843" y="379973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frequency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928" y="2065850"/>
            <a:ext cx="3894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Strain Noise Spectrum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Since </a:t>
            </a:r>
            <a:r>
              <a:rPr lang="en-US" dirty="0" smtClean="0">
                <a:solidFill>
                  <a:srgbClr val="FFFFFF"/>
                </a:solidFill>
              </a:rPr>
              <a:t>IFOs detect GW amplitude, plot amplitude spectral density of detector noise (square root of power spectrum), expressed as equivalent GW strain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2828" y="2715534"/>
            <a:ext cx="655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rgbClr val="00FFFF"/>
                </a:solidFill>
              </a:rPr>
              <a:t>Δ</a:t>
            </a:r>
            <a:r>
              <a:rPr lang="en-US" dirty="0" smtClean="0">
                <a:solidFill>
                  <a:srgbClr val="00FFFF"/>
                </a:solidFill>
              </a:rPr>
              <a:t>L/L,</a:t>
            </a:r>
          </a:p>
          <a:p>
            <a:pPr algn="ctr"/>
            <a:r>
              <a:rPr lang="en-US" dirty="0">
                <a:solidFill>
                  <a:srgbClr val="00FFFF"/>
                </a:solidFill>
              </a:rPr>
              <a:t>p</a:t>
            </a:r>
            <a:r>
              <a:rPr lang="en-US" dirty="0" smtClean="0">
                <a:solidFill>
                  <a:srgbClr val="00FFFF"/>
                </a:solidFill>
              </a:rPr>
              <a:t>er </a:t>
            </a:r>
          </a:p>
          <a:p>
            <a:pPr algn="ctr"/>
            <a:r>
              <a:rPr lang="en-US" dirty="0" smtClean="0">
                <a:solidFill>
                  <a:srgbClr val="00FFFF"/>
                </a:solidFill>
              </a:rPr>
              <a:t>Hz</a:t>
            </a:r>
            <a:r>
              <a:rPr lang="en-US" baseline="30000" dirty="0" smtClean="0">
                <a:solidFill>
                  <a:srgbClr val="00FFFF"/>
                </a:solidFill>
              </a:rPr>
              <a:t>1/2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5601842" y="2209802"/>
            <a:ext cx="2673418" cy="1122208"/>
          </a:xfrm>
          <a:custGeom>
            <a:avLst/>
            <a:gdLst>
              <a:gd name="connsiteX0" fmla="*/ 0 w 1947334"/>
              <a:gd name="connsiteY0" fmla="*/ 0 h 817422"/>
              <a:gd name="connsiteX1" fmla="*/ 338667 w 1947334"/>
              <a:gd name="connsiteY1" fmla="*/ 694267 h 817422"/>
              <a:gd name="connsiteX2" fmla="*/ 1016000 w 1947334"/>
              <a:gd name="connsiteY2" fmla="*/ 770467 h 817422"/>
              <a:gd name="connsiteX3" fmla="*/ 1947334 w 1947334"/>
              <a:gd name="connsiteY3" fmla="*/ 186267 h 81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334" h="817422">
                <a:moveTo>
                  <a:pt x="0" y="0"/>
                </a:moveTo>
                <a:cubicBezTo>
                  <a:pt x="84667" y="282928"/>
                  <a:pt x="169334" y="565856"/>
                  <a:pt x="338667" y="694267"/>
                </a:cubicBezTo>
                <a:cubicBezTo>
                  <a:pt x="508000" y="822678"/>
                  <a:pt x="747889" y="855134"/>
                  <a:pt x="1016000" y="770467"/>
                </a:cubicBezTo>
                <a:cubicBezTo>
                  <a:pt x="1284111" y="685800"/>
                  <a:pt x="1615722" y="436033"/>
                  <a:pt x="1947334" y="186267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87847" y="2167453"/>
            <a:ext cx="355600" cy="355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8544" y="4792101"/>
            <a:ext cx="355600" cy="355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122" y="4729614"/>
            <a:ext cx="3909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Inspiral</a:t>
            </a:r>
            <a:r>
              <a:rPr lang="en-US" b="1" dirty="0" smtClean="0">
                <a:solidFill>
                  <a:schemeClr val="accent1"/>
                </a:solidFill>
              </a:rPr>
              <a:t> Range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the distance to which the coalescence of a pair of 1.4-solar mass neutron stars can be detected, averaged over direction and orientation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4" descr="AdvLIGOVolumeV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5533" y="4256179"/>
            <a:ext cx="2810946" cy="239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0199" y="5451416"/>
            <a:ext cx="112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GW150914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 rot="19508639">
            <a:off x="7357897" y="2696287"/>
            <a:ext cx="1358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q</a:t>
            </a:r>
            <a:r>
              <a:rPr lang="en-US" sz="1600" dirty="0" smtClean="0">
                <a:solidFill>
                  <a:schemeClr val="bg1"/>
                </a:solidFill>
              </a:rPr>
              <a:t>uantum shot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noise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91865" y="3297698"/>
            <a:ext cx="1335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hermal noise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20221166">
            <a:off x="5676392" y="1720497"/>
            <a:ext cx="1809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q</a:t>
            </a:r>
            <a:r>
              <a:rPr lang="en-US" sz="1600" dirty="0" smtClean="0">
                <a:solidFill>
                  <a:srgbClr val="FFFFFF"/>
                </a:solidFill>
              </a:rPr>
              <a:t>uantum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radiation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pressure &amp; </a:t>
            </a:r>
          </a:p>
          <a:p>
            <a:r>
              <a:rPr lang="en-US" sz="1600" dirty="0" smtClean="0">
                <a:solidFill>
                  <a:srgbClr val="FFFFFF"/>
                </a:solidFill>
              </a:rPr>
              <a:t>seismic noise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6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 Noise: O1 </a:t>
            </a:r>
            <a:r>
              <a:rPr lang="en-US" dirty="0" err="1" smtClean="0"/>
              <a:t>vs</a:t>
            </a:r>
            <a:r>
              <a:rPr lang="en-US" dirty="0" smtClean="0"/>
              <a:t> O2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666"/>
            <a:ext cx="8229600" cy="146473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L1 detector: O2 is 30-40% more sensitive than O1</a:t>
            </a:r>
          </a:p>
          <a:p>
            <a:pPr lvl="1"/>
            <a:r>
              <a:rPr lang="en-US" sz="2400" dirty="0" smtClean="0"/>
              <a:t>Using max available laser input power of 25 W</a:t>
            </a:r>
          </a:p>
          <a:p>
            <a:r>
              <a:rPr lang="en-US" sz="2800" dirty="0" smtClean="0"/>
              <a:t>H1 detector: O2 is 5-10% less sensitive</a:t>
            </a:r>
          </a:p>
          <a:p>
            <a:pPr lvl="1"/>
            <a:r>
              <a:rPr lang="en-US" sz="2400" dirty="0" smtClean="0"/>
              <a:t>Laser power limited by excess absorption in one of the Input Test Masses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2335" y="3120293"/>
            <a:ext cx="9049986" cy="3327619"/>
            <a:chOff x="161868" y="1195230"/>
            <a:chExt cx="8529212" cy="28401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68" y="1195230"/>
              <a:ext cx="8529212" cy="284011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64351" y="1350779"/>
              <a:ext cx="2750758" cy="31522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</a:rPr>
                <a:t>Hanford H1 Strain Sensitivity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2173" y="1353754"/>
              <a:ext cx="2875997" cy="31522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2"/>
                  </a:solidFill>
                </a:rPr>
                <a:t>Livingston L1 Strain Sensitivity</a:t>
              </a:r>
              <a:endParaRPr lang="en-US" i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264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H1 data can be improved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10" y="1439333"/>
            <a:ext cx="3612959" cy="48344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H1 had more contamination from auxiliary noise sources</a:t>
            </a:r>
          </a:p>
          <a:p>
            <a:pPr lvl="1"/>
            <a:r>
              <a:rPr lang="en-US" sz="2000" dirty="0" smtClean="0"/>
              <a:t>Largest culprit was laser beam motion, coupled with excess absorption in one of the test masses</a:t>
            </a:r>
          </a:p>
          <a:p>
            <a:r>
              <a:rPr lang="en-US" sz="2400" dirty="0" smtClean="0"/>
              <a:t>These noise sources are monitored and can be removed with post-processing</a:t>
            </a:r>
          </a:p>
          <a:p>
            <a:pPr lvl="1"/>
            <a:r>
              <a:rPr lang="en-US" sz="2000" dirty="0" smtClean="0"/>
              <a:t>Performed on data around GW detections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56" y="1320799"/>
            <a:ext cx="4969933" cy="1659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856" y="3007167"/>
            <a:ext cx="4969933" cy="3835492"/>
          </a:xfrm>
          <a:prstGeom prst="rect">
            <a:avLst/>
          </a:prstGeom>
        </p:spPr>
      </p:pic>
      <p:sp>
        <p:nvSpPr>
          <p:cNvPr id="9" name="Left-Right Arrow 8"/>
          <p:cNvSpPr/>
          <p:nvPr/>
        </p:nvSpPr>
        <p:spPr>
          <a:xfrm>
            <a:off x="6032500" y="5054601"/>
            <a:ext cx="1390650" cy="184151"/>
          </a:xfrm>
          <a:prstGeom prst="leftRightArrow">
            <a:avLst/>
          </a:prstGeom>
          <a:solidFill>
            <a:srgbClr val="FFCC6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27700" y="4527551"/>
            <a:ext cx="1422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Excess due to laser beam jitter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803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Neutron Star </a:t>
            </a:r>
            <a:r>
              <a:rPr lang="en-US" dirty="0" err="1" smtClean="0"/>
              <a:t>Inspiral</a:t>
            </a:r>
            <a:r>
              <a:rPr lang="en-US" dirty="0" smtClean="0"/>
              <a:t> Range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6715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6335" y="1313936"/>
            <a:ext cx="6039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Goal for O2: &gt; 80 </a:t>
            </a:r>
            <a:r>
              <a:rPr lang="en-US" sz="2400" dirty="0" err="1" smtClean="0">
                <a:solidFill>
                  <a:srgbClr val="FFFF00"/>
                </a:solidFill>
              </a:rPr>
              <a:t>Mpc</a:t>
            </a:r>
            <a:r>
              <a:rPr lang="en-US" sz="2400" dirty="0" smtClean="0">
                <a:solidFill>
                  <a:srgbClr val="FFFF00"/>
                </a:solidFill>
              </a:rPr>
              <a:t> BNS range for H1 and L1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1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7975600" y="1425512"/>
            <a:ext cx="838200" cy="4846320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51600" y="1425512"/>
            <a:ext cx="1447800" cy="4846320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9400" y="1396176"/>
            <a:ext cx="6057900" cy="4875656"/>
            <a:chOff x="228600" y="342900"/>
            <a:chExt cx="6057900" cy="4063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342900"/>
              <a:ext cx="6057900" cy="406304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 bwMode="auto">
            <a:xfrm>
              <a:off x="4419600" y="495300"/>
              <a:ext cx="0" cy="685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4495800" y="495300"/>
              <a:ext cx="1011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± 1x10</a:t>
              </a:r>
              <a:r>
                <a:rPr lang="en-US" sz="1800" b="1" i="0" baseline="3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</a:rPr>
                <a:t>-21</a:t>
              </a:r>
              <a:endParaRPr lang="en-US" sz="1800" b="1" i="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4648200" y="2559050"/>
              <a:ext cx="6350" cy="508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D781BD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4724400" y="2476500"/>
              <a:ext cx="1011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0" dirty="0" smtClean="0">
                  <a:solidFill>
                    <a:srgbClr val="D781BD"/>
                  </a:solidFill>
                  <a:latin typeface="+mn-lt"/>
                </a:rPr>
                <a:t>± 5x10</a:t>
              </a:r>
              <a:r>
                <a:rPr lang="en-US" sz="1800" b="1" i="0" baseline="30000" dirty="0" smtClean="0">
                  <a:solidFill>
                    <a:srgbClr val="D781BD"/>
                  </a:solidFill>
                  <a:latin typeface="+mn-lt"/>
                </a:rPr>
                <a:t>-22</a:t>
              </a:r>
              <a:endParaRPr lang="en-US" sz="1800" b="1" i="0" dirty="0">
                <a:solidFill>
                  <a:srgbClr val="D781BD"/>
                </a:solidFill>
                <a:latin typeface="+mn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5029200" y="2012950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5105400" y="1790700"/>
              <a:ext cx="1011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0" dirty="0" smtClean="0">
                  <a:solidFill>
                    <a:srgbClr val="FF6600"/>
                  </a:solidFill>
                  <a:latin typeface="+mn-lt"/>
                </a:rPr>
                <a:t>± 3x10</a:t>
              </a:r>
              <a:r>
                <a:rPr lang="en-US" sz="1800" b="1" i="0" baseline="30000" dirty="0" smtClean="0">
                  <a:solidFill>
                    <a:srgbClr val="FF6600"/>
                  </a:solidFill>
                  <a:latin typeface="+mn-lt"/>
                </a:rPr>
                <a:t>-22</a:t>
              </a:r>
              <a:endParaRPr lang="en-US" sz="1800" b="1" i="0" dirty="0">
                <a:solidFill>
                  <a:srgbClr val="FF6600"/>
                </a:solidFill>
                <a:latin typeface="+mn-lt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4495800" y="321945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4572000" y="3162300"/>
              <a:ext cx="10119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0" dirty="0" smtClean="0">
                  <a:solidFill>
                    <a:srgbClr val="FFFF00"/>
                  </a:solidFill>
                  <a:latin typeface="+mn-lt"/>
                </a:rPr>
                <a:t>± 6x10</a:t>
              </a:r>
              <a:r>
                <a:rPr lang="en-US" sz="1800" b="1" i="0" baseline="30000" dirty="0" smtClean="0">
                  <a:solidFill>
                    <a:srgbClr val="FFFF00"/>
                  </a:solidFill>
                  <a:latin typeface="+mn-lt"/>
                </a:rPr>
                <a:t>-22</a:t>
              </a:r>
              <a:endParaRPr lang="en-US" sz="1800" b="1" i="0" dirty="0">
                <a:solidFill>
                  <a:srgbClr val="FFFF00"/>
                </a:solidFill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615662" y="179127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558ED5"/>
                </a:solidFill>
                <a:latin typeface="+mn-lt"/>
              </a:rPr>
              <a:t>30-250 Hz</a:t>
            </a:r>
            <a:endParaRPr lang="en-US" b="1" i="0" dirty="0">
              <a:solidFill>
                <a:srgbClr val="558ED5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15662" y="33457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FF6600"/>
                </a:solidFill>
                <a:latin typeface="+mn-lt"/>
              </a:rPr>
              <a:t>35-400 Hz</a:t>
            </a:r>
            <a:endParaRPr lang="en-US" b="1" i="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5662" y="412820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D781BD"/>
                </a:solidFill>
                <a:latin typeface="+mn-lt"/>
              </a:rPr>
              <a:t>30-200 Hz</a:t>
            </a:r>
            <a:endParaRPr lang="en-US" b="1" i="0" dirty="0">
              <a:solidFill>
                <a:srgbClr val="D781BD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662" y="499167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FFFF00"/>
                </a:solidFill>
                <a:latin typeface="+mn-lt"/>
              </a:rPr>
              <a:t>30-200 Hz</a:t>
            </a:r>
            <a:endParaRPr lang="en-US" b="1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72308" y="1791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558ED5"/>
                </a:solidFill>
                <a:latin typeface="+mn-lt"/>
              </a:rPr>
              <a:t>24</a:t>
            </a:r>
            <a:endParaRPr lang="en-US" b="1" i="0" dirty="0">
              <a:solidFill>
                <a:srgbClr val="558ED5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04201" y="334575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FF6600"/>
                </a:solidFill>
                <a:latin typeface="+mn-lt"/>
              </a:rPr>
              <a:t>13</a:t>
            </a:r>
            <a:endParaRPr lang="en-US" b="1" i="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04201" y="4128207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D781BD"/>
                </a:solidFill>
                <a:latin typeface="+mn-lt"/>
              </a:rPr>
              <a:t>13</a:t>
            </a:r>
            <a:endParaRPr lang="en-US" b="1" i="0" dirty="0">
              <a:solidFill>
                <a:srgbClr val="D781BD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04201" y="49916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FFFF00"/>
                </a:solidFill>
                <a:latin typeface="+mn-lt"/>
              </a:rPr>
              <a:t>18</a:t>
            </a:r>
            <a:endParaRPr lang="en-US" b="1" i="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78934" y="5540314"/>
            <a:ext cx="120212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Frequency </a:t>
            </a:r>
          </a:p>
          <a:p>
            <a:pPr algn="ctr"/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band</a:t>
            </a:r>
            <a:endParaRPr lang="en-US" b="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89306" y="5754943"/>
            <a:ext cx="619631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0" i="1" dirty="0" smtClean="0">
                <a:solidFill>
                  <a:schemeClr val="bg1"/>
                </a:solidFill>
                <a:latin typeface="+mn-lt"/>
              </a:rPr>
              <a:t>SNR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4369" y="241300"/>
            <a:ext cx="67216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What have our detectors seen?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58012" y="1292275"/>
            <a:ext cx="48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h</a:t>
            </a:r>
            <a:r>
              <a:rPr lang="en-US" sz="1800" b="1" i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= </a:t>
            </a:r>
            <a:endParaRPr lang="en-US" sz="1800" b="1" i="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51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O2 Detector </a:t>
            </a:r>
            <a:r>
              <a:rPr lang="en-US" dirty="0"/>
              <a:t>D</a:t>
            </a:r>
            <a:r>
              <a:rPr lang="en-US" dirty="0" smtClean="0"/>
              <a:t>uty </a:t>
            </a:r>
            <a:r>
              <a:rPr lang="en-US" dirty="0"/>
              <a:t>C</a:t>
            </a:r>
            <a:r>
              <a:rPr lang="en-US" dirty="0" smtClean="0"/>
              <a:t>ycle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8" y="1583246"/>
            <a:ext cx="5026828" cy="25134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254" y="1583245"/>
            <a:ext cx="5029200" cy="2514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994" y="4284140"/>
            <a:ext cx="5029200" cy="2514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838203" y="199126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28737" y="1991267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62%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0387" y="46582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120 days</a:t>
            </a:r>
          </a:p>
        </p:txBody>
      </p:sp>
    </p:spTree>
    <p:extLst>
      <p:ext uri="{BB962C8B-B14F-4D97-AF65-F5344CB8AC3E}">
        <p14:creationId xmlns:p14="http://schemas.microsoft.com/office/powerpoint/2010/main" val="80832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Adv</a:t>
            </a:r>
            <a:r>
              <a:rPr lang="en-US" dirty="0" smtClean="0"/>
              <a:t> LIGO Target Design Sensitivity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L1O2_Des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7736"/>
            <a:ext cx="8229600" cy="5190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3" y="4883835"/>
            <a:ext cx="205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Test mass coating thermal noise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3" y="5346553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Suspension thermal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3" y="4947185"/>
            <a:ext cx="119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FF"/>
                </a:solidFill>
              </a:rPr>
              <a:t>Quantum</a:t>
            </a:r>
            <a:endParaRPr lang="en-US" b="1" dirty="0">
              <a:solidFill>
                <a:srgbClr val="8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4" y="5353586"/>
            <a:ext cx="1371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Gravity gradients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943" y="4927619"/>
            <a:ext cx="99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4000"/>
                </a:solidFill>
              </a:rPr>
              <a:t>Seismic</a:t>
            </a:r>
            <a:endParaRPr lang="en-US" b="1" dirty="0">
              <a:solidFill>
                <a:srgbClr val="804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5351" y="4463703"/>
            <a:ext cx="138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Total noise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56927" y="2978525"/>
            <a:ext cx="85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L1: O2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66533"/>
            <a:ext cx="8229600" cy="2351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1" dirty="0" smtClean="0"/>
              <a:t>Tour of the Detector</a:t>
            </a:r>
            <a:endParaRPr lang="en-US" sz="44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8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5287895" y="3056009"/>
            <a:ext cx="659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Seismic Isolation Platform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3574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0133" y="204893"/>
            <a:ext cx="6248400" cy="914400"/>
          </a:xfrm>
        </p:spPr>
        <p:txBody>
          <a:bodyPr/>
          <a:lstStyle/>
          <a:p>
            <a:r>
              <a:rPr lang="en-US" dirty="0" smtClean="0"/>
              <a:t>Seismic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9273" y="1339427"/>
            <a:ext cx="6172200" cy="7315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Active suppression of sub-20 Hz vibrations</a:t>
            </a:r>
          </a:p>
          <a:p>
            <a:pPr lvl="1"/>
            <a:endParaRPr lang="en-US" i="1" dirty="0"/>
          </a:p>
        </p:txBody>
      </p:sp>
      <p:pic>
        <p:nvPicPr>
          <p:cNvPr id="4" name="Picture 3" descr="Fig12_BSCISIperformance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" y="2181252"/>
            <a:ext cx="4889500" cy="45142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Picture 4" descr="Fig11_S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2186243"/>
            <a:ext cx="3894667" cy="44912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096933" y="2248747"/>
            <a:ext cx="3894667" cy="2263986"/>
          </a:xfrm>
          <a:prstGeom prst="roundRect">
            <a:avLst/>
          </a:prstGeom>
          <a:solidFill>
            <a:srgbClr val="FF0000">
              <a:alpha val="12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4465" y="5117255"/>
            <a:ext cx="16764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Motion of platform that supports test mass suspension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4495800" y="3977640"/>
            <a:ext cx="1676400" cy="16459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600799" y="1800362"/>
            <a:ext cx="3353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3-stage, 6 </a:t>
            </a:r>
            <a:r>
              <a:rPr lang="en-US" b="0" i="0" dirty="0" err="1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DoF</a:t>
            </a:r>
            <a:r>
              <a:rPr lang="en-US" b="0" i="0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b="1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active</a:t>
            </a:r>
            <a:r>
              <a:rPr lang="en-US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b="0" i="0" dirty="0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isolators</a:t>
            </a:r>
          </a:p>
        </p:txBody>
      </p:sp>
    </p:spTree>
    <p:extLst>
      <p:ext uri="{BB962C8B-B14F-4D97-AF65-F5344CB8AC3E}">
        <p14:creationId xmlns:p14="http://schemas.microsoft.com/office/powerpoint/2010/main" val="75709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588" y="0"/>
            <a:ext cx="9145588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elvetica" pitchFamily="34" charset="0"/>
            </a:endParaRPr>
          </a:p>
        </p:txBody>
      </p:sp>
      <p:pic>
        <p:nvPicPr>
          <p:cNvPr id="2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096002" y="1"/>
            <a:ext cx="2650369" cy="686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" y="2440"/>
            <a:ext cx="5152429" cy="686990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4953000" y="4876800"/>
            <a:ext cx="0" cy="1600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4563260" y="53779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+mj-lt"/>
              </a:rPr>
              <a:t>40 cm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2283769" y="2922658"/>
            <a:ext cx="6400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chemeClr val="bg1"/>
                </a:solidFill>
                <a:latin typeface="+mj-lt"/>
              </a:rPr>
              <a:t>Test Mass Suspension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5294715" y="4039041"/>
            <a:ext cx="1602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Main chain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7716057" y="3708841"/>
            <a:ext cx="206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Reaction chain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01889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74" y="186266"/>
            <a:ext cx="761153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for very low suspension </a:t>
            </a:r>
            <a:br>
              <a:rPr lang="en-US" dirty="0" smtClean="0"/>
            </a:br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254759"/>
            <a:ext cx="5503333" cy="1234440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 smtClean="0"/>
              <a:t>Final stage of test mass suspension: all fused-silica, high quality factor to reduce thermal noise </a:t>
            </a:r>
          </a:p>
          <a:p>
            <a:pPr marL="0" indent="0" algn="ctr">
              <a:buNone/>
            </a:pPr>
            <a:r>
              <a:rPr lang="en-US" sz="2000" i="1" dirty="0" smtClean="0"/>
              <a:t>Q ~1 billion</a:t>
            </a:r>
            <a:endParaRPr lang="en-US" sz="2000" i="1" dirty="0"/>
          </a:p>
        </p:txBody>
      </p:sp>
      <p:pic>
        <p:nvPicPr>
          <p:cNvPr id="5" name="Picture 4" descr="14468scr_7113d8cb5f4161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80160"/>
            <a:ext cx="3075208" cy="5532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2400" y="5532120"/>
            <a:ext cx="1108196" cy="33855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Test mass</a:t>
            </a:r>
          </a:p>
        </p:txBody>
      </p:sp>
      <p:pic>
        <p:nvPicPr>
          <p:cNvPr id="7" name="Picture 6" descr="14460scr_7662bd5e5ee16d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617721"/>
            <a:ext cx="2704766" cy="2165087"/>
          </a:xfrm>
          <a:prstGeom prst="rect">
            <a:avLst/>
          </a:prstGeom>
        </p:spPr>
      </p:pic>
      <p:pic>
        <p:nvPicPr>
          <p:cNvPr id="8" name="Picture 7" descr="14462scr_45437a185c1d2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3" y="2331720"/>
            <a:ext cx="2627355" cy="210312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7772400" y="5166360"/>
            <a:ext cx="533400" cy="2743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772403" y="1874520"/>
            <a:ext cx="1295399" cy="584776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Penultimate mass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848600" y="2606040"/>
            <a:ext cx="609600" cy="64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724400" y="5074920"/>
            <a:ext cx="21336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572000" y="3337560"/>
            <a:ext cx="2209800" cy="2743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143000" y="2788922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Welded connection at the top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200" y="5440682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Welded connection at the bottom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505200" y="4526280"/>
            <a:ext cx="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30" idx="3"/>
          </p:cNvCxnSpPr>
          <p:nvPr/>
        </p:nvCxnSpPr>
        <p:spPr bwMode="auto">
          <a:xfrm>
            <a:off x="2286000" y="4482698"/>
            <a:ext cx="1219200" cy="4358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52400" y="4190310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60 cm of 400 micron silica fiber in between</a:t>
            </a:r>
          </a:p>
        </p:txBody>
      </p:sp>
    </p:spTree>
    <p:extLst>
      <p:ext uri="{BB962C8B-B14F-4D97-AF65-F5344CB8AC3E}">
        <p14:creationId xmlns:p14="http://schemas.microsoft.com/office/powerpoint/2010/main" val="351082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83635" y="2636522"/>
            <a:ext cx="2407967" cy="39656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70" y="91440"/>
            <a:ext cx="6976529" cy="1234440"/>
          </a:xfrm>
        </p:spPr>
        <p:txBody>
          <a:bodyPr>
            <a:normAutofit/>
          </a:bodyPr>
          <a:lstStyle/>
          <a:p>
            <a:r>
              <a:rPr lang="en-US" dirty="0" smtClean="0"/>
              <a:t>Test mass motion</a:t>
            </a:r>
            <a:endParaRPr lang="en-US" dirty="0"/>
          </a:p>
        </p:txBody>
      </p:sp>
      <p:pic>
        <p:nvPicPr>
          <p:cNvPr id="12" name="Picture 11" descr="SEI_SUSthermal.pd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1" y="1508766"/>
            <a:ext cx="5719482" cy="50657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3" name="TextBox 12"/>
          <p:cNvSpPr txBox="1"/>
          <p:nvPr/>
        </p:nvSpPr>
        <p:spPr>
          <a:xfrm>
            <a:off x="1600200" y="1783081"/>
            <a:ext cx="2438400" cy="61555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Test mass seismic noise:</a:t>
            </a:r>
          </a:p>
          <a:p>
            <a:pPr algn="ctr"/>
            <a:r>
              <a:rPr lang="en-US" sz="1600" b="0" i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falling as </a:t>
            </a:r>
            <a:r>
              <a:rPr lang="en-US" i="1" dirty="0" smtClean="0">
                <a:solidFill>
                  <a:srgbClr val="FF0000"/>
                </a:solidFill>
                <a:latin typeface="Cambria Math"/>
                <a:cs typeface="Cambria Math"/>
              </a:rPr>
              <a:t>f </a:t>
            </a:r>
            <a:r>
              <a:rPr lang="en-US" i="1" baseline="30000" dirty="0" smtClean="0">
                <a:solidFill>
                  <a:srgbClr val="FF0000"/>
                </a:solidFill>
                <a:latin typeface="Cambria Math"/>
                <a:cs typeface="Cambria Math"/>
              </a:rPr>
              <a:t>-11</a:t>
            </a:r>
            <a:endParaRPr lang="en-US" i="1" dirty="0" smtClean="0">
              <a:solidFill>
                <a:srgbClr val="FF0000"/>
              </a:solidFill>
              <a:latin typeface="Cambria Math"/>
              <a:cs typeface="Cambria Math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0" y="3977640"/>
            <a:ext cx="1447800" cy="58477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latin typeface="Helvetica" pitchFamily="34" charset="0"/>
                <a:cs typeface="Helvetica" pitchFamily="34" charset="0"/>
              </a:rPr>
              <a:t>Suspension thermal noise</a:t>
            </a:r>
            <a:endParaRPr lang="en-US" sz="1800" dirty="0" smtClean="0">
              <a:latin typeface="Cambria Math"/>
              <a:cs typeface="Cambria Math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8004" y="6043501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30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671" y="6060434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 smtClean="0">
                <a:latin typeface="Helvetica" pitchFamily="34" charset="0"/>
                <a:cs typeface="Helvetica" pitchFamily="34" charset="0"/>
              </a:rPr>
              <a:t>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682754" y="2636522"/>
            <a:ext cx="1800846" cy="3901439"/>
            <a:chOff x="914400" y="1978152"/>
            <a:chExt cx="1938580" cy="4419600"/>
          </a:xfrm>
        </p:grpSpPr>
        <p:grpSp>
          <p:nvGrpSpPr>
            <p:cNvPr id="18" name="Group 164"/>
            <p:cNvGrpSpPr/>
            <p:nvPr/>
          </p:nvGrpSpPr>
          <p:grpSpPr>
            <a:xfrm>
              <a:off x="914400" y="1978152"/>
              <a:ext cx="1295400" cy="4419600"/>
              <a:chOff x="1143000" y="1524000"/>
              <a:chExt cx="1295400" cy="44196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rot="5400000">
                <a:off x="14097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12573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16764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1600200" y="3886200"/>
                <a:ext cx="609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lowchart: Direct Access Storage 20"/>
              <p:cNvSpPr/>
              <p:nvPr/>
            </p:nvSpPr>
            <p:spPr>
              <a:xfrm>
                <a:off x="1295400" y="39624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lowchart: Direct Access Storage 21"/>
              <p:cNvSpPr/>
              <p:nvPr/>
            </p:nvSpPr>
            <p:spPr>
              <a:xfrm>
                <a:off x="1143000" y="4038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Direct Access Storage 23"/>
              <p:cNvSpPr/>
              <p:nvPr/>
            </p:nvSpPr>
            <p:spPr>
              <a:xfrm>
                <a:off x="1295400" y="44196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Direct Access Storage 24"/>
              <p:cNvSpPr/>
              <p:nvPr/>
            </p:nvSpPr>
            <p:spPr>
              <a:xfrm>
                <a:off x="1143000" y="4495800"/>
                <a:ext cx="152400" cy="152400"/>
              </a:xfrm>
              <a:prstGeom prst="flowChartMagneticDrum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Direct Access Storage 26"/>
              <p:cNvSpPr/>
              <p:nvPr/>
            </p:nvSpPr>
            <p:spPr>
              <a:xfrm>
                <a:off x="1295400" y="2971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lowchart: Direct Access Storage 27"/>
              <p:cNvSpPr/>
              <p:nvPr/>
            </p:nvSpPr>
            <p:spPr>
              <a:xfrm>
                <a:off x="1143000" y="3048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lowchart: Direct Access Storage 28"/>
              <p:cNvSpPr/>
              <p:nvPr/>
            </p:nvSpPr>
            <p:spPr>
              <a:xfrm>
                <a:off x="1295400" y="3352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Direct Access Storage 29"/>
              <p:cNvSpPr/>
              <p:nvPr/>
            </p:nvSpPr>
            <p:spPr>
              <a:xfrm>
                <a:off x="1143000" y="3429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lowchart: Direct Access Storage 39"/>
              <p:cNvSpPr/>
              <p:nvPr/>
            </p:nvSpPr>
            <p:spPr>
              <a:xfrm>
                <a:off x="1524000" y="3886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447800" y="28956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Direct Access Storage 53"/>
              <p:cNvSpPr/>
              <p:nvPr/>
            </p:nvSpPr>
            <p:spPr>
              <a:xfrm>
                <a:off x="1524000" y="5029200"/>
                <a:ext cx="685800" cy="914400"/>
              </a:xfrm>
              <a:prstGeom prst="flowChartMagneticDrum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194"/>
              <p:cNvGrpSpPr/>
              <p:nvPr/>
            </p:nvGrpSpPr>
            <p:grpSpPr>
              <a:xfrm>
                <a:off x="1706880" y="3778727"/>
                <a:ext cx="184114" cy="1023547"/>
                <a:chOff x="1752600" y="4159727"/>
                <a:chExt cx="184114" cy="1023547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1752600" y="4159727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1828800" y="4160520"/>
                  <a:ext cx="107914" cy="1022754"/>
                </a:xfrm>
                <a:custGeom>
                  <a:avLst/>
                  <a:gdLst>
                    <a:gd name="connsiteX0" fmla="*/ 4845 w 107914"/>
                    <a:gd name="connsiteY0" fmla="*/ 0 h 1022754"/>
                    <a:gd name="connsiteX1" fmla="*/ 4845 w 107914"/>
                    <a:gd name="connsiteY1" fmla="*/ 589339 h 1022754"/>
                    <a:gd name="connsiteX2" fmla="*/ 33916 w 107914"/>
                    <a:gd name="connsiteY2" fmla="*/ 882687 h 1022754"/>
                    <a:gd name="connsiteX3" fmla="*/ 107914 w 107914"/>
                    <a:gd name="connsiteY3" fmla="*/ 1022754 h 102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914" h="1022754">
                      <a:moveTo>
                        <a:pt x="4845" y="0"/>
                      </a:moveTo>
                      <a:cubicBezTo>
                        <a:pt x="2422" y="221112"/>
                        <a:pt x="0" y="442225"/>
                        <a:pt x="4845" y="589339"/>
                      </a:cubicBezTo>
                      <a:cubicBezTo>
                        <a:pt x="9690" y="736453"/>
                        <a:pt x="16738" y="810451"/>
                        <a:pt x="33916" y="882687"/>
                      </a:cubicBezTo>
                      <a:cubicBezTo>
                        <a:pt x="51094" y="954923"/>
                        <a:pt x="79504" y="988838"/>
                        <a:pt x="107914" y="1022754"/>
                      </a:cubicBezTo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" name="Straight Connector 38"/>
              <p:cNvCxnSpPr/>
              <p:nvPr/>
            </p:nvCxnSpPr>
            <p:spPr>
              <a:xfrm rot="5400000">
                <a:off x="1679448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rot="5400000">
                <a:off x="1752600" y="37719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13335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181100" y="4991100"/>
                <a:ext cx="99060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16200000" flipH="1">
                <a:off x="1556070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6200000" flipH="1">
                <a:off x="1610802" y="2982534"/>
                <a:ext cx="381000" cy="547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5400000">
                <a:off x="187465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5400000">
                <a:off x="1818132" y="2830068"/>
                <a:ext cx="381000" cy="54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ube 46"/>
              <p:cNvSpPr/>
              <p:nvPr/>
            </p:nvSpPr>
            <p:spPr>
              <a:xfrm>
                <a:off x="1447800" y="1981200"/>
                <a:ext cx="914400" cy="838200"/>
              </a:xfrm>
              <a:prstGeom prst="cube">
                <a:avLst>
                  <a:gd name="adj" fmla="val 4942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lowchart: Direct Access Storage 50"/>
              <p:cNvSpPr/>
              <p:nvPr/>
            </p:nvSpPr>
            <p:spPr>
              <a:xfrm>
                <a:off x="1981200" y="19050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Direct Access Storage 37"/>
              <p:cNvSpPr/>
              <p:nvPr/>
            </p:nvSpPr>
            <p:spPr>
              <a:xfrm>
                <a:off x="2133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Direct Access Storage 38"/>
              <p:cNvSpPr/>
              <p:nvPr/>
            </p:nvSpPr>
            <p:spPr>
              <a:xfrm>
                <a:off x="1981200" y="2514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Direct Access Storage 54"/>
              <p:cNvSpPr/>
              <p:nvPr/>
            </p:nvSpPr>
            <p:spPr>
              <a:xfrm>
                <a:off x="2286000" y="22098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/>
              <p:nvPr/>
            </p:nvCxnSpPr>
            <p:spPr>
              <a:xfrm>
                <a:off x="1658170" y="1550842"/>
                <a:ext cx="152334" cy="6205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5400000">
                <a:off x="1798320" y="1754124"/>
                <a:ext cx="533400" cy="731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lowchart: Direct Access Storage 51"/>
              <p:cNvSpPr/>
              <p:nvPr/>
            </p:nvSpPr>
            <p:spPr>
              <a:xfrm>
                <a:off x="1752600" y="2133600"/>
                <a:ext cx="152400" cy="152400"/>
              </a:xfrm>
              <a:prstGeom prst="flowChartMagneticDrum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67"/>
            <p:cNvGrpSpPr/>
            <p:nvPr/>
          </p:nvGrpSpPr>
          <p:grpSpPr>
            <a:xfrm>
              <a:off x="1874350" y="5940552"/>
              <a:ext cx="978630" cy="3048"/>
              <a:chOff x="2026750" y="5864352"/>
              <a:chExt cx="978630" cy="3048"/>
            </a:xfrm>
          </p:grpSpPr>
          <p:cxnSp>
            <p:nvCxnSpPr>
              <p:cNvPr id="21" name="Straight Connector 20"/>
              <p:cNvCxnSpPr>
                <a:stCxn id="37" idx="4"/>
              </p:cNvCxnSpPr>
              <p:nvPr/>
            </p:nvCxnSpPr>
            <p:spPr>
              <a:xfrm>
                <a:off x="2133600" y="5864352"/>
                <a:ext cx="871780" cy="3048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2026750" y="5867400"/>
                <a:ext cx="838200" cy="0"/>
              </a:xfrm>
              <a:prstGeom prst="line">
                <a:avLst/>
              </a:prstGeom>
              <a:ln w="254000" cap="flat" cmpd="sng">
                <a:solidFill>
                  <a:srgbClr val="FF0000">
                    <a:alpha val="25098"/>
                  </a:srgbClr>
                </a:solidFill>
                <a:round/>
                <a:head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ounded Rectangle 56"/>
          <p:cNvSpPr/>
          <p:nvPr/>
        </p:nvSpPr>
        <p:spPr bwMode="auto">
          <a:xfrm>
            <a:off x="6595752" y="1507820"/>
            <a:ext cx="2395848" cy="1127761"/>
          </a:xfrm>
          <a:prstGeom prst="roundRect">
            <a:avLst/>
          </a:prstGeom>
          <a:solidFill>
            <a:srgbClr val="FF0000">
              <a:alpha val="75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rgbClr val="000000"/>
                </a:solidFill>
                <a:latin typeface="+mn-lt"/>
              </a:rPr>
              <a:t>3-stage active isolator</a:t>
            </a:r>
            <a:endParaRPr kumimoji="0" lang="en-US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3511" y="4343402"/>
            <a:ext cx="1374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4 stages of passive isolation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673604" y="6060434"/>
            <a:ext cx="384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</a:t>
            </a:r>
            <a:r>
              <a:rPr lang="en-US" sz="140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023538" y="6068901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6</a:t>
            </a:r>
            <a:endParaRPr lang="en-US" sz="1400" i="0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683940" y="6068901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34" charset="0"/>
                <a:cs typeface="Helvetica" pitchFamily="34" charset="0"/>
              </a:rPr>
              <a:t>8</a:t>
            </a:r>
            <a:endParaRPr lang="en-US" sz="1400" i="0" dirty="0" smtClean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01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4469" y="86321"/>
            <a:ext cx="2931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>
                <a:solidFill>
                  <a:srgbClr val="FF6600"/>
                </a:solidFill>
                <a:latin typeface="+mj-lt"/>
              </a:rPr>
              <a:t>Test Mass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65380-F015-4B9D-8FCA-BD37479F961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868" y="5433053"/>
            <a:ext cx="3572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Very high Optical quality: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&gt; a few 10’s ppm of total loss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&gt; absorption of ≤ 0.5 ppm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0535" y="1100669"/>
            <a:ext cx="37507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Ultra-low-loss fused silica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34 cm </a:t>
            </a:r>
            <a:r>
              <a:rPr lang="el-GR" dirty="0" smtClean="0">
                <a:solidFill>
                  <a:srgbClr val="FFFF00"/>
                </a:solidFill>
              </a:rPr>
              <a:t>φ</a:t>
            </a:r>
            <a:r>
              <a:rPr lang="en-US" dirty="0" smtClean="0">
                <a:solidFill>
                  <a:srgbClr val="FFFF00"/>
                </a:solidFill>
              </a:rPr>
              <a:t> x 20 cm thick, 40 kg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Super-polished + ion beam milling</a:t>
            </a:r>
          </a:p>
          <a:p>
            <a:pPr marL="557784" lvl="1" indent="-228600">
              <a:buFont typeface="Wingdings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&lt;0.15 nm RMS deviation from sphere</a:t>
            </a:r>
          </a:p>
          <a:p>
            <a:pPr marL="157734" indent="-285750">
              <a:buFont typeface="Wingdings" charset="2"/>
              <a:buChar char="Ø"/>
            </a:pPr>
            <a:r>
              <a:rPr lang="en-US" dirty="0" smtClean="0">
                <a:solidFill>
                  <a:srgbClr val="FFFF00"/>
                </a:solidFill>
              </a:rPr>
              <a:t>Mirror coatings: </a:t>
            </a:r>
          </a:p>
          <a:p>
            <a:pPr marL="614934" lvl="1" indent="-285750">
              <a:buFont typeface="Wingdings" charset="2"/>
              <a:buChar char="§"/>
            </a:pPr>
            <a:r>
              <a:rPr lang="en-US" dirty="0" smtClean="0">
                <a:solidFill>
                  <a:srgbClr val="FFFF00"/>
                </a:solidFill>
              </a:rPr>
              <a:t>Ti:Ta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O</a:t>
            </a:r>
            <a:r>
              <a:rPr lang="en-US" baseline="-25000" dirty="0" smtClean="0">
                <a:solidFill>
                  <a:srgbClr val="FFFF00"/>
                </a:solidFill>
              </a:rPr>
              <a:t>5</a:t>
            </a:r>
            <a:r>
              <a:rPr lang="en-US" dirty="0" smtClean="0">
                <a:solidFill>
                  <a:srgbClr val="FFFF00"/>
                </a:solidFill>
              </a:rPr>
              <a:t> / SiO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multi-layers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0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4113"/>
            <a:ext cx="9144000" cy="6094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6688" y="5217614"/>
            <a:ext cx="1819568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1 </a:t>
            </a:r>
            <a:r>
              <a:rPr lang="en-US" sz="2400" dirty="0" smtClean="0">
                <a:solidFill>
                  <a:srgbClr val="FF0000"/>
                </a:solidFill>
              </a:rPr>
              <a:t>micron wavelength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4570" y="4224874"/>
            <a:ext cx="182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Master Oscillator Power Amplifier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9843" y="80028"/>
            <a:ext cx="5149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</a:rPr>
              <a:t>200 W pre-stabilized laser</a:t>
            </a:r>
            <a:endParaRPr lang="en-US" sz="36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2551" y="1524005"/>
            <a:ext cx="1828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Injection locked high-power oscillator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4527" y="1058335"/>
            <a:ext cx="164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Frequency &amp; intensity stabilization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449733" y="1464739"/>
            <a:ext cx="406400" cy="592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9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BNS </a:t>
            </a:r>
            <a:r>
              <a:rPr lang="en-US" dirty="0" err="1" smtClean="0"/>
              <a:t>inspiral</a:t>
            </a:r>
            <a:r>
              <a:rPr lang="en-US" dirty="0" smtClean="0"/>
              <a:t> was rather different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589"/>
            <a:ext cx="9144000" cy="5144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7869" y="4519028"/>
            <a:ext cx="3482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C66"/>
                </a:solidFill>
              </a:rPr>
              <a:t>Over ~100 sec, </a:t>
            </a:r>
            <a:r>
              <a:rPr lang="en-US" sz="2000" b="1" i="1" dirty="0" err="1" smtClean="0">
                <a:solidFill>
                  <a:srgbClr val="FFCC66"/>
                </a:solidFill>
              </a:rPr>
              <a:t>f</a:t>
            </a:r>
            <a:r>
              <a:rPr lang="en-US" sz="2000" b="1" baseline="-25000" dirty="0" err="1" smtClean="0">
                <a:solidFill>
                  <a:srgbClr val="FFCC66"/>
                </a:solidFill>
              </a:rPr>
              <a:t>gw</a:t>
            </a:r>
            <a:r>
              <a:rPr lang="en-US" sz="2000" b="1" dirty="0" smtClean="0">
                <a:solidFill>
                  <a:srgbClr val="FFCC66"/>
                </a:solidFill>
              </a:rPr>
              <a:t> 25 </a:t>
            </a:r>
            <a:r>
              <a:rPr lang="en-US" sz="2000" b="1" dirty="0" smtClean="0">
                <a:solidFill>
                  <a:srgbClr val="FFCC66"/>
                </a:solidFill>
                <a:sym typeface="Wingdings"/>
              </a:rPr>
              <a:t> </a:t>
            </a:r>
            <a:r>
              <a:rPr lang="en-US" sz="2000" b="1" dirty="0" smtClean="0">
                <a:solidFill>
                  <a:srgbClr val="FFCC66"/>
                </a:solidFill>
              </a:rPr>
              <a:t>400 Hz</a:t>
            </a:r>
            <a:endParaRPr lang="en-US" sz="2000" b="1" dirty="0">
              <a:solidFill>
                <a:srgbClr val="FFCC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8073" y="4318973"/>
            <a:ext cx="1554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rgbClr val="FFCC66"/>
                </a:solidFill>
              </a:rPr>
              <a:t>h</a:t>
            </a:r>
            <a:r>
              <a:rPr lang="en-US" sz="2000" b="1" i="1" baseline="-25000" dirty="0" err="1" smtClean="0">
                <a:solidFill>
                  <a:srgbClr val="FFCC66"/>
                </a:solidFill>
              </a:rPr>
              <a:t>p</a:t>
            </a:r>
            <a:r>
              <a:rPr lang="en-US" sz="2000" b="1" baseline="-25000" dirty="0" smtClean="0">
                <a:solidFill>
                  <a:srgbClr val="FFCC66"/>
                </a:solidFill>
              </a:rPr>
              <a:t>-p</a:t>
            </a:r>
            <a:r>
              <a:rPr lang="en-US" sz="2000" b="1" dirty="0" smtClean="0">
                <a:solidFill>
                  <a:srgbClr val="FFCC66"/>
                </a:solidFill>
              </a:rPr>
              <a:t> = 1x10</a:t>
            </a:r>
            <a:r>
              <a:rPr lang="en-US" sz="2000" b="1" baseline="30000" dirty="0" smtClean="0">
                <a:solidFill>
                  <a:srgbClr val="FFCC66"/>
                </a:solidFill>
              </a:rPr>
              <a:t>-22</a:t>
            </a:r>
            <a:endParaRPr lang="en-US" sz="2000" b="1" dirty="0">
              <a:solidFill>
                <a:srgbClr val="FFCC66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94400" y="4724400"/>
            <a:ext cx="6350" cy="298451"/>
          </a:xfrm>
          <a:prstGeom prst="straightConnector1">
            <a:avLst/>
          </a:prstGeom>
          <a:ln>
            <a:solidFill>
              <a:srgbClr val="FFCC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38398" y="4558731"/>
            <a:ext cx="1122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C66"/>
                </a:solidFill>
              </a:rPr>
              <a:t>SNR = 32</a:t>
            </a:r>
            <a:endParaRPr lang="en-US" sz="2000" b="1" dirty="0">
              <a:solidFill>
                <a:srgbClr val="FFCC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0867" y="1947334"/>
            <a:ext cx="5003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00"/>
                </a:solidFill>
              </a:rPr>
              <a:t>This talk will describe the incredible detectors that made this collection of discoveries</a:t>
            </a:r>
            <a:endParaRPr lang="en-US" sz="2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0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66533"/>
            <a:ext cx="8229600" cy="23516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1" dirty="0" smtClean="0"/>
              <a:t>Future Plans</a:t>
            </a:r>
            <a:endParaRPr lang="en-US" sz="44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12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GW Global Detector M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1" y="1326842"/>
            <a:ext cx="7679321" cy="5344892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1188176"/>
          </a:xfrm>
        </p:spPr>
        <p:txBody>
          <a:bodyPr/>
          <a:lstStyle/>
          <a:p>
            <a:pPr eaLnBrk="1" hangingPunct="1"/>
            <a:r>
              <a:rPr lang="en-US" dirty="0"/>
              <a:t>Global network of detectors</a:t>
            </a:r>
          </a:p>
        </p:txBody>
      </p:sp>
      <p:pic>
        <p:nvPicPr>
          <p:cNvPr id="50180" name="Picture 4" descr="uLHOaerialCropp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0331" y="1605669"/>
            <a:ext cx="1136268" cy="972817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0181" name="Picture 5" descr="LLOaeri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1798" y="3380027"/>
            <a:ext cx="1297309" cy="1059212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0182" name="Picture 6" descr="virgo_aeri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8447" y="3290088"/>
            <a:ext cx="1267965" cy="995001"/>
          </a:xfrm>
          <a:prstGeom prst="rect">
            <a:avLst/>
          </a:prstGeom>
          <a:noFill/>
          <a:ln w="31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0183" name="Picture 7" descr="geo600_aeri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20294" y="1693428"/>
            <a:ext cx="1173338" cy="926565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0198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072" y="2578472"/>
            <a:ext cx="1405728" cy="1177045"/>
          </a:xfrm>
          <a:prstGeom prst="rect">
            <a:avLst/>
          </a:prstGeom>
          <a:solidFill>
            <a:schemeClr val="tx1"/>
          </a:solidFill>
          <a:ln w="952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229" y="3894376"/>
            <a:ext cx="840094" cy="840093"/>
          </a:xfrm>
          <a:prstGeom prst="rect">
            <a:avLst/>
          </a:prstGeom>
          <a:ln w="25400">
            <a:solidFill>
              <a:srgbClr val="E46C0A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450587" y="2788462"/>
            <a:ext cx="675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VIRGO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4744716" y="2760802"/>
            <a:ext cx="62064" cy="8275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 prospects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929" y="2057399"/>
            <a:ext cx="6896368" cy="41465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2929" y="1432471"/>
            <a:ext cx="7042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Envisioned sensitivity evolution and observational runs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6669" y="6203950"/>
            <a:ext cx="2332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From LIGO-P1200087-v42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3867" y="3393714"/>
            <a:ext cx="1244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Currently preparing for O3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219198" y="3530600"/>
            <a:ext cx="338669" cy="3556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9198" y="3886200"/>
            <a:ext cx="338669" cy="516467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Squeezed Light for O3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756" y="2067867"/>
            <a:ext cx="4508500" cy="422159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62619" y="1345195"/>
            <a:ext cx="30339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160" tIns="46080" rIns="92160" bIns="46080" anchor="b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Squeezed light and squeezed vacuum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45224" y="4603736"/>
            <a:ext cx="1928186" cy="1371011"/>
            <a:chOff x="2286000" y="3146351"/>
            <a:chExt cx="2862364" cy="2035248"/>
          </a:xfrm>
        </p:grpSpPr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2286000" y="4953000"/>
              <a:ext cx="2494722" cy="6646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4584904" y="4424569"/>
              <a:ext cx="563460" cy="551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055061" y="3146351"/>
              <a:ext cx="563460" cy="5515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3265004" y="3667538"/>
              <a:ext cx="13184" cy="1514061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55473" t="15429" r="23270" b="58409"/>
            <a:stretch>
              <a:fillRect/>
            </a:stretch>
          </p:blipFill>
          <p:spPr bwMode="auto">
            <a:xfrm rot="1992232">
              <a:off x="3593749" y="3444765"/>
              <a:ext cx="738041" cy="13634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286956" y="6001826"/>
            <a:ext cx="2044507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Squeezed light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2466149" y="6020303"/>
            <a:ext cx="187322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rgbClr val="FFFFFF"/>
                </a:solidFill>
              </a:rPr>
              <a:t>Squeezed vacuum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597704" y="4546601"/>
            <a:ext cx="1856432" cy="1688287"/>
            <a:chOff x="2286000" y="2976681"/>
            <a:chExt cx="2889739" cy="2628001"/>
          </a:xfrm>
        </p:grpSpPr>
        <p:sp>
          <p:nvSpPr>
            <p:cNvPr id="17" name="Line 3"/>
            <p:cNvSpPr>
              <a:spLocks noChangeShapeType="1"/>
            </p:cNvSpPr>
            <p:nvPr/>
          </p:nvSpPr>
          <p:spPr bwMode="auto">
            <a:xfrm>
              <a:off x="2286000" y="4953000"/>
              <a:ext cx="2494722" cy="6646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4584903" y="4424568"/>
              <a:ext cx="590836" cy="578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3055061" y="2976681"/>
              <a:ext cx="590836" cy="5783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3265004" y="3667538"/>
              <a:ext cx="13184" cy="1514061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55473" t="15429" r="23270" b="58409"/>
            <a:stretch>
              <a:fillRect/>
            </a:stretch>
          </p:blipFill>
          <p:spPr bwMode="auto">
            <a:xfrm rot="1195595">
              <a:off x="2895983" y="4241191"/>
              <a:ext cx="738041" cy="136349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2" name="Group 21"/>
          <p:cNvGrpSpPr/>
          <p:nvPr/>
        </p:nvGrpSpPr>
        <p:grpSpPr>
          <a:xfrm>
            <a:off x="2472129" y="2298847"/>
            <a:ext cx="1924390" cy="2042627"/>
            <a:chOff x="6714496" y="3235165"/>
            <a:chExt cx="2748489" cy="2917362"/>
          </a:xfrm>
        </p:grpSpPr>
        <p:sp>
          <p:nvSpPr>
            <p:cNvPr id="23" name="Line 3"/>
            <p:cNvSpPr>
              <a:spLocks noChangeShapeType="1"/>
            </p:cNvSpPr>
            <p:nvPr/>
          </p:nvSpPr>
          <p:spPr bwMode="auto">
            <a:xfrm>
              <a:off x="7010400" y="5029200"/>
              <a:ext cx="2054087" cy="497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24" name="Text Box 4"/>
            <p:cNvSpPr txBox="1">
              <a:spLocks noChangeArrowheads="1"/>
            </p:cNvSpPr>
            <p:nvPr/>
          </p:nvSpPr>
          <p:spPr bwMode="auto">
            <a:xfrm>
              <a:off x="8920874" y="4508214"/>
              <a:ext cx="542111" cy="5306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7815973" y="3235165"/>
              <a:ext cx="542111" cy="5306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H="1">
              <a:off x="8002588" y="3851412"/>
              <a:ext cx="9358" cy="1406387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400" dirty="0">
                <a:solidFill>
                  <a:srgbClr val="FFFF00"/>
                </a:solidFill>
              </a:endParaRPr>
            </a:p>
          </p:txBody>
        </p:sp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55473" t="15429" r="23270" b="58409"/>
            <a:stretch>
              <a:fillRect/>
            </a:stretch>
          </p:blipFill>
          <p:spPr bwMode="auto">
            <a:xfrm>
              <a:off x="7488584" y="4572000"/>
              <a:ext cx="990600" cy="914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6714496" y="5226296"/>
              <a:ext cx="2477411" cy="926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FF"/>
                  </a:solidFill>
                </a:rPr>
                <a:t>Vacuum </a:t>
              </a:r>
              <a:endParaRPr lang="en-US" dirty="0" smtClean="0">
                <a:solidFill>
                  <a:srgbClr val="FFFFFF"/>
                </a:solidFill>
              </a:endParaRPr>
            </a:p>
            <a:p>
              <a:pPr algn="ct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FF"/>
                  </a:solidFill>
                </a:rPr>
                <a:t>fluctuations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7774" y="2251221"/>
            <a:ext cx="1851602" cy="1468643"/>
            <a:chOff x="1916627" y="1095762"/>
            <a:chExt cx="3248820" cy="2576885"/>
          </a:xfrm>
        </p:grpSpPr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2693458" y="1095762"/>
              <a:ext cx="665986" cy="6518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6627" y="1684801"/>
              <a:ext cx="3248820" cy="1987846"/>
              <a:chOff x="1924398" y="1463439"/>
              <a:chExt cx="3248820" cy="1987846"/>
            </a:xfrm>
          </p:grpSpPr>
          <p:sp>
            <p:nvSpPr>
              <p:cNvPr id="29" name="Line 3"/>
              <p:cNvSpPr>
                <a:spLocks noChangeShapeType="1"/>
              </p:cNvSpPr>
              <p:nvPr/>
            </p:nvSpPr>
            <p:spPr bwMode="auto">
              <a:xfrm>
                <a:off x="1924398" y="3181274"/>
                <a:ext cx="3048000" cy="1588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/>
            </p:nvSpPr>
            <p:spPr bwMode="auto">
              <a:xfrm>
                <a:off x="4507232" y="2536456"/>
                <a:ext cx="665986" cy="6518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Line 6"/>
              <p:cNvSpPr>
                <a:spLocks noChangeShapeType="1"/>
              </p:cNvSpPr>
              <p:nvPr/>
            </p:nvSpPr>
            <p:spPr bwMode="auto">
              <a:xfrm>
                <a:off x="2909525" y="1463439"/>
                <a:ext cx="7061" cy="1987846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pic>
            <p:nvPicPr>
              <p:cNvPr id="33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5473" t="15429" r="23270" b="58409"/>
              <a:stretch>
                <a:fillRect/>
              </a:stretch>
            </p:blipFill>
            <p:spPr bwMode="auto">
              <a:xfrm>
                <a:off x="2984810" y="1508801"/>
                <a:ext cx="990600" cy="9144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3221824" y="1756776"/>
                <a:ext cx="1665938" cy="1337657"/>
                <a:chOff x="3513924" y="1699626"/>
                <a:chExt cx="1665938" cy="1337657"/>
              </a:xfrm>
            </p:grpSpPr>
            <p:cxnSp>
              <p:nvCxnSpPr>
                <p:cNvPr id="35" name="AutoShape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13924" y="2309226"/>
                  <a:ext cx="533400" cy="3176"/>
                </a:xfrm>
                <a:prstGeom prst="straightConnector1">
                  <a:avLst/>
                </a:prstGeom>
                <a:noFill/>
                <a:ln w="12600">
                  <a:solidFill>
                    <a:srgbClr val="FFFF00"/>
                  </a:solidFill>
                  <a:miter lim="800000"/>
                  <a:headEnd type="triangle" w="med" len="med"/>
                  <a:tailEnd type="triangle" w="med" len="med"/>
                </a:ln>
              </p:spPr>
            </p:cxnSp>
            <p:cxnSp>
              <p:nvCxnSpPr>
                <p:cNvPr id="36" name="AutoShape 14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99726" y="1699627"/>
                  <a:ext cx="1" cy="531813"/>
                </a:xfrm>
                <a:prstGeom prst="straightConnector1">
                  <a:avLst/>
                </a:prstGeom>
                <a:noFill/>
                <a:ln w="12600">
                  <a:solidFill>
                    <a:srgbClr val="FFFF00"/>
                  </a:solidFill>
                  <a:miter lim="800000"/>
                  <a:headEnd type="triangle" w="med" len="med"/>
                  <a:tailEnd type="triangle" w="med" len="med"/>
                </a:ln>
              </p:spPr>
            </p:cxnSp>
            <p:sp>
              <p:nvSpPr>
                <p:cNvPr id="3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75924" y="1699626"/>
                  <a:ext cx="903938" cy="65185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US" dirty="0">
                      <a:solidFill>
                        <a:srgbClr val="FFFF00"/>
                      </a:solidFill>
                    </a:rPr>
                    <a:t>∆X</a:t>
                  </a:r>
                  <a:r>
                    <a:rPr lang="en-US" baseline="-25000" dirty="0">
                      <a:solidFill>
                        <a:srgbClr val="FFFF00"/>
                      </a:solidFill>
                    </a:rPr>
                    <a:t>2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590125" y="2385425"/>
                  <a:ext cx="903938" cy="65185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US" dirty="0">
                      <a:solidFill>
                        <a:srgbClr val="FFFF00"/>
                      </a:solidFill>
                    </a:rPr>
                    <a:t>∆X</a:t>
                  </a:r>
                  <a:r>
                    <a:rPr lang="en-US" baseline="-25000" dirty="0">
                      <a:solidFill>
                        <a:srgbClr val="FFFF00"/>
                      </a:solidFill>
                    </a:rPr>
                    <a:t>1</a:t>
                  </a:r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</p:grpSp>
        </p:grpSp>
      </p:grpSp>
      <p:sp>
        <p:nvSpPr>
          <p:cNvPr id="39" name="Rectangle 18"/>
          <p:cNvSpPr>
            <a:spLocks noChangeArrowheads="1"/>
          </p:cNvSpPr>
          <p:nvPr/>
        </p:nvSpPr>
        <p:spPr bwMode="auto">
          <a:xfrm>
            <a:off x="71523" y="3660111"/>
            <a:ext cx="2058004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Coherent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state of light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86594" y="1665577"/>
            <a:ext cx="1284624" cy="40229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FFFFFF"/>
                </a:solidFill>
              </a:rPr>
              <a:t>∆X</a:t>
            </a:r>
            <a:r>
              <a:rPr lang="en-US" sz="2000" baseline="-25000" dirty="0">
                <a:solidFill>
                  <a:srgbClr val="FFFFFF"/>
                </a:solidFill>
              </a:rPr>
              <a:t>1</a:t>
            </a:r>
            <a:r>
              <a:rPr lang="en-US" sz="2000" dirty="0">
                <a:solidFill>
                  <a:srgbClr val="FFFFFF"/>
                </a:solidFill>
              </a:rPr>
              <a:t> ∆X</a:t>
            </a:r>
            <a:r>
              <a:rPr lang="en-US" sz="2000" baseline="-25000" dirty="0">
                <a:solidFill>
                  <a:srgbClr val="FFFFFF"/>
                </a:solidFill>
              </a:rPr>
              <a:t>2</a:t>
            </a:r>
            <a:r>
              <a:rPr lang="en-US" sz="2000" dirty="0">
                <a:solidFill>
                  <a:srgbClr val="FFFFFF"/>
                </a:solidFill>
              </a:rPr>
              <a:t> ≥1</a:t>
            </a:r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3" cstate="print"/>
          <a:srcRect l="55473" t="15429" r="23270" b="58409"/>
          <a:stretch>
            <a:fillRect/>
          </a:stretch>
        </p:blipFill>
        <p:spPr bwMode="auto">
          <a:xfrm rot="5400000">
            <a:off x="6029423" y="4636650"/>
            <a:ext cx="367893" cy="6796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cxnSp>
        <p:nvCxnSpPr>
          <p:cNvPr id="49" name="Straight Arrow Connector 48"/>
          <p:cNvCxnSpPr/>
          <p:nvPr/>
        </p:nvCxnSpPr>
        <p:spPr>
          <a:xfrm flipV="1">
            <a:off x="5937250" y="4631982"/>
            <a:ext cx="0" cy="223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153149" y="5242535"/>
            <a:ext cx="192616" cy="4572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159501" y="5242535"/>
            <a:ext cx="173567" cy="45720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140448" y="5242535"/>
            <a:ext cx="19261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6148926" y="5703943"/>
            <a:ext cx="19261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83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for O3 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L1_SQZ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750002"/>
            <a:ext cx="6280150" cy="4852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2656" y="2197100"/>
            <a:ext cx="206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FF0000"/>
                </a:solidFill>
                <a:latin typeface="Helvetica" panose="020B0604020202020204" pitchFamily="34" charset="0"/>
              </a:rPr>
              <a:t>x2 Higher power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4912" y="2874666"/>
            <a:ext cx="222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00B0F0"/>
                </a:solidFill>
                <a:latin typeface="Helvetica" panose="020B0604020202020204" pitchFamily="34" charset="0"/>
              </a:rPr>
              <a:t>x2 Higher power + squeezing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4912" y="4394201"/>
            <a:ext cx="210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>
                <a:solidFill>
                  <a:schemeClr val="bg1">
                    <a:lumMod val="85000"/>
                  </a:schemeClr>
                </a:solidFill>
                <a:latin typeface="+mn-lt"/>
                <a:cs typeface="Times New Roman" panose="02020603050405020304" pitchFamily="18" charset="0"/>
              </a:rPr>
              <a:t> No further reduction of low frequency noise assumed in this plot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3" y="1250435"/>
            <a:ext cx="555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Squeezed light injection has essentially the same impact on quantum noise as increased laser power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7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6802"/>
            <a:ext cx="8229600" cy="31813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1" dirty="0" smtClean="0"/>
              <a:t>Beyond Advanced LIGO:</a:t>
            </a:r>
          </a:p>
          <a:p>
            <a:pPr marL="0" indent="0" algn="ctr">
              <a:buNone/>
            </a:pPr>
            <a:r>
              <a:rPr lang="en-US" sz="4400" b="1" i="1" dirty="0" smtClean="0"/>
              <a:t>The A+ Upgrade</a:t>
            </a:r>
          </a:p>
          <a:p>
            <a:pPr marL="0" indent="0" algn="ctr">
              <a:buNone/>
            </a:pPr>
            <a:r>
              <a:rPr lang="en-US" sz="4400" b="1" i="1" dirty="0" smtClean="0"/>
              <a:t>2020-2025</a:t>
            </a:r>
            <a:endParaRPr lang="en-US" sz="4400" b="1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59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868"/>
            <a:ext cx="8229600" cy="9183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A+: a mid-scale upgrade to </a:t>
            </a:r>
            <a:br>
              <a:rPr lang="en-US" dirty="0" smtClean="0"/>
            </a:br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41" y="2235200"/>
            <a:ext cx="2705100" cy="366394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Improvements to quantum noise &amp; thermal noise</a:t>
            </a:r>
          </a:p>
          <a:p>
            <a:r>
              <a:rPr lang="en-US" sz="2400" dirty="0" smtClean="0"/>
              <a:t>Projected time scale for A+ operation: 2023-2025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 descr="AdvLIGOPl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2" y="1646671"/>
            <a:ext cx="6062009" cy="4684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0050" y="43815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A+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09596">
            <a:off x="6744726" y="3846096"/>
            <a:ext cx="1539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C68705"/>
                </a:solidFill>
              </a:rPr>
              <a:t>AdvLIGO</a:t>
            </a:r>
            <a:r>
              <a:rPr lang="en-US" sz="1600" b="1" dirty="0" smtClean="0">
                <a:solidFill>
                  <a:srgbClr val="C68705"/>
                </a:solidFill>
              </a:rPr>
              <a:t> design</a:t>
            </a:r>
            <a:endParaRPr lang="en-US" sz="1600" b="1" dirty="0">
              <a:solidFill>
                <a:srgbClr val="C6870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7537" y="4751866"/>
            <a:ext cx="164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BNS: 350 </a:t>
            </a:r>
            <a:r>
              <a:rPr lang="en-US" b="1" dirty="0" err="1" smtClean="0">
                <a:solidFill>
                  <a:srgbClr val="008000"/>
                </a:solidFill>
              </a:rPr>
              <a:t>Mpc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BBH: 2250 </a:t>
            </a:r>
            <a:r>
              <a:rPr lang="en-US" b="1" dirty="0" err="1" smtClean="0">
                <a:solidFill>
                  <a:srgbClr val="008000"/>
                </a:solidFill>
              </a:rPr>
              <a:t>Mpc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6641" y="4586417"/>
            <a:ext cx="164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C68705"/>
                </a:solidFill>
              </a:rPr>
              <a:t>BNS: 175 </a:t>
            </a:r>
            <a:r>
              <a:rPr lang="en-US" b="1" dirty="0" err="1" smtClean="0">
                <a:solidFill>
                  <a:srgbClr val="C68705"/>
                </a:solidFill>
              </a:rPr>
              <a:t>Mpc</a:t>
            </a:r>
            <a:endParaRPr lang="en-US" b="1" dirty="0" smtClean="0">
              <a:solidFill>
                <a:srgbClr val="C68705"/>
              </a:solidFill>
            </a:endParaRPr>
          </a:p>
          <a:p>
            <a:pPr algn="r"/>
            <a:r>
              <a:rPr lang="en-US" b="1" dirty="0" smtClean="0">
                <a:solidFill>
                  <a:srgbClr val="C68705"/>
                </a:solidFill>
              </a:rPr>
              <a:t>BBH: 1600 </a:t>
            </a:r>
            <a:r>
              <a:rPr lang="en-US" b="1" dirty="0" err="1" smtClean="0">
                <a:solidFill>
                  <a:srgbClr val="C68705"/>
                </a:solidFill>
              </a:rPr>
              <a:t>Mpc</a:t>
            </a:r>
            <a:endParaRPr lang="en-US" b="1" dirty="0">
              <a:solidFill>
                <a:srgbClr val="C6870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842250" y="4108450"/>
            <a:ext cx="247650" cy="565151"/>
          </a:xfrm>
          <a:prstGeom prst="straightConnector1">
            <a:avLst/>
          </a:prstGeom>
          <a:ln>
            <a:solidFill>
              <a:srgbClr val="C6870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43395" y="3115733"/>
            <a:ext cx="45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O2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3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elements of A+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2551"/>
            <a:ext cx="8229600" cy="258445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test masses with coatings that have lower thermal noise</a:t>
            </a:r>
          </a:p>
          <a:p>
            <a:pPr lvl="1"/>
            <a:r>
              <a:rPr lang="en-US" sz="2000" dirty="0" smtClean="0"/>
              <a:t>R&amp;D in progress to find better materials</a:t>
            </a:r>
          </a:p>
          <a:p>
            <a:pPr lvl="1"/>
            <a:r>
              <a:rPr lang="en-US" sz="2000" dirty="0" smtClean="0"/>
              <a:t>Targeting a factor of 2 reduction in coating thermal noise</a:t>
            </a:r>
          </a:p>
          <a:p>
            <a:r>
              <a:rPr lang="en-US" sz="2400" dirty="0" smtClean="0"/>
              <a:t>Higher levels of squeezing &amp;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	frequency dependent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" y="3376902"/>
            <a:ext cx="3390272" cy="315699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8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28" y="2682502"/>
            <a:ext cx="3154459" cy="225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7099300" y="4165600"/>
            <a:ext cx="6350" cy="222251"/>
          </a:xfrm>
          <a:prstGeom prst="straightConnector1">
            <a:avLst/>
          </a:prstGeom>
          <a:ln>
            <a:solidFill>
              <a:srgbClr val="8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6602" y="4067374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FF"/>
                </a:solidFill>
              </a:rPr>
              <a:t>2.5x</a:t>
            </a:r>
            <a:endParaRPr lang="en-US" sz="1400" b="1" dirty="0">
              <a:solidFill>
                <a:srgbClr val="8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711450" y="6108700"/>
            <a:ext cx="635000" cy="0"/>
          </a:xfrm>
          <a:prstGeom prst="straightConnector1">
            <a:avLst/>
          </a:prstGeom>
          <a:ln>
            <a:solidFill>
              <a:srgbClr val="8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36902" y="6086673"/>
            <a:ext cx="733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FF"/>
                </a:solidFill>
              </a:rPr>
              <a:t>~100 m</a:t>
            </a:r>
            <a:endParaRPr lang="en-US" sz="1400" b="1" dirty="0">
              <a:solidFill>
                <a:srgbClr val="8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153" y="4967775"/>
            <a:ext cx="3750732" cy="1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6191"/>
            <a:ext cx="8229600" cy="478366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Advanced LIGO </a:t>
            </a:r>
            <a:r>
              <a:rPr lang="mr-IN" dirty="0" smtClean="0"/>
              <a:t>–</a:t>
            </a:r>
            <a:r>
              <a:rPr lang="en-US" dirty="0" smtClean="0"/>
              <a:t> the first of the 2</a:t>
            </a:r>
            <a:r>
              <a:rPr lang="en-US" baseline="30000" dirty="0" smtClean="0"/>
              <a:t>nd</a:t>
            </a:r>
            <a:r>
              <a:rPr lang="en-US" dirty="0" smtClean="0"/>
              <a:t> generation detectors </a:t>
            </a:r>
            <a:r>
              <a:rPr lang="mr-IN" dirty="0" smtClean="0"/>
              <a:t>–</a:t>
            </a:r>
            <a:r>
              <a:rPr lang="en-US" dirty="0" smtClean="0"/>
              <a:t> launched GW astronomy in 2015</a:t>
            </a:r>
          </a:p>
          <a:p>
            <a:pPr lvl="1"/>
            <a:r>
              <a:rPr lang="en-US" dirty="0" smtClean="0"/>
              <a:t>Joined soon after by </a:t>
            </a:r>
            <a:r>
              <a:rPr lang="en-US" b="1" dirty="0" smtClean="0">
                <a:solidFill>
                  <a:srgbClr val="FFFF00"/>
                </a:solidFill>
              </a:rPr>
              <a:t>Virgo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in 2017</a:t>
            </a:r>
            <a:endParaRPr lang="en-US" dirty="0" smtClean="0"/>
          </a:p>
          <a:p>
            <a:r>
              <a:rPr lang="en-US" dirty="0"/>
              <a:t>Next Observing run with </a:t>
            </a:r>
            <a:r>
              <a:rPr lang="en-US" b="1" dirty="0">
                <a:solidFill>
                  <a:srgbClr val="FFFF00"/>
                </a:solidFill>
              </a:rPr>
              <a:t>LIGO </a:t>
            </a:r>
            <a:r>
              <a:rPr lang="en-US" b="1" dirty="0" smtClean="0">
                <a:solidFill>
                  <a:srgbClr val="FFFF00"/>
                </a:solidFill>
              </a:rPr>
              <a:t>+ Virgo </a:t>
            </a:r>
            <a:r>
              <a:rPr lang="en-US" dirty="0" smtClean="0"/>
              <a:t>starting </a:t>
            </a:r>
            <a:r>
              <a:rPr lang="en-US" dirty="0"/>
              <a:t>near the end of 2018</a:t>
            </a:r>
          </a:p>
          <a:p>
            <a:pPr lvl="1"/>
            <a:r>
              <a:rPr lang="en-US" dirty="0" smtClean="0"/>
              <a:t>Sensitivity target for Binary Neutron Star mergers: 120+ </a:t>
            </a:r>
            <a:r>
              <a:rPr lang="en-US" dirty="0" err="1" smtClean="0"/>
              <a:t>Mpc</a:t>
            </a:r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smtClean="0"/>
              <a:t>coming</a:t>
            </a:r>
          </a:p>
          <a:p>
            <a:pPr lvl="1"/>
            <a:r>
              <a:rPr lang="en-US" dirty="0" smtClean="0"/>
              <a:t>KAGRA: start observing in 2020 with 25-40 </a:t>
            </a:r>
            <a:r>
              <a:rPr lang="en-US" dirty="0" err="1" smtClean="0"/>
              <a:t>Mpc</a:t>
            </a:r>
            <a:r>
              <a:rPr lang="en-US" dirty="0" smtClean="0"/>
              <a:t> range, 2021 with 40-140 </a:t>
            </a:r>
            <a:r>
              <a:rPr lang="en-US" dirty="0" err="1" smtClean="0"/>
              <a:t>Mpc</a:t>
            </a:r>
            <a:r>
              <a:rPr lang="en-US" dirty="0" smtClean="0"/>
              <a:t> range</a:t>
            </a:r>
          </a:p>
          <a:p>
            <a:pPr lvl="1"/>
            <a:r>
              <a:rPr lang="en-US" dirty="0" smtClean="0"/>
              <a:t>LIGO-India: to start observing in </a:t>
            </a:r>
            <a:r>
              <a:rPr lang="en-US" dirty="0" smtClean="0"/>
              <a:t>2025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go-group010416_bv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077" y="3682943"/>
            <a:ext cx="2215910" cy="14772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807" y="3784040"/>
            <a:ext cx="2766253" cy="1391612"/>
          </a:xfrm>
          <a:prstGeom prst="rect">
            <a:avLst/>
          </a:prstGeom>
        </p:spPr>
      </p:pic>
      <p:pic>
        <p:nvPicPr>
          <p:cNvPr id="8" name="Picture 7" descr="composite_LLO_staff_4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3667"/>
            <a:ext cx="2388507" cy="1592338"/>
          </a:xfrm>
          <a:prstGeom prst="rect">
            <a:avLst/>
          </a:prstGeom>
        </p:spPr>
      </p:pic>
      <p:pic>
        <p:nvPicPr>
          <p:cNvPr id="14" name="Picture 13" descr="lho_group_02101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378" y="3562889"/>
            <a:ext cx="2395989" cy="1597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993" y="3682942"/>
            <a:ext cx="2000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FFFF"/>
                </a:solidFill>
                <a:latin typeface="Helvetica"/>
              </a:rPr>
              <a:t>LIGO Livingston Observatory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6638" y="3641593"/>
            <a:ext cx="1844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0D42D6">
                    <a:lumMod val="60000"/>
                    <a:lumOff val="40000"/>
                  </a:srgbClr>
                </a:solidFill>
                <a:latin typeface="Helvetica"/>
              </a:rPr>
              <a:t>LIGO Hanford Observatory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92569" y="3804244"/>
            <a:ext cx="1024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FFFF"/>
                </a:solidFill>
                <a:latin typeface="Helvetica"/>
              </a:rPr>
              <a:t>LIGO Caltech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49570" y="4926925"/>
            <a:ext cx="781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0D42D6">
                    <a:lumMod val="60000"/>
                    <a:lumOff val="40000"/>
                  </a:srgbClr>
                </a:solidFill>
                <a:latin typeface="Helvetica"/>
              </a:rPr>
              <a:t>LIGO 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EEF9-9826-4041-9F88-6CF2534CE865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411" y="5682208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950" y="1131023"/>
            <a:ext cx="2551809" cy="1701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480" y="1122553"/>
            <a:ext cx="1320800" cy="17053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37660" y="20232"/>
            <a:ext cx="208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THANKS to: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692400" y="670457"/>
            <a:ext cx="3760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My fellow Berkeley prize recipients</a:t>
            </a:r>
            <a:endParaRPr lang="en-US" sz="2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8729" y="1779653"/>
            <a:ext cx="23743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/>
              <a:t>Dennis Coyne</a:t>
            </a:r>
          </a:p>
          <a:p>
            <a:pPr algn="r"/>
            <a:r>
              <a:rPr lang="en-US" sz="1600" dirty="0" smtClean="0"/>
              <a:t>Caltech</a:t>
            </a:r>
          </a:p>
          <a:p>
            <a:pPr algn="r"/>
            <a:r>
              <a:rPr lang="en-US" sz="1600" dirty="0" smtClean="0"/>
              <a:t>Chief Engineer,</a:t>
            </a:r>
          </a:p>
          <a:p>
            <a:pPr algn="r"/>
            <a:r>
              <a:rPr lang="en-US" sz="1600" dirty="0" smtClean="0"/>
              <a:t>Advanced LIGO/LIGO Lab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6366943" y="1880641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David Shoemaker</a:t>
            </a:r>
          </a:p>
          <a:p>
            <a:r>
              <a:rPr lang="en-US" sz="1600" dirty="0" smtClean="0"/>
              <a:t>MIT</a:t>
            </a:r>
          </a:p>
          <a:p>
            <a:r>
              <a:rPr lang="en-US" sz="1600" dirty="0" smtClean="0"/>
              <a:t>Advanced LIGO Project leader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93097" y="3083455"/>
            <a:ext cx="3624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Members of the LIGO Laboratory</a:t>
            </a:r>
            <a:endParaRPr lang="en-US" sz="2000" i="1" dirty="0"/>
          </a:p>
        </p:txBody>
      </p:sp>
      <p:sp>
        <p:nvSpPr>
          <p:cNvPr id="24" name="Rectangle 23"/>
          <p:cNvSpPr/>
          <p:nvPr/>
        </p:nvSpPr>
        <p:spPr>
          <a:xfrm>
            <a:off x="101794" y="643470"/>
            <a:ext cx="9001795" cy="23537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333" y="5790110"/>
            <a:ext cx="5046133" cy="93136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3232" y="6045772"/>
            <a:ext cx="1853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Support:</a:t>
            </a:r>
          </a:p>
          <a:p>
            <a:pPr algn="r"/>
            <a:r>
              <a:rPr lang="en-US" sz="1600" dirty="0" smtClean="0"/>
              <a:t>National Science Foundation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8008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573775" y="228602"/>
            <a:ext cx="7772400" cy="81597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Detecting the </a:t>
            </a:r>
            <a:r>
              <a:rPr lang="en-US" sz="4000" dirty="0" smtClean="0"/>
              <a:t>effects of GWs</a:t>
            </a:r>
            <a:endParaRPr lang="en-US" sz="2400" dirty="0">
              <a:solidFill>
                <a:srgbClr val="D60093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44" descr="EarthBlueMarbleWestTer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879" y="1151467"/>
            <a:ext cx="1385358" cy="138535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0" name="Picture 42" descr="grav+PolAn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4867" y="2209802"/>
            <a:ext cx="18288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8386" y="3068325"/>
            <a:ext cx="3013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In a 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galaxy far far away</a:t>
            </a:r>
            <a:r>
              <a:rPr kumimoji="0" lang="is-IS" sz="1800" b="0" i="0" u="none" strike="noStrike" kern="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…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2536825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(Earth)</a:t>
            </a:r>
          </a:p>
        </p:txBody>
      </p:sp>
      <p:pic>
        <p:nvPicPr>
          <p:cNvPr id="19" name="Picture 8" descr="gravitywav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67" y="3649663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045" y="1295400"/>
            <a:ext cx="5732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GW’s produce time-varying </a:t>
            </a:r>
            <a:r>
              <a:rPr lang="en-US" sz="2000" i="1" dirty="0" smtClean="0">
                <a:solidFill>
                  <a:srgbClr val="FFFF00"/>
                </a:solidFill>
              </a:rPr>
              <a:t>transverse strain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in space</a:t>
            </a:r>
          </a:p>
          <a:p>
            <a:r>
              <a:rPr lang="en-US" sz="2000" dirty="0" smtClean="0">
                <a:solidFill>
                  <a:srgbClr val="FFFFFF"/>
                </a:solidFill>
                <a:sym typeface="Wingdings"/>
              </a:rPr>
              <a:t> </a:t>
            </a:r>
            <a:r>
              <a:rPr lang="en-US" sz="2000" dirty="0" smtClean="0">
                <a:solidFill>
                  <a:srgbClr val="FFFFFF"/>
                </a:solidFill>
              </a:rPr>
              <a:t>Monitor separations of </a:t>
            </a:r>
            <a:r>
              <a:rPr lang="en-US" sz="2000" i="1" dirty="0" smtClean="0">
                <a:solidFill>
                  <a:srgbClr val="FFFF00"/>
                </a:solidFill>
              </a:rPr>
              <a:t>free test particles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68386" y="3452584"/>
            <a:ext cx="2946567" cy="2626266"/>
            <a:chOff x="5319635" y="3289861"/>
            <a:chExt cx="3681268" cy="3223208"/>
          </a:xfrm>
        </p:grpSpPr>
        <p:grpSp>
          <p:nvGrpSpPr>
            <p:cNvPr id="20" name="Group 19"/>
            <p:cNvGrpSpPr/>
            <p:nvPr/>
          </p:nvGrpSpPr>
          <p:grpSpPr>
            <a:xfrm>
              <a:off x="5319635" y="3289861"/>
              <a:ext cx="3617594" cy="3158853"/>
              <a:chOff x="5319635" y="3289861"/>
              <a:chExt cx="3617594" cy="315885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-4081" b="9845"/>
              <a:stretch/>
            </p:blipFill>
            <p:spPr>
              <a:xfrm>
                <a:off x="5319635" y="3289861"/>
                <a:ext cx="3617594" cy="3158853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5525989" y="3416318"/>
                <a:ext cx="1011044" cy="339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i="1" kern="1200" dirty="0" smtClean="0">
                    <a:solidFill>
                      <a:srgbClr val="FFFF00"/>
                    </a:solidFill>
                  </a:rPr>
                  <a:t>NGC4993</a:t>
                </a:r>
                <a:endParaRPr lang="en-US" sz="1200" i="1" kern="12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578321" y="6059789"/>
              <a:ext cx="2422582" cy="453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b="0" i="1" dirty="0" smtClean="0">
                  <a:solidFill>
                    <a:srgbClr val="FFFF00"/>
                  </a:solidFill>
                </a:rPr>
                <a:t>European Southern Observatory </a:t>
              </a:r>
            </a:p>
            <a:p>
              <a:pPr algn="r"/>
              <a:r>
                <a:rPr lang="en-US" sz="900" b="0" i="1" dirty="0" smtClean="0">
                  <a:solidFill>
                    <a:srgbClr val="FFFF00"/>
                  </a:solidFill>
                </a:rPr>
                <a:t>Very Large Telescope</a:t>
              </a:r>
              <a:endParaRPr lang="en-US" sz="900" b="0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60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7" y="2737668"/>
            <a:ext cx="8229600" cy="918392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8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limited by quantum &amp; </a:t>
            </a:r>
            <a:br>
              <a:rPr lang="en-US" dirty="0" smtClean="0"/>
            </a:br>
            <a:r>
              <a:rPr lang="en-US" dirty="0" smtClean="0"/>
              <a:t>thermal noise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5441" y="3433233"/>
            <a:ext cx="3905954" cy="292946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65251"/>
            <a:ext cx="8229600" cy="1930399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Quantum: </a:t>
            </a:r>
          </a:p>
          <a:p>
            <a:pPr lvl="1"/>
            <a:r>
              <a:rPr lang="en-US" sz="2000" dirty="0" smtClean="0"/>
              <a:t>well-established, depends on laser power &amp; optical losses</a:t>
            </a:r>
          </a:p>
          <a:p>
            <a:r>
              <a:rPr lang="en-US" sz="2400" dirty="0" smtClean="0"/>
              <a:t>Test mass thermal: </a:t>
            </a:r>
          </a:p>
          <a:p>
            <a:pPr lvl="1"/>
            <a:r>
              <a:rPr lang="en-US" sz="2000" dirty="0" smtClean="0"/>
              <a:t>dominated by Brownian noise of the mirror coatings; depends on materials properties that are not all well-known</a:t>
            </a:r>
          </a:p>
          <a:p>
            <a:pPr lvl="1"/>
            <a:r>
              <a:rPr lang="en-US" sz="2000" u="sng" dirty="0" smtClean="0"/>
              <a:t>New experiment measures thermal noise directly on an </a:t>
            </a:r>
            <a:r>
              <a:rPr lang="en-US" sz="2000" u="sng" dirty="0" err="1" smtClean="0"/>
              <a:t>AdvLIGO</a:t>
            </a:r>
            <a:r>
              <a:rPr lang="en-US" sz="2000" u="sng" dirty="0" smtClean="0"/>
              <a:t> sample mirror</a:t>
            </a:r>
            <a:endParaRPr lang="en-US" sz="2000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406" y="3778205"/>
            <a:ext cx="5022850" cy="2622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669639">
            <a:off x="5676902" y="5149852"/>
            <a:ext cx="1787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Coating thermal noise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5421" y="3517166"/>
            <a:ext cx="2825931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Extrapolating to LIGO beam size:</a:t>
            </a:r>
          </a:p>
          <a:p>
            <a:pPr marL="9144" indent="-192024">
              <a:buFont typeface="Wingdings" charset="2"/>
              <a:buChar char="§"/>
            </a:pPr>
            <a:r>
              <a:rPr lang="en-US" sz="1400" dirty="0" smtClean="0"/>
              <a:t>Thermal noise is 20-25% higher than previous estimate</a:t>
            </a:r>
          </a:p>
          <a:p>
            <a:pPr marL="9144" indent="-192024">
              <a:buFont typeface="Wingdings" charset="2"/>
              <a:buChar char="§"/>
            </a:pPr>
            <a:r>
              <a:rPr lang="en-US" sz="1400" dirty="0" smtClean="0"/>
              <a:t>Target design BNS range reduced from 185 </a:t>
            </a:r>
            <a:r>
              <a:rPr lang="en-US" sz="1400" dirty="0" err="1" smtClean="0"/>
              <a:t>Mpc</a:t>
            </a:r>
            <a:r>
              <a:rPr lang="en-US" sz="1400" dirty="0" smtClean="0"/>
              <a:t> to 175 </a:t>
            </a:r>
            <a:r>
              <a:rPr lang="en-US" sz="1400" dirty="0" err="1" smtClean="0"/>
              <a:t>Mpc</a:t>
            </a:r>
            <a:endParaRPr lang="en-US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355850" y="3470429"/>
            <a:ext cx="1173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 Gras, M Evans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178050" y="3117851"/>
            <a:ext cx="177800" cy="315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443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 descr="VIR-0381A-11.tif"/>
          <p:cNvPicPr>
            <a:picLocks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itle 17"/>
          <p:cNvSpPr txBox="1">
            <a:spLocks/>
          </p:cNvSpPr>
          <p:nvPr/>
        </p:nvSpPr>
        <p:spPr>
          <a:xfrm>
            <a:off x="0" y="152402"/>
            <a:ext cx="60579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i="1" dirty="0" smtClean="0">
                <a:solidFill>
                  <a:schemeClr val="tx1"/>
                </a:solidFill>
                <a:latin typeface="Avenir Black"/>
                <a:cs typeface="Avenir Black"/>
              </a:rPr>
              <a:t>ADVANCED VIRGO</a:t>
            </a:r>
            <a:endParaRPr lang="en-US" sz="3200" i="1" dirty="0">
              <a:solidFill>
                <a:schemeClr val="tx1"/>
              </a:solidFill>
              <a:latin typeface="Avenir Black"/>
              <a:cs typeface="Avenir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7853" y="1654230"/>
            <a:ext cx="2172390" cy="584776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6 EU countries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20 labs, ~250 authors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515872" y="2340035"/>
            <a:ext cx="1885950" cy="423603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APC Paris 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ARTEMIS Nice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EGO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Cascina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Firenze-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Urbino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Genova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Napoli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Perugia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Pisa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Roma La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Sapienza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Roma Tor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Vergata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INFN Trento-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Padova</a:t>
            </a:r>
            <a:endParaRPr lang="en-US" sz="1400" dirty="0">
              <a:solidFill>
                <a:prstClr val="black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LAL </a:t>
            </a:r>
            <a:r>
              <a:rPr lang="en-US" sz="1400" dirty="0" err="1">
                <a:solidFill>
                  <a:prstClr val="black"/>
                </a:solidFill>
                <a:latin typeface="Avenir Book"/>
                <a:cs typeface="Avenir Book"/>
              </a:rPr>
              <a:t>Orsay</a:t>
            </a: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 – ESPCI Paris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LAPP Annecy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LKB Paris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LMA Lyon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NIKHEF Amsterdam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POLGRAW(Poland)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RADBOUD Uni. Nijmegen</a:t>
            </a:r>
          </a:p>
          <a:p>
            <a:pPr>
              <a:lnSpc>
                <a:spcPct val="80000"/>
              </a:lnSpc>
            </a:pPr>
            <a:r>
              <a:rPr lang="en-US" sz="1400" dirty="0">
                <a:solidFill>
                  <a:prstClr val="black"/>
                </a:solidFill>
                <a:latin typeface="Avenir Book"/>
                <a:cs typeface="Avenir Book"/>
              </a:rPr>
              <a:t>RMKI Budapest</a:t>
            </a:r>
          </a:p>
          <a:p>
            <a:pPr>
              <a:lnSpc>
                <a:spcPct val="80000"/>
              </a:lnSpc>
            </a:pPr>
            <a:r>
              <a:rPr lang="en-US" sz="1400" i="1" dirty="0">
                <a:solidFill>
                  <a:prstClr val="black"/>
                </a:solidFill>
                <a:latin typeface="Avenir Book"/>
                <a:cs typeface="Avenir Book"/>
              </a:rPr>
              <a:t>University of Valencia</a:t>
            </a:r>
          </a:p>
        </p:txBody>
      </p:sp>
      <p:pic>
        <p:nvPicPr>
          <p:cNvPr id="8" name="Picture 7" descr="flag_of_Fran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311" y="3828215"/>
            <a:ext cx="485775" cy="431800"/>
          </a:xfrm>
          <a:prstGeom prst="rect">
            <a:avLst/>
          </a:prstGeom>
          <a:noFill/>
        </p:spPr>
      </p:pic>
      <p:pic>
        <p:nvPicPr>
          <p:cNvPr id="9" name="Picture 8" descr="flag_of_Italy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9086" y="3826627"/>
            <a:ext cx="485775" cy="431800"/>
          </a:xfrm>
          <a:prstGeom prst="rect">
            <a:avLst/>
          </a:prstGeom>
          <a:noFill/>
        </p:spPr>
      </p:pic>
      <p:pic>
        <p:nvPicPr>
          <p:cNvPr id="10" name="Picture 9" descr="flag_of_Netherland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195" y="3826708"/>
            <a:ext cx="486966" cy="433387"/>
          </a:xfrm>
          <a:prstGeom prst="rect">
            <a:avLst/>
          </a:prstGeom>
          <a:noFill/>
        </p:spPr>
      </p:pic>
      <p:pic>
        <p:nvPicPr>
          <p:cNvPr id="11" name="Picture 10" descr="flag_of_Poland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5161" y="3826627"/>
            <a:ext cx="485775" cy="431800"/>
          </a:xfrm>
          <a:prstGeom prst="rect">
            <a:avLst/>
          </a:prstGeom>
          <a:noFill/>
        </p:spPr>
      </p:pic>
      <p:pic>
        <p:nvPicPr>
          <p:cNvPr id="12" name="Picture 11" descr="flag_of_Hungar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7836" y="3826627"/>
            <a:ext cx="485775" cy="431800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420" y="3826627"/>
            <a:ext cx="457200" cy="457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9" descr="advlogo_fina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812" y="148663"/>
            <a:ext cx="1371600" cy="993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96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Virgo in a nutshell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600201"/>
            <a:ext cx="4660900" cy="4525963"/>
          </a:xfrm>
        </p:spPr>
        <p:txBody>
          <a:bodyPr/>
          <a:lstStyle/>
          <a:p>
            <a:r>
              <a:rPr lang="en-US" dirty="0" smtClean="0"/>
              <a:t>Design is very similar to </a:t>
            </a:r>
            <a:r>
              <a:rPr lang="en-US" dirty="0" err="1" smtClean="0"/>
              <a:t>Adv</a:t>
            </a:r>
            <a:r>
              <a:rPr lang="en-US" dirty="0" smtClean="0"/>
              <a:t> LIGO</a:t>
            </a:r>
          </a:p>
          <a:p>
            <a:r>
              <a:rPr lang="en-US" dirty="0" smtClean="0"/>
              <a:t>3 km arm length</a:t>
            </a:r>
          </a:p>
          <a:p>
            <a:r>
              <a:rPr lang="en-US" dirty="0" smtClean="0"/>
              <a:t>Temporary configuration for O2</a:t>
            </a:r>
          </a:p>
          <a:p>
            <a:pPr lvl="1"/>
            <a:r>
              <a:rPr lang="en-US" dirty="0" smtClean="0"/>
              <a:t>No signal recycling</a:t>
            </a:r>
          </a:p>
          <a:p>
            <a:pPr lvl="1"/>
            <a:r>
              <a:rPr lang="en-US" dirty="0" smtClean="0"/>
              <a:t>Test masses suspended on metal wires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406" y="1562100"/>
            <a:ext cx="3086100" cy="246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4064001"/>
            <a:ext cx="4349750" cy="21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9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6100" y="228600"/>
            <a:ext cx="6096000" cy="914400"/>
          </a:xfrm>
        </p:spPr>
        <p:txBody>
          <a:bodyPr/>
          <a:lstStyle/>
          <a:p>
            <a:r>
              <a:rPr lang="en-US" dirty="0" smtClean="0"/>
              <a:t>KAGRA</a:t>
            </a:r>
            <a:endParaRPr lang="en-US" dirty="0"/>
          </a:p>
        </p:txBody>
      </p:sp>
      <p:pic>
        <p:nvPicPr>
          <p:cNvPr id="20" name="図 5" descr="LCGTnewpictu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041"/>
            <a:ext cx="4724400" cy="4251960"/>
          </a:xfrm>
          <a:prstGeom prst="rect">
            <a:avLst/>
          </a:prstGeom>
        </p:spPr>
      </p:pic>
      <p:pic>
        <p:nvPicPr>
          <p:cNvPr id="21" name="Picture 20" descr="KagraCen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5189731"/>
            <a:ext cx="1859280" cy="167335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30634" y="4260401"/>
            <a:ext cx="2676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Kamioka</a:t>
            </a:r>
            <a:r>
              <a:rPr lang="en-US" sz="2000" b="1" i="0" dirty="0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2000" b="1" i="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Underground</a:t>
            </a:r>
            <a:r>
              <a:rPr lang="en-US" sz="2000" b="1" i="0" dirty="0" smtClean="0">
                <a:solidFill>
                  <a:srgbClr val="00FFFF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2000" b="1" i="0" dirty="0" err="1" smtClean="0">
                <a:solidFill>
                  <a:srgbClr val="FFFF00"/>
                </a:solidFill>
                <a:latin typeface="Helvetica" pitchFamily="34" charset="0"/>
                <a:cs typeface="Helvetica" pitchFamily="34" charset="0"/>
              </a:rPr>
              <a:t>SIte</a:t>
            </a:r>
            <a:endParaRPr lang="en-US" sz="2000" b="1" i="0" dirty="0" smtClean="0">
              <a:solidFill>
                <a:srgbClr val="FFFF0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" name="Group 16"/>
          <p:cNvGrpSpPr>
            <a:grpSpLocks noChangeAspect="1"/>
          </p:cNvGrpSpPr>
          <p:nvPr/>
        </p:nvGrpSpPr>
        <p:grpSpPr bwMode="auto">
          <a:xfrm>
            <a:off x="8469" y="411480"/>
            <a:ext cx="3534845" cy="3605957"/>
            <a:chOff x="0" y="0"/>
            <a:chExt cx="3044" cy="3232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44" cy="3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Line 2"/>
            <p:cNvSpPr>
              <a:spLocks noChangeShapeType="1"/>
            </p:cNvSpPr>
            <p:nvPr/>
          </p:nvSpPr>
          <p:spPr bwMode="auto">
            <a:xfrm rot="10800000" flipH="1">
              <a:off x="1828" y="1015"/>
              <a:ext cx="105" cy="55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Line 3"/>
            <p:cNvSpPr>
              <a:spLocks noChangeShapeType="1"/>
            </p:cNvSpPr>
            <p:nvPr/>
          </p:nvSpPr>
          <p:spPr bwMode="auto">
            <a:xfrm rot="10800000" flipH="1">
              <a:off x="2109" y="853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rot="10800000" flipH="1">
              <a:off x="2109" y="2493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rot="10800000" flipH="1">
              <a:off x="1829" y="2664"/>
              <a:ext cx="104" cy="56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rot="10800000">
              <a:off x="1736" y="1011"/>
              <a:ext cx="98" cy="68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rot="10800000">
              <a:off x="2013" y="845"/>
              <a:ext cx="98" cy="67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0800000">
              <a:off x="1740" y="2656"/>
              <a:ext cx="97" cy="67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10800000">
              <a:off x="631" y="382"/>
              <a:ext cx="77" cy="39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rot="10800000">
              <a:off x="919" y="221"/>
              <a:ext cx="78" cy="39"/>
            </a:xfrm>
            <a:prstGeom prst="line">
              <a:avLst/>
            </a:prstGeom>
            <a:noFill/>
            <a:ln w="50800" cap="flat">
              <a:solidFill>
                <a:srgbClr val="FF271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rot="10800000" flipH="1">
              <a:off x="1749" y="2277"/>
              <a:ext cx="379" cy="246"/>
            </a:xfrm>
            <a:prstGeom prst="line">
              <a:avLst/>
            </a:prstGeom>
            <a:noFill/>
            <a:ln w="508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 rot="10800000" flipH="1">
              <a:off x="1713" y="2525"/>
              <a:ext cx="36" cy="127"/>
            </a:xfrm>
            <a:prstGeom prst="line">
              <a:avLst/>
            </a:prstGeom>
            <a:noFill/>
            <a:ln w="50800" cap="flat">
              <a:solidFill>
                <a:srgbClr val="8500AF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>
              <a:off x="619" y="1653"/>
              <a:ext cx="767" cy="1199"/>
            </a:xfrm>
            <a:prstGeom prst="line">
              <a:avLst/>
            </a:prstGeom>
            <a:noFill/>
            <a:ln w="38100" cap="flat">
              <a:solidFill>
                <a:srgbClr val="FFFF33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15"/>
            <p:cNvSpPr>
              <a:spLocks/>
            </p:cNvSpPr>
            <p:nvPr/>
          </p:nvSpPr>
          <p:spPr bwMode="auto">
            <a:xfrm rot="3427678">
              <a:off x="866" y="1984"/>
              <a:ext cx="737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1pPr>
              <a:lvl2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2pPr>
              <a:lvl3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3pPr>
              <a:lvl4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4pPr>
              <a:lvl5pPr algn="l">
                <a:defRPr sz="1200">
                  <a:solidFill>
                    <a:schemeClr val="tx1"/>
                  </a:solidFill>
                  <a:latin typeface="ヒラギノ角ゴ Pro W3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ヒラギノ角ゴ Pro W3" charset="0"/>
                </a:defRPr>
              </a:lvl9pPr>
            </a:lstStyle>
            <a:p>
              <a:pPr algn="ctr"/>
              <a:r>
                <a:rPr lang="en-US" altLang="ja-JP" sz="1800" b="0" dirty="0" smtClean="0">
                  <a:solidFill>
                    <a:srgbClr val="F3EB00"/>
                  </a:solidFill>
                  <a:latin typeface="+mn-lt"/>
                </a:rPr>
                <a:t>22 cm</a:t>
              </a:r>
              <a:endParaRPr lang="en-US" altLang="ja-JP" sz="1800" b="0" dirty="0">
                <a:solidFill>
                  <a:srgbClr val="F3EB00"/>
                </a:solidFill>
                <a:latin typeface="+mn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467" y="3703320"/>
            <a:ext cx="391365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i="0" dirty="0" smtClean="0">
                <a:solidFill>
                  <a:srgbClr val="FF6600"/>
                </a:solidFill>
                <a:latin typeface="Helvetica" pitchFamily="34" charset="0"/>
                <a:cs typeface="Helvetica" pitchFamily="34" charset="0"/>
              </a:rPr>
              <a:t>Cryogenic</a:t>
            </a:r>
            <a:r>
              <a:rPr lang="en-US" sz="1600" b="0" i="0" dirty="0" smtClean="0">
                <a:solidFill>
                  <a:srgbClr val="326464"/>
                </a:solidFill>
                <a:latin typeface="Helvetica" pitchFamily="34" charset="0"/>
                <a:cs typeface="Helvetica" pitchFamily="34" charset="0"/>
              </a:rPr>
              <a:t> sapphire mirror &amp; suspension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56300" y="4846321"/>
            <a:ext cx="280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Currently working on </a:t>
            </a:r>
            <a:r>
              <a:rPr lang="en-US" sz="1800" b="0" i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cryogenic simple </a:t>
            </a:r>
            <a:r>
              <a:rPr lang="en-US" sz="1800" b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Michelson interferometer,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Operation spring 2018</a:t>
            </a:r>
            <a:endParaRPr lang="en-US" sz="1800" b="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506317"/>
            <a:ext cx="4876800" cy="289124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8469" y="5189729"/>
            <a:ext cx="1157767" cy="1071371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9950" y="5739368"/>
            <a:ext cx="64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 km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0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work being done on H1 &amp; L1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/>
              <a:t>45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8293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Replace H1’s ITMX </a:t>
            </a:r>
            <a:r>
              <a:rPr lang="en-US" sz="2000" dirty="0" smtClean="0"/>
              <a:t>(excess absorption)</a:t>
            </a:r>
            <a:endParaRPr lang="en-US" sz="2000" b="1" dirty="0" smtClean="0"/>
          </a:p>
          <a:p>
            <a:r>
              <a:rPr lang="en-US" b="1" dirty="0" smtClean="0"/>
              <a:t>Stray </a:t>
            </a:r>
            <a:r>
              <a:rPr lang="en-US" b="1" dirty="0"/>
              <a:t>Light Control improvements </a:t>
            </a:r>
            <a:endParaRPr lang="en-US" b="1" dirty="0" smtClean="0"/>
          </a:p>
          <a:p>
            <a:r>
              <a:rPr lang="en-US" b="1" dirty="0" smtClean="0"/>
              <a:t>70 W laser amplifier stage</a:t>
            </a:r>
            <a:endParaRPr lang="en-US" dirty="0" smtClean="0"/>
          </a:p>
          <a:p>
            <a:pPr lvl="1"/>
            <a:r>
              <a:rPr lang="en-US" dirty="0" smtClean="0"/>
              <a:t>Goal is to double the operating laser power compared to O2</a:t>
            </a:r>
          </a:p>
          <a:p>
            <a:r>
              <a:rPr lang="en-US" b="1" dirty="0" smtClean="0"/>
              <a:t>Replace End Test Masses &amp; End Reaction Masses</a:t>
            </a:r>
          </a:p>
          <a:p>
            <a:pPr lvl="1"/>
            <a:r>
              <a:rPr lang="en-US" dirty="0" smtClean="0"/>
              <a:t>Better optical quality ETMs</a:t>
            </a:r>
          </a:p>
          <a:p>
            <a:pPr lvl="1"/>
            <a:r>
              <a:rPr lang="en-US" dirty="0" smtClean="0"/>
              <a:t>Reduce squeezed film gas damping with ERMs</a:t>
            </a:r>
          </a:p>
          <a:p>
            <a:r>
              <a:rPr lang="en-US" b="1" dirty="0" smtClean="0"/>
              <a:t>Monolithic Signal Recycling Mirrors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211" descr="d040402_assembly_etm_suspension_&amp;_structure_-_sil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5714" r="37701" b="8002"/>
          <a:stretch>
            <a:fillRect/>
          </a:stretch>
        </p:blipFill>
        <p:spPr bwMode="auto">
          <a:xfrm>
            <a:off x="6572251" y="1555751"/>
            <a:ext cx="1290734" cy="334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0868" y="4012855"/>
            <a:ext cx="1184735" cy="888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435" y="5397212"/>
            <a:ext cx="1441142" cy="1340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9022" y="5397501"/>
            <a:ext cx="1394131" cy="1358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03445" y="3656113"/>
            <a:ext cx="114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Annular ERM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7609743" y="4114800"/>
            <a:ext cx="393700" cy="247651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69895" y="5127536"/>
            <a:ext cx="813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Old SRM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6017" y="5115125"/>
            <a:ext cx="89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New SRM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9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3793" y="25401"/>
            <a:ext cx="6791621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Michelson interferometer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4696" y="1451244"/>
            <a:ext cx="8236893" cy="4578163"/>
            <a:chOff x="648103" y="2018327"/>
            <a:chExt cx="8236893" cy="4578163"/>
          </a:xfrm>
        </p:grpSpPr>
        <p:grpSp>
          <p:nvGrpSpPr>
            <p:cNvPr id="7" name="Group 15"/>
            <p:cNvGrpSpPr/>
            <p:nvPr/>
          </p:nvGrpSpPr>
          <p:grpSpPr>
            <a:xfrm rot="15175716">
              <a:off x="1189674" y="4900249"/>
              <a:ext cx="666574" cy="1122208"/>
              <a:chOff x="1612566" y="3813174"/>
              <a:chExt cx="666574" cy="112220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612566" y="3926000"/>
                <a:ext cx="666574" cy="1009382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orbel"/>
                </a:endParaRPr>
              </a:p>
            </p:txBody>
          </p:sp>
          <p:sp>
            <p:nvSpPr>
              <p:cNvPr id="26" name="Snip Same Side Corner Rectangle 25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orbel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orbe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726241" y="3813174"/>
                <a:ext cx="461334" cy="73505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orbe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>
            <a:xfrm rot="15088286">
              <a:off x="8293894" y="2864054"/>
              <a:ext cx="605118" cy="577087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16000">
                  <a:schemeClr val="tx1">
                    <a:alpha val="50000"/>
                  </a:schemeClr>
                </a:gs>
                <a:gs pos="67000">
                  <a:schemeClr val="accent6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9" name="Can 8"/>
            <p:cNvSpPr/>
            <p:nvPr/>
          </p:nvSpPr>
          <p:spPr>
            <a:xfrm rot="7336173">
              <a:off x="566830" y="2099600"/>
              <a:ext cx="777260" cy="614713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16000">
                  <a:schemeClr val="tx1">
                    <a:alpha val="50000"/>
                  </a:schemeClr>
                </a:gs>
                <a:gs pos="67000">
                  <a:schemeClr val="accent6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  <a:scene3d>
              <a:camera prst="obliqueTopLeft">
                <a:rot lat="0" lon="90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20505637">
              <a:off x="1987264" y="4670825"/>
              <a:ext cx="2761001" cy="389857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12643376">
              <a:off x="825076" y="3156601"/>
              <a:ext cx="4008763" cy="661011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20505637">
              <a:off x="4452998" y="3567351"/>
              <a:ext cx="4148003" cy="636797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1891760">
              <a:off x="4341194" y="4987071"/>
              <a:ext cx="2605365" cy="389857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9" name="Delay 18"/>
            <p:cNvSpPr/>
            <p:nvPr/>
          </p:nvSpPr>
          <p:spPr>
            <a:xfrm rot="1691437">
              <a:off x="6745425" y="5810132"/>
              <a:ext cx="302738" cy="261915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  <p:cxnSp>
          <p:nvCxnSpPr>
            <p:cNvPr id="20" name="Curved Connector 19"/>
            <p:cNvCxnSpPr>
              <a:stCxn id="19" idx="3"/>
              <a:endCxn id="21" idx="1"/>
            </p:cNvCxnSpPr>
            <p:nvPr/>
          </p:nvCxnSpPr>
          <p:spPr>
            <a:xfrm flipV="1">
              <a:off x="7030207" y="5735555"/>
              <a:ext cx="927037" cy="277043"/>
            </a:xfrm>
            <a:prstGeom prst="curvedConnector3">
              <a:avLst>
                <a:gd name="adj1" fmla="val 50000"/>
              </a:avLst>
            </a:prstGeom>
            <a:ln w="3810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j028955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244" y="5190282"/>
              <a:ext cx="721577" cy="109054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657" y="4525255"/>
              <a:ext cx="10620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prstClr val="white"/>
                  </a:solidFill>
                  <a:latin typeface="Corbel"/>
                </a:rPr>
                <a:t>LASER</a:t>
              </a:r>
              <a:endParaRPr lang="en-US" sz="2400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1812" y="5147882"/>
              <a:ext cx="18389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prstClr val="white"/>
                  </a:solidFill>
                  <a:latin typeface="Corbel"/>
                </a:rPr>
                <a:t>Beamsplitter</a:t>
              </a:r>
              <a:endParaRPr lang="en-US" sz="2400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2011" y="6134825"/>
              <a:ext cx="2056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 smtClean="0">
                  <a:solidFill>
                    <a:prstClr val="white"/>
                  </a:solidFill>
                  <a:latin typeface="Corbel"/>
                </a:rPr>
                <a:t>Photodetector</a:t>
              </a:r>
              <a:endParaRPr lang="en-US" sz="2400" dirty="0">
                <a:solidFill>
                  <a:prstClr val="white"/>
                </a:solidFill>
                <a:latin typeface="Corbel"/>
              </a:endParaRPr>
            </a:p>
          </p:txBody>
        </p:sp>
        <p:sp>
          <p:nvSpPr>
            <p:cNvPr id="16" name="Can 15"/>
            <p:cNvSpPr/>
            <p:nvPr/>
          </p:nvSpPr>
          <p:spPr>
            <a:xfrm rot="5598318">
              <a:off x="4181699" y="4336001"/>
              <a:ext cx="719526" cy="246736"/>
            </a:xfrm>
            <a:prstGeom prst="can">
              <a:avLst>
                <a:gd name="adj" fmla="val 34255"/>
              </a:avLst>
            </a:prstGeom>
            <a:gradFill flip="none" rotWithShape="1">
              <a:gsLst>
                <a:gs pos="16000">
                  <a:schemeClr val="tx1">
                    <a:alpha val="50000"/>
                  </a:schemeClr>
                </a:gs>
                <a:gs pos="67000">
                  <a:schemeClr val="accent6">
                    <a:lumMod val="40000"/>
                    <a:lumOff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orbel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433435" y="1745281"/>
            <a:ext cx="23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Inertial test body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03184" y="1116337"/>
            <a:ext cx="233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Inertial test body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87533" y="353671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L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x</a:t>
            </a:r>
            <a:endParaRPr lang="en-US" sz="2400" baseline="-250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8560" y="2206945"/>
            <a:ext cx="443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L</a:t>
            </a:r>
            <a:r>
              <a:rPr lang="en-US" sz="2400" baseline="-25000" dirty="0" smtClean="0">
                <a:solidFill>
                  <a:prstClr val="white"/>
                </a:solidFill>
                <a:latin typeface="Corbel"/>
              </a:rPr>
              <a:t>y</a:t>
            </a:r>
            <a:endParaRPr lang="en-US" sz="2400" baseline="-25000" dirty="0">
              <a:solidFill>
                <a:prstClr val="white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66960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5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057282"/>
              </p:ext>
            </p:extLst>
          </p:nvPr>
        </p:nvGraphicFramePr>
        <p:xfrm>
          <a:off x="1112304" y="3653382"/>
          <a:ext cx="6953250" cy="84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6" imgW="4178300" imgH="508000" progId="Equation.3">
                  <p:embed/>
                </p:oleObj>
              </mc:Choice>
              <mc:Fallback>
                <p:oleObj name="Equation" r:id="rId6" imgW="4178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2304" y="3653382"/>
                        <a:ext cx="6953250" cy="844551"/>
                      </a:xfrm>
                      <a:prstGeom prst="rect">
                        <a:avLst/>
                      </a:prstGeom>
                      <a:solidFill>
                        <a:srgbClr val="E9EAF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1" name="Rectangle 3"/>
          <p:cNvSpPr>
            <a:spLocks noChangeArrowheads="1"/>
          </p:cNvSpPr>
          <p:nvPr/>
        </p:nvSpPr>
        <p:spPr bwMode="auto">
          <a:xfrm>
            <a:off x="936625" y="321733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FF"/>
                </a:solidFill>
                <a:latin typeface="Corbel"/>
              </a:rPr>
              <a:t>A “small” problem…</a:t>
            </a:r>
            <a:endParaRPr lang="en-US" sz="3200" dirty="0">
              <a:solidFill>
                <a:srgbClr val="FFFFFF"/>
              </a:solidFill>
              <a:latin typeface="Corbel"/>
            </a:endParaRPr>
          </a:p>
        </p:txBody>
      </p:sp>
      <p:graphicFrame>
        <p:nvGraphicFramePr>
          <p:cNvPr id="237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800244"/>
              </p:ext>
            </p:extLst>
          </p:nvPr>
        </p:nvGraphicFramePr>
        <p:xfrm>
          <a:off x="5622703" y="1337403"/>
          <a:ext cx="1472364" cy="518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8" imgW="685800" imgH="241200" progId="Equation.3">
                  <p:embed/>
                </p:oleObj>
              </mc:Choice>
              <mc:Fallback>
                <p:oleObj name="Equation" r:id="rId8" imgW="685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703" y="1337403"/>
                        <a:ext cx="1472364" cy="51805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solidFill>
                          <a:schemeClr val="bg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1752600" y="6019801"/>
            <a:ext cx="467360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9134F"/>
              </a:solidFill>
              <a:latin typeface="Helvetica" charset="0"/>
            </a:endParaRPr>
          </a:p>
        </p:txBody>
      </p:sp>
      <p:sp>
        <p:nvSpPr>
          <p:cNvPr id="237577" name="Rectangle 9"/>
          <p:cNvSpPr>
            <a:spLocks noChangeArrowheads="1"/>
          </p:cNvSpPr>
          <p:nvPr/>
        </p:nvSpPr>
        <p:spPr bwMode="auto">
          <a:xfrm>
            <a:off x="1329282" y="795864"/>
            <a:ext cx="4961464" cy="9664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A 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wave’s strength 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is measured 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by 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the </a:t>
            </a:r>
            <a:r>
              <a:rPr lang="en-US" sz="2400" i="1" dirty="0" smtClean="0">
                <a:solidFill>
                  <a:prstClr val="white"/>
                </a:solidFill>
                <a:latin typeface="Corbel"/>
              </a:rPr>
              <a:t>strain 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induced in the detector </a:t>
            </a:r>
            <a:r>
              <a:rPr lang="en-US" sz="2400" dirty="0" smtClean="0">
                <a:solidFill>
                  <a:prstClr val="white"/>
                </a:solidFill>
                <a:latin typeface="Corbel"/>
                <a:sym typeface="Wingdings"/>
              </a:rPr>
              <a:t> 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4546600" y="2277534"/>
            <a:ext cx="2548467" cy="1200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Corbel"/>
              </a:rPr>
              <a:t>We can calculate 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expected strain at Earth: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237579" name="Rectangle 11"/>
          <p:cNvSpPr>
            <a:spLocks noChangeArrowheads="1"/>
          </p:cNvSpPr>
          <p:nvPr/>
        </p:nvSpPr>
        <p:spPr bwMode="auto">
          <a:xfrm>
            <a:off x="872834" y="4576016"/>
            <a:ext cx="743095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Our interferometer arms are 4,000 </a:t>
            </a:r>
            <a:r>
              <a:rPr lang="en-US" sz="2400" dirty="0">
                <a:solidFill>
                  <a:prstClr val="white"/>
                </a:solidFill>
                <a:latin typeface="Corbel"/>
              </a:rPr>
              <a:t>meters long,</a:t>
            </a:r>
            <a:r>
              <a:rPr lang="en-US" sz="2400" dirty="0" smtClean="0">
                <a:solidFill>
                  <a:prstClr val="white"/>
                </a:solidFill>
                <a:latin typeface="Corbel"/>
              </a:rPr>
              <a:t> </a:t>
            </a:r>
            <a:endParaRPr lang="en-US" sz="2400" dirty="0">
              <a:solidFill>
                <a:prstClr val="white"/>
              </a:solidFill>
              <a:latin typeface="Corbel"/>
            </a:endParaRPr>
          </a:p>
        </p:txBody>
      </p:sp>
      <p:graphicFrame>
        <p:nvGraphicFramePr>
          <p:cNvPr id="2375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876638"/>
              </p:ext>
            </p:extLst>
          </p:nvPr>
        </p:nvGraphicFramePr>
        <p:xfrm>
          <a:off x="1455738" y="5087422"/>
          <a:ext cx="61277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Equation" r:id="rId10" imgW="2451100" imgH="228600" progId="Equation.3">
                  <p:embed/>
                </p:oleObj>
              </mc:Choice>
              <mc:Fallback>
                <p:oleObj name="Equation" r:id="rId10" imgW="2451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5738" y="5087422"/>
                        <a:ext cx="6127750" cy="574675"/>
                      </a:xfrm>
                      <a:prstGeom prst="rect">
                        <a:avLst/>
                      </a:prstGeom>
                      <a:solidFill>
                        <a:srgbClr val="E9EAF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83" name="Line 15"/>
          <p:cNvSpPr>
            <a:spLocks noChangeShapeType="1"/>
          </p:cNvSpPr>
          <p:nvPr/>
        </p:nvSpPr>
        <p:spPr bwMode="auto">
          <a:xfrm flipH="1">
            <a:off x="7292313" y="5046243"/>
            <a:ext cx="1075267" cy="170747"/>
          </a:xfrm>
          <a:prstGeom prst="line">
            <a:avLst/>
          </a:prstGeom>
          <a:noFill/>
          <a:ln w="76200">
            <a:solidFill>
              <a:srgbClr val="E3293B"/>
            </a:solidFill>
            <a:round/>
            <a:headEnd type="none" w="sm" len="sm"/>
            <a:tailEnd type="triangl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3056" y="4679844"/>
            <a:ext cx="42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white"/>
                </a:solidFill>
                <a:latin typeface="Helvetica" charset="0"/>
              </a:rPr>
              <a:t>!!</a:t>
            </a:r>
            <a:endParaRPr lang="en-US" sz="2800" b="1" dirty="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248" y="5898191"/>
            <a:ext cx="8229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CCFFCC"/>
                </a:solidFill>
                <a:latin typeface="Helvetica" charset="0"/>
              </a:rPr>
              <a:t>A ten-thousandth the size of an atomic nucleus</a:t>
            </a:r>
            <a:endParaRPr lang="en-US" sz="2800" b="1" i="1" dirty="0">
              <a:solidFill>
                <a:srgbClr val="CCFFCC"/>
              </a:solidFill>
              <a:latin typeface="Helvetica" charset="0"/>
            </a:endParaRPr>
          </a:p>
        </p:txBody>
      </p:sp>
      <p:pic>
        <p:nvPicPr>
          <p:cNvPr id="16" name="Video-GravityRipples-720p.m4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5078" y="1930400"/>
            <a:ext cx="2882450" cy="16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9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228600"/>
            <a:ext cx="7772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 smtClean="0">
                <a:latin typeface="Lucida Grande" charset="0"/>
              </a:rPr>
              <a:t>The Enemies: </a:t>
            </a:r>
            <a:r>
              <a:rPr lang="en-US" sz="3600" dirty="0">
                <a:solidFill>
                  <a:schemeClr val="accent2"/>
                </a:solidFill>
                <a:latin typeface="Lucida Grande" charset="0"/>
              </a:rPr>
              <a:t>NOISE</a:t>
            </a:r>
            <a:endParaRPr lang="en-US" sz="3600" dirty="0">
              <a:latin typeface="Lucida Grande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99DA-6F64-BF45-B314-74E8F7222AA8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997325" y="1295400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 rot="5400000">
            <a:off x="8002588" y="4610100"/>
            <a:ext cx="457200" cy="2286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 rot="-2700000">
            <a:off x="4056063" y="4702176"/>
            <a:ext cx="457200" cy="15081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914400" y="4495800"/>
            <a:ext cx="1600200" cy="4572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white"/>
                </a:solidFill>
                <a:latin typeface="Times New Roman" charset="0"/>
              </a:rPr>
              <a:t>LASER</a:t>
            </a:r>
            <a:endParaRPr lang="en-US" sz="2400">
              <a:solidFill>
                <a:prstClr val="white"/>
              </a:solidFill>
              <a:latin typeface="Times New Roman" charset="0"/>
            </a:endParaRPr>
          </a:p>
        </p:txBody>
      </p:sp>
      <p:sp>
        <p:nvSpPr>
          <p:cNvPr id="81927" name="Line 7"/>
          <p:cNvSpPr>
            <a:spLocks noChangeShapeType="1"/>
          </p:cNvSpPr>
          <p:nvPr/>
        </p:nvSpPr>
        <p:spPr bwMode="auto">
          <a:xfrm flipH="1">
            <a:off x="2514600" y="4724400"/>
            <a:ext cx="5602288" cy="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4535490" y="1295400"/>
            <a:ext cx="20991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white"/>
                </a:solidFill>
                <a:latin typeface="Times New Roman" charset="0"/>
              </a:rPr>
              <a:t>test </a:t>
            </a:r>
            <a:r>
              <a:rPr lang="en-US" sz="2000" i="1" dirty="0" smtClean="0">
                <a:solidFill>
                  <a:prstClr val="white"/>
                </a:solidFill>
                <a:latin typeface="Times New Roman" charset="0"/>
              </a:rPr>
              <a:t>body </a:t>
            </a:r>
            <a:r>
              <a:rPr lang="en-US" sz="2000" i="1" dirty="0">
                <a:solidFill>
                  <a:prstClr val="white"/>
                </a:solidFill>
                <a:latin typeface="Times New Roman" charset="0"/>
              </a:rPr>
              <a:t>(mirror)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649539" y="4852989"/>
            <a:ext cx="15529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prstClr val="white"/>
                </a:solidFill>
                <a:latin typeface="Times New Roman" charset="0"/>
              </a:rPr>
              <a:t>beamsplitter</a:t>
            </a:r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4225925" y="4724400"/>
            <a:ext cx="0" cy="923925"/>
          </a:xfrm>
          <a:prstGeom prst="line">
            <a:avLst/>
          </a:prstGeom>
          <a:noFill/>
          <a:ln w="12700">
            <a:solidFill>
              <a:srgbClr val="E3293B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4222750" y="1524000"/>
            <a:ext cx="1588" cy="320040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63700" y="2209801"/>
            <a:ext cx="3201988" cy="1788558"/>
            <a:chOff x="1663700" y="2209800"/>
            <a:chExt cx="3201988" cy="1788557"/>
          </a:xfrm>
        </p:grpSpPr>
        <p:sp>
          <p:nvSpPr>
            <p:cNvPr id="81932" name="AutoShape 12"/>
            <p:cNvSpPr>
              <a:spLocks noChangeArrowheads="1"/>
            </p:cNvSpPr>
            <p:nvPr/>
          </p:nvSpPr>
          <p:spPr bwMode="auto">
            <a:xfrm>
              <a:off x="3579813" y="2209800"/>
              <a:ext cx="1285875" cy="1219200"/>
            </a:xfrm>
            <a:prstGeom prst="cloudCallout">
              <a:avLst>
                <a:gd name="adj1" fmla="val -34569"/>
                <a:gd name="adj2" fmla="val 70051"/>
              </a:avLst>
            </a:prstGeom>
            <a:solidFill>
              <a:srgbClr val="CCFFCC"/>
            </a:solidFill>
            <a:ln w="12700">
              <a:solidFill>
                <a:srgbClr val="FF00FF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FF"/>
                </a:solidFill>
                <a:latin typeface="Helvetica" charset="0"/>
              </a:endParaRPr>
            </a:p>
          </p:txBody>
        </p:sp>
        <p:sp>
          <p:nvSpPr>
            <p:cNvPr id="81933" name="Text Box 13"/>
            <p:cNvSpPr txBox="1">
              <a:spLocks noChangeArrowheads="1"/>
            </p:cNvSpPr>
            <p:nvPr/>
          </p:nvSpPr>
          <p:spPr bwMode="auto">
            <a:xfrm>
              <a:off x="1663700" y="3629025"/>
              <a:ext cx="263309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FF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FF00FF"/>
                  </a:solidFill>
                  <a:latin typeface="Helvetica" charset="0"/>
                </a:rPr>
                <a:t>Residual gas scattering</a:t>
              </a:r>
              <a:endParaRPr lang="en-US" sz="2400" i="1" dirty="0">
                <a:solidFill>
                  <a:srgbClr val="FF00FF"/>
                </a:solidFill>
                <a:latin typeface="Helvetica" charset="0"/>
              </a:endParaRPr>
            </a:p>
          </p:txBody>
        </p:sp>
      </p:grpSp>
      <p:grpSp>
        <p:nvGrpSpPr>
          <p:cNvPr id="81934" name="Group 14"/>
          <p:cNvGrpSpPr>
            <a:grpSpLocks/>
          </p:cNvGrpSpPr>
          <p:nvPr/>
        </p:nvGrpSpPr>
        <p:grpSpPr bwMode="auto">
          <a:xfrm>
            <a:off x="1106488" y="4953002"/>
            <a:ext cx="1408112" cy="1189037"/>
            <a:chOff x="816" y="3024"/>
            <a:chExt cx="887" cy="749"/>
          </a:xfrm>
        </p:grpSpPr>
        <p:sp>
          <p:nvSpPr>
            <p:cNvPr id="81935" name="Text Box 15"/>
            <p:cNvSpPr txBox="1">
              <a:spLocks noChangeArrowheads="1"/>
            </p:cNvSpPr>
            <p:nvPr/>
          </p:nvSpPr>
          <p:spPr bwMode="auto">
            <a:xfrm>
              <a:off x="816" y="3250"/>
              <a:ext cx="88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E3293B"/>
                  </a:solidFill>
                  <a:latin typeface="Helvetica" charset="0"/>
                </a:rPr>
                <a:t>Wavelength &amp; amplitude fluctuations</a:t>
              </a: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sp>
          <p:nvSpPr>
            <p:cNvPr id="81936" name="AutoShape 16"/>
            <p:cNvSpPr>
              <a:spLocks noChangeArrowheads="1"/>
            </p:cNvSpPr>
            <p:nvPr/>
          </p:nvSpPr>
          <p:spPr bwMode="auto">
            <a:xfrm>
              <a:off x="1063" y="3024"/>
              <a:ext cx="207" cy="226"/>
            </a:xfrm>
            <a:prstGeom prst="upArrow">
              <a:avLst>
                <a:gd name="adj1" fmla="val 50000"/>
                <a:gd name="adj2" fmla="val 27295"/>
              </a:avLst>
            </a:prstGeom>
            <a:solidFill>
              <a:srgbClr val="E3293B"/>
            </a:solidFill>
            <a:ln w="12700">
              <a:solidFill>
                <a:srgbClr val="E3293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</p:grpSp>
      <p:grpSp>
        <p:nvGrpSpPr>
          <p:cNvPr id="81937" name="Group 17"/>
          <p:cNvGrpSpPr>
            <a:grpSpLocks/>
          </p:cNvGrpSpPr>
          <p:nvPr/>
        </p:nvGrpSpPr>
        <p:grpSpPr bwMode="auto">
          <a:xfrm>
            <a:off x="4025902" y="5648326"/>
            <a:ext cx="398463" cy="238125"/>
            <a:chOff x="2655" y="3462"/>
            <a:chExt cx="251" cy="150"/>
          </a:xfrm>
        </p:grpSpPr>
        <p:sp>
          <p:nvSpPr>
            <p:cNvPr id="81938" name="Rectangle 18"/>
            <p:cNvSpPr>
              <a:spLocks noChangeArrowheads="1"/>
            </p:cNvSpPr>
            <p:nvPr/>
          </p:nvSpPr>
          <p:spPr bwMode="auto">
            <a:xfrm>
              <a:off x="2655" y="3462"/>
              <a:ext cx="251" cy="7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sp>
          <p:nvSpPr>
            <p:cNvPr id="81939" name="Rectangle 19"/>
            <p:cNvSpPr>
              <a:spLocks noChangeArrowheads="1"/>
            </p:cNvSpPr>
            <p:nvPr/>
          </p:nvSpPr>
          <p:spPr bwMode="auto">
            <a:xfrm>
              <a:off x="2702" y="3537"/>
              <a:ext cx="155" cy="75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</p:grpSp>
      <p:sp>
        <p:nvSpPr>
          <p:cNvPr id="81940" name="Text Box 20"/>
          <p:cNvSpPr txBox="1">
            <a:spLocks noChangeArrowheads="1"/>
          </p:cNvSpPr>
          <p:nvPr/>
        </p:nvSpPr>
        <p:spPr bwMode="auto">
          <a:xfrm>
            <a:off x="3540126" y="5886451"/>
            <a:ext cx="14445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>
                <a:solidFill>
                  <a:prstClr val="white"/>
                </a:solidFill>
                <a:latin typeface="Times New Roman" charset="0"/>
              </a:rPr>
              <a:t>photodiode</a:t>
            </a:r>
          </a:p>
        </p:txBody>
      </p:sp>
      <p:grpSp>
        <p:nvGrpSpPr>
          <p:cNvPr id="81941" name="Group 21"/>
          <p:cNvGrpSpPr>
            <a:grpSpLocks/>
          </p:cNvGrpSpPr>
          <p:nvPr/>
        </p:nvGrpSpPr>
        <p:grpSpPr bwMode="auto">
          <a:xfrm>
            <a:off x="1790700" y="1142999"/>
            <a:ext cx="2497138" cy="414338"/>
            <a:chOff x="1247" y="624"/>
            <a:chExt cx="1573" cy="261"/>
          </a:xfrm>
        </p:grpSpPr>
        <p:sp>
          <p:nvSpPr>
            <p:cNvPr id="81942" name="Text Box 22"/>
            <p:cNvSpPr txBox="1">
              <a:spLocks noChangeArrowheads="1"/>
            </p:cNvSpPr>
            <p:nvPr/>
          </p:nvSpPr>
          <p:spPr bwMode="auto">
            <a:xfrm>
              <a:off x="1247" y="672"/>
              <a:ext cx="108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00FF00"/>
                  </a:solidFill>
                  <a:latin typeface="Helvetica" charset="0"/>
                </a:rPr>
                <a:t>Seismic Noise</a:t>
              </a: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sp>
          <p:nvSpPr>
            <p:cNvPr id="81943" name="Line 23"/>
            <p:cNvSpPr>
              <a:spLocks noChangeShapeType="1"/>
            </p:cNvSpPr>
            <p:nvPr/>
          </p:nvSpPr>
          <p:spPr bwMode="auto">
            <a:xfrm flipV="1">
              <a:off x="2637" y="720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grpSp>
          <p:nvGrpSpPr>
            <p:cNvPr id="81944" name="Group 24"/>
            <p:cNvGrpSpPr>
              <a:grpSpLocks/>
            </p:cNvGrpSpPr>
            <p:nvPr/>
          </p:nvGrpSpPr>
          <p:grpSpPr bwMode="auto">
            <a:xfrm>
              <a:off x="2583" y="672"/>
              <a:ext cx="237" cy="96"/>
              <a:chOff x="2544" y="672"/>
              <a:chExt cx="237" cy="96"/>
            </a:xfrm>
          </p:grpSpPr>
          <p:sp>
            <p:nvSpPr>
              <p:cNvPr id="81945" name="Line 25"/>
              <p:cNvSpPr>
                <a:spLocks noChangeShapeType="1"/>
              </p:cNvSpPr>
              <p:nvPr/>
            </p:nvSpPr>
            <p:spPr bwMode="auto">
              <a:xfrm flipH="1">
                <a:off x="2544" y="672"/>
                <a:ext cx="237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Helvetica" charset="0"/>
                </a:endParaRPr>
              </a:p>
            </p:txBody>
          </p:sp>
          <p:sp>
            <p:nvSpPr>
              <p:cNvPr id="81946" name="Line 26"/>
              <p:cNvSpPr>
                <a:spLocks noChangeShapeType="1"/>
              </p:cNvSpPr>
              <p:nvPr/>
            </p:nvSpPr>
            <p:spPr bwMode="auto">
              <a:xfrm flipV="1">
                <a:off x="2544" y="672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81947" name="Group 27"/>
            <p:cNvGrpSpPr>
              <a:grpSpLocks/>
            </p:cNvGrpSpPr>
            <p:nvPr/>
          </p:nvGrpSpPr>
          <p:grpSpPr bwMode="auto">
            <a:xfrm>
              <a:off x="2536" y="624"/>
              <a:ext cx="237" cy="96"/>
              <a:chOff x="2544" y="672"/>
              <a:chExt cx="237" cy="96"/>
            </a:xfrm>
          </p:grpSpPr>
          <p:sp>
            <p:nvSpPr>
              <p:cNvPr id="81948" name="Line 28"/>
              <p:cNvSpPr>
                <a:spLocks noChangeShapeType="1"/>
              </p:cNvSpPr>
              <p:nvPr/>
            </p:nvSpPr>
            <p:spPr bwMode="auto">
              <a:xfrm flipH="1">
                <a:off x="2544" y="672"/>
                <a:ext cx="237" cy="0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Helvetica" charset="0"/>
                </a:endParaRPr>
              </a:p>
            </p:txBody>
          </p:sp>
          <p:sp>
            <p:nvSpPr>
              <p:cNvPr id="81949" name="Line 29"/>
              <p:cNvSpPr>
                <a:spLocks noChangeShapeType="1"/>
              </p:cNvSpPr>
              <p:nvPr/>
            </p:nvSpPr>
            <p:spPr bwMode="auto">
              <a:xfrm flipV="1">
                <a:off x="2544" y="672"/>
                <a:ext cx="0" cy="96"/>
              </a:xfrm>
              <a:prstGeom prst="line">
                <a:avLst/>
              </a:prstGeom>
              <a:noFill/>
              <a:ln w="12700">
                <a:solidFill>
                  <a:srgbClr val="00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Helvetica" charset="0"/>
                </a:endParaRPr>
              </a:p>
            </p:txBody>
          </p:sp>
        </p:grpSp>
        <p:sp>
          <p:nvSpPr>
            <p:cNvPr id="81950" name="AutoShape 30"/>
            <p:cNvSpPr>
              <a:spLocks noChangeArrowheads="1"/>
            </p:cNvSpPr>
            <p:nvPr/>
          </p:nvSpPr>
          <p:spPr bwMode="auto">
            <a:xfrm>
              <a:off x="2206" y="720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00FF00"/>
            </a:solidFill>
            <a:ln w="1270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</p:grpSp>
      <p:grpSp>
        <p:nvGrpSpPr>
          <p:cNvPr id="81951" name="Group 31"/>
          <p:cNvGrpSpPr>
            <a:grpSpLocks/>
          </p:cNvGrpSpPr>
          <p:nvPr/>
        </p:nvGrpSpPr>
        <p:grpSpPr bwMode="auto">
          <a:xfrm>
            <a:off x="7696200" y="5029197"/>
            <a:ext cx="1189038" cy="1289050"/>
            <a:chOff x="5001" y="3140"/>
            <a:chExt cx="749" cy="812"/>
          </a:xfrm>
        </p:grpSpPr>
        <p:sp>
          <p:nvSpPr>
            <p:cNvPr id="81952" name="Text Box 32"/>
            <p:cNvSpPr txBox="1">
              <a:spLocks noChangeArrowheads="1"/>
            </p:cNvSpPr>
            <p:nvPr/>
          </p:nvSpPr>
          <p:spPr bwMode="auto">
            <a:xfrm>
              <a:off x="5001" y="3429"/>
              <a:ext cx="74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FF8000"/>
                  </a:solidFill>
                  <a:latin typeface="Helvetica" charset="0"/>
                </a:rPr>
                <a:t>Thermal (Brownian) Noise</a:t>
              </a:r>
              <a:endParaRPr lang="en-US" sz="2400" dirty="0">
                <a:solidFill>
                  <a:srgbClr val="FF8000"/>
                </a:solidFill>
                <a:latin typeface="Helvetica" charset="0"/>
              </a:endParaRPr>
            </a:p>
          </p:txBody>
        </p:sp>
        <p:sp>
          <p:nvSpPr>
            <p:cNvPr id="81953" name="AutoShape 33"/>
            <p:cNvSpPr>
              <a:spLocks noChangeArrowheads="1"/>
            </p:cNvSpPr>
            <p:nvPr/>
          </p:nvSpPr>
          <p:spPr bwMode="auto">
            <a:xfrm flipV="1">
              <a:off x="5232" y="3140"/>
              <a:ext cx="192" cy="219"/>
            </a:xfrm>
            <a:prstGeom prst="downArrow">
              <a:avLst>
                <a:gd name="adj1" fmla="val 50000"/>
                <a:gd name="adj2" fmla="val 28516"/>
              </a:avLst>
            </a:prstGeom>
            <a:solidFill>
              <a:srgbClr val="FF8000"/>
            </a:solidFill>
            <a:ln w="12700">
              <a:solidFill>
                <a:srgbClr val="FF8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</p:grpSp>
      <p:grpSp>
        <p:nvGrpSpPr>
          <p:cNvPr id="81954" name="Group 34"/>
          <p:cNvGrpSpPr>
            <a:grpSpLocks/>
          </p:cNvGrpSpPr>
          <p:nvPr/>
        </p:nvGrpSpPr>
        <p:grpSpPr bwMode="auto">
          <a:xfrm>
            <a:off x="4454530" y="3092451"/>
            <a:ext cx="4143377" cy="2259013"/>
            <a:chOff x="2925" y="1852"/>
            <a:chExt cx="2610" cy="1423"/>
          </a:xfrm>
        </p:grpSpPr>
        <p:sp>
          <p:nvSpPr>
            <p:cNvPr id="81955" name="Text Box 35"/>
            <p:cNvSpPr txBox="1">
              <a:spLocks noChangeArrowheads="1"/>
            </p:cNvSpPr>
            <p:nvPr/>
          </p:nvSpPr>
          <p:spPr bwMode="auto">
            <a:xfrm>
              <a:off x="3360" y="1852"/>
              <a:ext cx="154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FFFF"/>
                  </a:solidFill>
                  <a:latin typeface="Helvetica" charset="0"/>
                </a:rPr>
                <a:t>Quantum </a:t>
              </a:r>
              <a:r>
                <a:rPr lang="en-US" sz="1600" i="1" dirty="0" smtClean="0">
                  <a:solidFill>
                    <a:srgbClr val="00FFFF"/>
                  </a:solidFill>
                  <a:latin typeface="Helvetica" charset="0"/>
                </a:rPr>
                <a:t>Uncertainty</a:t>
              </a:r>
              <a:endParaRPr lang="en-US" sz="2400" dirty="0">
                <a:solidFill>
                  <a:srgbClr val="FF8000"/>
                </a:solidFill>
                <a:latin typeface="Helvetica" charset="0"/>
              </a:endParaRPr>
            </a:p>
          </p:txBody>
        </p:sp>
        <p:sp>
          <p:nvSpPr>
            <p:cNvPr id="81956" name="Line 36"/>
            <p:cNvSpPr>
              <a:spLocks noChangeShapeType="1"/>
            </p:cNvSpPr>
            <p:nvPr/>
          </p:nvSpPr>
          <p:spPr bwMode="auto">
            <a:xfrm flipH="1">
              <a:off x="2925" y="2064"/>
              <a:ext cx="1174" cy="1211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sp>
          <p:nvSpPr>
            <p:cNvPr id="81957" name="Line 37"/>
            <p:cNvSpPr>
              <a:spLocks noChangeShapeType="1"/>
            </p:cNvSpPr>
            <p:nvPr/>
          </p:nvSpPr>
          <p:spPr bwMode="auto">
            <a:xfrm>
              <a:off x="4099" y="2064"/>
              <a:ext cx="941" cy="672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Helvetica" charset="0"/>
              </a:endParaRPr>
            </a:p>
          </p:txBody>
        </p:sp>
        <p:sp>
          <p:nvSpPr>
            <p:cNvPr id="81958" name="Text Box 38"/>
            <p:cNvSpPr txBox="1">
              <a:spLocks noChangeArrowheads="1"/>
            </p:cNvSpPr>
            <p:nvPr/>
          </p:nvSpPr>
          <p:spPr bwMode="auto">
            <a:xfrm>
              <a:off x="3117" y="3049"/>
              <a:ext cx="991" cy="213"/>
            </a:xfrm>
            <a:prstGeom prst="rect">
              <a:avLst/>
            </a:prstGeom>
            <a:solidFill>
              <a:schemeClr val="bg2">
                <a:lumMod val="50000"/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FFFF"/>
                  </a:solidFill>
                  <a:latin typeface="Helvetica" charset="0"/>
                </a:rPr>
                <a:t>"Shot" noise</a:t>
              </a:r>
              <a:endParaRPr lang="en-US" sz="2400" dirty="0">
                <a:solidFill>
                  <a:srgbClr val="FF8000"/>
                </a:solidFill>
                <a:latin typeface="Helvetica" charset="0"/>
              </a:endParaRPr>
            </a:p>
          </p:txBody>
        </p:sp>
        <p:sp>
          <p:nvSpPr>
            <p:cNvPr id="81959" name="Text Box 39"/>
            <p:cNvSpPr txBox="1">
              <a:spLocks noChangeArrowheads="1"/>
            </p:cNvSpPr>
            <p:nvPr/>
          </p:nvSpPr>
          <p:spPr bwMode="auto">
            <a:xfrm>
              <a:off x="4544" y="2190"/>
              <a:ext cx="991" cy="368"/>
            </a:xfrm>
            <a:prstGeom prst="rect">
              <a:avLst/>
            </a:prstGeom>
            <a:solidFill>
              <a:schemeClr val="bg2">
                <a:lumMod val="50000"/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00FFFF"/>
                  </a:solidFill>
                  <a:latin typeface="Helvetica" charset="0"/>
                </a:rPr>
                <a:t>Radiation pressure</a:t>
              </a:r>
              <a:endParaRPr lang="en-US" sz="2400" dirty="0">
                <a:solidFill>
                  <a:srgbClr val="FF8000"/>
                </a:solidFill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351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8750"/>
            <a:ext cx="8102600" cy="895351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Features of </a:t>
            </a:r>
            <a:r>
              <a:rPr lang="en-US" altLang="en-US" dirty="0" err="1" smtClean="0"/>
              <a:t>Interferometric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smtClean="0"/>
              <a:t>GW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520" y="1428749"/>
            <a:ext cx="8627548" cy="2889251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Frequency band for terrestrial </a:t>
            </a:r>
            <a:r>
              <a:rPr lang="en-US" altLang="en-US" sz="2800" dirty="0" smtClean="0"/>
              <a:t>detecto</a:t>
            </a:r>
            <a:r>
              <a:rPr lang="en-US" altLang="en-US" sz="2800" dirty="0" smtClean="0"/>
              <a:t>rs:</a:t>
            </a:r>
            <a:endParaRPr lang="en-US" altLang="en-US" sz="2800" dirty="0"/>
          </a:p>
          <a:p>
            <a:pPr lvl="1"/>
            <a:r>
              <a:rPr lang="en-US" sz="2000" dirty="0" smtClean="0"/>
              <a:t>‘Unavoidable’ noises at low frequencies</a:t>
            </a:r>
          </a:p>
          <a:p>
            <a:pPr lvl="1"/>
            <a:r>
              <a:rPr lang="en-US" sz="2000" dirty="0" smtClean="0"/>
              <a:t>Detector response falls off as 1/</a:t>
            </a:r>
            <a:r>
              <a:rPr lang="en-US" sz="2000" i="1" dirty="0" smtClean="0"/>
              <a:t>f</a:t>
            </a:r>
            <a:r>
              <a:rPr lang="en-US" sz="2000" dirty="0" smtClean="0"/>
              <a:t> above a few hundred Hz</a:t>
            </a:r>
          </a:p>
          <a:p>
            <a:pPr>
              <a:spcBef>
                <a:spcPts val="1272"/>
              </a:spcBef>
            </a:pPr>
            <a:r>
              <a:rPr lang="en-US" sz="2800" dirty="0" smtClean="0"/>
              <a:t>Interferometers have a broad directional </a:t>
            </a:r>
            <a:r>
              <a:rPr lang="en-US" sz="2800" dirty="0" smtClean="0"/>
              <a:t>response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758526" y="1436744"/>
            <a:ext cx="2461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10 Hz </a:t>
            </a:r>
            <a:r>
              <a:rPr lang="mr-IN" sz="2800" b="1" dirty="0" smtClean="0">
                <a:solidFill>
                  <a:srgbClr val="FFFF00"/>
                </a:solidFill>
              </a:rPr>
              <a:t>–</a:t>
            </a:r>
            <a:r>
              <a:rPr lang="en-US" sz="2800" b="1" dirty="0" smtClean="0">
                <a:solidFill>
                  <a:srgbClr val="FFFF00"/>
                </a:solidFill>
              </a:rPr>
              <a:t> 10 kHz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185" y="3833941"/>
            <a:ext cx="2507562" cy="205827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675682" y="5914325"/>
            <a:ext cx="1848683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Antenna pattern for</a:t>
            </a: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algn="ctr">
              <a:defRPr/>
            </a:pPr>
            <a:r>
              <a:rPr lang="en-US" sz="1600" dirty="0" err="1">
                <a:solidFill>
                  <a:srgbClr val="FFFFFF"/>
                </a:solidFill>
              </a:rPr>
              <a:t>u</a:t>
            </a:r>
            <a:r>
              <a:rPr lang="en-US" sz="1600" dirty="0" err="1" smtClean="0">
                <a:solidFill>
                  <a:srgbClr val="FFFFFF"/>
                </a:solidFill>
              </a:rPr>
              <a:t>npolarized</a:t>
            </a:r>
            <a:r>
              <a:rPr lang="en-US" sz="1600" dirty="0" smtClean="0">
                <a:solidFill>
                  <a:srgbClr val="FFFFFF"/>
                </a:solidFill>
              </a:rPr>
              <a:t> GWs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39" y="3821012"/>
            <a:ext cx="2544241" cy="205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5224" y="5933198"/>
            <a:ext cx="2022517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Arrival time triangulation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2747" y="5971010"/>
            <a:ext cx="3213912" cy="5847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 smtClean="0">
                <a:solidFill>
                  <a:srgbClr val="FFFFFF"/>
                </a:solidFill>
                <a:latin typeface="+mn-lt"/>
              </a:rPr>
              <a:t>Nearly omnidirectional, but still useful for source localization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593807"/>
            <a:ext cx="2311400" cy="23114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5524365" y="6180667"/>
            <a:ext cx="457200" cy="2201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29430" y="3319897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Binary neutron star detection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8291722" y="4240314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GW170817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0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35560"/>
            <a:ext cx="6858000" cy="1143000"/>
          </a:xfrm>
        </p:spPr>
        <p:txBody>
          <a:bodyPr/>
          <a:lstStyle/>
          <a:p>
            <a:r>
              <a:rPr lang="en-US" dirty="0" smtClean="0"/>
              <a:t>Brief history of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381760"/>
            <a:ext cx="4686300" cy="4587240"/>
          </a:xfrm>
        </p:spPr>
        <p:txBody>
          <a:bodyPr>
            <a:noAutofit/>
          </a:bodyPr>
          <a:lstStyle/>
          <a:p>
            <a:r>
              <a:rPr lang="en-US" sz="2400" dirty="0" smtClean="0"/>
              <a:t>Original concept: 1972, </a:t>
            </a:r>
            <a:r>
              <a:rPr lang="en-US" sz="2400" dirty="0" err="1" smtClean="0"/>
              <a:t>Rai</a:t>
            </a:r>
            <a:r>
              <a:rPr lang="en-US" sz="2400" dirty="0" smtClean="0"/>
              <a:t> Weiss</a:t>
            </a:r>
          </a:p>
          <a:p>
            <a:r>
              <a:rPr lang="en-US" sz="2400" dirty="0" smtClean="0"/>
              <a:t>Two observatories constructed from 1994 – 2000</a:t>
            </a:r>
          </a:p>
          <a:p>
            <a:pPr marL="457200" lvl="1" indent="0">
              <a:buNone/>
            </a:pPr>
            <a:r>
              <a:rPr lang="en-US" sz="1800" dirty="0" smtClean="0"/>
              <a:t>3 Interferometers: </a:t>
            </a:r>
          </a:p>
          <a:p>
            <a:pPr lvl="1"/>
            <a:r>
              <a:rPr lang="en-US" sz="1800" dirty="0" smtClean="0"/>
              <a:t>4 km &amp; 2 km at Hanford</a:t>
            </a:r>
            <a:endParaRPr lang="en-US" sz="1800" dirty="0"/>
          </a:p>
          <a:p>
            <a:pPr lvl="1"/>
            <a:r>
              <a:rPr lang="en-US" sz="1800" dirty="0" smtClean="0"/>
              <a:t>4 km at Livingston</a:t>
            </a:r>
          </a:p>
          <a:p>
            <a:r>
              <a:rPr lang="en-US" sz="2400" dirty="0" smtClean="0"/>
              <a:t>Initial LIGO operated			 from  2002 – 2007</a:t>
            </a:r>
          </a:p>
          <a:p>
            <a:r>
              <a:rPr lang="en-US" sz="2400" dirty="0" smtClean="0"/>
              <a:t>Enhanced LIGO operated 		from 2008 – 2010  </a:t>
            </a:r>
          </a:p>
          <a:p>
            <a:r>
              <a:rPr lang="en-US" sz="2400" dirty="0" smtClean="0"/>
              <a:t>Reached design sensitivity, though no gravitational waves were detected</a:t>
            </a:r>
            <a:endParaRPr lang="en-US" sz="2400" dirty="0"/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868" y="33868"/>
            <a:ext cx="1051200" cy="1049600"/>
          </a:xfrm>
          <a:prstGeom prst="rect">
            <a:avLst/>
          </a:prstGeom>
          <a:effectLst>
            <a:glow rad="101600">
              <a:srgbClr val="660066">
                <a:alpha val="75000"/>
              </a:srgbClr>
            </a:glow>
          </a:effectLst>
        </p:spPr>
      </p:pic>
      <p:grpSp>
        <p:nvGrpSpPr>
          <p:cNvPr id="5" name="Group 4"/>
          <p:cNvGrpSpPr/>
          <p:nvPr/>
        </p:nvGrpSpPr>
        <p:grpSpPr>
          <a:xfrm>
            <a:off x="4571102" y="3440792"/>
            <a:ext cx="4183565" cy="3061608"/>
            <a:chOff x="4965702" y="2494453"/>
            <a:chExt cx="4025901" cy="2946227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02" y="2494453"/>
              <a:ext cx="4025901" cy="2946227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6">
                  <a:alpha val="75000"/>
                </a:scheme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5074479" y="4414696"/>
              <a:ext cx="833206" cy="30777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" name="TextBox 22"/>
            <p:cNvSpPr txBox="1">
              <a:spLocks noChangeArrowheads="1"/>
            </p:cNvSpPr>
            <p:nvPr/>
          </p:nvSpPr>
          <p:spPr bwMode="auto">
            <a:xfrm>
              <a:off x="8354034" y="3679604"/>
              <a:ext cx="493770" cy="30777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  <a:endParaRPr lang="en-US" sz="1800" b="1" dirty="0">
                <a:solidFill>
                  <a:srgbClr val="114FFB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Oval 1"/>
            <p:cNvSpPr>
              <a:spLocks noChangeArrowheads="1"/>
            </p:cNvSpPr>
            <p:nvPr/>
          </p:nvSpPr>
          <p:spPr bwMode="auto">
            <a:xfrm>
              <a:off x="5363672" y="2812685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7180581" y="4551099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8525302" y="3307891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5419199" y="4163347"/>
              <a:ext cx="191398" cy="2188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 rot="2673205">
              <a:off x="6170942" y="3346391"/>
              <a:ext cx="841395" cy="52322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FF00"/>
                  </a:solidFill>
                </a:rPr>
                <a:t>3000 km (10 </a:t>
              </a:r>
              <a:r>
                <a:rPr lang="en-US" sz="1400" b="1" dirty="0" err="1" smtClean="0">
                  <a:solidFill>
                    <a:srgbClr val="FFFF00"/>
                  </a:solidFill>
                </a:rPr>
                <a:t>ms</a:t>
              </a:r>
              <a:r>
                <a:rPr lang="en-US" sz="1400" b="1" dirty="0" smtClean="0">
                  <a:solidFill>
                    <a:srgbClr val="FFFF00"/>
                  </a:solidFill>
                </a:rPr>
                <a:t>)</a:t>
              </a:r>
              <a:endParaRPr lang="en-US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7826793" y="5914722"/>
            <a:ext cx="1300273" cy="841816"/>
            <a:chOff x="4981321" y="4097170"/>
            <a:chExt cx="3646402" cy="2231189"/>
          </a:xfrm>
        </p:grpSpPr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5635777" y="4632940"/>
              <a:ext cx="2422823" cy="54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28" name="Picture 22" descr="llo_aeria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321" y="4097170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3" descr="lho_aerial_m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481" y="2471589"/>
            <a:ext cx="1319600" cy="9121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661002"/>
              </p:ext>
            </p:extLst>
          </p:nvPr>
        </p:nvGraphicFramePr>
        <p:xfrm>
          <a:off x="6432327" y="1312338"/>
          <a:ext cx="2286000" cy="202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Image" r:id="rId7" imgW="10420049" imgH="9212849" progId="Photoshop.Image.5">
                  <p:embed/>
                </p:oleObj>
              </mc:Choice>
              <mc:Fallback>
                <p:oleObj name="Image" r:id="rId7" imgW="10420049" imgH="9212849" progId="Photoshop.Image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327" y="1312338"/>
                        <a:ext cx="2286000" cy="2020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731753"/>
              </p:ext>
            </p:extLst>
          </p:nvPr>
        </p:nvGraphicFramePr>
        <p:xfrm>
          <a:off x="4955326" y="1305397"/>
          <a:ext cx="2415868" cy="322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Image" r:id="rId9" imgW="7548182" imgH="991175" progId="Photoshop.Image.5">
                  <p:embed/>
                </p:oleObj>
              </mc:Choice>
              <mc:Fallback>
                <p:oleObj name="Image" r:id="rId9" imgW="7548182" imgH="991175" progId="Photoshop.Image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5326" y="1305397"/>
                        <a:ext cx="2415868" cy="322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095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41431</TotalTime>
  <Words>1699</Words>
  <Application>Microsoft Macintosh PowerPoint</Application>
  <PresentationFormat>On-screen Show (4:3)</PresentationFormat>
  <Paragraphs>421</Paragraphs>
  <Slides>45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Office Theme</vt:lpstr>
      <vt:lpstr>Twilight</vt:lpstr>
      <vt:lpstr>1_Twilight</vt:lpstr>
      <vt:lpstr>2_Twilight</vt:lpstr>
      <vt:lpstr>Equation</vt:lpstr>
      <vt:lpstr>Image</vt:lpstr>
      <vt:lpstr>LIGO: The Instruments that Launched Gravitational-wave Astronomy</vt:lpstr>
      <vt:lpstr>PowerPoint Presentation</vt:lpstr>
      <vt:lpstr>The BNS inspiral was rather different</vt:lpstr>
      <vt:lpstr>Detecting the effects of GWs</vt:lpstr>
      <vt:lpstr>Michelson interferometer</vt:lpstr>
      <vt:lpstr>PowerPoint Presentation</vt:lpstr>
      <vt:lpstr>The Enemies: NOISE</vt:lpstr>
      <vt:lpstr>Features of Interferometric  GW Detectors</vt:lpstr>
      <vt:lpstr>Brief history of LIGO</vt:lpstr>
      <vt:lpstr>PowerPoint Presentation</vt:lpstr>
      <vt:lpstr>PowerPoint Presentation</vt:lpstr>
      <vt:lpstr>Built with the future in mind</vt:lpstr>
      <vt:lpstr>Enter Advanced LIGO</vt:lpstr>
      <vt:lpstr>LIGO Optical Configuration</vt:lpstr>
      <vt:lpstr>Advanced LIGO Optical Layout</vt:lpstr>
      <vt:lpstr>It’s all about the sensitivity</vt:lpstr>
      <vt:lpstr>Strain Noise: O1 vs O2</vt:lpstr>
      <vt:lpstr>H1 data can be improved</vt:lpstr>
      <vt:lpstr>Binary Neutron Star Inspiral Range</vt:lpstr>
      <vt:lpstr>O2 Detector Duty Cycle</vt:lpstr>
      <vt:lpstr>Adv LIGO Target Design Sensitivity</vt:lpstr>
      <vt:lpstr>PowerPoint Presentation</vt:lpstr>
      <vt:lpstr>PowerPoint Presentation</vt:lpstr>
      <vt:lpstr>Seismic Isolation</vt:lpstr>
      <vt:lpstr>PowerPoint Presentation</vt:lpstr>
      <vt:lpstr>Design for very low suspension  thermal noise</vt:lpstr>
      <vt:lpstr>Test mass motion</vt:lpstr>
      <vt:lpstr>PowerPoint Presentation</vt:lpstr>
      <vt:lpstr>PowerPoint Presentation</vt:lpstr>
      <vt:lpstr>PowerPoint Presentation</vt:lpstr>
      <vt:lpstr>Global network of detectors</vt:lpstr>
      <vt:lpstr>Near term prospects</vt:lpstr>
      <vt:lpstr>Squeezed Light for O3</vt:lpstr>
      <vt:lpstr>Impact for O3 performance</vt:lpstr>
      <vt:lpstr>PowerPoint Presentation</vt:lpstr>
      <vt:lpstr>A+: a mid-scale upgrade to  Advanced LIGO</vt:lpstr>
      <vt:lpstr>Main elements of A+</vt:lpstr>
      <vt:lpstr>Final remarks</vt:lpstr>
      <vt:lpstr>PowerPoint Presentation</vt:lpstr>
      <vt:lpstr>Extra slides</vt:lpstr>
      <vt:lpstr>Design limited by quantum &amp;  thermal noise</vt:lpstr>
      <vt:lpstr>PowerPoint Presentation</vt:lpstr>
      <vt:lpstr>Advanced Virgo in a nutshell</vt:lpstr>
      <vt:lpstr>KAGRA</vt:lpstr>
      <vt:lpstr>Major work being done on H1 &amp; L1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Barsotti</dc:creator>
  <cp:lastModifiedBy>Peter Fritschel User</cp:lastModifiedBy>
  <cp:revision>303</cp:revision>
  <cp:lastPrinted>2017-10-13T18:32:49Z</cp:lastPrinted>
  <dcterms:created xsi:type="dcterms:W3CDTF">2016-03-21T20:14:31Z</dcterms:created>
  <dcterms:modified xsi:type="dcterms:W3CDTF">2018-01-09T20:01:19Z</dcterms:modified>
</cp:coreProperties>
</file>