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EC1FF"/>
    <a:srgbClr val="FFECE6"/>
    <a:srgbClr val="FFC893"/>
    <a:srgbClr val="A7FFFC"/>
    <a:srgbClr val="97E4E1"/>
    <a:srgbClr val="6DC7A1"/>
    <a:srgbClr val="BDC775"/>
    <a:srgbClr val="B9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15" autoAdjust="0"/>
  </p:normalViewPr>
  <p:slideViewPr>
    <p:cSldViewPr snapToGrid="0" snapToObjects="1" showGuides="1">
      <p:cViewPr>
        <p:scale>
          <a:sx n="100" d="100"/>
          <a:sy n="100" d="100"/>
        </p:scale>
        <p:origin x="-1360" y="2664"/>
      </p:cViewPr>
      <p:guideLst>
        <p:guide orient="horz" pos="208"/>
        <p:guide pos="24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8440" y="5400360"/>
            <a:ext cx="699480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972600" y="540036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88440" y="540036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388440" y="2479680"/>
            <a:ext cx="6994800" cy="55807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88440" y="2479680"/>
            <a:ext cx="6994800" cy="558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82840" y="3124800"/>
            <a:ext cx="6606360" cy="999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88440" y="540036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583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72600" y="540036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8440" y="5400360"/>
            <a:ext cx="6994800" cy="2782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82840" y="3124800"/>
            <a:ext cx="6606360" cy="2155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388800" y="9322560"/>
            <a:ext cx="1813320" cy="535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10/10/17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655720" y="9322560"/>
            <a:ext cx="2460960" cy="53532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5570280" y="9322560"/>
            <a:ext cx="1813320" cy="535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9CFB217-C8C0-4535-80BE-568A1117A7D1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100000">
              <a:srgbClr val="9EC1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VC-logo-xparent.gi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0" y="2393950"/>
            <a:ext cx="7222060" cy="5939422"/>
          </a:xfrm>
          <a:prstGeom prst="rect">
            <a:avLst/>
          </a:prstGeom>
        </p:spPr>
      </p:pic>
      <p:graphicFrame>
        <p:nvGraphicFramePr>
          <p:cNvPr id="39" name="Table 1"/>
          <p:cNvGraphicFramePr/>
          <p:nvPr>
            <p:extLst>
              <p:ext uri="{D42A27DB-BD31-4B8C-83A1-F6EECF244321}">
                <p14:modId xmlns:p14="http://schemas.microsoft.com/office/powerpoint/2010/main" val="993790013"/>
              </p:ext>
            </p:extLst>
          </p:nvPr>
        </p:nvGraphicFramePr>
        <p:xfrm>
          <a:off x="219640" y="2205267"/>
          <a:ext cx="3593535" cy="6456132"/>
        </p:xfrm>
        <a:graphic>
          <a:graphicData uri="http://schemas.openxmlformats.org/drawingml/2006/table">
            <a:tbl>
              <a:tblPr/>
              <a:tblGrid>
                <a:gridCol w="1686840"/>
                <a:gridCol w="1906695"/>
              </a:tblGrid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observed by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H, L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source type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black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hole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(BH) binary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08 June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time of merger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02:01:16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UTC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signal-to-noise ratio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13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false alarm rate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&lt; 1 in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3 000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years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distance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0.7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1.5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billion 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light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-years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redshift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0.04 to 0.1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total mass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18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24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</a:t>
                      </a:r>
                      <a:r>
                        <a:rPr lang="en-GB" sz="12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⦿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primary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BH </a:t>
                      </a: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9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19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</a:t>
                      </a:r>
                      <a:r>
                        <a:rPr lang="en-GB" sz="12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⦿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secondary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BH </a:t>
                      </a: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mass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5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9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</a:t>
                      </a:r>
                      <a:r>
                        <a:rPr lang="en-GB" sz="12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⦿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mass ratio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0.3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1.0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 BH mass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17 to 23 M</a:t>
                      </a:r>
                      <a:r>
                        <a:rPr lang="en-GB" sz="1200" b="0" strike="noStrike" spc="-1" baseline="-25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⦿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 BH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spin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0.64 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0.72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size (effective radius)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47 to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63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km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area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2.7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5.0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× 10</a:t>
                      </a:r>
                      <a:r>
                        <a:rPr lang="en-GB" sz="1200" b="0" strike="noStrike" spc="-1" baseline="3000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4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km</a:t>
                      </a:r>
                      <a:r>
                        <a:rPr lang="en-GB" sz="12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effective spin parameter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-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0.01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0.30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effective precession spin parameter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unconstrained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peak GW luminosity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1.8 to 3.9 × 10</a:t>
                      </a:r>
                      <a:r>
                        <a:rPr lang="en-GB" sz="1200" b="0" strike="noStrike" spc="-1" baseline="3000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56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erg s</a:t>
                      </a:r>
                      <a:r>
                        <a:rPr lang="en-GB" sz="1200" b="0" strike="noStrike" spc="-1" baseline="3000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-1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radiated GW energy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0.68 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0.91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</a:t>
                      </a:r>
                      <a:r>
                        <a:rPr lang="en-GB" sz="12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⦿</a:t>
                      </a:r>
                      <a:r>
                        <a:rPr lang="en-GB" sz="12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c</a:t>
                      </a:r>
                      <a:r>
                        <a:rPr lang="en-GB" sz="1200" b="0" i="1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Table 2"/>
          <p:cNvGraphicFramePr/>
          <p:nvPr>
            <p:extLst>
              <p:ext uri="{D42A27DB-BD31-4B8C-83A1-F6EECF244321}">
                <p14:modId xmlns:p14="http://schemas.microsoft.com/office/powerpoint/2010/main" val="1475513084"/>
              </p:ext>
            </p:extLst>
          </p:nvPr>
        </p:nvGraphicFramePr>
        <p:xfrm>
          <a:off x="3939733" y="2203451"/>
          <a:ext cx="3662387" cy="3815152"/>
        </p:xfrm>
        <a:graphic>
          <a:graphicData uri="http://schemas.openxmlformats.org/drawingml/2006/table">
            <a:tbl>
              <a:tblPr/>
              <a:tblGrid>
                <a:gridCol w="2245167"/>
                <a:gridCol w="1417220"/>
              </a:tblGrid>
              <a:tr h="234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duration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from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30 Hz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~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#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of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GW cycles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from 30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Hz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~ 100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5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signal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arrival time delay</a:t>
                      </a:r>
                      <a:endParaRPr lang="en-GB" sz="12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arrived at H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~ 7 </a:t>
                      </a:r>
                      <a:r>
                        <a:rPr lang="en-GB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ms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before L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HL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sky area</a:t>
                      </a:r>
                      <a:r>
                        <a:rPr lang="en-GB" sz="12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†</a:t>
                      </a:r>
                      <a:endParaRPr lang="en-GB" sz="12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~ 520 </a:t>
                      </a: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deg</a:t>
                      </a:r>
                      <a:r>
                        <a:rPr lang="en-GB" sz="12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2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peak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GW strain (10</a:t>
                      </a:r>
                      <a:r>
                        <a:rPr lang="en-GB" sz="12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-22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)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~ 4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(H), 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3 </a:t>
                      </a:r>
                      <a:r>
                        <a:rPr lang="en-GB" sz="12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(L)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peak stretch of </a:t>
                      </a:r>
                      <a:endParaRPr lang="en-GB" sz="12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interferometer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arm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~ ± 0.8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am (H), </a:t>
                      </a:r>
                      <a:endParaRPr lang="en-GB" sz="12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0.6 </a:t>
                      </a:r>
                      <a:r>
                        <a:rPr lang="en-GB" sz="12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am (L)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frequency at peak GW strain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453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610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Hz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wavelength at peak GW strain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492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662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km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</a:t>
                      </a:r>
                      <a:r>
                        <a:rPr lang="en-GB" sz="12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ringdown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frequency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745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to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1013 </a:t>
                      </a: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Hz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remnant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damping time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1.0 to 1.4 </a:t>
                      </a:r>
                      <a:r>
                        <a:rPr lang="en-GB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ms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consistent with general relativity?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passes all</a:t>
                      </a:r>
                      <a:r>
                        <a:rPr lang="en-GB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ato"/>
                        </a:rPr>
                        <a:t> tests performed</a:t>
                      </a:r>
                      <a:endParaRPr lang="en-GB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Lato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CustomShape 3"/>
          <p:cNvSpPr/>
          <p:nvPr/>
        </p:nvSpPr>
        <p:spPr>
          <a:xfrm>
            <a:off x="218160" y="31840"/>
            <a:ext cx="7383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Lato"/>
              </a:rPr>
              <a:t>GW170608 </a:t>
            </a:r>
            <a:r>
              <a:rPr lang="en-GB" sz="3600" b="1" strike="noStrike" spc="-1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FFFF"/>
                  </a:solidFill>
                </a:uFill>
                <a:latin typeface="Lato"/>
              </a:rPr>
              <a:t>FACTSHEET</a:t>
            </a:r>
            <a:endParaRPr lang="en-GB" sz="1800" b="1" strike="noStrike" spc="-1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FFFF"/>
                </a:solidFill>
              </a:uFill>
              <a:latin typeface="Lato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168840" y="8752820"/>
            <a:ext cx="3575967" cy="1102380"/>
          </a:xfrm>
          <a:prstGeom prst="rect">
            <a:avLst/>
          </a:prstGeom>
          <a:noFill/>
          <a:ln w="12700">
            <a:solidFill>
              <a:schemeClr val="dk1">
                <a:alpha val="64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 anchor="t"/>
          <a:lstStyle/>
          <a:p>
            <a:pPr algn="ctr"/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Images: time-frequency traces (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top)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, </a:t>
            </a:r>
            <a:endParaRPr lang="en-GB" sz="1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 algn="ctr"/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mass 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distributions (bottom right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) </a:t>
            </a:r>
          </a:p>
          <a:p>
            <a:pPr algn="ctr">
              <a:lnSpc>
                <a:spcPct val="100000"/>
              </a:lnSpc>
            </a:pP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GW=gravitational wave, M</a:t>
            </a:r>
            <a:r>
              <a:rPr lang="en-GB" sz="11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⊙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=1 solar mass=2x10</a:t>
            </a:r>
            <a:r>
              <a:rPr lang="en-GB" sz="11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30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kg, </a:t>
            </a:r>
          </a:p>
          <a:p>
            <a:pPr algn="ctr">
              <a:lnSpc>
                <a:spcPct val="100000"/>
              </a:lnSpc>
            </a:pP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am=</a:t>
            </a:r>
            <a:r>
              <a:rPr lang="en-GB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attometer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(10</a:t>
            </a:r>
            <a:r>
              <a:rPr lang="en-GB" sz="11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-18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 m), 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H/L=LIGO Hanford/Livingston</a:t>
            </a:r>
          </a:p>
          <a:p>
            <a:pPr algn="ctr"/>
            <a:r>
              <a: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Parameter ranges 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are 90</a:t>
            </a:r>
            <a:r>
              <a: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% credible intervals. </a:t>
            </a:r>
            <a:endParaRPr lang="en-GB" sz="1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 algn="ctr"/>
            <a:r>
              <a:rPr lang="en-GB" sz="11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†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90% credible region</a:t>
            </a:r>
          </a:p>
          <a:p>
            <a:pPr algn="ctr"/>
            <a:endParaRPr lang="en-GB" sz="11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 algn="ctr"/>
            <a:endParaRPr lang="en-GB" sz="1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 algn="ctr">
              <a:lnSpc>
                <a:spcPct val="100000"/>
              </a:lnSpc>
            </a:pP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02" y="670840"/>
            <a:ext cx="3469736" cy="1424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7" y="670840"/>
            <a:ext cx="3451182" cy="14246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67200" y="6134099"/>
            <a:ext cx="3111000" cy="3708399"/>
            <a:chOff x="4203700" y="6028734"/>
            <a:chExt cx="3225300" cy="3735132"/>
          </a:xfrm>
        </p:grpSpPr>
        <p:pic>
          <p:nvPicPr>
            <p:cNvPr id="4" name="Picture 3" descr="m1_m2_comp151226-epo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10" r="-2681" b="2062"/>
            <a:stretch/>
          </p:blipFill>
          <p:spPr>
            <a:xfrm>
              <a:off x="4203700" y="6028734"/>
              <a:ext cx="3225300" cy="3735132"/>
            </a:xfrm>
            <a:prstGeom prst="rect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1150" y="9592383"/>
              <a:ext cx="571500" cy="1192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16908</TotalTime>
  <Words>325</Words>
  <Application>Microsoft Macintosh PowerPoint</Application>
  <PresentationFormat>Custom</PresentationFormat>
  <Paragraphs>73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Zoheyr Doctor</dc:creator>
  <dc:description/>
  <cp:lastModifiedBy>Zoheyr Doctor</cp:lastModifiedBy>
  <cp:revision>148</cp:revision>
  <cp:lastPrinted>2017-10-10T21:07:49Z</cp:lastPrinted>
  <dcterms:created xsi:type="dcterms:W3CDTF">2017-10-04T19:35:22Z</dcterms:created>
  <dcterms:modified xsi:type="dcterms:W3CDTF">2017-11-14T15:09:32Z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