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69" r:id="rId3"/>
    <p:sldId id="452" r:id="rId4"/>
    <p:sldId id="460" r:id="rId5"/>
    <p:sldId id="347" r:id="rId6"/>
    <p:sldId id="453" r:id="rId7"/>
    <p:sldId id="425" r:id="rId8"/>
    <p:sldId id="419" r:id="rId9"/>
    <p:sldId id="457" r:id="rId10"/>
    <p:sldId id="444" r:id="rId11"/>
    <p:sldId id="445" r:id="rId12"/>
    <p:sldId id="471" r:id="rId13"/>
    <p:sldId id="473" r:id="rId14"/>
    <p:sldId id="476" r:id="rId15"/>
    <p:sldId id="478" r:id="rId16"/>
    <p:sldId id="480" r:id="rId17"/>
    <p:sldId id="481" r:id="rId18"/>
    <p:sldId id="482" r:id="rId19"/>
    <p:sldId id="474" r:id="rId20"/>
    <p:sldId id="483" r:id="rId21"/>
    <p:sldId id="484" r:id="rId22"/>
    <p:sldId id="485" r:id="rId23"/>
    <p:sldId id="486" r:id="rId24"/>
    <p:sldId id="487" r:id="rId25"/>
    <p:sldId id="488" r:id="rId26"/>
    <p:sldId id="491" r:id="rId27"/>
    <p:sldId id="489" r:id="rId28"/>
    <p:sldId id="477" r:id="rId29"/>
    <p:sldId id="490" r:id="rId30"/>
    <p:sldId id="492" r:id="rId31"/>
    <p:sldId id="493" r:id="rId32"/>
    <p:sldId id="47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ECC6C9"/>
    <a:srgbClr val="0000FF"/>
    <a:srgbClr val="FF99CC"/>
    <a:srgbClr val="996600"/>
    <a:srgbClr val="F5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3761" autoAdjust="0"/>
  </p:normalViewPr>
  <p:slideViewPr>
    <p:cSldViewPr>
      <p:cViewPr>
        <p:scale>
          <a:sx n="80" d="100"/>
          <a:sy n="80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62DC-7535-463F-9F35-BCD783F55D7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32BD0-B78A-4685-AE6D-8C752A22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95CEB-57E4-4820-9A57-BDC91858D66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D343F4-A7FF-4435-B8AE-2D722090F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4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SubTa</a:t>
            </a:r>
            <a:r>
              <a:rPr lang="en-US" dirty="0" smtClean="0"/>
              <a:t>/Ta – varied from 16% to 33%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1) T</a:t>
            </a:r>
            <a:r>
              <a:rPr lang="en-US" i="0" baseline="30000" dirty="0" smtClean="0"/>
              <a:t>*</a:t>
            </a:r>
            <a:r>
              <a:rPr lang="en-US" dirty="0" smtClean="0"/>
              <a:t>, includes the homologous temperature plus a temperature shift caused by the </a:t>
            </a:r>
            <a:r>
              <a:rPr lang="en-US" i="1" dirty="0" smtClean="0"/>
              <a:t>potential</a:t>
            </a:r>
            <a:r>
              <a:rPr lang="en-US" dirty="0" smtClean="0"/>
              <a:t> energy of particles arriving on the surface.</a:t>
            </a:r>
          </a:p>
          <a:p>
            <a:r>
              <a:rPr lang="en-US" dirty="0" smtClean="0"/>
              <a:t>2) logarithmic axis for a normalized energy, </a:t>
            </a:r>
            <a:r>
              <a:rPr lang="en-US" i="1" dirty="0" smtClean="0"/>
              <a:t>E</a:t>
            </a:r>
            <a:r>
              <a:rPr lang="en-US" i="0" baseline="30000" dirty="0" smtClean="0"/>
              <a:t>*</a:t>
            </a:r>
            <a:r>
              <a:rPr lang="en-US" dirty="0" smtClean="0"/>
              <a:t>, describing displacement and heating effects caused by the </a:t>
            </a:r>
            <a:r>
              <a:rPr lang="en-US" i="1" dirty="0" smtClean="0"/>
              <a:t>kinetic</a:t>
            </a:r>
            <a:r>
              <a:rPr lang="en-US" dirty="0" smtClean="0"/>
              <a:t> energy of bombarding particles.</a:t>
            </a:r>
          </a:p>
          <a:p>
            <a:r>
              <a:rPr lang="en-US" dirty="0" smtClean="0"/>
              <a:t>3)</a:t>
            </a:r>
            <a:r>
              <a:rPr lang="en-US" baseline="0" dirty="0" smtClean="0"/>
              <a:t> </a:t>
            </a:r>
            <a:r>
              <a:rPr lang="en-US" dirty="0" smtClean="0"/>
              <a:t>net film thickness, </a:t>
            </a:r>
            <a:r>
              <a:rPr lang="en-US" i="1" dirty="0" smtClean="0"/>
              <a:t>t</a:t>
            </a:r>
            <a:r>
              <a:rPr lang="en-US" i="0" baseline="30000" dirty="0" smtClean="0"/>
              <a:t>*</a:t>
            </a:r>
            <a:r>
              <a:rPr lang="en-US" dirty="0" smtClean="0"/>
              <a:t>, allows</a:t>
            </a:r>
            <a:r>
              <a:rPr lang="en-US" baseline="0" dirty="0" smtClean="0"/>
              <a:t> one</a:t>
            </a:r>
            <a:r>
              <a:rPr lang="en-US" dirty="0" smtClean="0"/>
              <a:t> to maintain the familiar qualitative illustration of film structure while indicating thickness reduction by densification and sputtering; it also allows us to include “negative thickness”, i.e. ion etching.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1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43F4-A7FF-4435-B8AE-2D722090F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24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0"/>
          <p:cNvSpPr>
            <a:spLocks noChangeArrowheads="1"/>
          </p:cNvSpPr>
          <p:nvPr userDrawn="1"/>
        </p:nvSpPr>
        <p:spPr bwMode="auto">
          <a:xfrm>
            <a:off x="0" y="6547643"/>
            <a:ext cx="9144000" cy="310357"/>
          </a:xfrm>
          <a:prstGeom prst="rect">
            <a:avLst/>
          </a:prstGeom>
          <a:gradFill rotWithShape="1">
            <a:gsLst>
              <a:gs pos="0">
                <a:srgbClr val="BFB775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107"/>
          <p:cNvSpPr>
            <a:spLocks noChangeArrowheads="1"/>
          </p:cNvSpPr>
          <p:nvPr userDrawn="1"/>
        </p:nvSpPr>
        <p:spPr bwMode="auto">
          <a:xfrm>
            <a:off x="0" y="6512586"/>
            <a:ext cx="9144000" cy="44450"/>
          </a:xfrm>
          <a:prstGeom prst="rect">
            <a:avLst/>
          </a:prstGeom>
          <a:solidFill>
            <a:srgbClr val="003D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59"/>
          <p:cNvSpPr>
            <a:spLocks noChangeArrowheads="1"/>
          </p:cNvSpPr>
          <p:nvPr userDrawn="1"/>
        </p:nvSpPr>
        <p:spPr bwMode="auto">
          <a:xfrm>
            <a:off x="3175" y="955784"/>
            <a:ext cx="9144000" cy="152400"/>
          </a:xfrm>
          <a:prstGeom prst="rect">
            <a:avLst/>
          </a:prstGeom>
          <a:solidFill>
            <a:srgbClr val="BFB7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61"/>
          <p:cNvSpPr>
            <a:spLocks noChangeArrowheads="1"/>
          </p:cNvSpPr>
          <p:nvPr userDrawn="1"/>
        </p:nvSpPr>
        <p:spPr bwMode="auto">
          <a:xfrm>
            <a:off x="0" y="0"/>
            <a:ext cx="9144000" cy="955784"/>
          </a:xfrm>
          <a:prstGeom prst="rect">
            <a:avLst/>
          </a:prstGeom>
          <a:gradFill rotWithShape="1">
            <a:gsLst>
              <a:gs pos="0">
                <a:srgbClr val="003D3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" name="Group 62"/>
          <p:cNvGrpSpPr>
            <a:grpSpLocks/>
          </p:cNvGrpSpPr>
          <p:nvPr userDrawn="1"/>
        </p:nvGrpSpPr>
        <p:grpSpPr bwMode="auto">
          <a:xfrm>
            <a:off x="8061241" y="87314"/>
            <a:ext cx="966872" cy="457135"/>
            <a:chOff x="1277" y="1465"/>
            <a:chExt cx="3206" cy="1390"/>
          </a:xfrm>
        </p:grpSpPr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4185" y="2660"/>
              <a:ext cx="169" cy="195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4093" y="2623"/>
              <a:ext cx="103" cy="18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3906" y="2656"/>
              <a:ext cx="110" cy="158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3795" y="2656"/>
              <a:ext cx="110" cy="151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67"/>
            <p:cNvSpPr>
              <a:spLocks noEditPoints="1"/>
            </p:cNvSpPr>
            <p:nvPr/>
          </p:nvSpPr>
          <p:spPr bwMode="auto">
            <a:xfrm>
              <a:off x="3659" y="2656"/>
              <a:ext cx="136" cy="154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3516" y="2660"/>
              <a:ext cx="162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3288" y="2656"/>
              <a:ext cx="165" cy="151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3086" y="2590"/>
              <a:ext cx="228" cy="2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71"/>
            <p:cNvSpPr>
              <a:spLocks noEditPoints="1"/>
            </p:cNvSpPr>
            <p:nvPr/>
          </p:nvSpPr>
          <p:spPr bwMode="auto">
            <a:xfrm>
              <a:off x="3454" y="2601"/>
              <a:ext cx="70" cy="20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72"/>
            <p:cNvSpPr>
              <a:spLocks noEditPoints="1"/>
            </p:cNvSpPr>
            <p:nvPr/>
          </p:nvSpPr>
          <p:spPr bwMode="auto">
            <a:xfrm>
              <a:off x="4020" y="2601"/>
              <a:ext cx="74" cy="20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3678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74"/>
            <p:cNvSpPr>
              <a:spLocks noEditPoints="1"/>
            </p:cNvSpPr>
            <p:nvPr/>
          </p:nvSpPr>
          <p:spPr bwMode="auto">
            <a:xfrm>
              <a:off x="3928" y="2164"/>
              <a:ext cx="412" cy="397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75"/>
            <p:cNvSpPr>
              <a:spLocks/>
            </p:cNvSpPr>
            <p:nvPr/>
          </p:nvSpPr>
          <p:spPr bwMode="auto">
            <a:xfrm>
              <a:off x="2681" y="1969"/>
              <a:ext cx="669" cy="688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76"/>
            <p:cNvSpPr>
              <a:spLocks noEditPoints="1"/>
            </p:cNvSpPr>
            <p:nvPr/>
          </p:nvSpPr>
          <p:spPr bwMode="auto">
            <a:xfrm>
              <a:off x="3329" y="2138"/>
              <a:ext cx="401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1277" y="1469"/>
              <a:ext cx="515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78"/>
            <p:cNvSpPr>
              <a:spLocks noEditPoints="1"/>
            </p:cNvSpPr>
            <p:nvPr/>
          </p:nvSpPr>
          <p:spPr bwMode="auto">
            <a:xfrm>
              <a:off x="1751" y="1575"/>
              <a:ext cx="489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79"/>
            <p:cNvSpPr>
              <a:spLocks noEditPoints="1"/>
            </p:cNvSpPr>
            <p:nvPr/>
          </p:nvSpPr>
          <p:spPr bwMode="auto">
            <a:xfrm>
              <a:off x="2395" y="1575"/>
              <a:ext cx="489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80"/>
            <p:cNvSpPr>
              <a:spLocks noEditPoints="1"/>
            </p:cNvSpPr>
            <p:nvPr/>
          </p:nvSpPr>
          <p:spPr bwMode="auto">
            <a:xfrm>
              <a:off x="3994" y="1575"/>
              <a:ext cx="489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81"/>
            <p:cNvSpPr>
              <a:spLocks/>
            </p:cNvSpPr>
            <p:nvPr/>
          </p:nvSpPr>
          <p:spPr bwMode="auto">
            <a:xfrm>
              <a:off x="2185" y="1465"/>
              <a:ext cx="261" cy="537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82"/>
            <p:cNvSpPr>
              <a:spLocks noEditPoints="1"/>
            </p:cNvSpPr>
            <p:nvPr/>
          </p:nvSpPr>
          <p:spPr bwMode="auto">
            <a:xfrm>
              <a:off x="3178" y="1590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83"/>
            <p:cNvSpPr>
              <a:spLocks/>
            </p:cNvSpPr>
            <p:nvPr/>
          </p:nvSpPr>
          <p:spPr bwMode="auto">
            <a:xfrm>
              <a:off x="2832" y="1590"/>
              <a:ext cx="379" cy="416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84"/>
            <p:cNvSpPr>
              <a:spLocks noEditPoints="1"/>
            </p:cNvSpPr>
            <p:nvPr/>
          </p:nvSpPr>
          <p:spPr bwMode="auto">
            <a:xfrm>
              <a:off x="3556" y="1469"/>
              <a:ext cx="485" cy="530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85"/>
            <p:cNvSpPr>
              <a:spLocks/>
            </p:cNvSpPr>
            <p:nvPr/>
          </p:nvSpPr>
          <p:spPr bwMode="auto">
            <a:xfrm>
              <a:off x="4185" y="2660"/>
              <a:ext cx="169" cy="195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86"/>
            <p:cNvSpPr>
              <a:spLocks/>
            </p:cNvSpPr>
            <p:nvPr/>
          </p:nvSpPr>
          <p:spPr bwMode="auto">
            <a:xfrm>
              <a:off x="4093" y="2623"/>
              <a:ext cx="103" cy="18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87"/>
            <p:cNvSpPr>
              <a:spLocks/>
            </p:cNvSpPr>
            <p:nvPr/>
          </p:nvSpPr>
          <p:spPr bwMode="auto">
            <a:xfrm>
              <a:off x="3906" y="2656"/>
              <a:ext cx="110" cy="158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88"/>
            <p:cNvSpPr>
              <a:spLocks/>
            </p:cNvSpPr>
            <p:nvPr/>
          </p:nvSpPr>
          <p:spPr bwMode="auto">
            <a:xfrm>
              <a:off x="3795" y="2656"/>
              <a:ext cx="110" cy="151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89"/>
            <p:cNvSpPr>
              <a:spLocks noEditPoints="1"/>
            </p:cNvSpPr>
            <p:nvPr/>
          </p:nvSpPr>
          <p:spPr bwMode="auto">
            <a:xfrm>
              <a:off x="3659" y="2656"/>
              <a:ext cx="136" cy="154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90"/>
            <p:cNvSpPr>
              <a:spLocks/>
            </p:cNvSpPr>
            <p:nvPr/>
          </p:nvSpPr>
          <p:spPr bwMode="auto">
            <a:xfrm>
              <a:off x="3516" y="2660"/>
              <a:ext cx="162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91"/>
            <p:cNvSpPr>
              <a:spLocks/>
            </p:cNvSpPr>
            <p:nvPr/>
          </p:nvSpPr>
          <p:spPr bwMode="auto">
            <a:xfrm>
              <a:off x="3288" y="2656"/>
              <a:ext cx="165" cy="151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92"/>
            <p:cNvSpPr>
              <a:spLocks/>
            </p:cNvSpPr>
            <p:nvPr/>
          </p:nvSpPr>
          <p:spPr bwMode="auto">
            <a:xfrm>
              <a:off x="3086" y="2590"/>
              <a:ext cx="228" cy="2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3454" y="2601"/>
              <a:ext cx="70" cy="20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94"/>
            <p:cNvSpPr>
              <a:spLocks noEditPoints="1"/>
            </p:cNvSpPr>
            <p:nvPr/>
          </p:nvSpPr>
          <p:spPr bwMode="auto">
            <a:xfrm>
              <a:off x="4020" y="2601"/>
              <a:ext cx="74" cy="20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3678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3928" y="2164"/>
              <a:ext cx="412" cy="397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2681" y="1969"/>
              <a:ext cx="669" cy="688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98"/>
            <p:cNvSpPr>
              <a:spLocks noEditPoints="1"/>
            </p:cNvSpPr>
            <p:nvPr/>
          </p:nvSpPr>
          <p:spPr bwMode="auto">
            <a:xfrm>
              <a:off x="3329" y="2138"/>
              <a:ext cx="401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99"/>
            <p:cNvSpPr>
              <a:spLocks/>
            </p:cNvSpPr>
            <p:nvPr/>
          </p:nvSpPr>
          <p:spPr bwMode="auto">
            <a:xfrm>
              <a:off x="1277" y="1469"/>
              <a:ext cx="515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100"/>
            <p:cNvSpPr>
              <a:spLocks noEditPoints="1"/>
            </p:cNvSpPr>
            <p:nvPr/>
          </p:nvSpPr>
          <p:spPr bwMode="auto">
            <a:xfrm>
              <a:off x="1751" y="1575"/>
              <a:ext cx="489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101"/>
            <p:cNvSpPr>
              <a:spLocks noEditPoints="1"/>
            </p:cNvSpPr>
            <p:nvPr/>
          </p:nvSpPr>
          <p:spPr bwMode="auto">
            <a:xfrm>
              <a:off x="2395" y="1575"/>
              <a:ext cx="489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102"/>
            <p:cNvSpPr>
              <a:spLocks noEditPoints="1"/>
            </p:cNvSpPr>
            <p:nvPr/>
          </p:nvSpPr>
          <p:spPr bwMode="auto">
            <a:xfrm>
              <a:off x="3994" y="1575"/>
              <a:ext cx="489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103"/>
            <p:cNvSpPr>
              <a:spLocks/>
            </p:cNvSpPr>
            <p:nvPr/>
          </p:nvSpPr>
          <p:spPr bwMode="auto">
            <a:xfrm>
              <a:off x="2185" y="1465"/>
              <a:ext cx="261" cy="537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104"/>
            <p:cNvSpPr>
              <a:spLocks noEditPoints="1"/>
            </p:cNvSpPr>
            <p:nvPr/>
          </p:nvSpPr>
          <p:spPr bwMode="auto">
            <a:xfrm>
              <a:off x="3178" y="1590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2832" y="1590"/>
              <a:ext cx="379" cy="416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106"/>
            <p:cNvSpPr>
              <a:spLocks noEditPoints="1"/>
            </p:cNvSpPr>
            <p:nvPr/>
          </p:nvSpPr>
          <p:spPr bwMode="auto">
            <a:xfrm>
              <a:off x="3556" y="1469"/>
              <a:ext cx="485" cy="530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BFB7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7" name="Rectangle 2"/>
          <p:cNvSpPr txBox="1">
            <a:spLocks noChangeArrowheads="1"/>
          </p:cNvSpPr>
          <p:nvPr userDrawn="1"/>
        </p:nvSpPr>
        <p:spPr bwMode="auto">
          <a:xfrm>
            <a:off x="422275" y="0"/>
            <a:ext cx="69072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59" name="Rectangle 4"/>
          <p:cNvSpPr txBox="1">
            <a:spLocks noChangeArrowheads="1"/>
          </p:cNvSpPr>
          <p:nvPr userDrawn="1"/>
        </p:nvSpPr>
        <p:spPr bwMode="auto">
          <a:xfrm>
            <a:off x="685800" y="6529387"/>
            <a:ext cx="1524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E6E59B-86A5-44D5-A76D-1015AC1E9360}" type="datetime1">
              <a:rPr lang="en-US" smtClean="0"/>
              <a:pPr>
                <a:defRPr/>
              </a:pPr>
              <a:t>11/1/2017</a:t>
            </a:fld>
            <a:endParaRPr lang="en-US" dirty="0"/>
          </a:p>
        </p:txBody>
      </p:sp>
      <p:sp>
        <p:nvSpPr>
          <p:cNvPr id="60" name="Rectangle 6"/>
          <p:cNvSpPr txBox="1">
            <a:spLocks noChangeArrowheads="1"/>
          </p:cNvSpPr>
          <p:nvPr userDrawn="1"/>
        </p:nvSpPr>
        <p:spPr bwMode="auto">
          <a:xfrm>
            <a:off x="7959182" y="654764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FA30F77-FB94-4C7E-A224-C34C44901F4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/>
          <a:srcRect r="42924" b="8769"/>
          <a:stretch/>
        </p:blipFill>
        <p:spPr>
          <a:xfrm>
            <a:off x="7242808" y="571363"/>
            <a:ext cx="1902780" cy="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0772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Ion beam sputtering of thin films and multilayers for </a:t>
            </a:r>
            <a:r>
              <a:rPr lang="en-US" sz="3600" b="1" dirty="0" err="1"/>
              <a:t>a</a:t>
            </a:r>
            <a:r>
              <a:rPr lang="en-US" sz="3600" b="1" dirty="0" err="1" smtClean="0"/>
              <a:t>LIGO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Carmen S. Menoni</a:t>
            </a:r>
            <a:br>
              <a:rPr lang="en-US" sz="2800" b="1" dirty="0" smtClean="0"/>
            </a:br>
            <a:r>
              <a:rPr lang="en-US" sz="2800" b="1" dirty="0" smtClean="0"/>
              <a:t>Electrical &amp; Computer Engineering</a:t>
            </a:r>
            <a:br>
              <a:rPr lang="en-US" sz="2800" b="1" dirty="0" smtClean="0"/>
            </a:br>
            <a:r>
              <a:rPr lang="en-US" sz="2800" b="1" dirty="0" smtClean="0"/>
              <a:t>Colorado State University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460" y="5105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Collaborators:  </a:t>
            </a:r>
          </a:p>
          <a:p>
            <a:r>
              <a:rPr lang="en-US" dirty="0" smtClean="0"/>
              <a:t>Le Yang (Grad. Student), Mariana Fazio (post-doctoral student), Colorado State University</a:t>
            </a:r>
          </a:p>
          <a:p>
            <a:r>
              <a:rPr lang="en-US" dirty="0" smtClean="0"/>
              <a:t>Gabriele </a:t>
            </a:r>
            <a:r>
              <a:rPr lang="en-US" dirty="0" err="1" smtClean="0"/>
              <a:t>Vajente</a:t>
            </a:r>
            <a:r>
              <a:rPr lang="en-US" dirty="0" smtClean="0"/>
              <a:t>, Alena  </a:t>
            </a:r>
            <a:r>
              <a:rPr lang="en-US" dirty="0" err="1" smtClean="0"/>
              <a:t>Ananyeva</a:t>
            </a:r>
            <a:r>
              <a:rPr lang="en-US" dirty="0" smtClean="0"/>
              <a:t>, Eric Gustafson, Caltech</a:t>
            </a:r>
          </a:p>
          <a:p>
            <a:r>
              <a:rPr lang="en-US" dirty="0" err="1" smtClean="0"/>
              <a:t>Ashot</a:t>
            </a:r>
            <a:r>
              <a:rPr lang="en-US" dirty="0"/>
              <a:t> </a:t>
            </a:r>
            <a:r>
              <a:rPr lang="en-US" dirty="0" err="1" smtClean="0"/>
              <a:t>Markosyan</a:t>
            </a:r>
            <a:r>
              <a:rPr lang="en-US" dirty="0" smtClean="0"/>
              <a:t>, Riccardo </a:t>
            </a:r>
            <a:r>
              <a:rPr lang="en-US" dirty="0" err="1" smtClean="0"/>
              <a:t>Bassiri</a:t>
            </a:r>
            <a:r>
              <a:rPr lang="en-US" dirty="0" smtClean="0"/>
              <a:t>, Martin </a:t>
            </a:r>
            <a:r>
              <a:rPr lang="en-US" dirty="0" err="1" smtClean="0"/>
              <a:t>Fejer</a:t>
            </a:r>
            <a:r>
              <a:rPr lang="en-US" dirty="0" smtClean="0"/>
              <a:t>, Stanford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Deposition system for growing mixed alloys up to 400 °C:  Bias target deposition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target deposition of oxide films with continuous variation of composition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4"/>
          <a:stretch/>
        </p:blipFill>
        <p:spPr bwMode="auto">
          <a:xfrm>
            <a:off x="4724273" y="1460703"/>
            <a:ext cx="4189068" cy="296185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668" y="1414302"/>
            <a:ext cx="5526742" cy="3203408"/>
            <a:chOff x="124119" y="1488429"/>
            <a:chExt cx="5526742" cy="3203408"/>
          </a:xfrm>
        </p:grpSpPr>
        <p:grpSp>
          <p:nvGrpSpPr>
            <p:cNvPr id="8" name="Group 7"/>
            <p:cNvGrpSpPr/>
            <p:nvPr/>
          </p:nvGrpSpPr>
          <p:grpSpPr>
            <a:xfrm>
              <a:off x="124119" y="1488429"/>
              <a:ext cx="4427604" cy="3203408"/>
              <a:chOff x="367553" y="1048158"/>
              <a:chExt cx="4427604" cy="320340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53" y="1066800"/>
                <a:ext cx="4427604" cy="3097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2133600" y="1436132"/>
                <a:ext cx="990600" cy="697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73100" y="104815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Ion source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219200" y="1417490"/>
                <a:ext cx="308428" cy="9514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722914" y="3605235"/>
                <a:ext cx="10395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Sample holder</a:t>
                </a:r>
                <a:endParaRPr lang="en-US" b="1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3532414" y="2895600"/>
                <a:ext cx="506186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450461" y="1507071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 target assembly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91829" y="110586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Schematics of the instrument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0748" y="4526653"/>
            <a:ext cx="438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Ions are generated by a low energy ion gun.   The ions produce sputtering of the target when they are accelerated within the potential region established at the target.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161" y="4617710"/>
            <a:ext cx="4578617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ADVANTAGES OF THE METHOD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Tunable film composition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Lower probability of implanting </a:t>
            </a:r>
            <a:r>
              <a:rPr lang="en-US" dirty="0" err="1" smtClean="0"/>
              <a:t>Ar</a:t>
            </a:r>
            <a:r>
              <a:rPr lang="en-US" dirty="0" smtClean="0"/>
              <a:t> into growing film (</a:t>
            </a:r>
            <a:r>
              <a:rPr lang="en-US" dirty="0" err="1" smtClean="0"/>
              <a:t>Ar</a:t>
            </a:r>
            <a:r>
              <a:rPr lang="en-US" dirty="0" smtClean="0"/>
              <a:t> increases stress in the films)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uperior control in the engineering of interfaces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2500" y="5726982"/>
            <a:ext cx="411492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Deposition rates are </a:t>
            </a:r>
            <a:r>
              <a:rPr lang="en-US" dirty="0" smtClean="0"/>
              <a:t>slow,  </a:t>
            </a:r>
            <a:r>
              <a:rPr lang="en-US" dirty="0" smtClean="0"/>
              <a:t>comparable to e-beam evaporation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Bias target deposition of oxide films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88" y="3193169"/>
            <a:ext cx="8977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Biased Target deposition main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CO-SPUTTERED MATERIALS</a:t>
            </a:r>
          </a:p>
          <a:p>
            <a:pPr>
              <a:tabLst>
                <a:tab pos="288925" algn="l"/>
              </a:tabLst>
            </a:pPr>
            <a:r>
              <a:rPr lang="en-US" sz="2000" dirty="0" smtClean="0"/>
              <a:t>	Co-sputtering allows to create alloys of controlled composition, i.e. Si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Hf</a:t>
            </a:r>
            <a:r>
              <a:rPr lang="en-US" sz="2000" baseline="-25000" dirty="0" smtClean="0"/>
              <a:t>1-x  </a:t>
            </a:r>
            <a:r>
              <a:rPr lang="en-US" sz="2000" dirty="0" smtClean="0"/>
              <a:t>; allows for doping</a:t>
            </a:r>
            <a:endParaRPr lang="en-US" sz="20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HIGH TEMPERATURE OPERATION</a:t>
            </a:r>
            <a:r>
              <a:rPr lang="en-US" sz="2000" dirty="0" smtClean="0"/>
              <a:t>:  Up to 400°C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METAL TARGETS (today)</a:t>
            </a:r>
            <a:r>
              <a:rPr lang="en-US" sz="2000" dirty="0" smtClean="0"/>
              <a:t>: </a:t>
            </a:r>
            <a:r>
              <a:rPr lang="en-US" sz="2000" dirty="0" err="1" smtClean="0"/>
              <a:t>Hf</a:t>
            </a:r>
            <a:r>
              <a:rPr lang="en-US" sz="2000" dirty="0" smtClean="0"/>
              <a:t>, </a:t>
            </a:r>
            <a:r>
              <a:rPr lang="en-US" sz="2000" dirty="0" err="1" smtClean="0"/>
              <a:t>Sc</a:t>
            </a:r>
            <a:r>
              <a:rPr lang="en-US" sz="2000" dirty="0" smtClean="0"/>
              <a:t>, </a:t>
            </a:r>
            <a:r>
              <a:rPr lang="en-US" sz="2000" dirty="0" err="1" smtClean="0"/>
              <a:t>Ti</a:t>
            </a:r>
            <a:r>
              <a:rPr lang="en-US" sz="2000" dirty="0" smtClean="0"/>
              <a:t>, Ta,  Y for high index layers and Si, Al, for low index layers</a:t>
            </a:r>
          </a:p>
          <a:p>
            <a:r>
              <a:rPr lang="en-US" sz="2000" dirty="0" smtClean="0"/>
              <a:t>-  Maximum substrate size for good uniformity:  </a:t>
            </a:r>
            <a:r>
              <a:rPr lang="en-US" sz="2000" dirty="0" smtClean="0">
                <a:sym typeface="Symbol" panose="05050102010706020507" pitchFamily="18" charset="2"/>
              </a:rPr>
              <a:t></a:t>
            </a:r>
            <a:r>
              <a:rPr lang="en-US" sz="2000" dirty="0" smtClean="0"/>
              <a:t>2”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Load Locked system- </a:t>
            </a:r>
            <a:r>
              <a:rPr lang="en-US" sz="2000" dirty="0" smtClean="0"/>
              <a:t>Base pressure 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 </a:t>
            </a:r>
            <a:r>
              <a:rPr lang="en-US" sz="2000" dirty="0" err="1" smtClean="0"/>
              <a:t>Torr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OPERATING CONDITIONS</a:t>
            </a:r>
          </a:p>
          <a:p>
            <a:r>
              <a:rPr lang="en-US" sz="2000" u="sng" dirty="0" smtClean="0"/>
              <a:t>Low </a:t>
            </a:r>
            <a:r>
              <a:rPr lang="en-US" sz="2000" u="sng" dirty="0"/>
              <a:t>energy plasma </a:t>
            </a:r>
            <a:r>
              <a:rPr lang="en-US" sz="2000" u="sng" dirty="0" smtClean="0"/>
              <a:t>source</a:t>
            </a:r>
            <a:r>
              <a:rPr lang="en-US" sz="2000" dirty="0" smtClean="0"/>
              <a:t>:  Beam </a:t>
            </a:r>
            <a:r>
              <a:rPr lang="en-US" sz="2000" dirty="0"/>
              <a:t>current:  10 A </a:t>
            </a:r>
            <a:r>
              <a:rPr lang="en-US" sz="2000" dirty="0" smtClean="0"/>
              <a:t>max; Beam </a:t>
            </a:r>
            <a:r>
              <a:rPr lang="en-US" sz="2000" dirty="0"/>
              <a:t>voltage (ion energy): 15 to 150 eV</a:t>
            </a:r>
          </a:p>
          <a:p>
            <a:r>
              <a:rPr lang="en-US" sz="2000" u="sng" dirty="0" smtClean="0"/>
              <a:t>Target bias voltage</a:t>
            </a:r>
            <a:r>
              <a:rPr lang="en-US" sz="2000" dirty="0" smtClean="0"/>
              <a:t>:  </a:t>
            </a:r>
            <a:r>
              <a:rPr lang="en-US" sz="2000" dirty="0"/>
              <a:t>can be applied simultaneously to </a:t>
            </a:r>
            <a:r>
              <a:rPr lang="en-US" sz="2000" dirty="0" smtClean="0"/>
              <a:t>one or two targets</a:t>
            </a:r>
            <a:r>
              <a:rPr lang="en-US" sz="2000" dirty="0"/>
              <a:t>. S</a:t>
            </a:r>
            <a:r>
              <a:rPr lang="en-US" sz="2000" dirty="0" smtClean="0"/>
              <a:t>electable </a:t>
            </a:r>
            <a:r>
              <a:rPr lang="en-US" sz="2000" dirty="0"/>
              <a:t>from 10 to </a:t>
            </a:r>
            <a:r>
              <a:rPr lang="en-US" sz="2000" dirty="0" smtClean="0"/>
              <a:t>1000 V. Pulsed </a:t>
            </a:r>
            <a:r>
              <a:rPr lang="en-US" sz="2000" dirty="0"/>
              <a:t>DC frequency is varied up to </a:t>
            </a:r>
            <a:r>
              <a:rPr lang="en-US" sz="2000" dirty="0" smtClean="0"/>
              <a:t>71.4kHz.  Ion beam current: 200 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7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Thin film characterization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Thin films deposited by DIBS realize ppm absorption without annealing.  This is achieved through optimization of the process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9493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Thin films and multilayers are characterized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err="1" smtClean="0"/>
              <a:t>Elipsometry</a:t>
            </a:r>
            <a:r>
              <a:rPr lang="en-US" sz="2000" u="sng" dirty="0" smtClean="0"/>
              <a:t>:</a:t>
            </a:r>
            <a:r>
              <a:rPr lang="en-US" sz="2000" dirty="0" smtClean="0"/>
              <a:t> n(</a:t>
            </a:r>
            <a:r>
              <a:rPr lang="en-US" sz="2000" dirty="0" smtClean="0">
                <a:sym typeface="Symbol" panose="05050102010706020507" pitchFamily="18" charset="2"/>
              </a:rPr>
              <a:t>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anose="05050102010706020507" pitchFamily="18" charset="2"/>
              </a:rPr>
              <a:t>Absorption loss by </a:t>
            </a:r>
            <a:r>
              <a:rPr lang="en-US" sz="2000" dirty="0" err="1" smtClean="0">
                <a:sym typeface="Symbol" panose="05050102010706020507" pitchFamily="18" charset="2"/>
              </a:rPr>
              <a:t>Photothermal</a:t>
            </a:r>
            <a:r>
              <a:rPr lang="en-US" sz="2000" dirty="0" smtClean="0">
                <a:sym typeface="Symbol" panose="05050102010706020507" pitchFamily="18" charset="2"/>
              </a:rPr>
              <a:t> Common Path Interferometry – (Stanford)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anose="05050102010706020507" pitchFamily="18" charset="2"/>
              </a:rPr>
              <a:t>X-ray diffraction: to assess how amorphous films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anose="05050102010706020507" pitchFamily="18" charset="2"/>
              </a:rPr>
              <a:t>X-ray photoelectron spectroscopy – to assess bonding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anose="05050102010706020507" pitchFamily="18" charset="2"/>
              </a:rPr>
              <a:t>Electron paramagnetic resonance – to identify defects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anose="05050102010706020507" pitchFamily="18" charset="2"/>
              </a:rPr>
              <a:t>Interferometry – to assess </a:t>
            </a:r>
            <a:r>
              <a:rPr lang="en-US" sz="2000" dirty="0" smtClean="0">
                <a:sym typeface="Symbol" panose="05050102010706020507" pitchFamily="18" charset="2"/>
              </a:rPr>
              <a:t>stress, </a:t>
            </a:r>
            <a:r>
              <a:rPr lang="en-US" sz="2000" dirty="0" smtClean="0">
                <a:sym typeface="Symbol" panose="05050102010706020507" pitchFamily="18" charset="2"/>
              </a:rPr>
              <a:t>which is high and typically compressive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94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8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Progress toward </a:t>
            </a:r>
            <a:r>
              <a:rPr lang="en-US" sz="2400" b="1" kern="18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Ultrastable</a:t>
            </a:r>
            <a:r>
              <a:rPr lang="en-US" sz="2400" b="1" kern="18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Amorphous Thin Film Coatings </a:t>
            </a:r>
            <a:r>
              <a:rPr lang="en-US" sz="2400" b="1" kern="1800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for </a:t>
            </a:r>
            <a:r>
              <a:rPr lang="en-US" sz="2400" b="1" kern="1800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LIGO</a:t>
            </a:r>
            <a:endParaRPr lang="en-US" sz="2400" b="1" kern="1800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23549" r="65335" b="58583"/>
          <a:stretch/>
        </p:blipFill>
        <p:spPr>
          <a:xfrm>
            <a:off x="8077200" y="1219200"/>
            <a:ext cx="838200" cy="838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6436" y="178040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Le Yang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90" y="1219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Use of </a:t>
            </a:r>
            <a:r>
              <a:rPr lang="en-US" sz="2400" b="1" dirty="0" err="1" smtClean="0"/>
              <a:t>Ar</a:t>
            </a:r>
            <a:r>
              <a:rPr lang="en-US" sz="2400" b="1" dirty="0" smtClean="0"/>
              <a:t> assist source during deposition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673" y="1778168"/>
            <a:ext cx="7693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9933FF"/>
                </a:solidFill>
              </a:rPr>
              <a:t>Hypothesis:</a:t>
            </a:r>
            <a:r>
              <a:rPr lang="en-US" sz="2000" b="1" dirty="0" smtClean="0">
                <a:solidFill>
                  <a:srgbClr val="9933FF"/>
                </a:solidFill>
              </a:rPr>
              <a:t> Ion bombardment using the assist source during deposition increases mobility of ad-atoms at the surface leading to a structural configuration which reduces mechanical loss</a:t>
            </a:r>
            <a:endParaRPr lang="en-US" sz="2000" b="1" dirty="0">
              <a:solidFill>
                <a:srgbClr val="993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276600" cy="2457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690" y="2895600"/>
            <a:ext cx="5006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Experiment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Spector sample holder modified to keep sample in front of the assist </a:t>
            </a:r>
            <a:r>
              <a:rPr lang="en-US" sz="2000" dirty="0" err="1" smtClean="0"/>
              <a:t>Ar</a:t>
            </a:r>
            <a:r>
              <a:rPr lang="en-US" sz="2000" dirty="0" smtClean="0"/>
              <a:t> beam.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Sample holder engineered to hold the 3” FS wafers where films are deposited.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FS wafer is annealed previously at CALTECH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Ta2O5 is sputtered reactively (Ta target).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Assist source: </a:t>
            </a:r>
            <a:r>
              <a:rPr lang="en-US" sz="2000" dirty="0" err="1" smtClean="0"/>
              <a:t>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0209" y="594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800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Collaboration with LIGO-CALTECH</a:t>
            </a:r>
            <a:endParaRPr lang="en-US" b="1" kern="1800" dirty="0">
              <a:solidFill>
                <a:srgbClr val="0070C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6400800" y="4419600"/>
            <a:ext cx="304800" cy="228600"/>
          </a:xfrm>
          <a:prstGeom prst="arc">
            <a:avLst>
              <a:gd name="adj1" fmla="val 16200000"/>
              <a:gd name="adj2" fmla="val 154128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Use of </a:t>
            </a:r>
            <a:r>
              <a:rPr lang="en-US" sz="2400" b="1" dirty="0" err="1" smtClean="0">
                <a:solidFill>
                  <a:schemeClr val="bg1"/>
                </a:solidFill>
              </a:rPr>
              <a:t>Ar</a:t>
            </a:r>
            <a:r>
              <a:rPr lang="en-US" sz="2400" b="1" dirty="0" smtClean="0">
                <a:solidFill>
                  <a:schemeClr val="bg1"/>
                </a:solidFill>
              </a:rPr>
              <a:t> assist source during deposition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2246"/>
              </p:ext>
            </p:extLst>
          </p:nvPr>
        </p:nvGraphicFramePr>
        <p:xfrm>
          <a:off x="434142" y="1555439"/>
          <a:ext cx="8100969" cy="1828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9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sample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assist source beam voltage (V)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assist source beam current </a:t>
                      </a:r>
                      <a:r>
                        <a:rPr lang="en-US" sz="2000" kern="1000" dirty="0" smtClean="0">
                          <a:effectLst/>
                        </a:rPr>
                        <a:t>(</a:t>
                      </a:r>
                      <a:r>
                        <a:rPr lang="en-US" sz="2000" kern="1000" dirty="0">
                          <a:effectLst/>
                        </a:rPr>
                        <a:t>mA)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deposition rate (Å/s)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absorption </a:t>
                      </a:r>
                      <a:r>
                        <a:rPr lang="en-US" sz="2000" kern="1000" dirty="0" smtClean="0">
                          <a:effectLst/>
                        </a:rPr>
                        <a:t>@ 1µm (ppm</a:t>
                      </a:r>
                      <a:r>
                        <a:rPr lang="en-US" sz="2000" kern="1000" dirty="0">
                          <a:effectLst/>
                        </a:rPr>
                        <a:t>)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>
                          <a:effectLst/>
                        </a:rPr>
                        <a:t>s1</a:t>
                      </a:r>
                      <a:endParaRPr lang="en-US" sz="2000" kern="100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5.0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22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 smtClean="0">
                          <a:effectLst/>
                        </a:rPr>
                        <a:t>s2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100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100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3.3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12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 smtClean="0">
                          <a:effectLst/>
                        </a:rPr>
                        <a:t>s3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>
                          <a:effectLst/>
                        </a:rPr>
                        <a:t>500</a:t>
                      </a:r>
                      <a:endParaRPr lang="en-US" sz="2000" kern="100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>
                          <a:effectLst/>
                        </a:rPr>
                        <a:t>100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 smtClean="0">
                          <a:effectLst/>
                        </a:rPr>
                        <a:t>  </a:t>
                      </a:r>
                      <a:r>
                        <a:rPr lang="en-US" sz="2000" kern="1000" dirty="0" err="1" smtClean="0">
                          <a:effectLst/>
                        </a:rPr>
                        <a:t>n.a</a:t>
                      </a:r>
                      <a:r>
                        <a:rPr lang="en-US" sz="2000" kern="1000" dirty="0" smtClean="0">
                          <a:effectLst/>
                        </a:rPr>
                        <a:t>.</a:t>
                      </a:r>
                      <a:r>
                        <a:rPr lang="en-US" sz="2000" kern="1000" dirty="0">
                          <a:effectLst/>
                        </a:rPr>
                        <a:t> 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0" dirty="0" smtClean="0">
                          <a:effectLst/>
                        </a:rPr>
                        <a:t>  </a:t>
                      </a:r>
                      <a:r>
                        <a:rPr lang="en-US" sz="2000" kern="1000" dirty="0" err="1" smtClean="0">
                          <a:effectLst/>
                        </a:rPr>
                        <a:t>n.a</a:t>
                      </a:r>
                      <a:r>
                        <a:rPr lang="en-US" sz="2000" kern="1000" dirty="0" smtClean="0">
                          <a:effectLst/>
                        </a:rPr>
                        <a:t>.</a:t>
                      </a:r>
                      <a:endParaRPr lang="en-US" sz="2000" kern="1000" dirty="0">
                        <a:solidFill>
                          <a:srgbClr val="000000"/>
                        </a:solidFill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353" y="1052918"/>
            <a:ext cx="376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Exp. 1 Assist source with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 rot="5400000">
            <a:off x="4340360" y="-1174138"/>
            <a:ext cx="270162" cy="819064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61373"/>
            <a:ext cx="1953651" cy="1573589"/>
          </a:xfrm>
          <a:prstGeom prst="rect">
            <a:avLst/>
          </a:prstGeom>
        </p:spPr>
      </p:pic>
      <p:pic>
        <p:nvPicPr>
          <p:cNvPr id="12" name="Picture 11" descr="C:\Users\yangle\Desktop\LIGO mechanical loss results\summary_all_V_average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-2912" b="1880"/>
          <a:stretch/>
        </p:blipFill>
        <p:spPr bwMode="auto">
          <a:xfrm>
            <a:off x="609600" y="3814103"/>
            <a:ext cx="3848100" cy="264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62000" y="356137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Loss Angle vs assist beam voltage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30556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Metallic film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6441" y="5692867"/>
            <a:ext cx="390655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Annealing 3 hours at 300°C reduced loss angle to 4.5 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8926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45" y="1219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Exp.2. Assist source with </a:t>
            </a:r>
            <a:r>
              <a:rPr lang="en-US" sz="24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 and O</a:t>
            </a:r>
            <a:r>
              <a:rPr lang="en-US" sz="2400" b="1" baseline="-25000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 flow and with different ion </a:t>
            </a:r>
            <a:r>
              <a:rPr lang="en-US" sz="2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dose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Use of </a:t>
            </a:r>
            <a:r>
              <a:rPr lang="en-US" sz="2400" b="1" dirty="0" err="1" smtClean="0">
                <a:solidFill>
                  <a:schemeClr val="bg1"/>
                </a:solidFill>
              </a:rPr>
              <a:t>Ar</a:t>
            </a:r>
            <a:r>
              <a:rPr lang="en-US" sz="2400" b="1" dirty="0" smtClean="0">
                <a:solidFill>
                  <a:schemeClr val="bg1"/>
                </a:solidFill>
              </a:rPr>
              <a:t> +O2  assist source during deposition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5093"/>
              </p:ext>
            </p:extLst>
          </p:nvPr>
        </p:nvGraphicFramePr>
        <p:xfrm>
          <a:off x="609602" y="2382039"/>
          <a:ext cx="6629401" cy="3506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977">
                  <a:extLst>
                    <a:ext uri="{9D8B030D-6E8A-4147-A177-3AD203B41FA5}">
                      <a16:colId xmlns:a16="http://schemas.microsoft.com/office/drawing/2014/main" val="2949142338"/>
                    </a:ext>
                  </a:extLst>
                </a:gridCol>
                <a:gridCol w="427821">
                  <a:extLst>
                    <a:ext uri="{9D8B030D-6E8A-4147-A177-3AD203B41FA5}">
                      <a16:colId xmlns:a16="http://schemas.microsoft.com/office/drawing/2014/main" val="962207445"/>
                    </a:ext>
                  </a:extLst>
                </a:gridCol>
                <a:gridCol w="430702">
                  <a:extLst>
                    <a:ext uri="{9D8B030D-6E8A-4147-A177-3AD203B41FA5}">
                      <a16:colId xmlns:a16="http://schemas.microsoft.com/office/drawing/2014/main" val="2215563139"/>
                    </a:ext>
                  </a:extLst>
                </a:gridCol>
                <a:gridCol w="519475">
                  <a:extLst>
                    <a:ext uri="{9D8B030D-6E8A-4147-A177-3AD203B41FA5}">
                      <a16:colId xmlns:a16="http://schemas.microsoft.com/office/drawing/2014/main" val="2832979038"/>
                    </a:ext>
                  </a:extLst>
                </a:gridCol>
                <a:gridCol w="404036">
                  <a:extLst>
                    <a:ext uri="{9D8B030D-6E8A-4147-A177-3AD203B41FA5}">
                      <a16:colId xmlns:a16="http://schemas.microsoft.com/office/drawing/2014/main" val="1148149780"/>
                    </a:ext>
                  </a:extLst>
                </a:gridCol>
                <a:gridCol w="692633">
                  <a:extLst>
                    <a:ext uri="{9D8B030D-6E8A-4147-A177-3AD203B41FA5}">
                      <a16:colId xmlns:a16="http://schemas.microsoft.com/office/drawing/2014/main" val="1002129973"/>
                    </a:ext>
                  </a:extLst>
                </a:gridCol>
                <a:gridCol w="692633">
                  <a:extLst>
                    <a:ext uri="{9D8B030D-6E8A-4147-A177-3AD203B41FA5}">
                      <a16:colId xmlns:a16="http://schemas.microsoft.com/office/drawing/2014/main" val="17984332"/>
                    </a:ext>
                  </a:extLst>
                </a:gridCol>
                <a:gridCol w="573347">
                  <a:extLst>
                    <a:ext uri="{9D8B030D-6E8A-4147-A177-3AD203B41FA5}">
                      <a16:colId xmlns:a16="http://schemas.microsoft.com/office/drawing/2014/main" val="1018005629"/>
                    </a:ext>
                  </a:extLst>
                </a:gridCol>
                <a:gridCol w="729831">
                  <a:extLst>
                    <a:ext uri="{9D8B030D-6E8A-4147-A177-3AD203B41FA5}">
                      <a16:colId xmlns:a16="http://schemas.microsoft.com/office/drawing/2014/main" val="2502577361"/>
                    </a:ext>
                  </a:extLst>
                </a:gridCol>
                <a:gridCol w="759973">
                  <a:extLst>
                    <a:ext uri="{9D8B030D-6E8A-4147-A177-3AD203B41FA5}">
                      <a16:colId xmlns:a16="http://schemas.microsoft.com/office/drawing/2014/main" val="1848997073"/>
                    </a:ext>
                  </a:extLst>
                </a:gridCol>
                <a:gridCol w="759973">
                  <a:extLst>
                    <a:ext uri="{9D8B030D-6E8A-4147-A177-3AD203B41FA5}">
                      <a16:colId xmlns:a16="http://schemas.microsoft.com/office/drawing/2014/main" val="3911277802"/>
                    </a:ext>
                  </a:extLst>
                </a:gridCol>
              </a:tblGrid>
              <a:tr h="246141">
                <a:tc rowSpan="2" gridSpan="2">
                  <a:txBody>
                    <a:bodyPr/>
                    <a:lstStyle/>
                    <a:p>
                      <a:pPr marL="0" marR="0" indent="11430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sample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Assist beam voltage/V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Assist beam current/ mA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Assist ion source gas / sccm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Thickness / nm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Dep. Rate / Å/s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Abs. /ppm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Mechanical loss / 10</a:t>
                      </a:r>
                      <a:r>
                        <a:rPr lang="en-US" sz="900" kern="1050" baseline="30000">
                          <a:effectLst/>
                        </a:rPr>
                        <a:t>-4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Stress / MPa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509657"/>
                  </a:ext>
                </a:extLst>
              </a:tr>
              <a:tr h="2461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1430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Ar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O</a:t>
                      </a:r>
                      <a:r>
                        <a:rPr lang="en-US" sz="900" kern="1050" baseline="-25000">
                          <a:effectLst/>
                        </a:rPr>
                        <a:t>2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29985"/>
                  </a:ext>
                </a:extLst>
              </a:tr>
              <a:tr h="315084">
                <a:tc rowSpan="4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100" kern="105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100" kern="105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100" kern="1050"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group 1</a:t>
                      </a:r>
                      <a:endParaRPr lang="en-US" sz="1100" kern="1050">
                        <a:effectLst/>
                        <a:latin typeface="Arno Pro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s11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100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540.9±4.1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3.5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7.2±0.5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6.8±0.3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107.1±0.6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792197"/>
                  </a:ext>
                </a:extLst>
              </a:tr>
              <a:tr h="31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s12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528.2±2.0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3.1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15.4±0.8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8.1±1.2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238.8±5.4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714490"/>
                  </a:ext>
                </a:extLst>
              </a:tr>
              <a:tr h="172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s13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133090"/>
                  </a:ext>
                </a:extLst>
              </a:tr>
              <a:tr h="264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531.8±1.6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2.9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20.2±0.2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8.9±0.2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174.7±1.5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514915"/>
                  </a:ext>
                </a:extLst>
              </a:tr>
              <a:tr h="315084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group 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s21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200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100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517.6±2.3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17.8±2.0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7.2±0.3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182.5±1.7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166293"/>
                  </a:ext>
                </a:extLst>
              </a:tr>
              <a:tr h="31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s22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539.3±0.6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2.9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11.6±0.4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7.8±0.3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177.9±2.1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181486"/>
                  </a:ext>
                </a:extLst>
              </a:tr>
              <a:tr h="31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s23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541.1±3.4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2.9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17.7±0.2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8.3±0.3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223.7±2.3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285296"/>
                  </a:ext>
                </a:extLst>
              </a:tr>
              <a:tr h="315084">
                <a:tc rowSpan="3">
                  <a:txBody>
                    <a:bodyPr/>
                    <a:lstStyle/>
                    <a:p>
                      <a:pPr marL="0" marR="0" indent="11430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kern="1050">
                          <a:effectLst/>
                        </a:rPr>
                        <a:t> </a:t>
                      </a:r>
                      <a:endParaRPr lang="en-US" sz="1100" kern="105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group 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s31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solidFill>
                            <a:srgbClr val="FF0000"/>
                          </a:solidFill>
                          <a:effectLst/>
                        </a:rPr>
                        <a:t>200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537.3±0.8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10.3±0.5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6.4±0.6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147.5±2.6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350259"/>
                  </a:ext>
                </a:extLst>
              </a:tr>
              <a:tr h="31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s32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531.9±3.2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17.2±0.7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7.7±0.3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137.0±1.3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671686"/>
                  </a:ext>
                </a:extLst>
              </a:tr>
              <a:tr h="31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s33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518.6±1.4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3.0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19.9±0.4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>
                          <a:effectLst/>
                        </a:rPr>
                        <a:t>8.1±0.7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50" dirty="0">
                          <a:effectLst/>
                        </a:rPr>
                        <a:t>199.8±1.0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5794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66212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assist preferentially sputters oxygen from the film.  Oxygen was added in the ion source to compensate  </a:t>
            </a:r>
            <a:r>
              <a:rPr lang="en-US" dirty="0" smtClean="0"/>
              <a:t>for preferential oxygen sputtering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518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dose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1846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7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1" y="1137889"/>
            <a:ext cx="6425569" cy="47112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7835" y="1219200"/>
            <a:ext cx="2105365" cy="16002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709" y="228600"/>
            <a:ext cx="670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X-ray photoelectron spectra:  </a:t>
            </a:r>
            <a:r>
              <a:rPr lang="en-US" sz="2400" b="1" dirty="0">
                <a:solidFill>
                  <a:schemeClr val="bg1"/>
                </a:solidFill>
              </a:rPr>
              <a:t>Ta</a:t>
            </a:r>
            <a:r>
              <a:rPr lang="en-US" sz="2400" b="1" baseline="30000" dirty="0">
                <a:solidFill>
                  <a:schemeClr val="bg1"/>
                </a:solidFill>
              </a:rPr>
              <a:t>5+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i="1" dirty="0">
                <a:solidFill>
                  <a:schemeClr val="bg1"/>
                </a:solidFill>
              </a:rPr>
              <a:t>f </a:t>
            </a:r>
            <a:r>
              <a:rPr lang="en-US" sz="2400" b="1" dirty="0" smtClean="0">
                <a:solidFill>
                  <a:schemeClr val="bg1"/>
                </a:solidFill>
              </a:rPr>
              <a:t>d </a:t>
            </a:r>
            <a:r>
              <a:rPr lang="en-US" sz="2400" b="1" dirty="0" smtClean="0">
                <a:solidFill>
                  <a:schemeClr val="bg1"/>
                </a:solidFill>
              </a:rPr>
              <a:t>doublet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9609" y="2187005"/>
            <a:ext cx="26093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 err="1" smtClean="0"/>
              <a:t>suboxidation</a:t>
            </a:r>
            <a:r>
              <a:rPr lang="en-US" dirty="0" smtClean="0"/>
              <a:t> states on the </a:t>
            </a:r>
            <a:r>
              <a:rPr lang="en-US" dirty="0" smtClean="0"/>
              <a:t>samples except on s11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Oxygen atoms in the film were re-sputtered by assist ions at different degrees with </a:t>
            </a:r>
            <a:r>
              <a:rPr lang="en-US" dirty="0" err="1" smtClean="0"/>
              <a:t>Ar</a:t>
            </a:r>
            <a:r>
              <a:rPr lang="en-US" dirty="0" smtClean="0"/>
              <a:t> and Oxygen beams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6096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SubTa</a:t>
            </a:r>
            <a:r>
              <a:rPr lang="en-US" sz="2000" b="1" dirty="0" smtClean="0">
                <a:solidFill>
                  <a:srgbClr val="FF0000"/>
                </a:solidFill>
              </a:rPr>
              <a:t>/total Ta = R – varied from 16% to 33%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448" y="289489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R=33%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4577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R=23%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25295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R=16%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6365" y="298499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R=33%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44635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R=19%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125295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R=19%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289489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R=27%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25473" y="445682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R=22%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269" y="251766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Stoichiometric sample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9269" y="575561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Higher voltage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37222" y="579488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Higher dose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63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50292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Absorption loss at </a:t>
            </a:r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=1µm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5900" y="2125186"/>
            <a:ext cx="3543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No </a:t>
            </a:r>
            <a:r>
              <a:rPr lang="en-US" dirty="0"/>
              <a:t>O</a:t>
            </a:r>
            <a:r>
              <a:rPr lang="en-US" dirty="0" smtClean="0"/>
              <a:t>xygen:  Increasing dose or voltage increase absorption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Oxygen:  there is some compensation of sputtered oxygen with increase of dose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452937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TRIM (</a:t>
            </a:r>
            <a:r>
              <a:rPr lang="en-US" dirty="0" err="1" smtClean="0"/>
              <a:t>TRansport</a:t>
            </a:r>
            <a:r>
              <a:rPr lang="en-US" dirty="0" smtClean="0"/>
              <a:t> </a:t>
            </a:r>
            <a:r>
              <a:rPr lang="en-US" dirty="0"/>
              <a:t>of Ions in </a:t>
            </a:r>
            <a:r>
              <a:rPr lang="en-US" dirty="0" smtClean="0"/>
              <a:t>Matter) CALCULATIONS</a:t>
            </a:r>
          </a:p>
          <a:p>
            <a:r>
              <a:rPr lang="en-US" dirty="0" smtClean="0"/>
              <a:t>At 100 and 200 eV </a:t>
            </a:r>
          </a:p>
          <a:p>
            <a:r>
              <a:rPr lang="en-US" dirty="0"/>
              <a:t>S</a:t>
            </a:r>
            <a:r>
              <a:rPr lang="en-US" dirty="0" smtClean="0"/>
              <a:t>puttering yield of Ta with oxygen is 1/3 that with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Sputtering yield of O2 is the same for either gas</a:t>
            </a:r>
          </a:p>
          <a:p>
            <a:r>
              <a:rPr lang="en-US" dirty="0" smtClean="0"/>
              <a:t>Sputtering yield of O2&gt;Ta for all conditions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895975" y="5334000"/>
            <a:ext cx="457200" cy="2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4456837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33FF"/>
                </a:solidFill>
              </a:rPr>
              <a:t>Mass of projectile important (momentum transfer)</a:t>
            </a:r>
          </a:p>
          <a:p>
            <a:r>
              <a:rPr lang="en-US" b="1" dirty="0" smtClean="0">
                <a:solidFill>
                  <a:srgbClr val="9933FF"/>
                </a:solidFill>
              </a:rPr>
              <a:t>High dose, low voltage necessary to keep stoichiometry</a:t>
            </a:r>
            <a:endParaRPr lang="en-US" b="1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Loss Angle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267200" cy="229647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8006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14900" y="147637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There is not a significant variation in loss angle with deposition conditions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175" y="423570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dose of </a:t>
            </a:r>
            <a:r>
              <a:rPr lang="en-US" dirty="0" err="1" smtClean="0">
                <a:solidFill>
                  <a:srgbClr val="0000FF"/>
                </a:solidFill>
              </a:rPr>
              <a:t>Ar</a:t>
            </a:r>
            <a:r>
              <a:rPr lang="en-US" dirty="0" smtClean="0">
                <a:solidFill>
                  <a:srgbClr val="0000FF"/>
                </a:solidFill>
              </a:rPr>
              <a:t> may reduce loss angle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78512"/>
            <a:ext cx="3429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After annealing in air for 9 hours all samples’ loss angle dropped to ~4 × 10</a:t>
            </a:r>
            <a:r>
              <a:rPr lang="en-US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-4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" y="1295400"/>
            <a:ext cx="3791144" cy="38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97888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Grazing angle x-ray diffraction shows films are amorphous </a:t>
            </a:r>
            <a:r>
              <a:rPr lang="en-US" sz="2400" dirty="0" smtClean="0">
                <a:solidFill>
                  <a:schemeClr val="bg1"/>
                </a:solidFill>
              </a:rPr>
              <a:t>even when annealed to </a:t>
            </a:r>
            <a:r>
              <a:rPr lang="en-US" sz="2400" dirty="0">
                <a:solidFill>
                  <a:schemeClr val="bg1"/>
                </a:solidFill>
              </a:rPr>
              <a:t>500 °C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5923" y="1278394"/>
            <a:ext cx="444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Arrows: crystalline </a:t>
            </a:r>
            <a:r>
              <a:rPr lang="en-US" dirty="0"/>
              <a:t>orthorhombic Ta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 phase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89" y="1905000"/>
            <a:ext cx="3500650" cy="21694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5345947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Orci</a:t>
            </a:r>
            <a:r>
              <a:rPr lang="en-US" sz="1200" dirty="0"/>
              <a:t> - Own work, data source: B. O. </a:t>
            </a:r>
            <a:r>
              <a:rPr lang="en-US" sz="1200" dirty="0" err="1"/>
              <a:t>Loopstra</a:t>
            </a:r>
            <a:r>
              <a:rPr lang="en-US" sz="1200" dirty="0"/>
              <a:t>: Neutron diffraction investigation of U3O8. In: </a:t>
            </a:r>
            <a:r>
              <a:rPr lang="en-US" sz="1200" dirty="0" err="1"/>
              <a:t>Acta</a:t>
            </a:r>
            <a:r>
              <a:rPr lang="en-US" sz="1200" dirty="0"/>
              <a:t> </a:t>
            </a:r>
            <a:r>
              <a:rPr lang="en-US" sz="1200" dirty="0" err="1"/>
              <a:t>Cryst</a:t>
            </a:r>
            <a:r>
              <a:rPr lang="en-US" sz="1200" dirty="0"/>
              <a:t>. (1964). 17, 651-654., CC BY-SA 3.0, https://commons.wikimedia.org/w/index.php?curid=8584983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396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</a:t>
            </a:r>
            <a:r>
              <a:rPr lang="en-US" baseline="30000" dirty="0" smtClean="0"/>
              <a:t>5+       </a:t>
            </a:r>
            <a:r>
              <a:rPr lang="en-US" dirty="0" smtClean="0"/>
              <a:t>O</a:t>
            </a:r>
            <a:r>
              <a:rPr lang="en-US" baseline="30000" dirty="0" smtClean="0"/>
              <a:t>2-</a:t>
            </a:r>
            <a:endParaRPr lang="en-US" baseline="30000" dirty="0"/>
          </a:p>
        </p:txBody>
      </p:sp>
      <p:sp>
        <p:nvSpPr>
          <p:cNvPr id="13" name="Oval 12"/>
          <p:cNvSpPr/>
          <p:nvPr/>
        </p:nvSpPr>
        <p:spPr>
          <a:xfrm>
            <a:off x="6172200" y="4070866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18714" y="407086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2712" y="5370037"/>
            <a:ext cx="428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</a:rPr>
              <a:t>Some relaxation observed upon annealing in air to 500 °C but not crystallization  </a:t>
            </a:r>
            <a:endParaRPr lang="en-US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6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 status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52310"/>
            <a:ext cx="3105227" cy="260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299" y="3962400"/>
            <a:ext cx="31814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Next generation </a:t>
            </a:r>
            <a:r>
              <a:rPr lang="en-US" altLang="zh-CN" sz="2400" b="1" dirty="0" err="1" smtClean="0"/>
              <a:t>aLIGO</a:t>
            </a:r>
            <a:r>
              <a:rPr lang="en-US" altLang="zh-CN" sz="2400" b="1" dirty="0" smtClean="0"/>
              <a:t>      </a:t>
            </a:r>
            <a:r>
              <a:rPr lang="el-GR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l-GR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10</a:t>
            </a:r>
            <a:r>
              <a:rPr lang="en-US" altLang="zh-CN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867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400" dirty="0" smtClean="0">
                <a:solidFill>
                  <a:srgbClr val="0070C0"/>
                </a:solidFill>
              </a:rPr>
              <a:t>Penn</a:t>
            </a:r>
            <a:r>
              <a:rPr lang="nb-NO" sz="1400" dirty="0">
                <a:solidFill>
                  <a:srgbClr val="0070C0"/>
                </a:solidFill>
              </a:rPr>
              <a:t>. S. D. et al </a:t>
            </a:r>
            <a:r>
              <a:rPr lang="nb-NO" sz="1400" i="1" dirty="0">
                <a:solidFill>
                  <a:srgbClr val="0070C0"/>
                </a:solidFill>
              </a:rPr>
              <a:t>Class. Quantum Grav. </a:t>
            </a:r>
            <a:r>
              <a:rPr lang="nb-NO" sz="1400" b="1" dirty="0">
                <a:solidFill>
                  <a:srgbClr val="0070C0"/>
                </a:solidFill>
              </a:rPr>
              <a:t>2003</a:t>
            </a:r>
            <a:r>
              <a:rPr lang="nb-NO" sz="1400" dirty="0">
                <a:solidFill>
                  <a:srgbClr val="0070C0"/>
                </a:solidFill>
              </a:rPr>
              <a:t>, </a:t>
            </a:r>
            <a:r>
              <a:rPr lang="nb-NO" sz="1400" i="1" dirty="0">
                <a:solidFill>
                  <a:srgbClr val="0070C0"/>
                </a:solidFill>
              </a:rPr>
              <a:t>20</a:t>
            </a:r>
            <a:r>
              <a:rPr lang="nb-NO" sz="1400" b="1" dirty="0">
                <a:solidFill>
                  <a:srgbClr val="0070C0"/>
                </a:solidFill>
              </a:rPr>
              <a:t>, </a:t>
            </a:r>
            <a:r>
              <a:rPr lang="nb-NO" sz="1400" dirty="0">
                <a:solidFill>
                  <a:srgbClr val="0070C0"/>
                </a:solidFill>
              </a:rPr>
              <a:t>2917 </a:t>
            </a:r>
            <a:r>
              <a:rPr lang="nb-NO" sz="1400" dirty="0" smtClean="0">
                <a:solidFill>
                  <a:srgbClr val="0070C0"/>
                </a:solidFill>
              </a:rPr>
              <a:t>; Harry</a:t>
            </a:r>
            <a:r>
              <a:rPr lang="nb-NO" sz="1400" dirty="0">
                <a:solidFill>
                  <a:srgbClr val="0070C0"/>
                </a:solidFill>
              </a:rPr>
              <a:t>, G. M. et al </a:t>
            </a:r>
            <a:r>
              <a:rPr lang="nb-NO" sz="1400" i="1" dirty="0">
                <a:solidFill>
                  <a:srgbClr val="0070C0"/>
                </a:solidFill>
              </a:rPr>
              <a:t>Class. Quantum Grav. </a:t>
            </a:r>
            <a:r>
              <a:rPr lang="nb-NO" sz="1400" b="1" dirty="0">
                <a:solidFill>
                  <a:srgbClr val="0070C0"/>
                </a:solidFill>
              </a:rPr>
              <a:t>2007</a:t>
            </a:r>
            <a:r>
              <a:rPr lang="nb-NO" sz="1400" dirty="0">
                <a:solidFill>
                  <a:srgbClr val="0070C0"/>
                </a:solidFill>
              </a:rPr>
              <a:t>, </a:t>
            </a:r>
            <a:r>
              <a:rPr lang="nb-NO" sz="1400" i="1" dirty="0">
                <a:solidFill>
                  <a:srgbClr val="0070C0"/>
                </a:solidFill>
              </a:rPr>
              <a:t>24</a:t>
            </a:r>
            <a:r>
              <a:rPr lang="nb-NO" sz="1400" b="1" dirty="0">
                <a:solidFill>
                  <a:srgbClr val="0070C0"/>
                </a:solidFill>
              </a:rPr>
              <a:t>, </a:t>
            </a:r>
            <a:r>
              <a:rPr lang="nb-NO" sz="1400" dirty="0">
                <a:solidFill>
                  <a:srgbClr val="0070C0"/>
                </a:solidFill>
              </a:rPr>
              <a:t>405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90469"/>
            <a:ext cx="3496326" cy="316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13211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Ti:Ta2O5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854952"/>
            <a:ext cx="326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Absorption loss: 0.5 ppm</a:t>
            </a:r>
          </a:p>
          <a:p>
            <a:r>
              <a:rPr lang="en-US" dirty="0" smtClean="0"/>
              <a:t>n=2.07</a:t>
            </a:r>
          </a:p>
          <a:p>
            <a:r>
              <a:rPr lang="en-US" dirty="0" smtClean="0"/>
              <a:t>Mechanical loss: 2.4 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739789" y="5892800"/>
            <a:ext cx="2861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Flaminia</a:t>
            </a:r>
            <a:r>
              <a:rPr lang="en-US" sz="1400" dirty="0">
                <a:solidFill>
                  <a:srgbClr val="0070C0"/>
                </a:solidFill>
              </a:rPr>
              <a:t>, R. et al Class. Quantum </a:t>
            </a:r>
            <a:r>
              <a:rPr lang="en-US" sz="1400" dirty="0" err="1">
                <a:solidFill>
                  <a:srgbClr val="0070C0"/>
                </a:solidFill>
              </a:rPr>
              <a:t>Grav</a:t>
            </a:r>
            <a:r>
              <a:rPr lang="en-US" sz="1400" dirty="0">
                <a:solidFill>
                  <a:srgbClr val="0070C0"/>
                </a:solidFill>
              </a:rPr>
              <a:t>. 2010, 27, 084030 </a:t>
            </a:r>
          </a:p>
        </p:txBody>
      </p:sp>
    </p:spTree>
    <p:extLst>
      <p:ext uri="{BB962C8B-B14F-4D97-AF65-F5344CB8AC3E}">
        <p14:creationId xmlns:p14="http://schemas.microsoft.com/office/powerpoint/2010/main" val="5254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228600" y="1347958"/>
            <a:ext cx="5780678" cy="3757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14514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XAS studies to gain insight on medium range order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0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at SSRL measuring  Ta2O5 deposited under different conditions:</a:t>
            </a:r>
          </a:p>
          <a:p>
            <a:r>
              <a:rPr lang="en-US" dirty="0" smtClean="0"/>
              <a:t>IBS – high temperature</a:t>
            </a:r>
          </a:p>
          <a:p>
            <a:r>
              <a:rPr lang="en-US" dirty="0" smtClean="0"/>
              <a:t>IBS – assist source and with annealing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9525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More understanding of what structural modifications occur upon annealing are needed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Multilayer coatings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aLIGO</a:t>
            </a:r>
            <a:r>
              <a:rPr lang="en-US" sz="2400" b="1" dirty="0" smtClean="0"/>
              <a:t> – Stacks of Ti:Ta2O5/SiO2</a:t>
            </a:r>
          </a:p>
          <a:p>
            <a:r>
              <a:rPr lang="en-US" sz="2400" dirty="0" smtClean="0"/>
              <a:t>Deposited by LMA by ion beam sputtering</a:t>
            </a:r>
          </a:p>
          <a:p>
            <a:r>
              <a:rPr lang="en-US" sz="2400" dirty="0" smtClean="0"/>
              <a:t>Conditions (?)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Specifications</a:t>
            </a:r>
          </a:p>
          <a:p>
            <a:r>
              <a:rPr lang="en-US" sz="2400" dirty="0" smtClean="0"/>
              <a:t>Transmission: 1.4±0.1% at 1064 nm, </a:t>
            </a:r>
            <a:r>
              <a:rPr lang="en-US" sz="2400" dirty="0" smtClean="0">
                <a:sym typeface="Symbol" panose="05050102010706020507" pitchFamily="18" charset="2"/>
              </a:rPr>
              <a:t>T&lt;0.01%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(2 mirrors coated at once in a chamber with planetary system)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Average absorption at 1064 nm &lt; 0.5 ppm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Average scattering &lt; 10 ppm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3 band AR coating (532, 800, 1064 nm), R&lt; 100 ppm at 1064 nm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Flatness of substrate after HR &lt; 0.5 nm RMS on 15 cm diameter</a:t>
            </a:r>
          </a:p>
          <a:p>
            <a:r>
              <a:rPr lang="en-US" sz="2400" dirty="0" err="1" smtClean="0">
                <a:sym typeface="Symbol" panose="05050102010706020507" pitchFamily="18" charset="2"/>
              </a:rPr>
              <a:t>Suprasil</a:t>
            </a:r>
            <a:r>
              <a:rPr lang="en-US" sz="2400" dirty="0" smtClean="0">
                <a:sym typeface="Symbol" panose="05050102010706020507" pitchFamily="18" charset="2"/>
              </a:rPr>
              <a:t> FS substrate 34 cm diameter, 20 cm thick 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Micro-roughness </a:t>
            </a:r>
            <a:r>
              <a:rPr lang="en-US" sz="2400" dirty="0" smtClean="0"/>
              <a:t> &lt; 0.1 nm RMS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019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Pinard</a:t>
            </a:r>
            <a:r>
              <a:rPr lang="en-US" dirty="0" smtClean="0"/>
              <a:t>, et al, App. Optics vol. 56, C11,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LMA coatings are not quarter wave, [</a:t>
            </a:r>
            <a:r>
              <a:rPr lang="en-US" sz="2400" dirty="0" err="1" smtClean="0"/>
              <a:t>aH</a:t>
            </a:r>
            <a:r>
              <a:rPr lang="en-US" sz="2400" dirty="0" smtClean="0"/>
              <a:t>(</a:t>
            </a:r>
            <a:r>
              <a:rPr lang="en-US" sz="2400" dirty="0" err="1" smtClean="0"/>
              <a:t>bLcH</a:t>
            </a:r>
            <a:r>
              <a:rPr lang="en-US" sz="2400" dirty="0" smtClean="0"/>
              <a:t>)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n-US" sz="2400" dirty="0" smtClean="0"/>
              <a:t>a, c &lt;1 and b&gt;1  (Most likely d is &gt;1)</a:t>
            </a:r>
          </a:p>
          <a:p>
            <a:r>
              <a:rPr lang="en-US" sz="2400" dirty="0" smtClean="0"/>
              <a:t>H: Ti:Ta2O5,  L: SiO2</a:t>
            </a:r>
          </a:p>
          <a:p>
            <a:r>
              <a:rPr lang="en-US" sz="2400" dirty="0" smtClean="0"/>
              <a:t>Total coating thickness: </a:t>
            </a:r>
            <a:r>
              <a:rPr lang="en-US" sz="2400" dirty="0" smtClean="0">
                <a:sym typeface="Symbol" panose="05050102010706020507" pitchFamily="18" charset="2"/>
              </a:rPr>
              <a:t>5-6µm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Multilayer Coatings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3200400"/>
            <a:ext cx="803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33FF"/>
                </a:solidFill>
              </a:rPr>
              <a:t>Mechanical loss scales with total coating thickness</a:t>
            </a:r>
          </a:p>
          <a:p>
            <a:r>
              <a:rPr lang="en-US" sz="2400" dirty="0" smtClean="0"/>
              <a:t>There will be advantages replacing Ti:Ta2O5 by higher index materials – if the same absorption and scattering losses remain the same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889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2702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Multilayer Coatings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59055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 smtClean="0">
                <a:solidFill>
                  <a:srgbClr val="C00000"/>
                </a:solidFill>
              </a:rPr>
              <a:t>Total thickness: </a:t>
            </a:r>
            <a:r>
              <a:rPr lang="en-US" sz="1800" b="1" dirty="0" smtClean="0">
                <a:solidFill>
                  <a:srgbClr val="C00000"/>
                </a:solidFill>
              </a:rPr>
              <a:t>5865 </a:t>
            </a:r>
            <a:r>
              <a:rPr lang="en-US" sz="1800" b="1" dirty="0" smtClean="0">
                <a:solidFill>
                  <a:srgbClr val="C00000"/>
                </a:solidFill>
              </a:rPr>
              <a:t>nm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 (37 layers)</a:t>
            </a:r>
            <a:endParaRPr lang="en-US" sz="1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36055"/>
          <a:stretch/>
        </p:blipFill>
        <p:spPr>
          <a:xfrm>
            <a:off x="3718811" y="3874160"/>
            <a:ext cx="4096367" cy="25361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29200" y="6438900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Reflectance @ 1064 nm 99.99%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r="37431"/>
          <a:stretch/>
        </p:blipFill>
        <p:spPr>
          <a:xfrm>
            <a:off x="3792827" y="1057306"/>
            <a:ext cx="4386178" cy="28168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88055" y="1390650"/>
            <a:ext cx="352722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Electric field decreases to &lt;10% by layer 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09700"/>
            <a:ext cx="2447222" cy="4495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1855" y="411657"/>
            <a:ext cx="7772400" cy="7842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Ta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/SiO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QW for 1064 nm HR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4067" y="37037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Reflectance: 99.99%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08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3228066" cy="451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-2702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Multilayer Coatings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1855" y="411657"/>
            <a:ext cx="7772400" cy="7842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Ta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5-</a:t>
            </a:r>
            <a:r>
              <a:rPr lang="en-US" sz="2800" dirty="0" smtClean="0">
                <a:solidFill>
                  <a:schemeClr val="bg1"/>
                </a:solidFill>
              </a:rPr>
              <a:t>TiO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/SiO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QW for 1064 nm HR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107717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Non-quarter wave design</a:t>
            </a:r>
          </a:p>
          <a:p>
            <a:r>
              <a:rPr lang="en-US" sz="2000" dirty="0" smtClean="0"/>
              <a:t>The 7 layers of Ta2O5 closer to substrate replaced by TiO2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37156"/>
          <a:stretch/>
        </p:blipFill>
        <p:spPr>
          <a:xfrm>
            <a:off x="5029200" y="1333500"/>
            <a:ext cx="3866074" cy="2491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36330"/>
          <a:stretch/>
        </p:blipFill>
        <p:spPr>
          <a:xfrm>
            <a:off x="5303883" y="3834307"/>
            <a:ext cx="3840117" cy="241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65093" y="4876800"/>
            <a:ext cx="1317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Total thickness: </a:t>
            </a:r>
            <a:r>
              <a:rPr lang="en-US" b="1" dirty="0">
                <a:solidFill>
                  <a:srgbClr val="C00000"/>
                </a:solidFill>
              </a:rPr>
              <a:t>4998 </a:t>
            </a:r>
            <a:r>
              <a:rPr lang="en-US" b="1" dirty="0" smtClean="0">
                <a:solidFill>
                  <a:srgbClr val="C00000"/>
                </a:solidFill>
              </a:rPr>
              <a:t>nm (27 layers)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69188" y="1649268"/>
            <a:ext cx="352722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Electric </a:t>
            </a:r>
            <a:r>
              <a:rPr lang="en-US" sz="1800" b="1" dirty="0" smtClean="0"/>
              <a:t>field</a:t>
            </a:r>
            <a:endParaRPr lang="en-US" sz="1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05350" y="60855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Reflectance: 99.99%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91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9477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Multilayer Coatings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1500" y="1143000"/>
            <a:ext cx="7772400" cy="7842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9933FF"/>
                </a:solidFill>
              </a:rPr>
              <a:t>The high index layers in a multilayer can have different structure than a single layer depending on layer number </a:t>
            </a:r>
            <a:endParaRPr lang="en-US" sz="2800" dirty="0">
              <a:solidFill>
                <a:srgbClr val="99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" y="1927225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Ta2O5/SiO2 with HfO2 replacing Ta2O5 on top layers by HfO2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24275" y="599463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Crystallinity observed on top HfO2 layers 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59262"/>
            <a:ext cx="3667466" cy="32033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41" y="2552879"/>
            <a:ext cx="3605260" cy="3414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557" y="2127280"/>
            <a:ext cx="1781293" cy="17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Nanolayers</a:t>
            </a:r>
            <a:r>
              <a:rPr lang="en-US" sz="2400" b="1" dirty="0" smtClean="0">
                <a:solidFill>
                  <a:schemeClr val="bg1"/>
                </a:solidFill>
              </a:rPr>
              <a:t> as a strategy to reduce crystallization and increase annealing temperature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2647946"/>
            <a:ext cx="1295400" cy="1381127"/>
            <a:chOff x="1143000" y="2743200"/>
            <a:chExt cx="1295400" cy="1381127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2743200"/>
              <a:ext cx="1295400" cy="685801"/>
              <a:chOff x="1143000" y="2743200"/>
              <a:chExt cx="1295400" cy="6858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43000" y="27432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43000" y="3111561"/>
                <a:ext cx="1295400" cy="317440"/>
              </a:xfrm>
              <a:prstGeom prst="rect">
                <a:avLst/>
              </a:prstGeom>
              <a:solidFill>
                <a:srgbClr val="ECC6C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43000" y="3438526"/>
              <a:ext cx="1295400" cy="685801"/>
              <a:chOff x="1143000" y="2743200"/>
              <a:chExt cx="1295400" cy="6858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43000" y="27432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43000" y="3111561"/>
                <a:ext cx="1295400" cy="317440"/>
              </a:xfrm>
              <a:prstGeom prst="rect">
                <a:avLst/>
              </a:prstGeom>
              <a:solidFill>
                <a:srgbClr val="ECC6C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43000" y="4029073"/>
            <a:ext cx="1295400" cy="1381127"/>
            <a:chOff x="1143000" y="2743200"/>
            <a:chExt cx="1295400" cy="1381127"/>
          </a:xfrm>
        </p:grpSpPr>
        <p:grpSp>
          <p:nvGrpSpPr>
            <p:cNvPr id="11" name="Group 10"/>
            <p:cNvGrpSpPr/>
            <p:nvPr/>
          </p:nvGrpSpPr>
          <p:grpSpPr>
            <a:xfrm>
              <a:off x="1143000" y="2743200"/>
              <a:ext cx="1295400" cy="685801"/>
              <a:chOff x="1143000" y="2743200"/>
              <a:chExt cx="1295400" cy="68580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43000" y="27432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3111561"/>
                <a:ext cx="1295400" cy="317440"/>
              </a:xfrm>
              <a:prstGeom prst="rect">
                <a:avLst/>
              </a:prstGeom>
              <a:solidFill>
                <a:srgbClr val="ECC6C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43000" y="3438526"/>
              <a:ext cx="1295400" cy="685801"/>
              <a:chOff x="1143000" y="2743200"/>
              <a:chExt cx="1295400" cy="68580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43000" y="2743200"/>
                <a:ext cx="12954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3111561"/>
                <a:ext cx="1295400" cy="317440"/>
              </a:xfrm>
              <a:prstGeom prst="rect">
                <a:avLst/>
              </a:prstGeom>
              <a:solidFill>
                <a:srgbClr val="ECC6C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24000" y="26384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300727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TiO2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438400" y="2787191"/>
            <a:ext cx="1638300" cy="241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3333747"/>
            <a:ext cx="1676400" cy="25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76700" y="2823087"/>
            <a:ext cx="1714500" cy="763149"/>
          </a:xfrm>
          <a:prstGeom prst="rect">
            <a:avLst/>
          </a:prstGeom>
          <a:solidFill>
            <a:srgbClr val="ECC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95750" y="2954966"/>
            <a:ext cx="1676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5750" y="3113701"/>
            <a:ext cx="1676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76700" y="3271336"/>
            <a:ext cx="1676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76700" y="3443286"/>
            <a:ext cx="1676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0500" y="235544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Nanolayers</a:t>
            </a:r>
            <a:r>
              <a:rPr lang="en-US" dirty="0" smtClean="0"/>
              <a:t> of TiO2/SiO2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11029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33FF"/>
                </a:solidFill>
              </a:rPr>
              <a:t>Use of </a:t>
            </a:r>
            <a:r>
              <a:rPr lang="en-US" sz="2400" dirty="0" err="1" smtClean="0">
                <a:solidFill>
                  <a:srgbClr val="9933FF"/>
                </a:solidFill>
              </a:rPr>
              <a:t>nanolayers</a:t>
            </a:r>
            <a:r>
              <a:rPr lang="en-US" sz="2400" dirty="0" smtClean="0">
                <a:solidFill>
                  <a:srgbClr val="9933FF"/>
                </a:solidFill>
              </a:rPr>
              <a:t> may further reduce absorption and scattering loss, and MECHANICAL LOSS </a:t>
            </a:r>
            <a:endParaRPr lang="en-US" sz="2400" dirty="0">
              <a:solidFill>
                <a:srgbClr val="9933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28974" y="5791200"/>
            <a:ext cx="5534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H.W. Pan, Optics </a:t>
            </a:r>
            <a:r>
              <a:rPr lang="en-US" sz="1600" dirty="0">
                <a:ea typeface="Calibri" panose="020F0502020204030204" pitchFamily="34" charset="0"/>
              </a:rPr>
              <a:t>Express,  </a:t>
            </a:r>
            <a:r>
              <a:rPr lang="en-US" sz="1600" b="1" dirty="0">
                <a:ea typeface="Calibri" panose="020F0502020204030204" pitchFamily="34" charset="0"/>
              </a:rPr>
              <a:t>22</a:t>
            </a:r>
            <a:r>
              <a:rPr lang="en-US" sz="1600" dirty="0">
                <a:ea typeface="Calibri" panose="020F0502020204030204" pitchFamily="34" charset="0"/>
              </a:rPr>
              <a:t>(24): p. </a:t>
            </a:r>
            <a:r>
              <a:rPr lang="en-US" sz="1600" dirty="0" smtClean="0">
                <a:ea typeface="Calibri" panose="020F0502020204030204" pitchFamily="34" charset="0"/>
              </a:rPr>
              <a:t>29847 29854</a:t>
            </a:r>
            <a:r>
              <a:rPr lang="en-US" sz="1600" dirty="0">
                <a:ea typeface="Calibri" panose="020F0502020204030204" pitchFamily="34" charset="0"/>
              </a:rPr>
              <a:t>.(2014).</a:t>
            </a:r>
          </a:p>
        </p:txBody>
      </p:sp>
    </p:spTree>
    <p:extLst>
      <p:ext uri="{BB962C8B-B14F-4D97-AF65-F5344CB8AC3E}">
        <p14:creationId xmlns:p14="http://schemas.microsoft.com/office/powerpoint/2010/main" val="356349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990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Multilayer Coatings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25378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strategies:  Optimize design of the cavity to reduce mechanical loss of the coating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400800" y="1752452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31F20"/>
                </a:solidFill>
              </a:rPr>
              <a:t>N. M. </a:t>
            </a:r>
            <a:r>
              <a:rPr lang="en-US" sz="1600" dirty="0" err="1" smtClean="0">
                <a:solidFill>
                  <a:srgbClr val="231F20"/>
                </a:solidFill>
              </a:rPr>
              <a:t>Kondratiev</a:t>
            </a:r>
            <a:r>
              <a:rPr lang="en-US" sz="1600" dirty="0" smtClean="0">
                <a:solidFill>
                  <a:srgbClr val="231F20"/>
                </a:solidFill>
              </a:rPr>
              <a:t>, </a:t>
            </a:r>
          </a:p>
          <a:p>
            <a:r>
              <a:rPr lang="en-US" sz="1600" dirty="0" smtClean="0">
                <a:solidFill>
                  <a:srgbClr val="231F20"/>
                </a:solidFill>
              </a:rPr>
              <a:t>PHYSICAL </a:t>
            </a:r>
            <a:r>
              <a:rPr lang="en-US" sz="1600" dirty="0">
                <a:solidFill>
                  <a:srgbClr val="231F20"/>
                </a:solidFill>
              </a:rPr>
              <a:t>REVIEW D 84, 022001 (2011)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95623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corrector layer (thick layer of approximately </a:t>
            </a:r>
            <a:r>
              <a:rPr lang="en-US" dirty="0" smtClean="0">
                <a:sym typeface="Symbol" panose="05050102010706020507" pitchFamily="18" charset="2"/>
              </a:rPr>
              <a:t>/2) either at the surface of the coating or a specific location inside.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Use different  H/L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Concepts relies on optimization of reflection phase noise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2868038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31F20"/>
                </a:solidFill>
              </a:rPr>
              <a:t>M. Evans et al, PHYSICAL </a:t>
            </a:r>
            <a:r>
              <a:rPr lang="en-US" sz="1600" dirty="0">
                <a:solidFill>
                  <a:srgbClr val="231F20"/>
                </a:solidFill>
              </a:rPr>
              <a:t>REVIEW D 78, 102003 (2008)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105400" y="4364476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31F20"/>
                </a:solidFill>
                <a:latin typeface="AdvP6F00"/>
              </a:rPr>
              <a:t>A.E. </a:t>
            </a:r>
            <a:r>
              <a:rPr lang="en-US" sz="1600" dirty="0" err="1" smtClean="0">
                <a:solidFill>
                  <a:srgbClr val="231F20"/>
                </a:solidFill>
                <a:latin typeface="AdvP6F00"/>
              </a:rPr>
              <a:t>Villar</a:t>
            </a:r>
            <a:r>
              <a:rPr lang="en-US" sz="1600" dirty="0" smtClean="0">
                <a:solidFill>
                  <a:srgbClr val="231F20"/>
                </a:solidFill>
                <a:latin typeface="AdvP6F00"/>
              </a:rPr>
              <a:t> et al, PHYSICAL </a:t>
            </a:r>
            <a:r>
              <a:rPr lang="en-US" sz="1600" dirty="0">
                <a:solidFill>
                  <a:srgbClr val="231F20"/>
                </a:solidFill>
                <a:latin typeface="AdvP6F00"/>
              </a:rPr>
              <a:t>REVIEW D </a:t>
            </a:r>
            <a:r>
              <a:rPr lang="en-US" sz="1600" dirty="0">
                <a:solidFill>
                  <a:srgbClr val="231F20"/>
                </a:solidFill>
                <a:latin typeface="AdvP6F01"/>
              </a:rPr>
              <a:t>81, </a:t>
            </a:r>
            <a:r>
              <a:rPr lang="en-US" sz="1600" dirty="0">
                <a:solidFill>
                  <a:srgbClr val="231F20"/>
                </a:solidFill>
                <a:latin typeface="AdvP6F00"/>
              </a:rPr>
              <a:t>122001 (2010)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1" y="3549997"/>
            <a:ext cx="3728149" cy="29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Plan for CCR  effort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Near term</a:t>
            </a:r>
          </a:p>
          <a:p>
            <a:r>
              <a:rPr lang="en-US" sz="2000" dirty="0" smtClean="0"/>
              <a:t>1.  </a:t>
            </a:r>
            <a:r>
              <a:rPr lang="en-US" sz="2000" dirty="0" smtClean="0">
                <a:solidFill>
                  <a:srgbClr val="9933FF"/>
                </a:solidFill>
              </a:rPr>
              <a:t>THIN FILMS MORPHOLOGY AND MECHANICAL LOSS  (With CALTECH and STANFORD)</a:t>
            </a:r>
            <a:endParaRPr lang="en-US" sz="2000" dirty="0">
              <a:solidFill>
                <a:srgbClr val="99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assist source with </a:t>
            </a:r>
            <a:r>
              <a:rPr lang="en-US" sz="2000" dirty="0" err="1" smtClean="0"/>
              <a:t>Xe</a:t>
            </a:r>
            <a:r>
              <a:rPr lang="en-US" sz="2000" dirty="0" smtClean="0"/>
              <a:t>, low voltage and high dose to deposit Ta2O5 to assess if  mechanical loss can be reduced (Spector tool)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Room temperature deposition of Ti:Ta2O5 and Zr:Ta2O5 (LANS tool) – Very low deposition rates, i.e. 0.01 nm/s at room temperature and 400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Annealing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57722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000" dirty="0" smtClean="0">
                <a:solidFill>
                  <a:srgbClr val="9933FF"/>
                </a:solidFill>
              </a:rPr>
              <a:t>MECHANICAL LOSS IN MULTILAYERS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Quarter wave, non-QW and mixed materials coating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loss will be measured by M. Evans and P. </a:t>
            </a:r>
            <a:r>
              <a:rPr lang="en-US" sz="2000" dirty="0" err="1" smtClean="0"/>
              <a:t>Fritschel</a:t>
            </a:r>
            <a:r>
              <a:rPr lang="en-US" sz="2000" dirty="0" smtClean="0"/>
              <a:t>, MIT and possibly at CALTECH (if we can coat 1 mm wafer on both sides)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Comparison of mechanical loss measurements on a thick layer of </a:t>
            </a:r>
            <a:r>
              <a:rPr lang="en-US" sz="2000" dirty="0" err="1" smtClean="0"/>
              <a:t>Tantala</a:t>
            </a:r>
            <a:r>
              <a:rPr lang="en-US" sz="2000" dirty="0" smtClean="0"/>
              <a:t>  of equal thickness as in a mirror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32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 size of the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8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Plan for CCR  effort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8532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Longer term</a:t>
            </a:r>
          </a:p>
          <a:p>
            <a:r>
              <a:rPr lang="en-US" sz="2400" dirty="0" smtClean="0"/>
              <a:t>1.  </a:t>
            </a:r>
            <a:r>
              <a:rPr lang="en-US" sz="2400" dirty="0" smtClean="0">
                <a:solidFill>
                  <a:srgbClr val="9933FF"/>
                </a:solidFill>
              </a:rPr>
              <a:t>NEW MATERIALS (</a:t>
            </a:r>
            <a:r>
              <a:rPr lang="en-US" sz="2400" dirty="0" smtClean="0">
                <a:solidFill>
                  <a:srgbClr val="9933FF"/>
                </a:solidFill>
                <a:sym typeface="Symbol" panose="05050102010706020507" pitchFamily="18" charset="2"/>
              </a:rPr>
              <a:t>=1064)</a:t>
            </a:r>
            <a:endParaRPr lang="en-US" sz="2400" dirty="0">
              <a:solidFill>
                <a:srgbClr val="9933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Develop reactive sputtering of Silicon Nitride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Refractive index </a:t>
            </a:r>
            <a:r>
              <a:rPr lang="en-US" sz="2400" dirty="0" smtClean="0">
                <a:sym typeface="Symbol" panose="05050102010706020507" pitchFamily="18" charset="2"/>
              </a:rPr>
              <a:t>2 (similar to Ta2O5 at 1064 nm)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anose="05050102010706020507" pitchFamily="18" charset="2"/>
              </a:rPr>
              <a:t>Predicted to have very low mechanical loss at room and low temperature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Nanolayers</a:t>
            </a:r>
            <a:r>
              <a:rPr lang="en-US" sz="2400" b="1" dirty="0" smtClean="0"/>
              <a:t> – Ta2O5/TiO2; Ta2O5/SiO2 and ……(??)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 smtClean="0"/>
              <a:t>2. MATERIALS FOR 1.5-2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 process for sputtering of </a:t>
            </a:r>
            <a:r>
              <a:rPr lang="en-US" sz="2400" dirty="0" err="1" smtClean="0"/>
              <a:t>aSi</a:t>
            </a:r>
            <a:r>
              <a:rPr lang="en-US" sz="2400" dirty="0" smtClean="0"/>
              <a:t> with low absorption loss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81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3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295400"/>
            <a:ext cx="8534400" cy="5257800"/>
          </a:xfrm>
        </p:spPr>
        <p:txBody>
          <a:bodyPr>
            <a:normAutofit/>
          </a:bodyPr>
          <a:lstStyle/>
          <a:p>
            <a:pPr marL="971550" lvl="1" indent="-457200"/>
            <a:r>
              <a:rPr lang="en-US" dirty="0" smtClean="0"/>
              <a:t>Ion beam sputtering of thin films </a:t>
            </a:r>
          </a:p>
          <a:p>
            <a:pPr marL="1371600" lvl="2" indent="-457200"/>
            <a:r>
              <a:rPr lang="en-US" dirty="0" smtClean="0"/>
              <a:t>Physical characteristics of thin films</a:t>
            </a:r>
          </a:p>
          <a:p>
            <a:pPr marL="1371600" lvl="2" indent="-457200"/>
            <a:r>
              <a:rPr lang="en-US" dirty="0" smtClean="0"/>
              <a:t>Characterization </a:t>
            </a:r>
          </a:p>
          <a:p>
            <a:pPr marL="971550" lvl="1" indent="-457200"/>
            <a:r>
              <a:rPr lang="en-US" dirty="0" smtClean="0"/>
              <a:t> DIBS of </a:t>
            </a:r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 smtClean="0"/>
              <a:t>layers of Ta2O5</a:t>
            </a:r>
          </a:p>
          <a:p>
            <a:pPr marL="1371600" lvl="2" indent="-457200"/>
            <a:r>
              <a:rPr lang="en-US" dirty="0" smtClean="0"/>
              <a:t>Use of assist source</a:t>
            </a:r>
          </a:p>
          <a:p>
            <a:pPr marL="971550" lvl="1" indent="-457200"/>
            <a:r>
              <a:rPr lang="en-US" dirty="0" smtClean="0"/>
              <a:t>Multilayer coatings </a:t>
            </a:r>
          </a:p>
          <a:p>
            <a:pPr marL="971550" lvl="1" indent="-457200"/>
            <a:r>
              <a:rPr lang="en-US" dirty="0" smtClean="0"/>
              <a:t>Technology challenges</a:t>
            </a:r>
          </a:p>
          <a:p>
            <a:pPr marL="971550" lvl="1" indent="-457200"/>
            <a:r>
              <a:rPr lang="en-US" dirty="0" smtClean="0"/>
              <a:t>Plans within the </a:t>
            </a:r>
            <a:r>
              <a:rPr lang="en-US" dirty="0" smtClean="0"/>
              <a:t>CCR</a:t>
            </a:r>
          </a:p>
          <a:p>
            <a:pPr marL="971550" lvl="1" indent="-457200"/>
            <a:r>
              <a:rPr lang="en-US" dirty="0" smtClean="0"/>
              <a:t>Summary</a:t>
            </a:r>
            <a:endParaRPr lang="en-US" dirty="0"/>
          </a:p>
          <a:p>
            <a:pPr marL="914400" lvl="2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Process technology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2667000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237327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Running for LIGO 3” wafers – requires modifications of the SPECTOR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run takes one day – deposition time is short but pumping down takes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One 3” sample per run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run precedes the final run to test rates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third run is loaded with up to 3, 1” samples for other characterization</a:t>
            </a:r>
          </a:p>
        </p:txBody>
      </p:sp>
      <p:sp>
        <p:nvSpPr>
          <p:cNvPr id="5" name="Oval 4"/>
          <p:cNvSpPr/>
          <p:nvPr/>
        </p:nvSpPr>
        <p:spPr>
          <a:xfrm>
            <a:off x="7391400" y="2209800"/>
            <a:ext cx="685800" cy="609600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50" y="3836951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Conventional runs (mirrors)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load many substrates of different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Mirror runs take a day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5029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 </a:t>
            </a:r>
            <a:r>
              <a:rPr lang="en-US" sz="2000" dirty="0" err="1" smtClean="0"/>
              <a:t>maintainance</a:t>
            </a:r>
            <a:r>
              <a:rPr lang="en-US" sz="2000" dirty="0" smtClean="0"/>
              <a:t>  is intensive</a:t>
            </a:r>
          </a:p>
          <a:p>
            <a:r>
              <a:rPr lang="en-US" sz="2000" dirty="0" smtClean="0"/>
              <a:t>Grid and bowl sandblasting – every 3 mirror runs </a:t>
            </a:r>
          </a:p>
          <a:p>
            <a:r>
              <a:rPr lang="en-US" sz="2000" dirty="0" smtClean="0"/>
              <a:t>Panels have to be cleaned and covered with new foil to prevent flaking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886700" y="2743200"/>
            <a:ext cx="361950" cy="13534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34300" y="41148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8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First studies of DIBS Ta2O5 films with assist source operating with </a:t>
            </a:r>
            <a:r>
              <a:rPr lang="en-US" sz="2000" dirty="0" err="1" smtClean="0"/>
              <a:t>Ar</a:t>
            </a:r>
            <a:r>
              <a:rPr lang="en-US" sz="2000" dirty="0" smtClean="0"/>
              <a:t> and O2 showed: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Amorphous films with low absorption loss are obtained.  Most are slightly sub-oxide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loss for all conditions is similar.  Only with post-annealing loss angle reduced to values observed in Ta2O5 deposited at high temperature.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61836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progress:  Use </a:t>
            </a:r>
            <a:r>
              <a:rPr lang="en-US" sz="2000" dirty="0" err="1" smtClean="0"/>
              <a:t>Xe</a:t>
            </a:r>
            <a:r>
              <a:rPr lang="en-US" sz="2000" dirty="0" smtClean="0"/>
              <a:t>  to sputter Ta2O5  (mass of </a:t>
            </a:r>
            <a:r>
              <a:rPr lang="en-US" sz="2000" dirty="0" err="1" smtClean="0"/>
              <a:t>Xe</a:t>
            </a:r>
            <a:r>
              <a:rPr lang="en-US" sz="2000" dirty="0" smtClean="0"/>
              <a:t> similar to Ta)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Advances in the understanding of thin films that make the multilayers  and simultaneous investigations of multilayer coatings are needed to realize mechanical loss metrics for </a:t>
            </a:r>
            <a:r>
              <a:rPr lang="en-US" sz="2000" dirty="0" err="1" smtClean="0"/>
              <a:t>aLIGO</a:t>
            </a:r>
            <a:r>
              <a:rPr lang="en-US" sz="2000" dirty="0" smtClean="0"/>
              <a:t> coatings and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796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14615"/>
          <a:stretch/>
        </p:blipFill>
        <p:spPr>
          <a:xfrm>
            <a:off x="200123" y="1899243"/>
            <a:ext cx="4572000" cy="3177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2222" r="25000" b="19999"/>
          <a:stretch/>
        </p:blipFill>
        <p:spPr>
          <a:xfrm>
            <a:off x="5334000" y="3962400"/>
            <a:ext cx="3188676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98052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Undergraduate students who participated in coatings’ research in Summer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724400"/>
            <a:ext cx="1131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Emily Dawson (CSU)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105585"/>
            <a:ext cx="111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Yanette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Navarrete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(CAL State LA)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450" y="4586201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CSU coatings’ group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" y="5200471"/>
            <a:ext cx="452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right: </a:t>
            </a:r>
            <a:r>
              <a:rPr lang="en-US" dirty="0" err="1" smtClean="0"/>
              <a:t>Yannette</a:t>
            </a:r>
            <a:r>
              <a:rPr lang="en-US" dirty="0" smtClean="0"/>
              <a:t> Navarrete (CAL State, LA); Fabio </a:t>
            </a:r>
            <a:r>
              <a:rPr lang="en-US" dirty="0" err="1" smtClean="0"/>
              <a:t>Cavalcante</a:t>
            </a:r>
            <a:r>
              <a:rPr lang="en-US" dirty="0" smtClean="0"/>
              <a:t>, Emily Dawson, Mariana Fazio, Emmett Randel, Ela </a:t>
            </a:r>
            <a:r>
              <a:rPr lang="en-US" dirty="0" err="1" smtClean="0"/>
              <a:t>Jankowska</a:t>
            </a:r>
            <a:r>
              <a:rPr lang="en-US" dirty="0" smtClean="0"/>
              <a:t>, Le Yang, </a:t>
            </a:r>
            <a:r>
              <a:rPr lang="en-US" dirty="0" err="1" smtClean="0"/>
              <a:t>Hanchen</a:t>
            </a:r>
            <a:r>
              <a:rPr lang="en-US" dirty="0" smtClean="0"/>
              <a:t> Wang, Carmen Menoni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2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Acknowledgments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112945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Thanks to the National Science Foundation and the Moore Foundation for financial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2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euvnas\ONR\B108\Schiltz\EAG_SEM&amp;TEM\TEM\C0FNT646 TEM Data\2k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3" r="29996"/>
          <a:stretch/>
        </p:blipFill>
        <p:spPr bwMode="auto">
          <a:xfrm>
            <a:off x="342115" y="1863123"/>
            <a:ext cx="3581400" cy="29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0306" y="4376353"/>
            <a:ext cx="35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TEM of  HfO2/SiO2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2248"/>
            <a:ext cx="835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Colorado State Univ.  has capabilities to grow and characterize interference coatings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3" descr="\\euvnas\Lab Photos\67 - Laser Damage\DSC097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r="3346"/>
          <a:stretch/>
        </p:blipFill>
        <p:spPr bwMode="auto">
          <a:xfrm>
            <a:off x="4146884" y="1855914"/>
            <a:ext cx="4680956" cy="43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257800"/>
            <a:ext cx="37711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Ion beam sputtering (IBS) is the process </a:t>
            </a:r>
            <a:r>
              <a:rPr lang="en-US" b="1" dirty="0" smtClean="0"/>
              <a:t>that grows  </a:t>
            </a:r>
            <a:r>
              <a:rPr lang="en-US" b="1" dirty="0" smtClean="0"/>
              <a:t>LIGO coatings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7296" y="139272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DUAL ION BEAM SPUTTERING SYSTEM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57894"/>
            <a:ext cx="293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quality dielectric stacks are grown by DIBS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27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81"/>
          <p:cNvSpPr txBox="1">
            <a:spLocks noChangeArrowheads="1"/>
          </p:cNvSpPr>
          <p:nvPr/>
        </p:nvSpPr>
        <p:spPr bwMode="auto">
          <a:xfrm>
            <a:off x="0" y="1158890"/>
            <a:ext cx="4191000" cy="37471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Main source: </a:t>
            </a:r>
            <a:r>
              <a:rPr lang="en-US" b="1" dirty="0" err="1" smtClean="0"/>
              <a:t>Ar</a:t>
            </a:r>
            <a:r>
              <a:rPr lang="en-US" b="1" dirty="0"/>
              <a:t>+: ~ 600eV – </a:t>
            </a:r>
            <a:r>
              <a:rPr lang="en-US" b="1" dirty="0" smtClean="0"/>
              <a:t>1250 eV, up to 600 mA</a:t>
            </a:r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Assist source: </a:t>
            </a:r>
            <a:r>
              <a:rPr lang="en-US" b="1" dirty="0" err="1" smtClean="0"/>
              <a:t>Ar</a:t>
            </a:r>
            <a:r>
              <a:rPr lang="en-US" b="1" dirty="0" smtClean="0"/>
              <a:t>+,  O2+, N+ or their combination; </a:t>
            </a:r>
            <a:r>
              <a:rPr lang="en-US" b="1" dirty="0"/>
              <a:t>~ 600eV – 1250 eV, up to 600 </a:t>
            </a:r>
            <a:r>
              <a:rPr lang="en-US" b="1" dirty="0" smtClean="0"/>
              <a:t>mA</a:t>
            </a:r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Base pressure: 10</a:t>
            </a:r>
            <a:r>
              <a:rPr lang="en-US" b="1" baseline="30000" dirty="0" smtClean="0"/>
              <a:t>-6 </a:t>
            </a:r>
            <a:r>
              <a:rPr lang="en-US" b="1" dirty="0" err="1" smtClean="0"/>
              <a:t>Torr</a:t>
            </a:r>
            <a:endParaRPr lang="en-US" b="1" dirty="0" smtClean="0"/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Primary ions impact the target at ~ 45 </a:t>
            </a:r>
            <a:r>
              <a:rPr lang="en-US" b="1" dirty="0" err="1" smtClean="0"/>
              <a:t>deg</a:t>
            </a:r>
            <a:r>
              <a:rPr lang="en-US" b="1" dirty="0"/>
              <a:t> </a:t>
            </a:r>
            <a:r>
              <a:rPr lang="en-US" b="1" dirty="0" smtClean="0"/>
              <a:t> -Sputtered material leaves the target at ~45 </a:t>
            </a:r>
            <a:r>
              <a:rPr lang="en-US" b="1" dirty="0" err="1" smtClean="0"/>
              <a:t>deg</a:t>
            </a:r>
            <a:endParaRPr lang="en-US" b="1" dirty="0" smtClean="0"/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Planetary rotates the substrates through the plume during film growth</a:t>
            </a:r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Oxygen is provided when sputtering a metal target</a:t>
            </a:r>
          </a:p>
          <a:p>
            <a:pPr marL="285750" indent="-285750" eaLnBrk="1" hangingPunct="1">
              <a:lnSpc>
                <a:spcPts val="1920"/>
              </a:lnSpc>
              <a:buFont typeface="Arial" pitchFamily="34" charset="0"/>
              <a:buChar char="•"/>
              <a:defRPr/>
            </a:pPr>
            <a:r>
              <a:rPr lang="en-US" b="1" dirty="0" smtClean="0"/>
              <a:t>Three targets available during a coating run</a:t>
            </a:r>
            <a:r>
              <a:rPr lang="en-US" sz="800" b="1" dirty="0" smtClean="0"/>
              <a:t>. </a:t>
            </a:r>
            <a:r>
              <a:rPr lang="en-US" b="1" dirty="0" smtClean="0"/>
              <a:t>One used at a </a:t>
            </a:r>
            <a:r>
              <a:rPr lang="en-US" b="1" dirty="0" smtClean="0"/>
              <a:t>time</a:t>
            </a: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4267200" y="1690688"/>
            <a:ext cx="4637082" cy="3138883"/>
            <a:chOff x="2402" y="867"/>
            <a:chExt cx="3082" cy="1716"/>
          </a:xfrm>
        </p:grpSpPr>
        <p:sp>
          <p:nvSpPr>
            <p:cNvPr id="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2" y="867"/>
              <a:ext cx="3082" cy="171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402" y="867"/>
              <a:ext cx="3079" cy="171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EDC"/>
                </a:clrFrom>
                <a:clrTo>
                  <a:srgbClr val="FFFED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3" y="867"/>
              <a:ext cx="3081" cy="171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419832" y="1106488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Geometry of the </a:t>
            </a:r>
            <a:r>
              <a:rPr lang="en-US" b="1" dirty="0" err="1"/>
              <a:t>Veeco</a:t>
            </a:r>
            <a:r>
              <a:rPr lang="en-US" b="1" dirty="0"/>
              <a:t> SPECTOR Ion beam sputtering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5105706"/>
            <a:ext cx="3657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IBS offers direct control of: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Ion beam current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Ion beam voltage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Reactive gas partial pressure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2961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Reactive Dual Ion Beam </a:t>
            </a:r>
            <a:r>
              <a:rPr lang="en-US" sz="3200" b="1" dirty="0">
                <a:solidFill>
                  <a:schemeClr val="bg1"/>
                </a:solidFill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</a:rPr>
              <a:t>puttering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705871"/>
            <a:ext cx="489186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Other variables that influence film structure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Use of assist source </a:t>
            </a:r>
          </a:p>
        </p:txBody>
      </p:sp>
    </p:spTree>
    <p:extLst>
      <p:ext uri="{BB962C8B-B14F-4D97-AF65-F5344CB8AC3E}">
        <p14:creationId xmlns:p14="http://schemas.microsoft.com/office/powerpoint/2010/main" val="29633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906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DIBS Features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Targets for Reactive sputtering</a:t>
            </a:r>
            <a:r>
              <a:rPr lang="en-US" sz="2000" dirty="0" smtClean="0"/>
              <a:t>:</a:t>
            </a:r>
          </a:p>
          <a:p>
            <a:r>
              <a:rPr lang="en-US" sz="2000" b="1" dirty="0"/>
              <a:t>M</a:t>
            </a:r>
            <a:r>
              <a:rPr lang="en-US" sz="2000" b="1" dirty="0" smtClean="0"/>
              <a:t>etal targets </a:t>
            </a:r>
            <a:r>
              <a:rPr lang="en-US" sz="2000" dirty="0" smtClean="0"/>
              <a:t>– Ta, </a:t>
            </a:r>
            <a:r>
              <a:rPr lang="en-US" sz="2000" dirty="0" err="1" smtClean="0"/>
              <a:t>Hf</a:t>
            </a:r>
            <a:r>
              <a:rPr lang="en-US" sz="2000" dirty="0" smtClean="0"/>
              <a:t>, Y, </a:t>
            </a:r>
            <a:r>
              <a:rPr lang="en-US" sz="2000" dirty="0" err="1" smtClean="0"/>
              <a:t>Ti</a:t>
            </a:r>
            <a:r>
              <a:rPr lang="en-US" sz="2000" dirty="0" smtClean="0"/>
              <a:t>, </a:t>
            </a:r>
            <a:r>
              <a:rPr lang="en-US" sz="2000" dirty="0" err="1" smtClean="0"/>
              <a:t>Zr</a:t>
            </a:r>
            <a:r>
              <a:rPr lang="en-US" sz="2000" dirty="0" smtClean="0"/>
              <a:t>, Nb2O3,  </a:t>
            </a:r>
            <a:r>
              <a:rPr lang="en-US" sz="2000" dirty="0" smtClean="0"/>
              <a:t>Si, Al</a:t>
            </a:r>
          </a:p>
          <a:p>
            <a:r>
              <a:rPr lang="en-US" sz="2000" b="1" dirty="0" smtClean="0"/>
              <a:t>Oxide targets</a:t>
            </a:r>
            <a:r>
              <a:rPr lang="en-US" sz="2000" dirty="0" smtClean="0"/>
              <a:t>:   SiO2,  Al2O3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Oxygen partial pressure is selected to minimize absorption loss</a:t>
            </a:r>
          </a:p>
          <a:p>
            <a:endParaRPr lang="en-US" sz="2000" u="sng" dirty="0" smtClean="0"/>
          </a:p>
          <a:p>
            <a:r>
              <a:rPr lang="en-US" sz="2000" u="sng" dirty="0" smtClean="0"/>
              <a:t>Other </a:t>
            </a:r>
            <a:r>
              <a:rPr lang="en-US" sz="2000" u="sng" dirty="0" smtClean="0"/>
              <a:t>chemistries possible</a:t>
            </a:r>
            <a:r>
              <a:rPr lang="en-US" sz="2000" dirty="0" smtClean="0"/>
              <a:t>:  </a:t>
            </a:r>
            <a:r>
              <a:rPr lang="en-US" sz="2000" dirty="0" smtClean="0"/>
              <a:t>nitrogen to grow nitrides by DIBS </a:t>
            </a:r>
          </a:p>
          <a:p>
            <a:r>
              <a:rPr lang="en-US" sz="2000" dirty="0" smtClean="0"/>
              <a:t>Gas is fed through a tube next to the target.  It can also be activated with secondary ion source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500" y="3621345"/>
            <a:ext cx="857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Substrate size:  </a:t>
            </a:r>
            <a:r>
              <a:rPr lang="en-US" sz="2000" dirty="0" smtClean="0"/>
              <a:t>discs 4” diameter are routinely coated with ~1% uniformity</a:t>
            </a:r>
          </a:p>
          <a:p>
            <a:r>
              <a:rPr lang="en-US" sz="2000" dirty="0" smtClean="0"/>
              <a:t>Largest substrates deposited:  4”x19”x 2” thick (1% uniformity)</a:t>
            </a:r>
            <a:endParaRPr lang="en-US" dirty="0"/>
          </a:p>
          <a:p>
            <a:r>
              <a:rPr lang="en-US" sz="2000" b="1" dirty="0" smtClean="0"/>
              <a:t>Deposition temperature</a:t>
            </a:r>
            <a:r>
              <a:rPr lang="en-US" sz="2000" dirty="0" smtClean="0"/>
              <a:t>:  typically 60°C – variable to </a:t>
            </a:r>
            <a:r>
              <a:rPr lang="en-US" sz="2000" dirty="0" smtClean="0"/>
              <a:t>200</a:t>
            </a:r>
            <a:r>
              <a:rPr lang="en-US" sz="2000" dirty="0" smtClean="0"/>
              <a:t> </a:t>
            </a:r>
            <a:r>
              <a:rPr lang="en-US" sz="2000" dirty="0"/>
              <a:t>°</a:t>
            </a:r>
            <a:r>
              <a:rPr lang="en-US" sz="2000" dirty="0" smtClean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" y="4800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Assist source:  </a:t>
            </a:r>
            <a:r>
              <a:rPr lang="en-US" sz="2000" dirty="0" smtClean="0"/>
              <a:t>is typically run with </a:t>
            </a:r>
            <a:r>
              <a:rPr lang="en-US" sz="2000" dirty="0" err="1" smtClean="0"/>
              <a:t>Ar</a:t>
            </a:r>
            <a:r>
              <a:rPr lang="en-US" sz="2000" dirty="0" smtClean="0"/>
              <a:t> or O or both.  Also, N and H.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nergetic </a:t>
            </a:r>
            <a:r>
              <a:rPr lang="en-US" sz="2000" dirty="0" err="1" smtClean="0"/>
              <a:t>Ar</a:t>
            </a:r>
            <a:r>
              <a:rPr lang="en-US" sz="2000" dirty="0" smtClean="0"/>
              <a:t>+ (</a:t>
            </a:r>
            <a:r>
              <a:rPr lang="en-US" sz="2000" dirty="0" smtClean="0">
                <a:sym typeface="Symbol" panose="05050102010706020507" pitchFamily="18" charset="2"/>
              </a:rPr>
              <a:t></a:t>
            </a:r>
            <a:r>
              <a:rPr lang="en-US" sz="2000" dirty="0" smtClean="0">
                <a:sym typeface="Symbol" panose="05050102010706020507" pitchFamily="18" charset="2"/>
              </a:rPr>
              <a:t>50-10</a:t>
            </a:r>
            <a:r>
              <a:rPr lang="en-US" sz="2000" dirty="0" smtClean="0">
                <a:sym typeface="Symbol" panose="05050102010706020507" pitchFamily="18" charset="2"/>
              </a:rPr>
              <a:t>00 </a:t>
            </a:r>
            <a:r>
              <a:rPr lang="en-US" sz="2000" dirty="0" smtClean="0">
                <a:sym typeface="Symbol" panose="05050102010706020507" pitchFamily="18" charset="2"/>
              </a:rPr>
              <a:t>V) </a:t>
            </a:r>
            <a:r>
              <a:rPr lang="en-US" sz="2000" dirty="0" smtClean="0"/>
              <a:t> alter ad-atom energy – </a:t>
            </a:r>
            <a:endParaRPr lang="en-US" sz="2000" dirty="0" smtClean="0"/>
          </a:p>
          <a:p>
            <a:r>
              <a:rPr lang="en-US" sz="2000" b="1" u="sng" dirty="0" smtClean="0"/>
              <a:t>Structure </a:t>
            </a:r>
            <a:r>
              <a:rPr lang="en-US" sz="2000" b="1" u="sng" dirty="0" smtClean="0"/>
              <a:t>diagram predicts variation in crystallinity depending on ion energy 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869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4613" y="2135992"/>
            <a:ext cx="2615312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IBS produces films with: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(</a:t>
            </a:r>
            <a:r>
              <a:rPr lang="en-US" u="sng" dirty="0" smtClean="0"/>
              <a:t>Nearly</a:t>
            </a:r>
            <a:r>
              <a:rPr lang="en-US" dirty="0" smtClean="0"/>
              <a:t>) amorphous  structure with  no detectable inclusions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High </a:t>
            </a:r>
            <a:r>
              <a:rPr lang="en-US" dirty="0"/>
              <a:t>Packing </a:t>
            </a:r>
            <a:r>
              <a:rPr lang="en-US" dirty="0" smtClean="0"/>
              <a:t>Densities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Environmental Stability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Bulk-like </a:t>
            </a:r>
            <a:r>
              <a:rPr lang="en-US" dirty="0"/>
              <a:t>refractive </a:t>
            </a:r>
            <a:r>
              <a:rPr lang="en-US" dirty="0" smtClean="0"/>
              <a:t>indices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6" y="1916388"/>
            <a:ext cx="5756334" cy="38188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Oval 4"/>
          <p:cNvSpPr/>
          <p:nvPr/>
        </p:nvSpPr>
        <p:spPr>
          <a:xfrm rot="1189059">
            <a:off x="3163194" y="3405372"/>
            <a:ext cx="189847" cy="160354"/>
          </a:xfrm>
          <a:prstGeom prst="ellipse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>
            <a:stCxn id="3" idx="1"/>
            <a:endCxn id="5" idx="7"/>
          </p:cNvCxnSpPr>
          <p:nvPr/>
        </p:nvCxnSpPr>
        <p:spPr>
          <a:xfrm flipH="1">
            <a:off x="3340485" y="3428654"/>
            <a:ext cx="2934128" cy="263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7535" y="6116517"/>
            <a:ext cx="385997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A. Anders, Thin Solid Films, vol. 518 (2010) 4087. 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33593" y="803941"/>
            <a:ext cx="4210407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Subset of parameter space</a:t>
            </a:r>
          </a:p>
          <a:p>
            <a:pPr>
              <a:lnSpc>
                <a:spcPts val="1800"/>
              </a:lnSpc>
            </a:pPr>
            <a:r>
              <a:rPr lang="en-US" dirty="0" smtClean="0"/>
              <a:t>(temperature T* (T/Tm, where Tm is the melting temperature, ion energy, E*,  t*: net thickness 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975153">
            <a:off x="2298016" y="3401150"/>
            <a:ext cx="208780" cy="157086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1680542" y="1928788"/>
            <a:ext cx="666542" cy="14769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1485"/>
            <a:ext cx="994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Physical vapor deposition methods produce amorphous thin films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</a:rPr>
              <a:t>ith different microstructure depending on deposition conditions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711" y="963318"/>
            <a:ext cx="1981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Evaporation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Porous films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Low stress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715000"/>
            <a:ext cx="84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Impurities alter surface energies and thus can affect growth mechanism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1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01088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Ion beam sputtered thin films are amorphous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52275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OXIDES PROVIDE THE LARGEST BANDGAP AND HIGHEST INDEX CONTRAST FOR THE ENGINEERING OF INTERFERENCE COATINGS</a:t>
            </a:r>
            <a:endParaRPr lang="en-US" sz="2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9"/>
          <a:stretch/>
        </p:blipFill>
        <p:spPr bwMode="auto">
          <a:xfrm>
            <a:off x="333019" y="3857818"/>
            <a:ext cx="2364740" cy="27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2031755"/>
            <a:ext cx="2362200" cy="369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AMORPHOUS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214" y="2195275"/>
            <a:ext cx="1771650" cy="1990725"/>
            <a:chOff x="685800" y="4562475"/>
            <a:chExt cx="1771650" cy="1990725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85800" y="4562475"/>
              <a:ext cx="1752599" cy="443163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alpha val="17000"/>
                  </a:sysClr>
                </a:gs>
                <a:gs pos="100000">
                  <a:srgbClr val="CC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flipV="1">
              <a:off x="685800" y="6172200"/>
              <a:ext cx="1771650" cy="381000"/>
            </a:xfrm>
            <a:prstGeom prst="rect">
              <a:avLst/>
            </a:prstGeom>
            <a:gradFill rotWithShape="1">
              <a:gsLst>
                <a:gs pos="0">
                  <a:sysClr val="window" lastClr="FFFFFF">
                    <a:alpha val="17000"/>
                  </a:sysClr>
                </a:gs>
                <a:gs pos="100000">
                  <a:srgbClr val="CC33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62000" y="5095875"/>
              <a:ext cx="0" cy="990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62000" y="574357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&gt;&gt; 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/>
                </a:rPr>
                <a:t>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704975" y="5772150"/>
              <a:ext cx="0" cy="361951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152400" y="1866883"/>
            <a:ext cx="31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BULK – SINGLE CRYSTAL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80522" y="2590800"/>
            <a:ext cx="2255044" cy="43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4773" y="2413201"/>
            <a:ext cx="4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4773" y="3638814"/>
            <a:ext cx="4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v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79990" y="2674777"/>
            <a:ext cx="4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406272" y="4286413"/>
            <a:ext cx="4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v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 rot="10800000">
            <a:off x="6036098" y="2914773"/>
            <a:ext cx="2255045" cy="42888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36186" y="2859443"/>
            <a:ext cx="22994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97640" y="4091693"/>
            <a:ext cx="2255045" cy="42888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75428" y="4471079"/>
            <a:ext cx="22994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3620" y="3757362"/>
            <a:ext cx="117194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75428" y="3200666"/>
            <a:ext cx="117194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3620" y="4283275"/>
            <a:ext cx="117194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10066" y="3099438"/>
            <a:ext cx="15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Defect band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5084" y="3403208"/>
            <a:ext cx="19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efect state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87229" y="4679547"/>
            <a:ext cx="576550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Network of defects exist. </a:t>
            </a:r>
          </a:p>
          <a:p>
            <a:r>
              <a:rPr lang="en-US" dirty="0" smtClean="0"/>
              <a:t>Defect states can be localized and/or form sub-bands, and are distributed throughout the ‘bandgap’. </a:t>
            </a:r>
          </a:p>
          <a:p>
            <a:r>
              <a:rPr lang="en-US" dirty="0" smtClean="0"/>
              <a:t>These defects can be  ‘active’ under illumination conditions.</a:t>
            </a:r>
          </a:p>
          <a:p>
            <a:r>
              <a:rPr lang="en-US" dirty="0" smtClean="0"/>
              <a:t>We have identified ‘O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interstitials. Vacancies? Clusters of point defect? </a:t>
            </a:r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44" y="2287218"/>
            <a:ext cx="2557557" cy="19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5345166" y="3561041"/>
            <a:ext cx="517464" cy="158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2267864" y="3258971"/>
            <a:ext cx="517464" cy="158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3" y="1152461"/>
            <a:ext cx="7380229" cy="414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399" y="6096000"/>
            <a:ext cx="417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C.S. Smith,  SPIE Laser Damage 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8219" y="5319279"/>
            <a:ext cx="318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Absorption loss of </a:t>
            </a:r>
            <a:r>
              <a:rPr lang="en-US" b="1" dirty="0" smtClean="0">
                <a:sym typeface="Symbol"/>
              </a:rPr>
              <a:t> 1 </a:t>
            </a:r>
            <a:r>
              <a:rPr lang="en-US" b="1" dirty="0" smtClean="0"/>
              <a:t>ppm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375980"/>
            <a:ext cx="318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Absorption loss of </a:t>
            </a:r>
            <a:r>
              <a:rPr lang="en-US" b="1" dirty="0">
                <a:sym typeface="Symbol"/>
              </a:rPr>
              <a:t> </a:t>
            </a:r>
            <a:r>
              <a:rPr lang="en-US" b="1" dirty="0" smtClean="0">
                <a:sym typeface="Symbol"/>
              </a:rPr>
              <a:t>20 </a:t>
            </a:r>
            <a:r>
              <a:rPr lang="en-US" b="1" dirty="0" smtClean="0"/>
              <a:t>ppm (best conditions)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3870" y="0"/>
            <a:ext cx="743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Ion Beam Sputtered  SiO2 has distinct native defects when sputtered using a metal or oxide target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10864</TotalTime>
  <Words>2663</Words>
  <Application>Microsoft Office PowerPoint</Application>
  <PresentationFormat>On-screen Show (4:3)</PresentationFormat>
  <Paragraphs>437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宋体</vt:lpstr>
      <vt:lpstr>宋体</vt:lpstr>
      <vt:lpstr>AdvP6F00</vt:lpstr>
      <vt:lpstr>AdvP6F01</vt:lpstr>
      <vt:lpstr>Arial</vt:lpstr>
      <vt:lpstr>Arno Pro</vt:lpstr>
      <vt:lpstr>Calibri</vt:lpstr>
      <vt:lpstr>Symbol</vt:lpstr>
      <vt:lpstr>Times</vt:lpstr>
      <vt:lpstr>Times New Roman</vt:lpstr>
      <vt:lpstr>Office Theme</vt:lpstr>
      <vt:lpstr>Ion beam sputtering of thin films and multilayers for aLIGO  Carmen S. Menoni Electrical &amp; Computer Engineering Colorado State University </vt:lpstr>
      <vt:lpstr>Present status </vt:lpstr>
      <vt:lpstr>Outline </vt:lpstr>
      <vt:lpstr>PowerPoint Presentation</vt:lpstr>
      <vt:lpstr>PowerPoint Presentation</vt:lpstr>
      <vt:lpstr>PowerPoint Presentation</vt:lpstr>
      <vt:lpstr>PowerPoint Presentation</vt:lpstr>
      <vt:lpstr>Ion beam sputtered thin films are amorphous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role do point defects play in the laser damage behavior of metal oxides?   C.S. Menoni 1,*  P. F. Langston1, E. Krous1 , D, Patel1,  L. Emmert2,  A. Markosyan3,  B. Reagan1, K. Wensing1, R. Route3,  M.M Fejer3,  J.J.  Rocca1, and W. Rudolph 2 1Department of Electrical and Computer Engineering, and NSF Center for Extreme Ultraviolet Science and Technology,  Colorado State University, Fort Collins, CO 80523-1373, USA 2Department of Physics, University of New Mexico, Albuquerque NM 87131, USA 3Department of Physics, Stanford University, Stanford, CA 94305-4088, USA *Carmen.Menoni@colostate.edu</dc:title>
  <dc:creator>Carmen Menoni</dc:creator>
  <cp:lastModifiedBy>.</cp:lastModifiedBy>
  <cp:revision>391</cp:revision>
  <cp:lastPrinted>2016-05-12T00:38:03Z</cp:lastPrinted>
  <dcterms:created xsi:type="dcterms:W3CDTF">2012-09-13T23:22:16Z</dcterms:created>
  <dcterms:modified xsi:type="dcterms:W3CDTF">2017-11-02T15:12:14Z</dcterms:modified>
</cp:coreProperties>
</file>