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6"/>
  </p:notesMasterIdLst>
  <p:sldIdLst>
    <p:sldId id="256" r:id="rId2"/>
    <p:sldId id="649" r:id="rId3"/>
    <p:sldId id="648" r:id="rId4"/>
    <p:sldId id="650" r:id="rId5"/>
    <p:sldId id="652" r:id="rId6"/>
    <p:sldId id="643" r:id="rId7"/>
    <p:sldId id="656" r:id="rId8"/>
    <p:sldId id="653" r:id="rId9"/>
    <p:sldId id="654" r:id="rId10"/>
    <p:sldId id="655" r:id="rId11"/>
    <p:sldId id="646" r:id="rId12"/>
    <p:sldId id="634" r:id="rId13"/>
    <p:sldId id="636" r:id="rId14"/>
    <p:sldId id="644" r:id="rId15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BB5FE"/>
    <a:srgbClr val="00D102"/>
    <a:srgbClr val="FF32D5"/>
    <a:srgbClr val="FF6699"/>
    <a:srgbClr val="FF99FF"/>
    <a:srgbClr val="000099"/>
    <a:srgbClr val="FF9900"/>
    <a:srgbClr val="FF0000"/>
    <a:srgbClr val="FFFF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25" autoAdjust="0"/>
    <p:restoredTop sz="91787" autoAdjust="0"/>
  </p:normalViewPr>
  <p:slideViewPr>
    <p:cSldViewPr snapToGrid="0">
      <p:cViewPr>
        <p:scale>
          <a:sx n="103" d="100"/>
          <a:sy n="103" d="100"/>
        </p:scale>
        <p:origin x="456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184" y="-114"/>
      </p:cViewPr>
      <p:guideLst>
        <p:guide orient="horz" pos="2832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fld id="{E6967A3C-C2E3-C148-B26E-F59101353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F41A2-E256-0D44-9F9D-AF4776CB90BB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6AEFD7-CCDC-6943-B9BC-55CD9C09D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0D1392-59E7-D341-BE66-E2C661097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8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0"/>
            <a:ext cx="2058987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4563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8BA9E4-6F70-5E42-A649-4A6FE10F9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062F74-319B-A042-AC23-EA803683A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2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EDB5A2-82F0-5F4D-BF81-60CE59EF3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F14EB4-1296-344E-98B2-51EF38DA7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91B8AD-1896-AE4C-90FD-766F46E90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F42120-1CFB-984C-A5B4-66DFBEC17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B2E616-47C3-2D41-BF5D-8F80068D0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4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A3B8F9-A55F-9641-9B87-3AAD4A941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7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E03A0B-4407-FB48-A686-8E19959C3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9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3467D0-94E1-204F-B576-C4CD9C882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6A476-8169-CE42-BDCC-8E049A73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0">
                <a:latin typeface="+mn-lt"/>
              </a:defRPr>
            </a:lvl1pPr>
          </a:lstStyle>
          <a:p>
            <a:fld id="{A1B1C1D3-0389-FC40-92CE-3038024EB7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54150" y="-68648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065386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" name="Photo Editor Photo" r:id="rId16" imgW="4409524" imgH="3219899" progId="MSPhotoEd.3">
                  <p:embed/>
                </p:oleObj>
              </mc:Choice>
              <mc:Fallback>
                <p:oleObj name="Photo Editor Photo" r:id="rId16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B41FB538-D3E9-9344-B345-15FA4FA35A1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6DEC9-3FD8-4C48-9C22-0E3BBCDD8071}" type="slidenum">
              <a:rPr lang="en-US"/>
              <a:pPr/>
              <a:t>1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328" y="1054101"/>
            <a:ext cx="8728075" cy="488685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aLIGO</a:t>
            </a:r>
            <a:r>
              <a:rPr lang="en-US" sz="3600" b="1" dirty="0" smtClean="0">
                <a:solidFill>
                  <a:schemeClr val="bg1"/>
                </a:solidFill>
              </a:rPr>
              <a:t> Past and Future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David Shoemaker, MIT LIGO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Laboratory</a:t>
            </a:r>
          </a:p>
          <a:p>
            <a:pPr algn="r">
              <a:lnSpc>
                <a:spcPct val="90000"/>
              </a:lnSpc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For Joint ET/LIGO future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Meeting, </a:t>
            </a:r>
            <a:r>
              <a:rPr lang="en-US" sz="2000" b="1" dirty="0" smtClean="0">
                <a:solidFill>
                  <a:schemeClr val="bg1"/>
                </a:solidFill>
              </a:rPr>
              <a:t>September 2017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8197" name="Rectangle 1029"/>
          <p:cNvSpPr>
            <a:spLocks noChangeArrowheads="1"/>
          </p:cNvSpPr>
          <p:nvPr/>
        </p:nvSpPr>
        <p:spPr bwMode="auto">
          <a:xfrm>
            <a:off x="595674" y="6414186"/>
            <a:ext cx="16369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LIGO </a:t>
            </a:r>
            <a:r>
              <a:rPr lang="fi-FI" b="0" dirty="0" smtClean="0">
                <a:solidFill>
                  <a:schemeClr val="bg1"/>
                </a:solidFill>
              </a:rPr>
              <a:t>G</a:t>
            </a:r>
            <a:r>
              <a:rPr lang="cs-CZ" b="0" dirty="0">
                <a:solidFill>
                  <a:schemeClr val="bg1"/>
                </a:solidFill>
              </a:rPr>
              <a:t>G1701783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5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98" name="Photo Editor Photo" r:id="rId5" imgW="4409524" imgH="3219899" progId="MSPhotoEd.3">
                  <p:embed/>
                </p:oleObj>
              </mc:Choice>
              <mc:Fallback>
                <p:oleObj name="Photo Editor Photo" r:id="rId5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Valera’s talk at LVC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4462" y="715"/>
            <a:ext cx="10918396" cy="68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544" y="1109079"/>
            <a:ext cx="5432765" cy="5637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aLIGO Upgrades: +, ++, +++</a:t>
            </a:r>
            <a:r>
              <a:rPr lang="is-IS" sz="3200" dirty="0" smtClean="0"/>
              <a:t>…</a:t>
            </a:r>
            <a:br>
              <a:rPr lang="is-IS" sz="3200" dirty="0" smtClean="0"/>
            </a:br>
            <a:r>
              <a:rPr lang="is-IS" sz="3200" dirty="0" smtClean="0"/>
              <a:t>‘modest’ cost, ‘modest’ downtime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622"/>
            <a:ext cx="4019476" cy="5785378"/>
          </a:xfrm>
        </p:spPr>
        <p:txBody>
          <a:bodyPr/>
          <a:lstStyle/>
          <a:p>
            <a:r>
              <a:rPr lang="en-US" dirty="0" smtClean="0"/>
              <a:t>A+ now well defined; possible submission in one year</a:t>
            </a:r>
            <a:endParaRPr lang="en-US" dirty="0"/>
          </a:p>
          <a:p>
            <a:r>
              <a:rPr lang="en-US" dirty="0" smtClean="0"/>
              <a:t>Freq. Dep. Squeezing</a:t>
            </a:r>
            <a:endParaRPr lang="en-US" dirty="0" smtClean="0"/>
          </a:p>
          <a:p>
            <a:r>
              <a:rPr lang="en-US" dirty="0" smtClean="0"/>
              <a:t>Installation </a:t>
            </a:r>
            <a:r>
              <a:rPr lang="en-US" dirty="0" smtClean="0"/>
              <a:t>of ‘better’ mirrors</a:t>
            </a:r>
          </a:p>
          <a:p>
            <a:pPr lvl="1"/>
            <a:r>
              <a:rPr lang="en-US" dirty="0" smtClean="0"/>
              <a:t>Lower loss, scatter</a:t>
            </a:r>
          </a:p>
          <a:p>
            <a:pPr lvl="1"/>
            <a:r>
              <a:rPr lang="en-US" dirty="0" smtClean="0"/>
              <a:t>Lower thermal </a:t>
            </a:r>
            <a:r>
              <a:rPr lang="en-US" dirty="0" smtClean="0"/>
              <a:t>noise</a:t>
            </a:r>
          </a:p>
          <a:p>
            <a:r>
              <a:rPr lang="en-US" dirty="0" smtClean="0"/>
              <a:t>Maybe other bits and pieces</a:t>
            </a:r>
          </a:p>
          <a:p>
            <a:r>
              <a:rPr lang="en-US" dirty="0" smtClean="0"/>
              <a:t>~1.7 greater reach for BNS</a:t>
            </a:r>
          </a:p>
          <a:p>
            <a:pPr lvl="1"/>
            <a:r>
              <a:rPr lang="en-US" dirty="0"/>
              <a:t>⨉</a:t>
            </a:r>
            <a:r>
              <a:rPr lang="en-US" dirty="0" smtClean="0"/>
              <a:t>5 in rate</a:t>
            </a:r>
          </a:p>
          <a:p>
            <a:pPr lvl="1"/>
            <a:r>
              <a:rPr lang="en-US" dirty="0" smtClean="0"/>
              <a:t>2022 or so completion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Later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Increasing </a:t>
            </a:r>
            <a:r>
              <a:rPr lang="en-US" dirty="0" smtClean="0"/>
              <a:t>mirror mass,</a:t>
            </a:r>
            <a:br>
              <a:rPr lang="en-US" dirty="0" smtClean="0"/>
            </a:br>
            <a:r>
              <a:rPr lang="en-US" dirty="0" smtClean="0"/>
              <a:t>Extending suspension length</a:t>
            </a:r>
            <a:br>
              <a:rPr lang="en-US" dirty="0" smtClean="0"/>
            </a:br>
            <a:r>
              <a:rPr lang="en-US" dirty="0" smtClean="0"/>
              <a:t>(ok, not so modest</a:t>
            </a:r>
            <a:r>
              <a:rPr lang="is-IS" dirty="0" smtClean="0"/>
              <a:t>…)</a:t>
            </a:r>
            <a:endParaRPr lang="en-US" dirty="0" smtClean="0"/>
          </a:p>
          <a:p>
            <a:r>
              <a:rPr lang="is-IS" b="1" dirty="0" smtClean="0"/>
              <a:t>…clearly can keep busy till 2025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03197"/>
            <a:ext cx="1905000" cy="454803"/>
          </a:xfrm>
        </p:spPr>
        <p:txBody>
          <a:bodyPr/>
          <a:lstStyle/>
          <a:p>
            <a:fld id="{3EF14EB4-1296-344E-98B2-51EF38DA7D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Voyager scale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9538"/>
            <a:ext cx="8289949" cy="5478462"/>
          </a:xfrm>
        </p:spPr>
        <p:txBody>
          <a:bodyPr/>
          <a:lstStyle/>
          <a:p>
            <a:r>
              <a:rPr lang="en-US" dirty="0" smtClean="0"/>
              <a:t>Some approach to another step up; several concepts in discussion</a:t>
            </a:r>
          </a:p>
          <a:p>
            <a:r>
              <a:rPr lang="en-US" dirty="0" smtClean="0"/>
              <a:t>Dennis Coyne and Eric Gustafson made an educated guess for the cost and time required for a Cryogenic, Silicon, Voyager-style instrument for the current LIGO facilities, and re-using what one can</a:t>
            </a:r>
          </a:p>
          <a:p>
            <a:r>
              <a:rPr lang="en-US" dirty="0" smtClean="0"/>
              <a:t>Extrapolated from the aLIGO experience for both cost and time. </a:t>
            </a:r>
          </a:p>
          <a:p>
            <a:r>
              <a:rPr lang="en-US" dirty="0" smtClean="0"/>
              <a:t>Costs: ~$100M, using US accounting</a:t>
            </a:r>
          </a:p>
          <a:p>
            <a:r>
              <a:rPr lang="en-US" dirty="0" smtClean="0"/>
              <a:t>Timing with hopes for start dates and resignation for the later pace: </a:t>
            </a:r>
          </a:p>
          <a:p>
            <a:pPr lvl="1"/>
            <a:r>
              <a:rPr lang="en-US" dirty="0" smtClean="0"/>
              <a:t>End-2016  NSF review of Concept, NSF go-ahead mid-2017</a:t>
            </a:r>
          </a:p>
          <a:p>
            <a:pPr lvl="1"/>
            <a:r>
              <a:rPr lang="en-US" dirty="0" smtClean="0"/>
              <a:t>Design through PDR, Construction proposal to NSF end 2019 </a:t>
            </a:r>
          </a:p>
          <a:p>
            <a:pPr lvl="1"/>
            <a:r>
              <a:rPr lang="en-US" dirty="0" smtClean="0"/>
              <a:t>Construction award end of 2021 </a:t>
            </a:r>
            <a:r>
              <a:rPr lang="en-US" dirty="0"/>
              <a:t>(if       </a:t>
            </a:r>
            <a:r>
              <a:rPr lang="is-IS" dirty="0"/>
              <a:t>…)</a:t>
            </a:r>
            <a:endParaRPr lang="en-US" dirty="0" smtClean="0"/>
          </a:p>
          <a:p>
            <a:pPr lvl="1"/>
            <a:r>
              <a:rPr lang="en-US" dirty="0" smtClean="0"/>
              <a:t>3 years Fabrication, </a:t>
            </a:r>
          </a:p>
          <a:p>
            <a:pPr lvl="1"/>
            <a:r>
              <a:rPr lang="en-US" dirty="0" smtClean="0"/>
              <a:t>2 years installation					~4 </a:t>
            </a:r>
            <a:r>
              <a:rPr lang="en-US" dirty="0"/>
              <a:t>years </a:t>
            </a:r>
            <a:r>
              <a:rPr lang="en-US" dirty="0" smtClean="0"/>
              <a:t>with</a:t>
            </a:r>
          </a:p>
          <a:p>
            <a:pPr lvl="1"/>
            <a:r>
              <a:rPr lang="en-US" dirty="0" smtClean="0"/>
              <a:t>1 year integration					</a:t>
            </a:r>
            <a:r>
              <a:rPr lang="en-US" dirty="0"/>
              <a:t>no observation</a:t>
            </a:r>
            <a:endParaRPr lang="en-US" dirty="0" smtClean="0"/>
          </a:p>
          <a:p>
            <a:pPr lvl="1"/>
            <a:r>
              <a:rPr lang="en-US" b="1" dirty="0" smtClean="0"/>
              <a:t>Commissioning begins at the end of 2027		</a:t>
            </a:r>
          </a:p>
          <a:p>
            <a:r>
              <a:rPr lang="en-US" dirty="0" smtClean="0"/>
              <a:t>What’s the science lifetime of this upgrade? 10 years? That determines</a:t>
            </a:r>
            <a:r>
              <a:rPr lang="is-IS" dirty="0" smtClean="0"/>
              <a:t>…:</a:t>
            </a:r>
            <a:endParaRPr lang="en-US" dirty="0" smtClean="0"/>
          </a:p>
          <a:p>
            <a:pPr lvl="1"/>
            <a:r>
              <a:rPr lang="en-US" b="1" dirty="0">
                <a:sym typeface="Wingdings"/>
              </a:rPr>
              <a:t>W</a:t>
            </a:r>
            <a:r>
              <a:rPr lang="en-US" b="1" dirty="0" smtClean="0">
                <a:sym typeface="Wingdings"/>
              </a:rPr>
              <a:t>hen do we want to see an ET/LUNGO operating?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5904914" y="4980911"/>
            <a:ext cx="728456" cy="812335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4808577" y="4216514"/>
            <a:ext cx="382220" cy="357541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8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in the Cold Voyager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597"/>
            <a:ext cx="8366582" cy="5424754"/>
          </a:xfrm>
        </p:spPr>
        <p:txBody>
          <a:bodyPr/>
          <a:lstStyle/>
          <a:p>
            <a:r>
              <a:rPr lang="en-US" dirty="0"/>
              <a:t>Time down for a given observatory</a:t>
            </a:r>
          </a:p>
          <a:p>
            <a:pPr lvl="1"/>
            <a:r>
              <a:rPr lang="en-US" dirty="0"/>
              <a:t>Have to assume we do a staged upgrade of the instruments, with the other partners in the network continuing </a:t>
            </a:r>
            <a:r>
              <a:rPr lang="en-US" dirty="0" smtClean="0"/>
              <a:t>observations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scale of upgrade in the ‘Voyager’ epoch will be well motivated in terms of the science and the downtime?</a:t>
            </a:r>
          </a:p>
          <a:p>
            <a:r>
              <a:rPr lang="en-US" dirty="0" smtClean="0"/>
              <a:t>Time to first observation</a:t>
            </a:r>
          </a:p>
          <a:p>
            <a:pPr lvl="1"/>
            <a:r>
              <a:rPr lang="en-US" dirty="0" smtClean="0"/>
              <a:t>First guess for a cryogenic Voyager Observing Run is ~2028</a:t>
            </a:r>
          </a:p>
          <a:p>
            <a:pPr lvl="1"/>
            <a:r>
              <a:rPr lang="en-US" dirty="0" smtClean="0"/>
              <a:t>Will the ‘Advanced+++’ detectors be interesting until then?</a:t>
            </a:r>
          </a:p>
          <a:p>
            <a:r>
              <a:rPr lang="en-US" dirty="0" smtClean="0"/>
              <a:t>Quasi-parallel or slightly time-shifted request for ~$10</a:t>
            </a:r>
            <a:r>
              <a:rPr lang="en-US" baseline="30000" dirty="0" smtClean="0"/>
              <a:t>8 </a:t>
            </a:r>
            <a:r>
              <a:rPr lang="en-US" dirty="0" smtClean="0"/>
              <a:t>and ~$10</a:t>
            </a:r>
            <a:r>
              <a:rPr lang="en-US" baseline="30000" dirty="0" smtClean="0"/>
              <a:t>9</a:t>
            </a:r>
            <a:endParaRPr lang="en-US" dirty="0" smtClean="0"/>
          </a:p>
          <a:p>
            <a:pPr lvl="1"/>
            <a:r>
              <a:rPr lang="en-US" dirty="0" smtClean="0"/>
              <a:t>Is there a community to support this pair of investments?</a:t>
            </a:r>
          </a:p>
          <a:p>
            <a:pPr lvl="1"/>
            <a:r>
              <a:rPr lang="en-US" dirty="0" smtClean="0"/>
              <a:t>Is there an optimization of draws from the bank in terms of timing?</a:t>
            </a:r>
          </a:p>
          <a:p>
            <a:pPr lvl="1"/>
            <a:r>
              <a:rPr lang="en-US" dirty="0" smtClean="0"/>
              <a:t>Is a $10% ‘prototype’ a good investment to control final costs?</a:t>
            </a:r>
          </a:p>
          <a:p>
            <a:r>
              <a:rPr lang="en-US" dirty="0" smtClean="0"/>
              <a:t>Can it be better to skip the ‘cold Voyager’ phase?</a:t>
            </a:r>
          </a:p>
          <a:p>
            <a:pPr lvl="1"/>
            <a:r>
              <a:rPr lang="en-US" dirty="0" smtClean="0"/>
              <a:t>Can we find more ‘modest’ upgrades with ‘modest’ downtime?</a:t>
            </a:r>
          </a:p>
          <a:p>
            <a:pPr lvl="1"/>
            <a:r>
              <a:rPr lang="en-US" dirty="0" smtClean="0"/>
              <a:t>Science Objective: Bring in the earliest readiness date for an ET/LUNGO scale observatory, reduce downtime</a:t>
            </a:r>
          </a:p>
          <a:p>
            <a:pPr lvl="1"/>
            <a:r>
              <a:rPr lang="en-US" dirty="0" smtClean="0"/>
              <a:t>Funding Objective: Decrease sum of draws from funding agencies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5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1878"/>
            <a:ext cx="7581901" cy="1094083"/>
          </a:xfrm>
        </p:spPr>
        <p:txBody>
          <a:bodyPr/>
          <a:lstStyle/>
          <a:p>
            <a:r>
              <a:rPr lang="en-US" sz="2800" dirty="0"/>
              <a:t>Recycling (of slides, that is):</a:t>
            </a:r>
            <a:br>
              <a:rPr lang="en-US" sz="2800" dirty="0"/>
            </a:br>
            <a:r>
              <a:rPr lang="en-US" sz="2800" dirty="0"/>
              <a:t>A rough timeline to critique</a:t>
            </a:r>
            <a:r>
              <a:rPr lang="en-US" sz="3900" dirty="0"/>
              <a:t/>
            </a:r>
            <a:br>
              <a:rPr lang="en-US" sz="3900" dirty="0"/>
            </a:br>
            <a:r>
              <a:rPr lang="en-US" sz="1300" dirty="0" smtClean="0"/>
              <a:t>(</a:t>
            </a:r>
            <a:r>
              <a:rPr lang="en-US" sz="1300" dirty="0"/>
              <a:t>stolen from Evans, G1401081)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4191000" y="6356351"/>
            <a:ext cx="7620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9C1F5A0A-F6FC-4FFD-9B49-0DA8697211D9}" type="slidenum">
              <a:rPr lang="en-US" smtClean="0"/>
              <a:t>14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6236"/>
            <a:ext cx="9144000" cy="53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aLIGO</a:t>
            </a:r>
            <a:r>
              <a:rPr lang="en-US" dirty="0" smtClean="0"/>
              <a:t> relevant for 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technical/programmatic side Not very:</a:t>
            </a:r>
          </a:p>
          <a:p>
            <a:pPr lvl="1"/>
            <a:r>
              <a:rPr lang="en-US" dirty="0" smtClean="0"/>
              <a:t>No Civil Construction</a:t>
            </a:r>
          </a:p>
          <a:p>
            <a:pPr lvl="1"/>
            <a:r>
              <a:rPr lang="en-US" dirty="0" smtClean="0"/>
              <a:t>Small budget ($200M)</a:t>
            </a:r>
          </a:p>
          <a:p>
            <a:pPr lvl="1"/>
            <a:r>
              <a:rPr lang="en-US" dirty="0" smtClean="0"/>
              <a:t>Small science audience sufficed</a:t>
            </a:r>
          </a:p>
          <a:p>
            <a:r>
              <a:rPr lang="en-US" dirty="0" smtClean="0"/>
              <a:t>From the ‘enabling’ side, rather useful:</a:t>
            </a:r>
          </a:p>
          <a:p>
            <a:pPr lvl="1"/>
            <a:r>
              <a:rPr lang="en-US" dirty="0" smtClean="0"/>
              <a:t>Started up the ’post detection’ phase</a:t>
            </a:r>
          </a:p>
          <a:p>
            <a:r>
              <a:rPr lang="en-US" dirty="0" smtClean="0"/>
              <a:t>What lessons to learn?</a:t>
            </a:r>
            <a:r>
              <a:rPr lang="en-US" dirty="0"/>
              <a:t> </a:t>
            </a:r>
            <a:r>
              <a:rPr lang="en-US" dirty="0" smtClean="0"/>
              <a:t>I’ll mention topics </a:t>
            </a:r>
            <a:r>
              <a:rPr lang="mr-IN" dirty="0" smtClean="0"/>
              <a:t>–</a:t>
            </a:r>
            <a:r>
              <a:rPr lang="en-US" dirty="0" smtClean="0"/>
              <a:t> please ask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5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elements helped </a:t>
            </a:r>
            <a:r>
              <a:rPr lang="en-US" dirty="0" err="1"/>
              <a:t>aLIGO</a:t>
            </a:r>
            <a:r>
              <a:rPr lang="en-US" dirty="0"/>
              <a:t> succeed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390"/>
            <a:ext cx="8229600" cy="4865774"/>
          </a:xfrm>
        </p:spPr>
        <p:txBody>
          <a:bodyPr/>
          <a:lstStyle/>
          <a:p>
            <a:r>
              <a:rPr lang="mr-IN" b="1" dirty="0" smtClean="0"/>
              <a:t>…</a:t>
            </a:r>
            <a:r>
              <a:rPr lang="en-US" b="1" dirty="0" smtClean="0"/>
              <a:t>to meet time and budget plans?</a:t>
            </a:r>
          </a:p>
          <a:p>
            <a:pPr lvl="1"/>
            <a:r>
              <a:rPr lang="en-US" dirty="0" smtClean="0"/>
              <a:t>Robust request to NSF</a:t>
            </a:r>
          </a:p>
          <a:p>
            <a:pPr lvl="2"/>
            <a:r>
              <a:rPr lang="en-US" dirty="0" smtClean="0"/>
              <a:t>Engineering cost, manpower, time estimates</a:t>
            </a:r>
          </a:p>
          <a:p>
            <a:pPr lvl="2"/>
            <a:r>
              <a:rPr lang="en-US" dirty="0" smtClean="0"/>
              <a:t>Senior engineering review (and increases)</a:t>
            </a:r>
          </a:p>
          <a:p>
            <a:pPr lvl="2"/>
            <a:r>
              <a:rPr lang="en-US" dirty="0" smtClean="0"/>
              <a:t>Management review (and increases)</a:t>
            </a:r>
          </a:p>
          <a:p>
            <a:pPr lvl="2"/>
            <a:r>
              <a:rPr lang="en-US" dirty="0" smtClean="0"/>
              <a:t>Monte-Carlo approach to estimating how much of the contingency estimate to include</a:t>
            </a:r>
          </a:p>
          <a:p>
            <a:pPr lvl="1"/>
            <a:r>
              <a:rPr lang="en-US" dirty="0" smtClean="0"/>
              <a:t>Robust response from funding agencies</a:t>
            </a:r>
          </a:p>
          <a:p>
            <a:pPr lvl="2"/>
            <a:r>
              <a:rPr lang="en-US" dirty="0" smtClean="0"/>
              <a:t>NSF accepted the basis of estimate, but said ‘never any more’</a:t>
            </a:r>
          </a:p>
          <a:p>
            <a:pPr lvl="2"/>
            <a:r>
              <a:rPr lang="en-US" dirty="0" smtClean="0"/>
              <a:t>STFC, Max Planck, ARC all significant help</a:t>
            </a:r>
          </a:p>
          <a:p>
            <a:pPr lvl="1"/>
            <a:r>
              <a:rPr lang="en-US" dirty="0" smtClean="0"/>
              <a:t>Program environment</a:t>
            </a:r>
          </a:p>
          <a:p>
            <a:pPr lvl="2"/>
            <a:r>
              <a:rPr lang="en-US" dirty="0" smtClean="0"/>
              <a:t>Designed own reviews, safety program, etc.</a:t>
            </a:r>
          </a:p>
          <a:p>
            <a:pPr lvl="2"/>
            <a:r>
              <a:rPr lang="en-US" dirty="0" smtClean="0"/>
              <a:t>Paid for labor and equipment, and could trade between the two</a:t>
            </a:r>
          </a:p>
          <a:p>
            <a:pPr lvl="2"/>
            <a:r>
              <a:rPr lang="en-US" dirty="0" smtClean="0"/>
              <a:t>Full ‘earned value’ cost reporting required, expensive!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elements helped </a:t>
            </a:r>
            <a:r>
              <a:rPr lang="en-US" dirty="0" err="1"/>
              <a:t>aLIGO</a:t>
            </a:r>
            <a:r>
              <a:rPr lang="en-US" dirty="0"/>
              <a:t> succeed?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b="1" dirty="0"/>
              <a:t>…</a:t>
            </a:r>
            <a:r>
              <a:rPr lang="en-US" b="1" dirty="0"/>
              <a:t>to start out well technically</a:t>
            </a:r>
            <a:r>
              <a:rPr lang="en-US" b="1" dirty="0" smtClean="0"/>
              <a:t>?</a:t>
            </a:r>
          </a:p>
          <a:p>
            <a:pPr lvl="1"/>
            <a:r>
              <a:rPr lang="en-US" dirty="0" smtClean="0"/>
              <a:t>Good system engineering </a:t>
            </a:r>
            <a:r>
              <a:rPr lang="en-US" dirty="0" err="1" smtClean="0"/>
              <a:t>flowdown</a:t>
            </a:r>
            <a:r>
              <a:rPr lang="en-US" dirty="0" smtClean="0"/>
              <a:t> of requirements</a:t>
            </a:r>
          </a:p>
          <a:p>
            <a:pPr lvl="1"/>
            <a:r>
              <a:rPr lang="en-US" dirty="0" smtClean="0"/>
              <a:t>Prototyping of ideas around the world; very collaborative environment</a:t>
            </a:r>
          </a:p>
          <a:p>
            <a:pPr lvl="1"/>
            <a:r>
              <a:rPr lang="en-US" dirty="0" smtClean="0"/>
              <a:t>Models of various kinds </a:t>
            </a:r>
            <a:r>
              <a:rPr lang="mr-IN" dirty="0" smtClean="0"/>
              <a:t>–</a:t>
            </a:r>
            <a:r>
              <a:rPr lang="en-US" dirty="0" smtClean="0"/>
              <a:t> parts in detail, top-level</a:t>
            </a:r>
          </a:p>
          <a:p>
            <a:pPr lvl="1"/>
            <a:r>
              <a:rPr lang="en-US" dirty="0" smtClean="0"/>
              <a:t>Prototyping of ’</a:t>
            </a:r>
            <a:r>
              <a:rPr lang="en-US" dirty="0" err="1" smtClean="0"/>
              <a:t>brassboards</a:t>
            </a:r>
            <a:r>
              <a:rPr lang="en-US" dirty="0" smtClean="0"/>
              <a:t>’ </a:t>
            </a:r>
            <a:r>
              <a:rPr lang="mr-IN" dirty="0" smtClean="0"/>
              <a:t>–</a:t>
            </a:r>
            <a:r>
              <a:rPr lang="en-US" dirty="0" smtClean="0"/>
              <a:t> similar to first articles </a:t>
            </a:r>
          </a:p>
          <a:p>
            <a:pPr lvl="1"/>
            <a:r>
              <a:rPr lang="en-US" dirty="0" smtClean="0"/>
              <a:t>Testing of first articles in real vacuum chambers installed by real technicians with real analysis of the results: can we meet requirements for the performance? </a:t>
            </a:r>
          </a:p>
          <a:p>
            <a:pPr lvl="1"/>
            <a:r>
              <a:rPr lang="en-US" dirty="0" smtClean="0"/>
              <a:t>Schedule which allowed some iteration (e.g., SEI system first prototype was ‘everything can be aligned’; 2</a:t>
            </a:r>
            <a:r>
              <a:rPr lang="en-US" baseline="30000" dirty="0" smtClean="0"/>
              <a:t>nd</a:t>
            </a:r>
            <a:r>
              <a:rPr lang="en-US" dirty="0" smtClean="0"/>
              <a:t> was ‘nothing can be adjusted’</a:t>
            </a:r>
          </a:p>
          <a:p>
            <a:r>
              <a:rPr lang="mr-IN" b="1" dirty="0" smtClean="0"/>
              <a:t>…</a:t>
            </a:r>
            <a:r>
              <a:rPr lang="en-US" b="1" dirty="0" smtClean="0"/>
              <a:t>to run pretty well as a project? Leadership team of</a:t>
            </a:r>
            <a:r>
              <a:rPr lang="mr-IN" b="1" dirty="0" smtClean="0"/>
              <a:t>…</a:t>
            </a:r>
            <a:endParaRPr lang="en-US" b="1" dirty="0" smtClean="0"/>
          </a:p>
          <a:p>
            <a:pPr lvl="1"/>
            <a:r>
              <a:rPr lang="en-US" dirty="0" smtClean="0"/>
              <a:t>Professional project manager</a:t>
            </a:r>
          </a:p>
          <a:p>
            <a:pPr lvl="1"/>
            <a:r>
              <a:rPr lang="en-US" dirty="0" smtClean="0"/>
              <a:t>Engineer</a:t>
            </a:r>
          </a:p>
          <a:p>
            <a:pPr lvl="1"/>
            <a:r>
              <a:rPr lang="en-US" dirty="0" smtClean="0"/>
              <a:t>Scientist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helped </a:t>
            </a:r>
            <a:r>
              <a:rPr lang="en-US" dirty="0" err="1" smtClean="0"/>
              <a:t>aLIGO</a:t>
            </a:r>
            <a:r>
              <a:rPr lang="en-US" dirty="0" smtClean="0"/>
              <a:t> quickly reach an interesting sensitivity?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design and testing described on the previous page, and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b="1" dirty="0" smtClean="0"/>
              <a:t>More testing:</a:t>
            </a:r>
          </a:p>
          <a:p>
            <a:pPr lvl="1"/>
            <a:r>
              <a:rPr lang="en-US" dirty="0" smtClean="0"/>
              <a:t>Of assembled parts</a:t>
            </a:r>
          </a:p>
          <a:p>
            <a:pPr lvl="1"/>
            <a:r>
              <a:rPr lang="en-US" dirty="0" smtClean="0"/>
              <a:t>Of sensors/motors/cables in production with statistics</a:t>
            </a:r>
          </a:p>
          <a:p>
            <a:pPr lvl="1"/>
            <a:r>
              <a:rPr lang="en-US" dirty="0" smtClean="0"/>
              <a:t>Of electronics with actual cables in actual lengths</a:t>
            </a:r>
          </a:p>
          <a:p>
            <a:pPr lvl="1"/>
            <a:r>
              <a:rPr lang="en-US" dirty="0" smtClean="0"/>
              <a:t>Of complete assemblies outside of the vacuum</a:t>
            </a:r>
          </a:p>
          <a:p>
            <a:pPr lvl="1"/>
            <a:r>
              <a:rPr lang="en-US" dirty="0" smtClean="0"/>
              <a:t>Of complete assemblies in the vacuum</a:t>
            </a:r>
          </a:p>
          <a:p>
            <a:r>
              <a:rPr lang="en-US" dirty="0" smtClean="0"/>
              <a:t>Assembly by previous initial LIGO operators/engineers who were building the machine they would operate as operators and engineers </a:t>
            </a:r>
            <a:r>
              <a:rPr lang="mr-IN" dirty="0" smtClean="0"/>
              <a:t>–</a:t>
            </a:r>
            <a:r>
              <a:rPr lang="en-US" dirty="0" smtClean="0"/>
              <a:t> total ownership of the results</a:t>
            </a:r>
          </a:p>
          <a:p>
            <a:endParaRPr lang="en-US" dirty="0"/>
          </a:p>
          <a:p>
            <a:r>
              <a:rPr lang="en-US" dirty="0" smtClean="0"/>
              <a:t>(need to fold in </a:t>
            </a:r>
            <a:r>
              <a:rPr lang="en-US" dirty="0" err="1" smtClean="0"/>
              <a:t>AdVirgo’s</a:t>
            </a:r>
            <a:r>
              <a:rPr lang="en-US" dirty="0" smtClean="0"/>
              <a:t> excellent commissioning success to make generalizations)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6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49" y="-68648"/>
            <a:ext cx="7497199" cy="1143000"/>
          </a:xfrm>
        </p:spPr>
        <p:txBody>
          <a:bodyPr/>
          <a:lstStyle/>
          <a:p>
            <a:r>
              <a:rPr lang="en-US" sz="3200" dirty="0" smtClean="0"/>
              <a:t>aLIGO Timeline – an existence proof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12" y="1600200"/>
            <a:ext cx="8618448" cy="4525963"/>
          </a:xfrm>
        </p:spPr>
        <p:txBody>
          <a:bodyPr/>
          <a:lstStyle/>
          <a:p>
            <a:r>
              <a:rPr lang="en-US" dirty="0" smtClean="0"/>
              <a:t>1990’s: very active R&amp;D and table-top demonstrations</a:t>
            </a:r>
          </a:p>
          <a:p>
            <a:r>
              <a:rPr lang="en-US" dirty="0" smtClean="0"/>
              <a:t>1999: white paper with a conceptual design, a few important open questions (test mass material, laser technology); Lab cost and schedule estimate</a:t>
            </a:r>
          </a:p>
          <a:p>
            <a:r>
              <a:rPr lang="en-US" dirty="0" smtClean="0"/>
              <a:t>1999: NSF acknowledges that this is a feasible plan and they support it being developed into a proposal</a:t>
            </a:r>
          </a:p>
          <a:p>
            <a:r>
              <a:rPr lang="en-US" dirty="0" smtClean="0"/>
              <a:t>2000-2005: larger scale prototypes, ‘v0.8’ style prototypes</a:t>
            </a:r>
          </a:p>
          <a:p>
            <a:r>
              <a:rPr lang="en-US" dirty="0" smtClean="0"/>
              <a:t>2003: Proposal formally submitted to the NSF (final approval in 2007)</a:t>
            </a:r>
          </a:p>
          <a:p>
            <a:r>
              <a:rPr lang="en-US" dirty="0" smtClean="0"/>
              <a:t>2005-2010: preliminary designs, some final designs</a:t>
            </a:r>
          </a:p>
          <a:p>
            <a:r>
              <a:rPr lang="en-US" b="1" dirty="0" smtClean="0"/>
              <a:t>        Meet NSB start criteria: Initial LIGO at design sensitivity, one year run</a:t>
            </a:r>
          </a:p>
          <a:p>
            <a:r>
              <a:rPr lang="en-US" dirty="0" smtClean="0"/>
              <a:t>2008: funding starts for Advanced LIGO Project</a:t>
            </a:r>
          </a:p>
          <a:p>
            <a:r>
              <a:rPr lang="en-US" dirty="0" smtClean="0"/>
              <a:t>2014: Project complete</a:t>
            </a:r>
          </a:p>
          <a:p>
            <a:r>
              <a:rPr lang="en-US" dirty="0" smtClean="0"/>
              <a:t>2015: Two detectors functioning at 1/3 final sensitivity, ~50% joint uptime</a:t>
            </a:r>
          </a:p>
          <a:p>
            <a:endParaRPr lang="en-US" dirty="0" smtClean="0"/>
          </a:p>
          <a:p>
            <a:r>
              <a:rPr lang="en-US" dirty="0"/>
              <a:t>From 1995 to </a:t>
            </a:r>
            <a:r>
              <a:rPr lang="en-US" dirty="0" smtClean="0"/>
              <a:t>2015:  </a:t>
            </a:r>
            <a:r>
              <a:rPr lang="en-US" dirty="0"/>
              <a:t>20 </a:t>
            </a:r>
            <a:r>
              <a:rPr lang="en-US" dirty="0" smtClean="0"/>
              <a:t>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5-Point Star 5"/>
          <p:cNvSpPr/>
          <p:nvPr/>
        </p:nvSpPr>
        <p:spPr bwMode="auto">
          <a:xfrm>
            <a:off x="801430" y="4117882"/>
            <a:ext cx="382220" cy="357541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3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LIGO Timeline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maybe more relevant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1978 Proposal to make an industrial study</a:t>
            </a:r>
          </a:p>
          <a:p>
            <a:r>
              <a:rPr lang="en-US" dirty="0" smtClean="0"/>
              <a:t>1989 Proposal to the NSF</a:t>
            </a:r>
          </a:p>
          <a:p>
            <a:r>
              <a:rPr lang="en-US" dirty="0" smtClean="0"/>
              <a:t>1992 Site selection</a:t>
            </a:r>
          </a:p>
          <a:p>
            <a:r>
              <a:rPr lang="en-US" dirty="0" smtClean="0"/>
              <a:t>1993 Beam Tube Contract signed</a:t>
            </a:r>
          </a:p>
          <a:p>
            <a:r>
              <a:rPr lang="en-US" dirty="0" smtClean="0"/>
              <a:t>1994 Site Groundbreaking</a:t>
            </a:r>
          </a:p>
          <a:p>
            <a:r>
              <a:rPr lang="en-US" dirty="0" smtClean="0"/>
              <a:t>1999 Vacuum systems ‘accepted’</a:t>
            </a:r>
          </a:p>
          <a:p>
            <a:r>
              <a:rPr lang="en-US" dirty="0" smtClean="0"/>
              <a:t>2000 First lock</a:t>
            </a:r>
          </a:p>
          <a:p>
            <a:r>
              <a:rPr lang="en-US" dirty="0" smtClean="0"/>
              <a:t>2002 First Science Run</a:t>
            </a:r>
          </a:p>
          <a:p>
            <a:r>
              <a:rPr lang="en-US" dirty="0" smtClean="0"/>
              <a:t>2010 Design sensitivity science run completed</a:t>
            </a:r>
          </a:p>
          <a:p>
            <a:endParaRPr lang="en-US" dirty="0"/>
          </a:p>
          <a:p>
            <a:r>
              <a:rPr lang="en-US" dirty="0" smtClean="0"/>
              <a:t>~20 years for the infrastructure to come into being</a:t>
            </a:r>
          </a:p>
          <a:p>
            <a:r>
              <a:rPr lang="en-US" dirty="0" smtClean="0"/>
              <a:t>~25 years to good science data</a:t>
            </a:r>
          </a:p>
          <a:p>
            <a:r>
              <a:rPr lang="en-US" dirty="0"/>
              <a:t>If we are e.g., at the ‘</a:t>
            </a:r>
            <a:r>
              <a:rPr lang="en-US" dirty="0" smtClean="0"/>
              <a:t>1978’ </a:t>
            </a:r>
            <a:r>
              <a:rPr lang="en-US" dirty="0"/>
              <a:t>level of maturity for 3</a:t>
            </a:r>
            <a:r>
              <a:rPr lang="en-US" baseline="30000" dirty="0"/>
              <a:t>rd</a:t>
            </a:r>
            <a:r>
              <a:rPr lang="en-US" dirty="0"/>
              <a:t> gen</a:t>
            </a:r>
            <a:r>
              <a:rPr lang="is-IS" dirty="0" smtClean="0"/>
              <a:t>… </a:t>
            </a:r>
          </a:p>
          <a:p>
            <a:pPr lvl="1"/>
            <a:r>
              <a:rPr lang="is-IS" dirty="0" smtClean="0"/>
              <a:t>2037  completed infrastructure</a:t>
            </a:r>
          </a:p>
          <a:p>
            <a:pPr lvl="1"/>
            <a:r>
              <a:rPr lang="is-IS" dirty="0" smtClean="0"/>
              <a:t>2042 good science data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Advanced LIGO:</a:t>
            </a:r>
            <a:br>
              <a:rPr lang="en-US" dirty="0" smtClean="0"/>
            </a:br>
            <a:r>
              <a:rPr lang="en-US" dirty="0" smtClean="0"/>
              <a:t>Near-term plan for O3?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746"/>
            <a:ext cx="8229600" cy="4853417"/>
          </a:xfrm>
        </p:spPr>
        <p:txBody>
          <a:bodyPr/>
          <a:lstStyle/>
          <a:p>
            <a:r>
              <a:rPr lang="en-US" dirty="0"/>
              <a:t>What’s the near-term plan for </a:t>
            </a:r>
            <a:r>
              <a:rPr lang="en-US" dirty="0" err="1"/>
              <a:t>aLIGO</a:t>
            </a:r>
            <a:r>
              <a:rPr lang="en-US" dirty="0"/>
              <a:t> for O3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1 year (or more if needed)</a:t>
            </a:r>
          </a:p>
          <a:p>
            <a:pPr lvl="1"/>
            <a:r>
              <a:rPr lang="en-US" dirty="0" smtClean="0"/>
              <a:t>~1.3-1.5 LLO, factor ~2 LHO </a:t>
            </a:r>
          </a:p>
          <a:p>
            <a:pPr lvl="1"/>
            <a:r>
              <a:rPr lang="en-US" dirty="0" smtClean="0"/>
              <a:t>(factor ~2+ for </a:t>
            </a:r>
            <a:r>
              <a:rPr lang="en-US" dirty="0" err="1" smtClean="0"/>
              <a:t>AdV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Things we plan to address:</a:t>
            </a:r>
            <a:endParaRPr lang="en-US" dirty="0"/>
          </a:p>
          <a:p>
            <a:pPr lvl="1"/>
            <a:r>
              <a:rPr lang="en-US" dirty="0"/>
              <a:t>Scattered </a:t>
            </a:r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Difficulty of working with high-power lasers</a:t>
            </a:r>
            <a:endParaRPr lang="en-US" dirty="0"/>
          </a:p>
          <a:p>
            <a:pPr lvl="1"/>
            <a:r>
              <a:rPr lang="en-US" dirty="0" smtClean="0"/>
              <a:t>RF and Digital electronics getting into signal chain</a:t>
            </a:r>
          </a:p>
          <a:p>
            <a:pPr lvl="1"/>
            <a:r>
              <a:rPr lang="en-US" dirty="0" smtClean="0"/>
              <a:t>Mystery noise (squeeze film damping? ESD actuators?)</a:t>
            </a:r>
          </a:p>
          <a:p>
            <a:r>
              <a:rPr lang="en-US" dirty="0" smtClean="0"/>
              <a:t>Things we should be addressing in addition:</a:t>
            </a:r>
            <a:endParaRPr lang="en-US" dirty="0"/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Remote access to the instrument state</a:t>
            </a:r>
            <a:endParaRPr lang="en-US" dirty="0"/>
          </a:p>
          <a:p>
            <a:pPr lvl="1"/>
            <a:r>
              <a:rPr lang="en-US" dirty="0"/>
              <a:t>Inclusiveness in Commissioning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9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Valera </a:t>
            </a:r>
            <a:r>
              <a:rPr lang="en-US" dirty="0" err="1" smtClean="0"/>
              <a:t>Frolov’s</a:t>
            </a:r>
            <a:r>
              <a:rPr lang="en-US" dirty="0" smtClean="0"/>
              <a:t> talk at LVC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352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67267</TotalTime>
  <Words>1113</Words>
  <Application>Microsoft Macintosh PowerPoint</Application>
  <PresentationFormat>On-screen Show (4:3)</PresentationFormat>
  <Paragraphs>159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Helvetica</vt:lpstr>
      <vt:lpstr>Monotype Sorts</vt:lpstr>
      <vt:lpstr>ＭＳ Ｐゴシック</vt:lpstr>
      <vt:lpstr>Times New Roman</vt:lpstr>
      <vt:lpstr>Wingdings</vt:lpstr>
      <vt:lpstr>Arial</vt:lpstr>
      <vt:lpstr>Default Design</vt:lpstr>
      <vt:lpstr>Photo Editor Photo</vt:lpstr>
      <vt:lpstr>PowerPoint Presentation</vt:lpstr>
      <vt:lpstr>Is aLIGO relevant for ET?</vt:lpstr>
      <vt:lpstr>What elements helped aLIGO succeed?</vt:lpstr>
      <vt:lpstr>What elements helped aLIGO succeed?</vt:lpstr>
      <vt:lpstr>What helped aLIGO quickly reach an interesting sensitivity?  </vt:lpstr>
      <vt:lpstr>aLIGO Timeline – an existence proof</vt:lpstr>
      <vt:lpstr>Initial LIGO Timeline –  maybe more relevant</vt:lpstr>
      <vt:lpstr>Back to Advanced LIGO: Near-term plan for O3?</vt:lpstr>
      <vt:lpstr>From Valera Frolov’s talk at LVC</vt:lpstr>
      <vt:lpstr>From Valera’s talk at LVC</vt:lpstr>
      <vt:lpstr>aLIGO Upgrades: +, ++, +++… ‘modest’ cost, ‘modest’ downtime</vt:lpstr>
      <vt:lpstr>Voyager scale Upgrade</vt:lpstr>
      <vt:lpstr>Tensions in the Cold Voyager path</vt:lpstr>
      <vt:lpstr>Recycling (of slides, that is): A rough timeline to critique (stolen from Evans, G1401081)</vt:lpstr>
    </vt:vector>
  </TitlesOfParts>
  <Company> 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sanders</dc:creator>
  <cp:lastModifiedBy>David H Shoemaker</cp:lastModifiedBy>
  <cp:revision>795</cp:revision>
  <cp:lastPrinted>2016-02-02T09:35:32Z</cp:lastPrinted>
  <dcterms:created xsi:type="dcterms:W3CDTF">2001-01-17T17:06:57Z</dcterms:created>
  <dcterms:modified xsi:type="dcterms:W3CDTF">2017-09-05T08:35:01Z</dcterms:modified>
</cp:coreProperties>
</file>