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63" r:id="rId7"/>
    <p:sldId id="272" r:id="rId8"/>
    <p:sldId id="273" r:id="rId9"/>
    <p:sldId id="271" r:id="rId10"/>
    <p:sldId id="260" r:id="rId11"/>
    <p:sldId id="261" r:id="rId12"/>
    <p:sldId id="262" r:id="rId13"/>
    <p:sldId id="264" r:id="rId14"/>
    <p:sldId id="270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1F99-6C15-4C4B-B5CB-E1A79B16D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355C6-337E-4A93-BBEB-61BC86C67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562C-2A98-415F-97A6-39C7CD44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BCB1-AAB6-4E87-93FF-2DE88BE0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6381-139E-469C-A53C-6B6A158A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E32D-E01E-4E97-B9CD-008DFD64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710B7-BE2B-4766-9DA1-F4E1E37C5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DC53C-2FB7-4524-9355-9A53B434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50E25-22C6-4438-BBD5-C6CEDDD3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2DC4-0C7E-4AF4-A04A-3E4198DF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2C9B4-C71D-4108-BB1B-82AD50963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7DA43-22CF-4077-ADC8-6335D90F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FD2CD-5232-48FA-B24C-105E0308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D981C-F991-42D5-B8AB-B809D94C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071FA-002B-4187-A8F5-07BF56CB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6052-15E7-4196-BB95-F7CC8174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7F1A-B3C0-4BC9-9541-156E4F3F4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CD2DF-33E6-46B2-81E1-42CE6386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F089F-01F9-476A-B25C-953D3626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641F9-424D-473F-9328-D2A66578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3B2D-4292-4AF8-936C-2F88F6B5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91997-CA94-4718-92AA-C5000766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A0F66-27EC-41E0-9885-6AF4E782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6CF8-41ED-44D6-A5B2-EDB4F41B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C5C6C-DFD6-4243-9090-1F008588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FB0E-851A-45AF-AF57-C1738413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B830-6CD8-4D5F-BB61-B89826181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457E2-E035-47D1-B500-7CC3783D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D1AB5-4965-43AD-9A7C-F968F127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8AF4B-441B-45AB-803C-0929362C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82A4E-9BA4-4286-AF88-9A76F98A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BCFE-630E-415B-B132-B91CC6A7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A7F30-0366-40E2-9B0F-6733B4CB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43ADE-F0A1-4251-A3CF-C46A7148B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F72EC-A791-43EC-A839-796A97A2A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AC375-5A95-459F-95A4-4F5E09720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F730B-70E7-41ED-870C-6887B69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FBC67-C485-4327-93F6-126CBEE3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A1914-5648-41A0-878D-99418D4E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3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9BD1-5C7A-4E32-824D-6D22F974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34EC5-266B-422F-B2AA-F3B7D5AD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774F4-BC36-43F0-A989-B28493C5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DBB83-5560-4A5A-A001-E22239AC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9AE5D-3E2F-4A62-A4FA-5B19CCC2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358C1-93CC-42D9-85BF-4A9DDC47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AB72-1461-4FFF-8608-C66EC4FA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BC51-C3FE-4202-88E1-A5B43A03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F31B2-CB74-4C6F-B92F-2BB170607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40B86-6F14-4513-BC6F-9D98F68B8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83F7F-17EC-46E5-91E9-40BB4718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ED24-6B4F-4686-BA62-340F9F44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217A0-8AA9-4361-99DC-8A4E0C69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206C-717B-48DF-A0EF-F8DA3E4A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9A086-A612-4E61-A88D-7EA99007B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B9B3F-7875-4401-8659-377F1269E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67C34-A04A-4624-8BB5-C5BBC9A2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4D5-83E5-42AE-B894-14FEB580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E473-63BE-41A6-A8F6-CB4EFA5B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16896-3B4B-444F-B24E-0FAEABDB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0626-1BC3-46CB-968E-EFC83DB50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48E0-AB03-4ADC-8863-66E7F9C94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5FAB-7656-4B7E-A51C-5BE0CBDAC50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0C749-0C14-4F93-A119-6E3A63DD5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9EBDF-60BF-4516-9D24-A2C62C612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B606-D77D-4CAB-88EC-D8178E77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6271-144F-437E-AC7C-DED4EDB36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Leakage Investigations &amp; Atomic Clock Signal Phase Drift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96382-8FC8-4F56-BEB8-30D1A706C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Schaefer</a:t>
            </a:r>
          </a:p>
          <a:p>
            <a:r>
              <a:rPr lang="en-US" dirty="0"/>
              <a:t>Mentor: Dick Gustafson</a:t>
            </a:r>
          </a:p>
        </p:txBody>
      </p:sp>
    </p:spTree>
    <p:extLst>
      <p:ext uri="{BB962C8B-B14F-4D97-AF65-F5344CB8AC3E}">
        <p14:creationId xmlns:p14="http://schemas.microsoft.com/office/powerpoint/2010/main" val="359321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E362-D899-4203-AF0A-6141D92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50"/>
            <a:ext cx="9639300" cy="739775"/>
          </a:xfrm>
        </p:spPr>
        <p:txBody>
          <a:bodyPr/>
          <a:lstStyle/>
          <a:p>
            <a:r>
              <a:rPr lang="en-US" dirty="0"/>
              <a:t>But Not Perfectly Linear…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3CC9B-27F2-45C7-AD59-E226F0803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3" r="7658"/>
          <a:stretch/>
        </p:blipFill>
        <p:spPr>
          <a:xfrm>
            <a:off x="838200" y="954772"/>
            <a:ext cx="10258425" cy="56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E362-D899-4203-AF0A-6141D92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6500" cy="758825"/>
          </a:xfrm>
        </p:spPr>
        <p:txBody>
          <a:bodyPr/>
          <a:lstStyle/>
          <a:p>
            <a:r>
              <a:rPr lang="en-US" dirty="0"/>
              <a:t>Observed Periodicity in Residuals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E1EE5-47AE-4E75-AD14-D8A2B9D1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5" r="8439"/>
          <a:stretch/>
        </p:blipFill>
        <p:spPr>
          <a:xfrm>
            <a:off x="1777602" y="1192756"/>
            <a:ext cx="8217694" cy="2868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8C051-86C2-4545-844A-C1A1A6BB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4129938"/>
            <a:ext cx="9172575" cy="26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3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1C64-00CC-4EDE-8BED-197BDB15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CD64B-5B14-43EC-ACFC-8D129294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0235"/>
          </a:xfrm>
        </p:spPr>
        <p:txBody>
          <a:bodyPr/>
          <a:lstStyle/>
          <a:p>
            <a:r>
              <a:rPr lang="en-US" dirty="0"/>
              <a:t>Creating periodogram we find the two most interesting peaks are</a:t>
            </a:r>
          </a:p>
          <a:p>
            <a:pPr lvl="1"/>
            <a:r>
              <a:rPr lang="en-US" dirty="0"/>
              <a:t>5.02 </a:t>
            </a:r>
            <a:r>
              <a:rPr lang="en-US" dirty="0" err="1"/>
              <a:t>mHz</a:t>
            </a:r>
            <a:r>
              <a:rPr lang="en-US" dirty="0"/>
              <a:t> (~200 s period)</a:t>
            </a:r>
          </a:p>
          <a:p>
            <a:pPr lvl="1"/>
            <a:r>
              <a:rPr lang="en-US" dirty="0"/>
              <a:t>1.205 </a:t>
            </a:r>
            <a:r>
              <a:rPr lang="en-US" dirty="0" err="1"/>
              <a:t>mHz</a:t>
            </a:r>
            <a:r>
              <a:rPr lang="en-US" dirty="0"/>
              <a:t> (~14 min period)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B1D3C-5FC7-47E5-AD29-4195DEC42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7" y="3275860"/>
            <a:ext cx="11754066" cy="34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3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819A-9C38-4565-BAC7-2A5AEC3B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C4AE-EC58-4275-8095-A93083B8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Tune atomic clock to get rid of linear phase drift</a:t>
            </a:r>
          </a:p>
          <a:p>
            <a:r>
              <a:rPr lang="en-US" dirty="0"/>
              <a:t>Investigate the sources of these periodicities</a:t>
            </a:r>
          </a:p>
          <a:p>
            <a:r>
              <a:rPr lang="en-US" dirty="0"/>
              <a:t>Perform same analysis on an atomic clock more identical to the one use on H1</a:t>
            </a:r>
          </a:p>
          <a:p>
            <a:r>
              <a:rPr lang="en-US" dirty="0"/>
              <a:t>Take two identical RF Oscillator Sources and have one disciplined by GPS and the other by an atomic clock and analyze the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2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F7F91-9180-4B07-A9A1-0B6B7C99A00C}"/>
              </a:ext>
            </a:extLst>
          </p:cNvPr>
          <p:cNvSpPr txBox="1"/>
          <p:nvPr/>
        </p:nvSpPr>
        <p:spPr>
          <a:xfrm>
            <a:off x="3302494" y="2290438"/>
            <a:ext cx="536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5811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3947-B33C-49AD-985D-FF3AFAB6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Signals and the 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6DCF-FD53-43F2-8094-63BB211D7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LIGO Radio Frequency (RF) roughly ranges from 100 kHz to 150 MHz</a:t>
            </a:r>
          </a:p>
          <a:p>
            <a:r>
              <a:rPr lang="en-US" dirty="0"/>
              <a:t>RF signals used to derive control signals for achieving resonance in our optical cavities</a:t>
            </a:r>
          </a:p>
          <a:p>
            <a:pPr lvl="1"/>
            <a:r>
              <a:rPr lang="en-US" dirty="0"/>
              <a:t>Tells cavities whether they’re too short or too long and steers changes in cavity length accordingly</a:t>
            </a:r>
          </a:p>
          <a:p>
            <a:r>
              <a:rPr lang="en-US" dirty="0"/>
              <a:t>RF leakages can contaminate signals in other electronics</a:t>
            </a:r>
          </a:p>
          <a:p>
            <a:r>
              <a:rPr lang="en-US" dirty="0"/>
              <a:t>Suspected to be a reason behind some losses of lock and source of noise</a:t>
            </a:r>
          </a:p>
        </p:txBody>
      </p:sp>
    </p:spTree>
    <p:extLst>
      <p:ext uri="{BB962C8B-B14F-4D97-AF65-F5344CB8AC3E}">
        <p14:creationId xmlns:p14="http://schemas.microsoft.com/office/powerpoint/2010/main" val="372052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87E2-ADBB-4112-80EC-36C02DC2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Ground Isolation Units (“Baluns”)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7FE7-5221-425A-8A83-9A54E741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2196" cy="4351338"/>
          </a:xfrm>
        </p:spPr>
        <p:txBody>
          <a:bodyPr/>
          <a:lstStyle/>
          <a:p>
            <a:r>
              <a:rPr lang="en-US" dirty="0"/>
              <a:t>Decouples DC grounds using a transformer and shields leakage with enclosure</a:t>
            </a:r>
          </a:p>
          <a:p>
            <a:r>
              <a:rPr lang="en-US" dirty="0"/>
              <a:t>RF leakages observed when measuring ground to ground across the balun</a:t>
            </a:r>
          </a:p>
          <a:p>
            <a:r>
              <a:rPr lang="en-US" dirty="0"/>
              <a:t>Largest leakage seen on balun mounted on PSL electronics rack with -22 </a:t>
            </a:r>
            <a:r>
              <a:rPr lang="en-US" dirty="0" err="1"/>
              <a:t>dBV</a:t>
            </a:r>
            <a:r>
              <a:rPr lang="en-US" dirty="0"/>
              <a:t> (~79 </a:t>
            </a:r>
            <a:r>
              <a:rPr lang="en-US" dirty="0" err="1"/>
              <a:t>mV</a:t>
            </a:r>
            <a:r>
              <a:rPr lang="en-US" baseline="-25000" dirty="0" err="1"/>
              <a:t>rms</a:t>
            </a:r>
            <a:r>
              <a:rPr lang="en-US" dirty="0"/>
              <a:t>) at 80 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09048-043D-42EC-9BC2-C0F0B00E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1395413"/>
            <a:ext cx="3705352" cy="2270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83BF2-1373-4617-97A2-70315A0D7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3761481"/>
            <a:ext cx="372964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6CA7-B7BC-4046-803C-0EEA825A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Spectrum Analysis using RF </a:t>
            </a:r>
            <a:r>
              <a:rPr lang="en-US" dirty="0" err="1"/>
              <a:t>Analyser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5BFB6-579D-4629-B648-8B69642F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866900"/>
            <a:ext cx="6886575" cy="4362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F3417-07B6-429E-A8FB-196EB407BC2A}"/>
              </a:ext>
            </a:extLst>
          </p:cNvPr>
          <p:cNvSpPr txBox="1"/>
          <p:nvPr/>
        </p:nvSpPr>
        <p:spPr>
          <a:xfrm>
            <a:off x="323849" y="1866899"/>
            <a:ext cx="42392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Measured from cabling ground to cabling ground across balun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balun transmits a 35.5 MHz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-29 </a:t>
            </a:r>
            <a:r>
              <a:rPr lang="en-US" sz="2800" dirty="0" err="1"/>
              <a:t>dBV</a:t>
            </a:r>
            <a:r>
              <a:rPr lang="en-US" sz="2800" dirty="0"/>
              <a:t> is about 35 </a:t>
            </a:r>
            <a:r>
              <a:rPr lang="en-US" sz="2800" dirty="0" err="1"/>
              <a:t>mV</a:t>
            </a:r>
            <a:r>
              <a:rPr lang="en-US" sz="2800" baseline="-25000" dirty="0" err="1"/>
              <a:t>rms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Other peaks are suspected to be due to leakages from neighboring baluns</a:t>
            </a:r>
          </a:p>
        </p:txBody>
      </p:sp>
    </p:spTree>
    <p:extLst>
      <p:ext uri="{BB962C8B-B14F-4D97-AF65-F5344CB8AC3E}">
        <p14:creationId xmlns:p14="http://schemas.microsoft.com/office/powerpoint/2010/main" val="34133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9154-010A-481A-917B-BD73E050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Diagram &amp;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0FCD7-BD5E-41AC-B991-1F49AB40F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911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Solution: Increase capacitance!</a:t>
                </a:r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Modifications:</a:t>
                </a:r>
              </a:p>
              <a:p>
                <a:pPr lvl="1"/>
                <a:r>
                  <a:rPr lang="en-US" dirty="0"/>
                  <a:t>Replace cap with conductor (copper)</a:t>
                </a:r>
              </a:p>
              <a:p>
                <a:pPr lvl="1"/>
                <a:r>
                  <a:rPr lang="en-US" dirty="0"/>
                  <a:t>Add more capacitors in parallel on the other cap</a:t>
                </a:r>
              </a:p>
              <a:p>
                <a:r>
                  <a:rPr lang="en-US" dirty="0"/>
                  <a:t>Results: Peak goes from -22 </a:t>
                </a:r>
                <a:r>
                  <a:rPr lang="en-US" dirty="0" err="1"/>
                  <a:t>dBV</a:t>
                </a:r>
                <a:r>
                  <a:rPr lang="en-US" dirty="0"/>
                  <a:t> (~79 </a:t>
                </a:r>
                <a:r>
                  <a:rPr lang="en-US" dirty="0" err="1"/>
                  <a:t>mV</a:t>
                </a:r>
                <a:r>
                  <a:rPr lang="en-US" baseline="-25000" dirty="0" err="1"/>
                  <a:t>rms</a:t>
                </a:r>
                <a:r>
                  <a:rPr lang="en-US" dirty="0"/>
                  <a:t>) to -50 </a:t>
                </a:r>
                <a:r>
                  <a:rPr lang="en-US" dirty="0" err="1"/>
                  <a:t>dBV</a:t>
                </a:r>
                <a:r>
                  <a:rPr lang="en-US" dirty="0"/>
                  <a:t> (~3.2 </a:t>
                </a:r>
                <a:r>
                  <a:rPr lang="en-US" dirty="0" err="1"/>
                  <a:t>mV</a:t>
                </a:r>
                <a:r>
                  <a:rPr lang="en-US" baseline="-25000" dirty="0" err="1"/>
                  <a:t>rms</a:t>
                </a:r>
                <a:r>
                  <a:rPr lang="en-US" dirty="0"/>
                  <a:t>) at 80 MHz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0FCD7-BD5E-41AC-B991-1F49AB40F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91100" cy="4351338"/>
              </a:xfrm>
              <a:blipFill>
                <a:blip r:embed="rId2"/>
                <a:stretch>
                  <a:fillRect l="-2200" t="-3081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9029585-E774-436D-B1EF-065A591B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2232258"/>
            <a:ext cx="5884725" cy="3544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B8A60-10D5-437E-B33F-2057805C14C8}"/>
              </a:ext>
            </a:extLst>
          </p:cNvPr>
          <p:cNvSpPr txBox="1"/>
          <p:nvPr/>
        </p:nvSpPr>
        <p:spPr>
          <a:xfrm>
            <a:off x="6178858" y="5921406"/>
            <a:ext cx="474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DCC: LIGO-D1101077-v1</a:t>
            </a:r>
          </a:p>
        </p:txBody>
      </p:sp>
    </p:spTree>
    <p:extLst>
      <p:ext uri="{BB962C8B-B14F-4D97-AF65-F5344CB8AC3E}">
        <p14:creationId xmlns:p14="http://schemas.microsoft.com/office/powerpoint/2010/main" val="272306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D1C0-0A95-408A-BB7F-D658DFB8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7879-79FD-42B4-A359-52DC259E1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and test further modifications to the baluns (i.e. add more capacitors?)</a:t>
            </a:r>
          </a:p>
          <a:p>
            <a:r>
              <a:rPr lang="en-US" dirty="0"/>
              <a:t>Identify other baluns that are candidates for replacement</a:t>
            </a:r>
          </a:p>
          <a:p>
            <a:r>
              <a:rPr lang="en-US" dirty="0"/>
              <a:t>Investigate “big picture” impact on IFO</a:t>
            </a:r>
          </a:p>
        </p:txBody>
      </p:sp>
    </p:spTree>
    <p:extLst>
      <p:ext uri="{BB962C8B-B14F-4D97-AF65-F5344CB8AC3E}">
        <p14:creationId xmlns:p14="http://schemas.microsoft.com/office/powerpoint/2010/main" val="275058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772D-BB08-47D8-A9A5-0EABB122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Clock Phase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F5EC4-FE37-4185-9182-59F076C7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1649" cy="4351338"/>
          </a:xfrm>
        </p:spPr>
        <p:txBody>
          <a:bodyPr/>
          <a:lstStyle/>
          <a:p>
            <a:r>
              <a:rPr lang="en-US" dirty="0"/>
              <a:t>We use an atomic clock as well as GPS for timing on the IFO</a:t>
            </a:r>
          </a:p>
          <a:p>
            <a:r>
              <a:rPr lang="en-US" dirty="0"/>
              <a:t>When triggering a signal from a rubidium clock on a 1 PPS GPS signal, the signal seems to wander in phase</a:t>
            </a:r>
          </a:p>
          <a:p>
            <a:r>
              <a:rPr lang="en-US" dirty="0"/>
              <a:t>Small phase shifts may not matter in small timescale measurements, but algorithms that use long integration times would see the effect</a:t>
            </a:r>
          </a:p>
          <a:p>
            <a:pPr lvl="1"/>
            <a:r>
              <a:rPr lang="en-US" dirty="0"/>
              <a:t>i.e. Algorithms that perform continuous wave searches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0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E94E-BBE6-44A3-A252-917C5320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Drift Sped Up</a:t>
            </a:r>
          </a:p>
        </p:txBody>
      </p:sp>
      <p:pic>
        <p:nvPicPr>
          <p:cNvPr id="7" name="wfmTrim">
            <a:hlinkClick r:id="" action="ppaction://media"/>
            <a:extLst>
              <a:ext uri="{FF2B5EF4-FFF2-40B4-BE49-F238E27FC236}">
                <a16:creationId xmlns:a16="http://schemas.microsoft.com/office/drawing/2014/main" id="{6DA9B03F-4C7C-4FE7-B0DB-207023D0ED4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40586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E009-CD72-4C28-85E2-CD2D5B1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Measurement of Horizontal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4E03-88A5-450D-A4E5-4C06FACC8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1825624"/>
            <a:ext cx="3238499" cy="4689475"/>
          </a:xfrm>
        </p:spPr>
        <p:txBody>
          <a:bodyPr/>
          <a:lstStyle/>
          <a:p>
            <a:pPr marL="457200" indent="-457200"/>
            <a:r>
              <a:rPr lang="en-US" dirty="0"/>
              <a:t>Mean drift of 213.55 </a:t>
            </a:r>
            <a:r>
              <a:rPr lang="en-US" dirty="0" err="1"/>
              <a:t>ps</a:t>
            </a:r>
            <a:r>
              <a:rPr lang="en-US" dirty="0"/>
              <a:t> per second</a:t>
            </a:r>
          </a:p>
          <a:p>
            <a:pPr marL="457200" indent="-457200"/>
            <a:r>
              <a:rPr lang="en-US" dirty="0"/>
              <a:t>We can likely tune the clock to get rid of linear drift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92F4-53A9-48AE-8FB0-46B0EA6B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06" y="1825624"/>
            <a:ext cx="7652018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466</Words>
  <Application>Microsoft Office PowerPoint</Application>
  <PresentationFormat>Widescreen</PresentationFormat>
  <Paragraphs>51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RF Leakage Investigations &amp; Atomic Clock Signal Phase Drift Analysis</vt:lpstr>
      <vt:lpstr>RF Signals and the IFO</vt:lpstr>
      <vt:lpstr>DC Ground Isolation Units (“Baluns”)</vt:lpstr>
      <vt:lpstr>Typical Spectrum Analysis using RF Analyser</vt:lpstr>
      <vt:lpstr>Circuit Diagram &amp; Solutions</vt:lpstr>
      <vt:lpstr>Future Plans</vt:lpstr>
      <vt:lpstr>Atomic Clock Phase Drift</vt:lpstr>
      <vt:lpstr>Phase Drift Sped Up</vt:lpstr>
      <vt:lpstr>Long Term Measurement of Horizontal Shift</vt:lpstr>
      <vt:lpstr>But Not Perfectly Linear…</vt:lpstr>
      <vt:lpstr>Observed Periodicity in Residuals</vt:lpstr>
      <vt:lpstr>Test for Periodicity</vt:lpstr>
      <vt:lpstr>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Schaefer</dc:creator>
  <cp:lastModifiedBy>John Schaefer</cp:lastModifiedBy>
  <cp:revision>48</cp:revision>
  <cp:lastPrinted>2017-07-27T18:30:58Z</cp:lastPrinted>
  <dcterms:created xsi:type="dcterms:W3CDTF">2017-07-20T17:56:54Z</dcterms:created>
  <dcterms:modified xsi:type="dcterms:W3CDTF">2017-07-27T18:32:48Z</dcterms:modified>
</cp:coreProperties>
</file>