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76" r:id="rId9"/>
    <p:sldId id="263" r:id="rId10"/>
    <p:sldId id="274" r:id="rId11"/>
    <p:sldId id="264" r:id="rId12"/>
    <p:sldId id="265" r:id="rId13"/>
    <p:sldId id="266" r:id="rId14"/>
    <p:sldId id="277" r:id="rId15"/>
    <p:sldId id="278" r:id="rId16"/>
    <p:sldId id="279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40"/>
  </p:normalViewPr>
  <p:slideViewPr>
    <p:cSldViewPr snapToGrid="0" snapToObjects="1">
      <p:cViewPr varScale="1">
        <p:scale>
          <a:sx n="112" d="100"/>
          <a:sy n="112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203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31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8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178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839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280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2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52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01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943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2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80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585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832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39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Ideal amount of rejected light is less than 5% . If polarization is “high” high percent is rejected</a:t>
            </a:r>
          </a:p>
        </p:txBody>
      </p:sp>
    </p:spTree>
    <p:extLst>
      <p:ext uri="{BB962C8B-B14F-4D97-AF65-F5344CB8AC3E}">
        <p14:creationId xmlns:p14="http://schemas.microsoft.com/office/powerpoint/2010/main" val="159780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74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76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30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26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EPICS- Experimental physics and industrial control system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MEDM- motif editor and display manager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EPICS IOC (input output controller) synchronizes TwinCAT variables with EPICS channels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IOC parses tpy files to generate EPICS database, which is then used to update MEDM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.adl files (Ascii display list)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45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0" y="0"/>
            <a:ext cx="1137875" cy="7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-31050" y="799487"/>
            <a:ext cx="9206100" cy="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0"/>
            <a:ext cx="9144000" cy="9027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11700" y="1117600"/>
            <a:ext cx="7908300" cy="20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 dirty="0" smtClean="0">
                <a:latin typeface="Ubuntu"/>
                <a:ea typeface="Ubuntu"/>
                <a:cs typeface="Ubuntu"/>
                <a:sym typeface="Ubuntu"/>
              </a:rPr>
              <a:t>Creating Computer Controls for </a:t>
            </a:r>
            <a:r>
              <a:rPr lang="en" sz="3600" dirty="0" smtClean="0">
                <a:latin typeface="Ubuntu"/>
                <a:ea typeface="Ubuntu"/>
                <a:cs typeface="Ubuntu"/>
                <a:sym typeface="Ubuntu"/>
              </a:rPr>
              <a:t>the </a:t>
            </a:r>
            <a:r>
              <a:rPr lang="en" sz="3600" dirty="0">
                <a:latin typeface="Ubuntu"/>
                <a:ea typeface="Ubuntu"/>
                <a:cs typeface="Ubuntu"/>
                <a:sym typeface="Ubuntu"/>
              </a:rPr>
              <a:t>Motorized Polarization Controller in LHO’s Arm Length Stabilization System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311700" y="3392300"/>
            <a:ext cx="8520600" cy="156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700">
                <a:latin typeface="Ubuntu"/>
                <a:ea typeface="Ubuntu"/>
                <a:cs typeface="Ubuntu"/>
                <a:sym typeface="Ubuntu"/>
              </a:rPr>
              <a:t>Caroline Martin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700">
                <a:latin typeface="Ubuntu"/>
                <a:ea typeface="Ubuntu"/>
                <a:cs typeface="Ubuntu"/>
                <a:sym typeface="Ubuntu"/>
              </a:rPr>
              <a:t>Mentor: Daniel Sigg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SURF Midterm Talk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July 27, 2017</a:t>
            </a:r>
          </a:p>
          <a:p>
            <a:pPr lvl="0" algn="l" rtl="0">
              <a:spcBef>
                <a:spcPts val="0"/>
              </a:spcBef>
              <a:buNone/>
            </a:pPr>
            <a:endParaRPr sz="1800" i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-31050" y="902700"/>
            <a:ext cx="9206100" cy="0"/>
          </a:xfrm>
          <a:prstGeom prst="straightConnector1">
            <a:avLst/>
          </a:prstGeom>
          <a:noFill/>
          <a:ln w="762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>
            <a:off x="311700" y="3261675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37875" cy="8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300" y="-169537"/>
            <a:ext cx="9202624" cy="54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6375050" y="3988225"/>
            <a:ext cx="20973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375050" y="2538975"/>
            <a:ext cx="15294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Case State Diagram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85" name="Shape 185" descr="Screen Shot 2017-07-20 at 4.27.2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87" y="914375"/>
            <a:ext cx="8053518" cy="41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 rot="-5400000">
            <a:off x="5156350" y="1067750"/>
            <a:ext cx="3190499" cy="3268200"/>
          </a:xfrm>
          <a:prstGeom prst="bentUpArrow">
            <a:avLst>
              <a:gd name="adj1" fmla="val 8565"/>
              <a:gd name="adj2" fmla="val 6737"/>
              <a:gd name="adj3" fmla="val 11425"/>
            </a:avLst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33450"/>
            <a:ext cx="4648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3450"/>
            <a:ext cx="46101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33450"/>
            <a:ext cx="4648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3450"/>
            <a:ext cx="46101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96900" y="1516325"/>
            <a:ext cx="32163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2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33450"/>
            <a:ext cx="4648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3450"/>
            <a:ext cx="46101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96900" y="1516325"/>
            <a:ext cx="32163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230100" y="1148800"/>
            <a:ext cx="13098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1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933450"/>
            <a:ext cx="4648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3450"/>
            <a:ext cx="46101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696900" y="1516325"/>
            <a:ext cx="32163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230100" y="1148800"/>
            <a:ext cx="13098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912200" y="1687900"/>
            <a:ext cx="1560300" cy="274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r="17204"/>
          <a:stretch/>
        </p:blipFill>
        <p:spPr>
          <a:xfrm>
            <a:off x="1804488" y="925187"/>
            <a:ext cx="5482924" cy="41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212" y="948262"/>
            <a:ext cx="7341578" cy="41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Does it work?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224" y="948274"/>
            <a:ext cx="7341547" cy="412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Goals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923874"/>
            <a:ext cx="8832300" cy="34881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" sz="2300" dirty="0"/>
              <a:t>Error and error classification</a:t>
            </a:r>
          </a:p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" sz="2300" dirty="0"/>
              <a:t>Add more robust controls- rescan function, power on/off, scrolling mechanism, </a:t>
            </a:r>
            <a:r>
              <a:rPr lang="en" sz="2300" dirty="0" smtClean="0"/>
              <a:t>centering</a:t>
            </a:r>
            <a:endParaRPr lang="en-US" sz="2300" dirty="0" smtClean="0"/>
          </a:p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" sz="2300" dirty="0" smtClean="0"/>
              <a:t>MEDM/EPIC</a:t>
            </a:r>
            <a:r>
              <a:rPr lang="en-US" sz="2300" dirty="0"/>
              <a:t>S</a:t>
            </a:r>
            <a:r>
              <a:rPr lang="en" sz="2300" dirty="0" smtClean="0"/>
              <a:t>- </a:t>
            </a:r>
            <a:r>
              <a:rPr lang="en" sz="2300" dirty="0"/>
              <a:t>user </a:t>
            </a:r>
            <a:r>
              <a:rPr lang="en" sz="2300" dirty="0" smtClean="0"/>
              <a:t>interface</a:t>
            </a:r>
            <a:endParaRPr lang="en-US" sz="2300" dirty="0" smtClean="0"/>
          </a:p>
          <a:p>
            <a:pPr marL="457200" lvl="0" indent="-374650" rtl="0">
              <a:spcBef>
                <a:spcPts val="0"/>
              </a:spcBef>
              <a:buSzPct val="100000"/>
            </a:pPr>
            <a:r>
              <a:rPr lang="en-US" sz="2300" dirty="0" smtClean="0"/>
              <a:t>Upgrade to </a:t>
            </a:r>
            <a:r>
              <a:rPr lang="en-US" sz="2300" dirty="0" err="1" smtClean="0"/>
              <a:t>TwinCAT</a:t>
            </a:r>
            <a:r>
              <a:rPr lang="en-US" sz="2300" dirty="0" smtClean="0"/>
              <a:t> 3</a:t>
            </a:r>
            <a:endParaRPr lang="en" sz="2300"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" sz="2700">
                <a:solidFill>
                  <a:srgbClr val="000000"/>
                </a:solidFill>
              </a:rPr>
              <a:t>Arm Length Stabilization</a:t>
            </a: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" sz="2700">
                <a:solidFill>
                  <a:schemeClr val="dk1"/>
                </a:solidFill>
              </a:rPr>
              <a:t>Motorized Polarization Controller</a:t>
            </a: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" sz="2700">
                <a:solidFill>
                  <a:srgbClr val="000000"/>
                </a:solidFill>
              </a:rPr>
              <a:t>TwinCAT-EPICS-MEDM System</a:t>
            </a: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" sz="2700">
                <a:solidFill>
                  <a:srgbClr val="000000"/>
                </a:solidFill>
              </a:rPr>
              <a:t>Progress</a:t>
            </a:r>
          </a:p>
          <a:p>
            <a:pPr marL="457200" lvl="0" indent="-400050" rtl="0">
              <a:spcBef>
                <a:spcPts val="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" sz="2700">
                <a:solidFill>
                  <a:srgbClr val="000000"/>
                </a:solidFill>
              </a:rPr>
              <a:t>Remaining Work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Basic communication and controls established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Still a long way to go before it’s ready to be used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Opens up the potential not only for digital controls, but also automation of polarization correction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Motorized Polarization Controller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6000" cy="39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𝛌/4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𝛌/2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𝛌/4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52" name="Shape 252" descr="fig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376" y="1353051"/>
            <a:ext cx="3252200" cy="26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Screen Shot 2017-07-18 at 9.51.51 AM.png"/>
          <p:cNvPicPr preferRelativeResize="0"/>
          <p:nvPr/>
        </p:nvPicPr>
        <p:blipFill rotWithShape="1">
          <a:blip r:embed="rId4">
            <a:alphaModFix/>
          </a:blip>
          <a:srcRect t="34738"/>
          <a:stretch/>
        </p:blipFill>
        <p:spPr>
          <a:xfrm>
            <a:off x="1211625" y="1935124"/>
            <a:ext cx="3804050" cy="31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Screen Shot 2017-07-18 at 9.51.51 AM.png"/>
          <p:cNvPicPr preferRelativeResize="0"/>
          <p:nvPr/>
        </p:nvPicPr>
        <p:blipFill rotWithShape="1">
          <a:blip r:embed="rId4">
            <a:alphaModFix/>
          </a:blip>
          <a:srcRect b="78123"/>
          <a:stretch/>
        </p:blipFill>
        <p:spPr>
          <a:xfrm>
            <a:off x="1211625" y="867900"/>
            <a:ext cx="3804050" cy="106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Arm Length Stabilization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64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ALS locks each arm individually using lasers mounted behind the test mass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Part of this system includes a polarization controller located in corner station to correct for noise and polarization drift along the fiber optic cables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123" name="Shape 123" descr="Screen Shot 2017-07-21 at 9.52.2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850" y="1020475"/>
            <a:ext cx="4826700" cy="35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6362312" y="1057126"/>
            <a:ext cx="2407200" cy="179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4431250" y="4568875"/>
            <a:ext cx="39411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A. Staley et. al. Achieving Resonance in the Advanced LIGO Gravitational-Wave Interferometer. LIGO Document P1400105. 2014.</a:t>
            </a:r>
            <a:r>
              <a:rPr lang="en" sz="1100">
                <a:solidFill>
                  <a:schemeClr val="dk1"/>
                </a:solidFill>
              </a:rPr>
              <a:t>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		 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Polarization Drift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7361" t="18165" r="3296" b="4864"/>
          <a:stretch/>
        </p:blipFill>
        <p:spPr>
          <a:xfrm>
            <a:off x="1408800" y="881475"/>
            <a:ext cx="6076049" cy="425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Print this repor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878" y="2969391"/>
            <a:ext cx="82977" cy="81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544826" y="3521315"/>
            <a:ext cx="1469400" cy="79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i="1"/>
              <a:t>Trend of Polarization in ALS Fiber Transmission</a:t>
            </a:r>
            <a:r>
              <a:rPr lang="en" sz="1200"/>
              <a:t>. </a:t>
            </a:r>
            <a:r>
              <a:rPr lang="en" sz="1200" dirty="0"/>
              <a:t>Jeffrey </a:t>
            </a:r>
            <a:r>
              <a:rPr lang="en" sz="1200" dirty="0" err="1"/>
              <a:t>Kissel</a:t>
            </a:r>
            <a:r>
              <a:rPr lang="en" sz="1200" dirty="0"/>
              <a:t>, LHO Logbook, 11/18/2016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Motorized Polarization Controller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17500" y="1152475"/>
            <a:ext cx="324292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Dual </a:t>
            </a:r>
            <a:r>
              <a:rPr lang="en" sz="2400" dirty="0" smtClean="0"/>
              <a:t>channel</a:t>
            </a:r>
            <a:r>
              <a:rPr lang="en-US" sz="2400" dirty="0" smtClean="0"/>
              <a:t> to</a:t>
            </a:r>
            <a:r>
              <a:rPr lang="en" sz="2400" dirty="0" smtClean="0"/>
              <a:t> alter</a:t>
            </a:r>
            <a:r>
              <a:rPr lang="en-US" sz="2400" dirty="0" smtClean="0"/>
              <a:t> both</a:t>
            </a:r>
            <a:r>
              <a:rPr lang="en" sz="2400" dirty="0" smtClean="0"/>
              <a:t> </a:t>
            </a:r>
            <a:r>
              <a:rPr lang="en" sz="2400" dirty="0"/>
              <a:t>X and Y </a:t>
            </a:r>
            <a:r>
              <a:rPr lang="en" sz="2400" dirty="0" smtClean="0"/>
              <a:t>arm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dirty="0"/>
              <a:t>Changes the state-of-polarization using stress induced birefringence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061" y="1123051"/>
            <a:ext cx="5298613" cy="347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605050" y="4663225"/>
            <a:ext cx="5172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FiberControl. MPC-1 User and Programming Manual, Version 2-2. LIGO Document T1200496- v1. 2003.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Motorized Polarization Controller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2" name="Thorlabs Fiber Paddle Polarization Controll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215" y="892365"/>
            <a:ext cx="7557574" cy="425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9461"/>
          <a:stretch/>
        </p:blipFill>
        <p:spPr>
          <a:xfrm>
            <a:off x="0" y="0"/>
            <a:ext cx="1137875" cy="7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4025" y="48625"/>
            <a:ext cx="1137874" cy="7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99013" y="148289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Ubuntu"/>
                <a:ea typeface="Ubuntu"/>
                <a:cs typeface="Ubuntu"/>
              </a:rPr>
              <a:t>Goal of </a:t>
            </a:r>
            <a:r>
              <a:rPr lang="en-US" sz="28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Project</a:t>
            </a:r>
          </a:p>
        </p:txBody>
      </p:sp>
      <p:pic>
        <p:nvPicPr>
          <p:cNvPr id="8" name="Shape 229" descr="Screen Shot 2017-07-21 at 2.23.45 PM.png"/>
          <p:cNvPicPr preferRelativeResize="0"/>
          <p:nvPr/>
        </p:nvPicPr>
        <p:blipFill rotWithShape="1">
          <a:blip r:embed="rId5">
            <a:alphaModFix/>
          </a:blip>
          <a:srcRect t="5320"/>
          <a:stretch/>
        </p:blipFill>
        <p:spPr>
          <a:xfrm>
            <a:off x="85091" y="1138646"/>
            <a:ext cx="8936063" cy="32567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30"/>
          <p:cNvSpPr txBox="1"/>
          <p:nvPr/>
        </p:nvSpPr>
        <p:spPr>
          <a:xfrm>
            <a:off x="2824815" y="4663216"/>
            <a:ext cx="3456617" cy="560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/>
              <a:t>David Barker, Model of user interface, LIGO Wiki, Motorized Polarizer Controller EPICS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16433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66" name="Shape 166" descr="Screen Shot 2017-07-20 at 4.08.1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150" y="1191387"/>
            <a:ext cx="5469024" cy="32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t="23524" b="11955"/>
          <a:stretch/>
        </p:blipFill>
        <p:spPr>
          <a:xfrm>
            <a:off x="5321525" y="1035212"/>
            <a:ext cx="3385424" cy="388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187600" y="123550"/>
            <a:ext cx="6716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Chain of Communication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66" name="Shape 166" descr="Screen Shot 2017-07-20 at 4.08.1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150" y="1191387"/>
            <a:ext cx="5469024" cy="32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t="23524" b="11955"/>
          <a:stretch/>
        </p:blipFill>
        <p:spPr>
          <a:xfrm>
            <a:off x="5321525" y="1035212"/>
            <a:ext cx="3385424" cy="388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911500" y="3125175"/>
            <a:ext cx="4336200" cy="1306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6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432</Words>
  <Application>Microsoft Macintosh PowerPoint</Application>
  <PresentationFormat>On-screen Show (16:9)</PresentationFormat>
  <Paragraphs>86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Ubuntu</vt:lpstr>
      <vt:lpstr>Arial</vt:lpstr>
      <vt:lpstr>simple-light-2</vt:lpstr>
      <vt:lpstr>simple-light-2</vt:lpstr>
      <vt:lpstr>Creating Computer Controls for the Motorized Polarization Controller in LHO’s Arm Length Stabilization System</vt:lpstr>
      <vt:lpstr>Outline</vt:lpstr>
      <vt:lpstr>Arm Length Stabilization</vt:lpstr>
      <vt:lpstr>Polarization Drift</vt:lpstr>
      <vt:lpstr>Motorized Polarization Controller</vt:lpstr>
      <vt:lpstr>Motorized Polarization Controller</vt:lpstr>
      <vt:lpstr>PowerPoint Presentation</vt:lpstr>
      <vt:lpstr>Chain of Communication</vt:lpstr>
      <vt:lpstr>Chain of Communication</vt:lpstr>
      <vt:lpstr>PowerPoint Presentation</vt:lpstr>
      <vt:lpstr>Case State Diagram</vt:lpstr>
      <vt:lpstr>Does it work?</vt:lpstr>
      <vt:lpstr>Does it work?</vt:lpstr>
      <vt:lpstr>Does it work?</vt:lpstr>
      <vt:lpstr>Does it work?</vt:lpstr>
      <vt:lpstr>Does it work?</vt:lpstr>
      <vt:lpstr>Does it work?</vt:lpstr>
      <vt:lpstr>Does it work?</vt:lpstr>
      <vt:lpstr>Future Goals</vt:lpstr>
      <vt:lpstr>Conclusion</vt:lpstr>
      <vt:lpstr>PowerPoint Presentation</vt:lpstr>
      <vt:lpstr>Motorized Polarization Controller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Digitizing the Motorized Polarization Controller in LHO’s Arm Length Stabilization System</dc:title>
  <cp:lastModifiedBy>Caroline Martin</cp:lastModifiedBy>
  <cp:revision>8</cp:revision>
  <dcterms:modified xsi:type="dcterms:W3CDTF">2017-07-25T22:40:30Z</dcterms:modified>
</cp:coreProperties>
</file>