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0" r:id="rId1"/>
    <p:sldMasterId id="2147483671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94" r:id="rId7"/>
    <p:sldId id="260" r:id="rId8"/>
    <p:sldId id="261" r:id="rId9"/>
    <p:sldId id="262" r:id="rId10"/>
    <p:sldId id="263" r:id="rId11"/>
    <p:sldId id="264" r:id="rId12"/>
    <p:sldId id="265" r:id="rId13"/>
    <p:sldId id="285" r:id="rId14"/>
    <p:sldId id="266" r:id="rId15"/>
    <p:sldId id="267" r:id="rId16"/>
    <p:sldId id="293" r:id="rId17"/>
    <p:sldId id="292" r:id="rId18"/>
    <p:sldId id="291" r:id="rId19"/>
    <p:sldId id="290" r:id="rId20"/>
    <p:sldId id="289" r:id="rId21"/>
    <p:sldId id="268" r:id="rId22"/>
    <p:sldId id="269" r:id="rId23"/>
    <p:sldId id="270" r:id="rId24"/>
    <p:sldId id="271" r:id="rId25"/>
    <p:sldId id="272" r:id="rId26"/>
    <p:sldId id="286" r:id="rId27"/>
    <p:sldId id="287" r:id="rId28"/>
    <p:sldId id="274" r:id="rId29"/>
    <p:sldId id="275" r:id="rId30"/>
    <p:sldId id="276" r:id="rId31"/>
    <p:sldId id="278" r:id="rId32"/>
    <p:sldId id="279" r:id="rId33"/>
    <p:sldId id="280" r:id="rId34"/>
    <p:sldId id="281" r:id="rId35"/>
    <p:sldId id="288" r:id="rId36"/>
    <p:sldId id="277" r:id="rId37"/>
    <p:sldId id="282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498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55"/>
    <p:restoredTop sz="94630"/>
  </p:normalViewPr>
  <p:slideViewPr>
    <p:cSldViewPr snapToGrid="0" snapToObjects="1">
      <p:cViewPr>
        <p:scale>
          <a:sx n="130" d="100"/>
          <a:sy n="130" d="100"/>
        </p:scale>
        <p:origin x="3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5836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367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023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EPICS- Experimental physics and industrial control system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MEDM- motif editor and display manager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EPICS IOC (input output controller) synchronizes TwinCAT variables with EPICS channels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IOC parses tpy files to generate EPICS database, which is then used to update MEDM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.adl files (Ascii display list)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172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EPICS- Experimental physics and industrial control system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MEDM- motif editor and display manager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EPICS IOC (input output controller) synchronizes TwinCAT variables with EPICS channels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IOC parses tpy files to generate EPICS database, which is then used to update MEDM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.adl files (Ascii display list)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944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72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082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3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758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513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80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149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038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34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304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534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42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EPICS- Experimental physics and industrial control system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MEDM- motif editor and display manager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EPICS IOC (input output controller) synchronizes TwinCAT variables with EPICS channels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IOC parses tpy files to generate EPICS database, which is then used to update MEDM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.adl files (Ascii display list)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973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EPICS- Experimental physics and industrial control system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MEDM- motif editor and display manager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EPICS IOC (input output controller) synchronizes TwinCAT variables with EPICS channels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IOC parses tpy files to generate EPICS database, which is then used to update MEDM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.adl files (Ascii display list)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797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399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323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8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4880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862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70686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1689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9887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9651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049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Ideal amount of rejected light is less than 5% . If polarization is “high” high percent is rejected</a:t>
            </a:r>
          </a:p>
        </p:txBody>
      </p:sp>
    </p:spTree>
    <p:extLst>
      <p:ext uri="{BB962C8B-B14F-4D97-AF65-F5344CB8AC3E}">
        <p14:creationId xmlns:p14="http://schemas.microsoft.com/office/powerpoint/2010/main" val="1291563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Ideal amount of rejected light is less than 5% . If polarization is “high” high percent is rejected</a:t>
            </a:r>
          </a:p>
        </p:txBody>
      </p:sp>
    </p:spTree>
    <p:extLst>
      <p:ext uri="{BB962C8B-B14F-4D97-AF65-F5344CB8AC3E}">
        <p14:creationId xmlns:p14="http://schemas.microsoft.com/office/powerpoint/2010/main" val="59910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645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509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94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This needs to be a transition slide from the math of how it works, why it’s too complicated to just say go to this angle, etc.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How it’s currently adjusted- random walk by twiddling some knobs (on a side note, one of them is kinda broken) Best way to do that is to have a computer do it for you. First though, you need to establish remote controls for a baseline</a:t>
            </a:r>
          </a:p>
        </p:txBody>
      </p:sp>
    </p:spTree>
    <p:extLst>
      <p:ext uri="{BB962C8B-B14F-4D97-AF65-F5344CB8AC3E}">
        <p14:creationId xmlns:p14="http://schemas.microsoft.com/office/powerpoint/2010/main" val="93591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 b="11863"/>
          <a:stretch/>
        </p:blipFill>
        <p:spPr>
          <a:xfrm>
            <a:off x="0" y="0"/>
            <a:ext cx="1137875" cy="7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4025" y="48625"/>
            <a:ext cx="1137874" cy="72254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0" y="4759825"/>
            <a:ext cx="1584300" cy="2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/>
              <a:t>LIGO T1700331</a:t>
            </a:r>
          </a:p>
          <a:p>
            <a:pPr lvl="0">
              <a:spcBef>
                <a:spcPts val="0"/>
              </a:spcBef>
              <a:buNone/>
            </a:pPr>
            <a:endParaRPr sz="900">
              <a:highlight>
                <a:srgbClr val="DDDDFF"/>
              </a:highlight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54" name="Shape 54"/>
          <p:cNvCxnSpPr/>
          <p:nvPr/>
        </p:nvCxnSpPr>
        <p:spPr>
          <a:xfrm>
            <a:off x="-31050" y="799487"/>
            <a:ext cx="9206100" cy="0"/>
          </a:xfrm>
          <a:prstGeom prst="straightConnector1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0"/>
            <a:ext cx="9144000" cy="902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311700" y="1117600"/>
            <a:ext cx="7908300" cy="20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400">
                <a:latin typeface="Ubuntu"/>
                <a:ea typeface="Ubuntu"/>
                <a:cs typeface="Ubuntu"/>
                <a:sym typeface="Ubuntu"/>
              </a:rPr>
              <a:t>Developing Remote Controls for the Motorized Polarization Controller in LHO’s Arm Length Stabilization System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311700" y="3392300"/>
            <a:ext cx="8520600" cy="156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700">
                <a:latin typeface="Ubuntu"/>
                <a:ea typeface="Ubuntu"/>
                <a:cs typeface="Ubuntu"/>
                <a:sym typeface="Ubuntu"/>
              </a:rPr>
              <a:t>Caroline Martin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2700">
                <a:latin typeface="Ubuntu"/>
                <a:ea typeface="Ubuntu"/>
                <a:cs typeface="Ubuntu"/>
                <a:sym typeface="Ubuntu"/>
              </a:rPr>
              <a:t>Mentor: Daniel Sigg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SURF Final Presentation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August 24, 2017</a:t>
            </a:r>
          </a:p>
          <a:p>
            <a:pPr lvl="0" algn="l" rtl="0">
              <a:spcBef>
                <a:spcPts val="0"/>
              </a:spcBef>
              <a:buNone/>
            </a:pPr>
            <a:endParaRPr sz="1800" i="1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06" name="Shape 106"/>
          <p:cNvCxnSpPr/>
          <p:nvPr/>
        </p:nvCxnSpPr>
        <p:spPr>
          <a:xfrm>
            <a:off x="-31050" y="902700"/>
            <a:ext cx="9206100" cy="0"/>
          </a:xfrm>
          <a:prstGeom prst="straightConnector1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7" name="Shape 107"/>
          <p:cNvCxnSpPr/>
          <p:nvPr/>
        </p:nvCxnSpPr>
        <p:spPr>
          <a:xfrm>
            <a:off x="311700" y="3261675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37875" cy="81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4025" y="48625"/>
            <a:ext cx="1137874" cy="72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9461"/>
          <a:stretch/>
        </p:blipFill>
        <p:spPr>
          <a:xfrm>
            <a:off x="0" y="0"/>
            <a:ext cx="1137875" cy="7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4025" y="48625"/>
            <a:ext cx="1137874" cy="72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 of Project</a:t>
            </a:r>
          </a:p>
        </p:txBody>
      </p:sp>
      <p:pic>
        <p:nvPicPr>
          <p:cNvPr id="193" name="Shape 193" descr="Screen Shot 2017-07-21 at 2.23.45 PM.png"/>
          <p:cNvPicPr preferRelativeResize="0"/>
          <p:nvPr/>
        </p:nvPicPr>
        <p:blipFill rotWithShape="1">
          <a:blip r:embed="rId5">
            <a:alphaModFix/>
          </a:blip>
          <a:srcRect t="5320"/>
          <a:stretch/>
        </p:blipFill>
        <p:spPr>
          <a:xfrm>
            <a:off x="217275" y="1253425"/>
            <a:ext cx="8709449" cy="3214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1187600" y="4544125"/>
            <a:ext cx="6716700" cy="5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David Barker. </a:t>
            </a:r>
            <a:r>
              <a:rPr lang="en" sz="1000" i="1"/>
              <a:t>Model of User Interface</a:t>
            </a:r>
            <a:r>
              <a:rPr lang="en" sz="1000"/>
              <a:t>. LIGO Wiki, Motorized Polarizer Controller EPICS Remote Control. 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Chain of Communication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t="23524" b="11955"/>
          <a:stretch/>
        </p:blipFill>
        <p:spPr>
          <a:xfrm>
            <a:off x="5361383" y="869799"/>
            <a:ext cx="3385424" cy="388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211"/>
            <a:ext cx="5338195" cy="310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Chain of Communication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t="23524" b="11955"/>
          <a:stretch/>
        </p:blipFill>
        <p:spPr>
          <a:xfrm>
            <a:off x="5361383" y="869799"/>
            <a:ext cx="3385424" cy="388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211"/>
            <a:ext cx="5338195" cy="3104620"/>
          </a:xfrm>
          <a:prstGeom prst="rect">
            <a:avLst/>
          </a:prstGeom>
        </p:spPr>
      </p:pic>
      <p:sp>
        <p:nvSpPr>
          <p:cNvPr id="6" name="Shape 203"/>
          <p:cNvSpPr/>
          <p:nvPr/>
        </p:nvSpPr>
        <p:spPr>
          <a:xfrm>
            <a:off x="988619" y="3191277"/>
            <a:ext cx="4336200" cy="1306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2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300" y="-169537"/>
            <a:ext cx="9202624" cy="54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6375050" y="3988225"/>
            <a:ext cx="2097300" cy="39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6375050" y="2538975"/>
            <a:ext cx="1529400" cy="39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State Machine</a:t>
            </a:r>
            <a:endParaRPr lang="en" dirty="0"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578467" y="474990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 dirty="0"/>
          </a:p>
        </p:txBody>
      </p:sp>
      <p:sp>
        <p:nvSpPr>
          <p:cNvPr id="222" name="Shape 222"/>
          <p:cNvSpPr/>
          <p:nvPr/>
        </p:nvSpPr>
        <p:spPr>
          <a:xfrm>
            <a:off x="2434191" y="2619476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Communicate</a:t>
            </a:r>
          </a:p>
        </p:txBody>
      </p:sp>
      <p:sp>
        <p:nvSpPr>
          <p:cNvPr id="225" name="Shape 225"/>
          <p:cNvSpPr/>
          <p:nvPr/>
        </p:nvSpPr>
        <p:spPr>
          <a:xfrm rot="5400000">
            <a:off x="889217" y="176600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 rot="5400000">
            <a:off x="1659092" y="259610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 rot="5400000">
            <a:off x="2434192" y="347295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 rot="5400000">
            <a:off x="3308992" y="4303076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 rot="-5400000">
            <a:off x="4909218" y="935402"/>
            <a:ext cx="3190499" cy="3268200"/>
          </a:xfrm>
          <a:prstGeom prst="bentUpArrow">
            <a:avLst>
              <a:gd name="adj1" fmla="val 6275"/>
              <a:gd name="adj2" fmla="val 6334"/>
              <a:gd name="adj3" fmla="val 7778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222"/>
          <p:cNvSpPr/>
          <p:nvPr/>
        </p:nvSpPr>
        <p:spPr>
          <a:xfrm>
            <a:off x="3125992" y="3471780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Check</a:t>
            </a:r>
            <a:endParaRPr lang="en" sz="2400" dirty="0"/>
          </a:p>
        </p:txBody>
      </p:sp>
      <p:sp>
        <p:nvSpPr>
          <p:cNvPr id="20" name="Shape 222"/>
          <p:cNvSpPr/>
          <p:nvPr/>
        </p:nvSpPr>
        <p:spPr>
          <a:xfrm>
            <a:off x="4000792" y="4303076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smtClean="0"/>
              <a:t>Update</a:t>
            </a:r>
            <a:endParaRPr lang="en" sz="2400" dirty="0"/>
          </a:p>
        </p:txBody>
      </p:sp>
      <p:sp>
        <p:nvSpPr>
          <p:cNvPr id="21" name="Shape 222"/>
          <p:cNvSpPr/>
          <p:nvPr/>
        </p:nvSpPr>
        <p:spPr>
          <a:xfrm>
            <a:off x="1581017" y="1764805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Interpret</a:t>
            </a:r>
            <a:endParaRPr lang="en" sz="2400" dirty="0"/>
          </a:p>
        </p:txBody>
      </p:sp>
      <p:sp>
        <p:nvSpPr>
          <p:cNvPr id="22" name="Shape 222"/>
          <p:cNvSpPr/>
          <p:nvPr/>
        </p:nvSpPr>
        <p:spPr>
          <a:xfrm>
            <a:off x="744877" y="933509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Start</a:t>
            </a:r>
            <a:endParaRPr lang="e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State Machine</a:t>
            </a:r>
            <a:endParaRPr lang="en" dirty="0"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578467" y="474990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 dirty="0"/>
          </a:p>
        </p:txBody>
      </p:sp>
      <p:sp>
        <p:nvSpPr>
          <p:cNvPr id="222" name="Shape 222"/>
          <p:cNvSpPr/>
          <p:nvPr/>
        </p:nvSpPr>
        <p:spPr>
          <a:xfrm>
            <a:off x="2434191" y="2619476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Communicate</a:t>
            </a:r>
          </a:p>
        </p:txBody>
      </p:sp>
      <p:sp>
        <p:nvSpPr>
          <p:cNvPr id="225" name="Shape 225"/>
          <p:cNvSpPr/>
          <p:nvPr/>
        </p:nvSpPr>
        <p:spPr>
          <a:xfrm rot="5400000">
            <a:off x="889217" y="176600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 rot="5400000">
            <a:off x="1659092" y="259610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 rot="5400000">
            <a:off x="2434192" y="347295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 rot="5400000">
            <a:off x="3308992" y="4303076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 rot="-5400000">
            <a:off x="4909218" y="935402"/>
            <a:ext cx="3190499" cy="3268200"/>
          </a:xfrm>
          <a:prstGeom prst="bentUpArrow">
            <a:avLst>
              <a:gd name="adj1" fmla="val 6275"/>
              <a:gd name="adj2" fmla="val 6334"/>
              <a:gd name="adj3" fmla="val 7778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222"/>
          <p:cNvSpPr/>
          <p:nvPr/>
        </p:nvSpPr>
        <p:spPr>
          <a:xfrm>
            <a:off x="3125992" y="3471780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Check</a:t>
            </a:r>
            <a:endParaRPr lang="en" sz="2400" dirty="0"/>
          </a:p>
        </p:txBody>
      </p:sp>
      <p:sp>
        <p:nvSpPr>
          <p:cNvPr id="20" name="Shape 222"/>
          <p:cNvSpPr/>
          <p:nvPr/>
        </p:nvSpPr>
        <p:spPr>
          <a:xfrm>
            <a:off x="4000792" y="4303076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smtClean="0"/>
              <a:t>Update</a:t>
            </a:r>
            <a:endParaRPr lang="en" sz="2400" dirty="0"/>
          </a:p>
        </p:txBody>
      </p:sp>
      <p:sp>
        <p:nvSpPr>
          <p:cNvPr id="21" name="Shape 222"/>
          <p:cNvSpPr/>
          <p:nvPr/>
        </p:nvSpPr>
        <p:spPr>
          <a:xfrm>
            <a:off x="1581017" y="1764805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Interpret</a:t>
            </a:r>
            <a:endParaRPr lang="en" sz="2400" dirty="0"/>
          </a:p>
        </p:txBody>
      </p:sp>
      <p:sp>
        <p:nvSpPr>
          <p:cNvPr id="22" name="Shape 222"/>
          <p:cNvSpPr/>
          <p:nvPr/>
        </p:nvSpPr>
        <p:spPr>
          <a:xfrm>
            <a:off x="744877" y="933509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Start</a:t>
            </a:r>
            <a:endParaRPr lang="en" sz="2400" dirty="0"/>
          </a:p>
        </p:txBody>
      </p:sp>
      <p:sp>
        <p:nvSpPr>
          <p:cNvPr id="23" name="Shape 229"/>
          <p:cNvSpPr txBox="1"/>
          <p:nvPr/>
        </p:nvSpPr>
        <p:spPr>
          <a:xfrm>
            <a:off x="2901698" y="974252"/>
            <a:ext cx="2950200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X1_Position = 5.00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Send_X1_Position = TRUE</a:t>
            </a:r>
            <a:endParaRPr lang="e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4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State Machine</a:t>
            </a:r>
            <a:endParaRPr lang="en" dirty="0"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578467" y="474990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 dirty="0"/>
          </a:p>
        </p:txBody>
      </p:sp>
      <p:sp>
        <p:nvSpPr>
          <p:cNvPr id="222" name="Shape 222"/>
          <p:cNvSpPr/>
          <p:nvPr/>
        </p:nvSpPr>
        <p:spPr>
          <a:xfrm>
            <a:off x="2434191" y="2619476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Communicate</a:t>
            </a:r>
          </a:p>
        </p:txBody>
      </p:sp>
      <p:sp>
        <p:nvSpPr>
          <p:cNvPr id="225" name="Shape 225"/>
          <p:cNvSpPr/>
          <p:nvPr/>
        </p:nvSpPr>
        <p:spPr>
          <a:xfrm rot="5400000">
            <a:off x="889217" y="176600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 rot="5400000">
            <a:off x="1659092" y="259610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 rot="5400000">
            <a:off x="2434192" y="347295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 rot="5400000">
            <a:off x="3308992" y="4303076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 rot="-5400000">
            <a:off x="4909218" y="935402"/>
            <a:ext cx="3190499" cy="3268200"/>
          </a:xfrm>
          <a:prstGeom prst="bentUpArrow">
            <a:avLst>
              <a:gd name="adj1" fmla="val 6275"/>
              <a:gd name="adj2" fmla="val 6334"/>
              <a:gd name="adj3" fmla="val 7778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222"/>
          <p:cNvSpPr/>
          <p:nvPr/>
        </p:nvSpPr>
        <p:spPr>
          <a:xfrm>
            <a:off x="3125992" y="3471780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Check</a:t>
            </a:r>
            <a:endParaRPr lang="en" sz="2400" dirty="0"/>
          </a:p>
        </p:txBody>
      </p:sp>
      <p:sp>
        <p:nvSpPr>
          <p:cNvPr id="20" name="Shape 222"/>
          <p:cNvSpPr/>
          <p:nvPr/>
        </p:nvSpPr>
        <p:spPr>
          <a:xfrm>
            <a:off x="4000792" y="4303076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smtClean="0"/>
              <a:t>Update</a:t>
            </a:r>
            <a:endParaRPr lang="en" sz="2400" dirty="0"/>
          </a:p>
        </p:txBody>
      </p:sp>
      <p:sp>
        <p:nvSpPr>
          <p:cNvPr id="21" name="Shape 222"/>
          <p:cNvSpPr/>
          <p:nvPr/>
        </p:nvSpPr>
        <p:spPr>
          <a:xfrm>
            <a:off x="1581017" y="1764805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Interpret</a:t>
            </a:r>
            <a:endParaRPr lang="en" sz="2400" dirty="0"/>
          </a:p>
        </p:txBody>
      </p:sp>
      <p:sp>
        <p:nvSpPr>
          <p:cNvPr id="22" name="Shape 222"/>
          <p:cNvSpPr/>
          <p:nvPr/>
        </p:nvSpPr>
        <p:spPr>
          <a:xfrm>
            <a:off x="744877" y="933509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Start</a:t>
            </a:r>
            <a:endParaRPr lang="en" sz="2400" dirty="0"/>
          </a:p>
        </p:txBody>
      </p:sp>
      <p:sp>
        <p:nvSpPr>
          <p:cNvPr id="23" name="Shape 229"/>
          <p:cNvSpPr txBox="1"/>
          <p:nvPr/>
        </p:nvSpPr>
        <p:spPr>
          <a:xfrm>
            <a:off x="2901698" y="974252"/>
            <a:ext cx="2950200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X1_Position = 5.00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Send_X1_Position = TRUE</a:t>
            </a:r>
            <a:endParaRPr lang="e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30"/>
          <p:cNvSpPr txBox="1"/>
          <p:nvPr/>
        </p:nvSpPr>
        <p:spPr>
          <a:xfrm>
            <a:off x="3720468" y="1863702"/>
            <a:ext cx="2742000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“X1=5.00$R$N”</a:t>
            </a:r>
            <a:endParaRPr lang="e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41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State Machine</a:t>
            </a:r>
            <a:endParaRPr lang="en" dirty="0"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578467" y="474990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 dirty="0"/>
          </a:p>
        </p:txBody>
      </p:sp>
      <p:sp>
        <p:nvSpPr>
          <p:cNvPr id="222" name="Shape 222"/>
          <p:cNvSpPr/>
          <p:nvPr/>
        </p:nvSpPr>
        <p:spPr>
          <a:xfrm>
            <a:off x="2434191" y="2619476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Communicate</a:t>
            </a:r>
          </a:p>
        </p:txBody>
      </p:sp>
      <p:sp>
        <p:nvSpPr>
          <p:cNvPr id="225" name="Shape 225"/>
          <p:cNvSpPr/>
          <p:nvPr/>
        </p:nvSpPr>
        <p:spPr>
          <a:xfrm rot="5400000">
            <a:off x="889217" y="176600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 rot="5400000">
            <a:off x="1659092" y="259610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 rot="5400000">
            <a:off x="2434192" y="347295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 rot="5400000">
            <a:off x="3308992" y="4303076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 rot="-5400000">
            <a:off x="4909218" y="935402"/>
            <a:ext cx="3190499" cy="3268200"/>
          </a:xfrm>
          <a:prstGeom prst="bentUpArrow">
            <a:avLst>
              <a:gd name="adj1" fmla="val 6275"/>
              <a:gd name="adj2" fmla="val 6334"/>
              <a:gd name="adj3" fmla="val 7778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222"/>
          <p:cNvSpPr/>
          <p:nvPr/>
        </p:nvSpPr>
        <p:spPr>
          <a:xfrm>
            <a:off x="3125992" y="3471780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Check</a:t>
            </a:r>
            <a:endParaRPr lang="en" sz="2400" dirty="0"/>
          </a:p>
        </p:txBody>
      </p:sp>
      <p:sp>
        <p:nvSpPr>
          <p:cNvPr id="20" name="Shape 222"/>
          <p:cNvSpPr/>
          <p:nvPr/>
        </p:nvSpPr>
        <p:spPr>
          <a:xfrm>
            <a:off x="4000792" y="4303076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smtClean="0"/>
              <a:t>Update</a:t>
            </a:r>
            <a:endParaRPr lang="en" sz="2400" dirty="0"/>
          </a:p>
        </p:txBody>
      </p:sp>
      <p:sp>
        <p:nvSpPr>
          <p:cNvPr id="21" name="Shape 222"/>
          <p:cNvSpPr/>
          <p:nvPr/>
        </p:nvSpPr>
        <p:spPr>
          <a:xfrm>
            <a:off x="1581017" y="1764805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Interpret</a:t>
            </a:r>
            <a:endParaRPr lang="en" sz="2400" dirty="0"/>
          </a:p>
        </p:txBody>
      </p:sp>
      <p:sp>
        <p:nvSpPr>
          <p:cNvPr id="22" name="Shape 222"/>
          <p:cNvSpPr/>
          <p:nvPr/>
        </p:nvSpPr>
        <p:spPr>
          <a:xfrm>
            <a:off x="744877" y="933509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Start</a:t>
            </a:r>
            <a:endParaRPr lang="en" sz="2400" dirty="0"/>
          </a:p>
        </p:txBody>
      </p:sp>
      <p:sp>
        <p:nvSpPr>
          <p:cNvPr id="23" name="Shape 229"/>
          <p:cNvSpPr txBox="1"/>
          <p:nvPr/>
        </p:nvSpPr>
        <p:spPr>
          <a:xfrm>
            <a:off x="2901698" y="974252"/>
            <a:ext cx="2950200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X1_Position = 5.00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Send_X1_Position = TRUE</a:t>
            </a:r>
            <a:endParaRPr lang="e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30"/>
          <p:cNvSpPr txBox="1"/>
          <p:nvPr/>
        </p:nvSpPr>
        <p:spPr>
          <a:xfrm>
            <a:off x="3720468" y="1863702"/>
            <a:ext cx="2742000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“X1=5.00$R$N”</a:t>
            </a:r>
            <a:endParaRPr lang="e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31"/>
          <p:cNvSpPr txBox="1"/>
          <p:nvPr/>
        </p:nvSpPr>
        <p:spPr>
          <a:xfrm>
            <a:off x="4608630" y="2635251"/>
            <a:ext cx="3502575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Send: “X1=5.00$R$N”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Response: “X1=5.00$R$N”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91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State Machine</a:t>
            </a:r>
            <a:endParaRPr lang="en" dirty="0"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578467" y="474990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 dirty="0"/>
          </a:p>
        </p:txBody>
      </p:sp>
      <p:sp>
        <p:nvSpPr>
          <p:cNvPr id="222" name="Shape 222"/>
          <p:cNvSpPr/>
          <p:nvPr/>
        </p:nvSpPr>
        <p:spPr>
          <a:xfrm>
            <a:off x="2434191" y="2619476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Communicate</a:t>
            </a:r>
          </a:p>
        </p:txBody>
      </p:sp>
      <p:sp>
        <p:nvSpPr>
          <p:cNvPr id="225" name="Shape 225"/>
          <p:cNvSpPr/>
          <p:nvPr/>
        </p:nvSpPr>
        <p:spPr>
          <a:xfrm rot="5400000">
            <a:off x="889217" y="176600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 rot="5400000">
            <a:off x="1659092" y="259610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 rot="5400000">
            <a:off x="2434192" y="347295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 rot="5400000">
            <a:off x="3308992" y="4303076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 rot="-5400000">
            <a:off x="4909218" y="935402"/>
            <a:ext cx="3190499" cy="3268200"/>
          </a:xfrm>
          <a:prstGeom prst="bentUpArrow">
            <a:avLst>
              <a:gd name="adj1" fmla="val 6275"/>
              <a:gd name="adj2" fmla="val 6334"/>
              <a:gd name="adj3" fmla="val 7778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222"/>
          <p:cNvSpPr/>
          <p:nvPr/>
        </p:nvSpPr>
        <p:spPr>
          <a:xfrm>
            <a:off x="3125992" y="3471780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Check</a:t>
            </a:r>
            <a:endParaRPr lang="en" sz="2400" dirty="0"/>
          </a:p>
        </p:txBody>
      </p:sp>
      <p:sp>
        <p:nvSpPr>
          <p:cNvPr id="20" name="Shape 222"/>
          <p:cNvSpPr/>
          <p:nvPr/>
        </p:nvSpPr>
        <p:spPr>
          <a:xfrm>
            <a:off x="4000792" y="4303076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smtClean="0"/>
              <a:t>Update</a:t>
            </a:r>
            <a:endParaRPr lang="en" sz="2400" dirty="0"/>
          </a:p>
        </p:txBody>
      </p:sp>
      <p:sp>
        <p:nvSpPr>
          <p:cNvPr id="21" name="Shape 222"/>
          <p:cNvSpPr/>
          <p:nvPr/>
        </p:nvSpPr>
        <p:spPr>
          <a:xfrm>
            <a:off x="1581017" y="1764805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Interpret</a:t>
            </a:r>
            <a:endParaRPr lang="en" sz="2400" dirty="0"/>
          </a:p>
        </p:txBody>
      </p:sp>
      <p:sp>
        <p:nvSpPr>
          <p:cNvPr id="22" name="Shape 222"/>
          <p:cNvSpPr/>
          <p:nvPr/>
        </p:nvSpPr>
        <p:spPr>
          <a:xfrm>
            <a:off x="744877" y="933509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Start</a:t>
            </a:r>
            <a:endParaRPr lang="en" sz="2400" dirty="0"/>
          </a:p>
        </p:txBody>
      </p:sp>
      <p:sp>
        <p:nvSpPr>
          <p:cNvPr id="23" name="Shape 229"/>
          <p:cNvSpPr txBox="1"/>
          <p:nvPr/>
        </p:nvSpPr>
        <p:spPr>
          <a:xfrm>
            <a:off x="2901698" y="974252"/>
            <a:ext cx="2950200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X1_Position = 5.00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Send_X1_Position = TRUE</a:t>
            </a:r>
            <a:endParaRPr lang="e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30"/>
          <p:cNvSpPr txBox="1"/>
          <p:nvPr/>
        </p:nvSpPr>
        <p:spPr>
          <a:xfrm>
            <a:off x="3720468" y="1863702"/>
            <a:ext cx="2742000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“X1=5.00$R$N”</a:t>
            </a:r>
            <a:endParaRPr lang="e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31"/>
          <p:cNvSpPr txBox="1"/>
          <p:nvPr/>
        </p:nvSpPr>
        <p:spPr>
          <a:xfrm>
            <a:off x="4608630" y="2635251"/>
            <a:ext cx="3502575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Send: “X1=5.00$R$N”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Response: “X1=5.00$R$N”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32"/>
          <p:cNvSpPr txBox="1"/>
          <p:nvPr/>
        </p:nvSpPr>
        <p:spPr>
          <a:xfrm>
            <a:off x="5281492" y="3471780"/>
            <a:ext cx="3111900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Send: “X1?$R$N”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Response: “ X1 = + 4.95 ”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0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State Machine</a:t>
            </a:r>
            <a:endParaRPr lang="en" dirty="0"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578467" y="474990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 dirty="0"/>
          </a:p>
        </p:txBody>
      </p:sp>
      <p:sp>
        <p:nvSpPr>
          <p:cNvPr id="222" name="Shape 222"/>
          <p:cNvSpPr/>
          <p:nvPr/>
        </p:nvSpPr>
        <p:spPr>
          <a:xfrm>
            <a:off x="2434191" y="2619476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Communicate</a:t>
            </a:r>
          </a:p>
        </p:txBody>
      </p:sp>
      <p:sp>
        <p:nvSpPr>
          <p:cNvPr id="225" name="Shape 225"/>
          <p:cNvSpPr/>
          <p:nvPr/>
        </p:nvSpPr>
        <p:spPr>
          <a:xfrm rot="5400000">
            <a:off x="889217" y="176600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 rot="5400000">
            <a:off x="1659092" y="259610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 rot="5400000">
            <a:off x="2434192" y="3472951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 rot="5400000">
            <a:off x="3308992" y="4303076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 rot="-5400000">
            <a:off x="4909218" y="935402"/>
            <a:ext cx="3190499" cy="3268200"/>
          </a:xfrm>
          <a:prstGeom prst="bentUpArrow">
            <a:avLst>
              <a:gd name="adj1" fmla="val 6275"/>
              <a:gd name="adj2" fmla="val 6334"/>
              <a:gd name="adj3" fmla="val 7778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222"/>
          <p:cNvSpPr/>
          <p:nvPr/>
        </p:nvSpPr>
        <p:spPr>
          <a:xfrm>
            <a:off x="3125992" y="3471780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Check</a:t>
            </a:r>
            <a:endParaRPr lang="en" sz="2400" dirty="0"/>
          </a:p>
        </p:txBody>
      </p:sp>
      <p:sp>
        <p:nvSpPr>
          <p:cNvPr id="20" name="Shape 222"/>
          <p:cNvSpPr/>
          <p:nvPr/>
        </p:nvSpPr>
        <p:spPr>
          <a:xfrm>
            <a:off x="4000792" y="4303076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smtClean="0"/>
              <a:t>Update</a:t>
            </a:r>
            <a:endParaRPr lang="en" sz="2400" dirty="0"/>
          </a:p>
        </p:txBody>
      </p:sp>
      <p:sp>
        <p:nvSpPr>
          <p:cNvPr id="21" name="Shape 222"/>
          <p:cNvSpPr/>
          <p:nvPr/>
        </p:nvSpPr>
        <p:spPr>
          <a:xfrm>
            <a:off x="1581017" y="1764805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Interpret</a:t>
            </a:r>
            <a:endParaRPr lang="en" sz="2400" dirty="0"/>
          </a:p>
        </p:txBody>
      </p:sp>
      <p:sp>
        <p:nvSpPr>
          <p:cNvPr id="22" name="Shape 222"/>
          <p:cNvSpPr/>
          <p:nvPr/>
        </p:nvSpPr>
        <p:spPr>
          <a:xfrm>
            <a:off x="744877" y="933509"/>
            <a:ext cx="2181352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 smtClean="0"/>
              <a:t>Start</a:t>
            </a:r>
            <a:endParaRPr lang="en" sz="2400" dirty="0"/>
          </a:p>
        </p:txBody>
      </p:sp>
      <p:sp>
        <p:nvSpPr>
          <p:cNvPr id="23" name="Shape 229"/>
          <p:cNvSpPr txBox="1"/>
          <p:nvPr/>
        </p:nvSpPr>
        <p:spPr>
          <a:xfrm>
            <a:off x="2901698" y="974252"/>
            <a:ext cx="2950200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X1_Position = 5.00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Send_X1_Position = TRUE</a:t>
            </a:r>
            <a:endParaRPr lang="e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30"/>
          <p:cNvSpPr txBox="1"/>
          <p:nvPr/>
        </p:nvSpPr>
        <p:spPr>
          <a:xfrm>
            <a:off x="3720468" y="1863702"/>
            <a:ext cx="2742000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“X1=5.00$R$N”</a:t>
            </a:r>
            <a:endParaRPr lang="e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31"/>
          <p:cNvSpPr txBox="1"/>
          <p:nvPr/>
        </p:nvSpPr>
        <p:spPr>
          <a:xfrm>
            <a:off x="4608630" y="2635251"/>
            <a:ext cx="3502575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Send: “X1=5.00$R$N”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Response: “X1=5.00$R$N”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32"/>
          <p:cNvSpPr txBox="1"/>
          <p:nvPr/>
        </p:nvSpPr>
        <p:spPr>
          <a:xfrm>
            <a:off x="5281492" y="3471780"/>
            <a:ext cx="3111900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Send: “X1?$R$N”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Response: “ X1 = + 4.95 ”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33"/>
          <p:cNvSpPr txBox="1"/>
          <p:nvPr/>
        </p:nvSpPr>
        <p:spPr>
          <a:xfrm>
            <a:off x="6182144" y="4387976"/>
            <a:ext cx="2807100" cy="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X1_Update_ Position = 4.95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8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0"/>
              </a:spcBef>
              <a:buClr>
                <a:srgbClr val="595959"/>
              </a:buClr>
              <a:buSzPct val="100000"/>
              <a:buAutoNum type="romanUcPeriod"/>
            </a:pP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" sz="2700" dirty="0" smtClean="0">
                <a:solidFill>
                  <a:srgbClr val="595959"/>
                </a:solidFill>
              </a:rPr>
              <a:t>Arm </a:t>
            </a:r>
            <a:r>
              <a:rPr lang="en" sz="2700" dirty="0">
                <a:solidFill>
                  <a:srgbClr val="595959"/>
                </a:solidFill>
              </a:rPr>
              <a:t>Length Stabilization</a:t>
            </a:r>
          </a:p>
          <a:p>
            <a:pPr marL="457200" lvl="0" indent="-400050" rtl="0">
              <a:spcBef>
                <a:spcPts val="0"/>
              </a:spcBef>
              <a:buClr>
                <a:srgbClr val="595959"/>
              </a:buClr>
              <a:buSzPct val="100000"/>
              <a:buAutoNum type="romanUcPeriod"/>
            </a:pPr>
            <a:r>
              <a:rPr lang="en-US" sz="2700" dirty="0" smtClean="0">
                <a:solidFill>
                  <a:srgbClr val="595959"/>
                </a:solidFill>
              </a:rPr>
              <a:t> </a:t>
            </a:r>
            <a:r>
              <a:rPr lang="en" sz="2700" dirty="0" smtClean="0">
                <a:solidFill>
                  <a:srgbClr val="595959"/>
                </a:solidFill>
              </a:rPr>
              <a:t>Motorized </a:t>
            </a:r>
            <a:r>
              <a:rPr lang="en" sz="2700" dirty="0">
                <a:solidFill>
                  <a:srgbClr val="595959"/>
                </a:solidFill>
              </a:rPr>
              <a:t>Polarization Controller</a:t>
            </a:r>
          </a:p>
          <a:p>
            <a:pPr marL="457200" lvl="0" indent="-400050" rtl="0">
              <a:spcBef>
                <a:spcPts val="0"/>
              </a:spcBef>
              <a:buClr>
                <a:srgbClr val="595959"/>
              </a:buClr>
              <a:buSzPct val="100000"/>
              <a:buAutoNum type="romanUcPeriod"/>
            </a:pPr>
            <a:r>
              <a:rPr lang="en-US" sz="2700" dirty="0" smtClean="0">
                <a:solidFill>
                  <a:srgbClr val="595959"/>
                </a:solidFill>
              </a:rPr>
              <a:t> </a:t>
            </a:r>
            <a:r>
              <a:rPr lang="en" sz="2700" dirty="0" err="1" smtClean="0">
                <a:solidFill>
                  <a:srgbClr val="595959"/>
                </a:solidFill>
              </a:rPr>
              <a:t>TwinCAT</a:t>
            </a:r>
            <a:r>
              <a:rPr lang="en" sz="2700" dirty="0" smtClean="0">
                <a:solidFill>
                  <a:srgbClr val="595959"/>
                </a:solidFill>
              </a:rPr>
              <a:t>-EPICS-MEDM </a:t>
            </a:r>
            <a:r>
              <a:rPr lang="en" sz="2700" dirty="0">
                <a:solidFill>
                  <a:srgbClr val="595959"/>
                </a:solidFill>
              </a:rPr>
              <a:t>System</a:t>
            </a:r>
          </a:p>
          <a:p>
            <a:pPr marL="457200" lvl="0" indent="-400050" rtl="0">
              <a:spcBef>
                <a:spcPts val="0"/>
              </a:spcBef>
              <a:buClr>
                <a:srgbClr val="595959"/>
              </a:buClr>
              <a:buSzPct val="100000"/>
              <a:buAutoNum type="romanUcPeriod"/>
            </a:pPr>
            <a:r>
              <a:rPr lang="en-US" sz="2700" dirty="0" smtClean="0">
                <a:solidFill>
                  <a:srgbClr val="595959"/>
                </a:solidFill>
              </a:rPr>
              <a:t> </a:t>
            </a:r>
            <a:r>
              <a:rPr lang="en" sz="2700" dirty="0" smtClean="0">
                <a:solidFill>
                  <a:srgbClr val="595959"/>
                </a:solidFill>
              </a:rPr>
              <a:t>Results</a:t>
            </a:r>
            <a:endParaRPr lang="en" sz="2700" dirty="0">
              <a:solidFill>
                <a:srgbClr val="595959"/>
              </a:solidFill>
            </a:endParaRPr>
          </a:p>
          <a:p>
            <a:pPr marL="457200" lvl="0" indent="-400050" rtl="0">
              <a:spcBef>
                <a:spcPts val="0"/>
              </a:spcBef>
              <a:buClr>
                <a:srgbClr val="595959"/>
              </a:buClr>
              <a:buSzPct val="100000"/>
              <a:buAutoNum type="romanUcPeriod"/>
            </a:pPr>
            <a:r>
              <a:rPr lang="en-US" sz="2700" dirty="0" smtClean="0">
                <a:solidFill>
                  <a:srgbClr val="595959"/>
                </a:solidFill>
              </a:rPr>
              <a:t> </a:t>
            </a:r>
            <a:r>
              <a:rPr lang="en" sz="2700" dirty="0" smtClean="0">
                <a:solidFill>
                  <a:srgbClr val="595959"/>
                </a:solidFill>
              </a:rPr>
              <a:t>Future</a:t>
            </a:r>
            <a:r>
              <a:rPr lang="en-US" sz="2700" dirty="0" smtClean="0">
                <a:solidFill>
                  <a:srgbClr val="595959"/>
                </a:solidFill>
              </a:rPr>
              <a:t> Work and</a:t>
            </a:r>
            <a:r>
              <a:rPr lang="en" sz="2700" dirty="0" smtClean="0">
                <a:solidFill>
                  <a:srgbClr val="595959"/>
                </a:solidFill>
              </a:rPr>
              <a:t> </a:t>
            </a:r>
            <a:r>
              <a:rPr lang="en" sz="2700" dirty="0">
                <a:solidFill>
                  <a:srgbClr val="595959"/>
                </a:solidFill>
              </a:rPr>
              <a:t>Applications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Does it work?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r="17204"/>
          <a:stretch/>
        </p:blipFill>
        <p:spPr>
          <a:xfrm>
            <a:off x="1804488" y="925187"/>
            <a:ext cx="5482924" cy="41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Does it work?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l="7457" r="7897"/>
          <a:stretch/>
        </p:blipFill>
        <p:spPr>
          <a:xfrm>
            <a:off x="1465012" y="927200"/>
            <a:ext cx="6213979" cy="412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Does it work?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l="8510" t="5168" r="10208"/>
          <a:stretch/>
        </p:blipFill>
        <p:spPr>
          <a:xfrm>
            <a:off x="1518487" y="913824"/>
            <a:ext cx="6107025" cy="4007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Added Functionality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44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100"/>
              <a:t>To mirror functionality of the physical MPC, we need: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100"/>
              <a:t>Scrolling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 sz="2100"/>
              <a:t>Center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100"/>
              <a:t>Step size adjustment for coarse and fine adjustment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n" sz="2100"/>
              <a:t>Speed adjustment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56100" y="1152475"/>
            <a:ext cx="4244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/>
              <a:t>Additional features are also needed specifically for remote controls:</a:t>
            </a:r>
          </a:p>
          <a:p>
            <a:pPr lvl="0">
              <a:spcBef>
                <a:spcPts val="0"/>
              </a:spcBef>
              <a:buNone/>
            </a:pPr>
            <a:r>
              <a:rPr lang="en" sz="2100"/>
              <a:t>	Rescan</a:t>
            </a:r>
          </a:p>
          <a:p>
            <a:pPr lvl="0">
              <a:spcBef>
                <a:spcPts val="0"/>
              </a:spcBef>
              <a:buNone/>
            </a:pPr>
            <a:r>
              <a:rPr lang="en" sz="2100"/>
              <a:t>	Busy monitor</a:t>
            </a:r>
          </a:p>
          <a:p>
            <a:pPr lvl="0">
              <a:spcBef>
                <a:spcPts val="0"/>
              </a:spcBef>
              <a:buNone/>
            </a:pPr>
            <a:r>
              <a:rPr lang="en" sz="2100"/>
              <a:t>	Remote power controls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100"/>
              <a:t>	Robust error handling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Error Handling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  <p:sp>
        <p:nvSpPr>
          <p:cNvPr id="270" name="Shape 270"/>
          <p:cNvSpPr/>
          <p:nvPr/>
        </p:nvSpPr>
        <p:spPr>
          <a:xfrm>
            <a:off x="326350" y="907337"/>
            <a:ext cx="1566600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Start</a:t>
            </a:r>
          </a:p>
        </p:txBody>
      </p:sp>
      <p:sp>
        <p:nvSpPr>
          <p:cNvPr id="271" name="Shape 271"/>
          <p:cNvSpPr/>
          <p:nvPr/>
        </p:nvSpPr>
        <p:spPr>
          <a:xfrm>
            <a:off x="1187600" y="1737425"/>
            <a:ext cx="1566600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Interpret</a:t>
            </a:r>
          </a:p>
        </p:txBody>
      </p:sp>
      <p:sp>
        <p:nvSpPr>
          <p:cNvPr id="272" name="Shape 272"/>
          <p:cNvSpPr/>
          <p:nvPr/>
        </p:nvSpPr>
        <p:spPr>
          <a:xfrm>
            <a:off x="1962700" y="2590900"/>
            <a:ext cx="1566600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Communicate</a:t>
            </a:r>
          </a:p>
        </p:txBody>
      </p:sp>
      <p:sp>
        <p:nvSpPr>
          <p:cNvPr id="273" name="Shape 273"/>
          <p:cNvSpPr/>
          <p:nvPr/>
        </p:nvSpPr>
        <p:spPr>
          <a:xfrm>
            <a:off x="2754200" y="3432687"/>
            <a:ext cx="1566600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Check</a:t>
            </a:r>
          </a:p>
        </p:txBody>
      </p:sp>
      <p:sp>
        <p:nvSpPr>
          <p:cNvPr id="274" name="Shape 274"/>
          <p:cNvSpPr/>
          <p:nvPr/>
        </p:nvSpPr>
        <p:spPr>
          <a:xfrm>
            <a:off x="3590100" y="4274500"/>
            <a:ext cx="1566600" cy="7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Update</a:t>
            </a:r>
          </a:p>
        </p:txBody>
      </p:sp>
      <p:sp>
        <p:nvSpPr>
          <p:cNvPr id="275" name="Shape 275"/>
          <p:cNvSpPr/>
          <p:nvPr/>
        </p:nvSpPr>
        <p:spPr>
          <a:xfrm rot="5400000">
            <a:off x="417725" y="1737425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 rot="5400000">
            <a:off x="1187600" y="2567525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 rot="5400000">
            <a:off x="1962700" y="3444375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 rot="5400000">
            <a:off x="2837500" y="4274500"/>
            <a:ext cx="691800" cy="69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 rot="-5400000">
            <a:off x="2426300" y="677125"/>
            <a:ext cx="1672500" cy="2273400"/>
          </a:xfrm>
          <a:prstGeom prst="bentUpArrow">
            <a:avLst>
              <a:gd name="adj1" fmla="val 14041"/>
              <a:gd name="adj2" fmla="val 14094"/>
              <a:gd name="adj3" fmla="val 21197"/>
            </a:avLst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 txBox="1"/>
          <p:nvPr/>
        </p:nvSpPr>
        <p:spPr>
          <a:xfrm>
            <a:off x="3771146" y="2589421"/>
            <a:ext cx="1148600" cy="747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/>
              <a:t>Send / Receive Error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r="4951" b="66623"/>
          <a:stretch/>
        </p:blipFill>
        <p:spPr>
          <a:xfrm>
            <a:off x="4815775" y="901475"/>
            <a:ext cx="4270649" cy="245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t="90289"/>
          <a:stretch/>
        </p:blipFill>
        <p:spPr>
          <a:xfrm>
            <a:off x="4815762" y="3469677"/>
            <a:ext cx="4351519" cy="69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Chain of Communication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t="23524" b="11955"/>
          <a:stretch/>
        </p:blipFill>
        <p:spPr>
          <a:xfrm>
            <a:off x="5361383" y="869799"/>
            <a:ext cx="3385424" cy="388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211"/>
            <a:ext cx="5338195" cy="31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Chain of Communication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26</a:t>
            </a:fld>
            <a:endParaRPr lang="en"/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t="23524" b="11955"/>
          <a:stretch/>
        </p:blipFill>
        <p:spPr>
          <a:xfrm>
            <a:off x="5361383" y="869799"/>
            <a:ext cx="3385424" cy="388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211"/>
            <a:ext cx="5338195" cy="3104620"/>
          </a:xfrm>
          <a:prstGeom prst="rect">
            <a:avLst/>
          </a:prstGeom>
        </p:spPr>
      </p:pic>
      <p:sp>
        <p:nvSpPr>
          <p:cNvPr id="6" name="Shape 291"/>
          <p:cNvSpPr/>
          <p:nvPr/>
        </p:nvSpPr>
        <p:spPr>
          <a:xfrm>
            <a:off x="55085" y="1290552"/>
            <a:ext cx="4661700" cy="1937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1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EPICS / IOC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27</a:t>
            </a:fld>
            <a:endParaRPr lang="en"/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t="3956" r="7680"/>
          <a:stretch/>
        </p:blipFill>
        <p:spPr>
          <a:xfrm>
            <a:off x="0" y="1185025"/>
            <a:ext cx="5926775" cy="316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 rotWithShape="1">
          <a:blip r:embed="rId4">
            <a:alphaModFix/>
          </a:blip>
          <a:srcRect b="37640"/>
          <a:stretch/>
        </p:blipFill>
        <p:spPr>
          <a:xfrm>
            <a:off x="5926775" y="1028714"/>
            <a:ext cx="3217225" cy="3302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MEDM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28</a:t>
            </a:fld>
            <a:endParaRPr lang="en"/>
          </a:p>
        </p:txBody>
      </p:sp>
      <p:pic>
        <p:nvPicPr>
          <p:cNvPr id="307" name="Shape 307" descr="snapshot1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6243"/>
            <a:ext cx="9144001" cy="342341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/>
          <p:nvPr/>
        </p:nvSpPr>
        <p:spPr>
          <a:xfrm>
            <a:off x="4416525" y="3878850"/>
            <a:ext cx="123000" cy="120600"/>
          </a:xfrm>
          <a:prstGeom prst="ellipse">
            <a:avLst/>
          </a:prstGeom>
          <a:solidFill>
            <a:srgbClr val="00D3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MEDM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29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8352" r="7501" b="5792"/>
          <a:stretch/>
        </p:blipFill>
        <p:spPr>
          <a:xfrm>
            <a:off x="0" y="914399"/>
            <a:ext cx="5910146" cy="221927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315" name="Shape 315"/>
          <p:cNvPicPr preferRelativeResize="0"/>
          <p:nvPr/>
        </p:nvPicPr>
        <p:blipFill rotWithShape="1">
          <a:blip r:embed="rId4">
            <a:alphaModFix/>
          </a:blip>
          <a:srcRect l="2171" t="2069" r="2518" b="3054"/>
          <a:stretch/>
        </p:blipFill>
        <p:spPr>
          <a:xfrm>
            <a:off x="4494121" y="2372862"/>
            <a:ext cx="4649879" cy="26927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78"/>
          <p:cNvSpPr/>
          <p:nvPr/>
        </p:nvSpPr>
        <p:spPr>
          <a:xfrm rot="5400000">
            <a:off x="2411890" y="3100235"/>
            <a:ext cx="1086366" cy="1589534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122020" y="914399"/>
            <a:ext cx="302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FiberControl</a:t>
            </a:r>
            <a:r>
              <a:rPr lang="en-US" sz="900" dirty="0"/>
              <a:t>. </a:t>
            </a:r>
            <a:r>
              <a:rPr lang="en-US" sz="900" i="1" dirty="0" smtClean="0"/>
              <a:t>MPC-1 </a:t>
            </a:r>
            <a:r>
              <a:rPr lang="en-US" sz="900" i="1" dirty="0"/>
              <a:t>User and Programming Manual, Version 2-2</a:t>
            </a:r>
            <a:r>
              <a:rPr lang="en-US" sz="900" i="1" dirty="0" smtClean="0"/>
              <a:t>. </a:t>
            </a:r>
            <a:r>
              <a:rPr lang="en-US" sz="900" dirty="0"/>
              <a:t>LIGO Document T1200496-v1. 2003.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Arm Length </a:t>
            </a:r>
            <a:r>
              <a:rPr lang="en" dirty="0" smtClean="0"/>
              <a:t>Stabilization</a:t>
            </a:r>
            <a:r>
              <a:rPr lang="en-US" dirty="0" smtClean="0"/>
              <a:t> (ALS)</a:t>
            </a:r>
            <a:endParaRPr lang="en"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6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 dirty="0"/>
              <a:t>ALS locks each arm individually using lasers mounted behind the test </a:t>
            </a:r>
            <a:r>
              <a:rPr lang="en" sz="2200" dirty="0" smtClean="0"/>
              <a:t>mass</a:t>
            </a:r>
            <a:r>
              <a:rPr lang="en-US" sz="2200" dirty="0" err="1" smtClean="0"/>
              <a:t>es</a:t>
            </a:r>
            <a:endParaRPr lang="en" sz="2200" dirty="0"/>
          </a:p>
          <a:p>
            <a:pPr lvl="0">
              <a:spcBef>
                <a:spcPts val="0"/>
              </a:spcBef>
              <a:buNone/>
            </a:pPr>
            <a:r>
              <a:rPr lang="en" sz="2200" dirty="0"/>
              <a:t>Includes a polarization controller to correct for noise and polarization drift along the fiber optic cables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pic>
        <p:nvPicPr>
          <p:cNvPr id="124" name="Shape 124" descr="Screen Shot 2017-07-21 at 9.52.24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850" y="1020475"/>
            <a:ext cx="4826700" cy="35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6362312" y="1057126"/>
            <a:ext cx="2407200" cy="179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4431250" y="4568875"/>
            <a:ext cx="39411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A. Staley et. al. Achieving Resonance in the Advanced LIGO Gravitational-Wave Interferometer. LIGO Document P1400105. 2014.</a:t>
            </a:r>
            <a:r>
              <a:rPr lang="en" sz="1100">
                <a:solidFill>
                  <a:schemeClr val="dk1"/>
                </a:solidFill>
              </a:rPr>
              <a:t>	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 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</a:p>
        </p:txBody>
      </p:sp>
      <p:sp>
        <p:nvSpPr>
          <p:cNvPr id="9" name="Shape 225"/>
          <p:cNvSpPr/>
          <p:nvPr/>
        </p:nvSpPr>
        <p:spPr>
          <a:xfrm rot="16200000">
            <a:off x="6611757" y="1159317"/>
            <a:ext cx="596451" cy="9458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9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7204994" y="1372584"/>
            <a:ext cx="285163" cy="557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225"/>
          <p:cNvSpPr/>
          <p:nvPr/>
        </p:nvSpPr>
        <p:spPr>
          <a:xfrm rot="10800000">
            <a:off x="7704625" y="1961486"/>
            <a:ext cx="683013" cy="9458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Rectangle 11"/>
          <p:cNvSpPr/>
          <p:nvPr/>
        </p:nvSpPr>
        <p:spPr>
          <a:xfrm rot="5400000">
            <a:off x="7901805" y="1686453"/>
            <a:ext cx="305141" cy="66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Complete MEDM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30</a:t>
            </a:fld>
            <a:endParaRPr lang="en"/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050" y="1228127"/>
            <a:ext cx="9143999" cy="3265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Applications and Work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Immediate future work: 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/>
              <a:t>Adding power button to MEDM screen and power control to box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Near future applications: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Automation of search for paddle position that minimizes light rejection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Possible investigations: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Discrepancy between speed of paddles and busy monitor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Exact effective retardance of each paddle for given wavelength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Basic communication and controls established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595959"/>
                </a:solidFill>
              </a:rPr>
              <a:t>User interface developed for simple and intuitive operation of </a:t>
            </a:r>
            <a:r>
              <a:rPr lang="en" sz="2400" dirty="0"/>
              <a:t>remote </a:t>
            </a:r>
            <a:r>
              <a:rPr lang="en" sz="2400" dirty="0" smtClean="0"/>
              <a:t>controls</a:t>
            </a: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r>
              <a:rPr lang="en-US" sz="2400" dirty="0" smtClean="0"/>
              <a:t>Allows for DAQ storage of numeric channels</a:t>
            </a:r>
            <a:endParaRPr lang="en" sz="2400" dirty="0"/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Opens up the potential not only for digital controls, but also automation of polarization correction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Acknowledgments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82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Daniel </a:t>
            </a:r>
            <a:r>
              <a:rPr lang="en" sz="2400" dirty="0" err="1"/>
              <a:t>Sigg</a:t>
            </a:r>
            <a:endParaRPr lang="en" sz="2400" dirty="0"/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Dave Barker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Patrick Thomas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Richard McCarthy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Support provided by Caltech </a:t>
            </a:r>
            <a:r>
              <a:rPr lang="en" sz="2400" dirty="0" smtClean="0"/>
              <a:t>SURF</a:t>
            </a:r>
            <a:r>
              <a:rPr lang="en-US" sz="2400" dirty="0" smtClean="0"/>
              <a:t>, </a:t>
            </a:r>
            <a:r>
              <a:rPr lang="en" sz="2400" dirty="0" smtClean="0"/>
              <a:t>funded </a:t>
            </a:r>
            <a:r>
              <a:rPr lang="en" sz="2400" dirty="0"/>
              <a:t>by the </a:t>
            </a:r>
            <a:r>
              <a:rPr lang="en" sz="2400" dirty="0" smtClean="0"/>
              <a:t>NSF</a:t>
            </a:r>
            <a:endParaRPr lang="en" sz="2400" dirty="0"/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89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Update Command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Update command run after the MPC was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Power cycled (turned on and off)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Previous settings lost because remote setting not saved in non-voltile memory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35</a:t>
            </a:fld>
            <a:endParaRPr lang="en"/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l="1690" t="7689"/>
          <a:stretch/>
        </p:blipFill>
        <p:spPr>
          <a:xfrm>
            <a:off x="0" y="889202"/>
            <a:ext cx="4571999" cy="2979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4">
            <a:alphaModFix/>
          </a:blip>
          <a:srcRect l="1719" t="7604" r="1661" b="1104"/>
          <a:stretch/>
        </p:blipFill>
        <p:spPr>
          <a:xfrm>
            <a:off x="4513374" y="1753274"/>
            <a:ext cx="4571999" cy="297942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/>
          <p:nvPr/>
        </p:nvSpPr>
        <p:spPr>
          <a:xfrm>
            <a:off x="1044375" y="1473175"/>
            <a:ext cx="2793600" cy="393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5609200" y="2278300"/>
            <a:ext cx="2793600" cy="393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Motorized Polarization Controller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Input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𝛌/4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𝛌/2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𝛌/4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36</a:t>
            </a:fld>
            <a:endParaRPr lang="en"/>
          </a:p>
        </p:txBody>
      </p:sp>
      <p:pic>
        <p:nvPicPr>
          <p:cNvPr id="363" name="Shape 363" descr="fig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376" y="1353051"/>
            <a:ext cx="3252200" cy="26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 descr="Screen Shot 2017-07-18 at 9.51.51 AM.png"/>
          <p:cNvPicPr preferRelativeResize="0"/>
          <p:nvPr/>
        </p:nvPicPr>
        <p:blipFill rotWithShape="1">
          <a:blip r:embed="rId4">
            <a:alphaModFix/>
          </a:blip>
          <a:srcRect t="34738"/>
          <a:stretch/>
        </p:blipFill>
        <p:spPr>
          <a:xfrm>
            <a:off x="1211625" y="1935124"/>
            <a:ext cx="3804050" cy="318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 descr="Screen Shot 2017-07-18 at 9.51.51 AM.png"/>
          <p:cNvPicPr preferRelativeResize="0"/>
          <p:nvPr/>
        </p:nvPicPr>
        <p:blipFill rotWithShape="1">
          <a:blip r:embed="rId4">
            <a:alphaModFix/>
          </a:blip>
          <a:srcRect b="78123"/>
          <a:stretch/>
        </p:blipFill>
        <p:spPr>
          <a:xfrm>
            <a:off x="1211625" y="867900"/>
            <a:ext cx="3804050" cy="106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Polarization Drift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l="7361" t="18165" r="3296" b="8656"/>
          <a:stretch/>
        </p:blipFill>
        <p:spPr>
          <a:xfrm>
            <a:off x="1408801" y="986919"/>
            <a:ext cx="6076049" cy="40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Print this report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2878" y="2969391"/>
            <a:ext cx="82977" cy="8118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484850" y="3537800"/>
            <a:ext cx="1347300" cy="103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 i="1" dirty="0"/>
              <a:t>Trend of Polarization in ALS Fiber Transmission</a:t>
            </a:r>
            <a:r>
              <a:rPr lang="en" sz="1200" dirty="0"/>
              <a:t>. Jeffrey </a:t>
            </a:r>
            <a:r>
              <a:rPr lang="en" sz="1200" dirty="0" err="1"/>
              <a:t>Kissel</a:t>
            </a:r>
            <a:r>
              <a:rPr lang="en" sz="1200" dirty="0"/>
              <a:t>, LHO Logbook, 11/18/2016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52751" y="1005300"/>
            <a:ext cx="2701319" cy="1585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244600"/>
            <a:ext cx="110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Y Arm 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900" y="3383911"/>
            <a:ext cx="110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X Arm 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4703" y="2896683"/>
            <a:ext cx="5522642" cy="3872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1091" y="2896683"/>
            <a:ext cx="1582310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December 2015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85035" y="2896684"/>
            <a:ext cx="1582310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September 2016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94756" y="1163867"/>
            <a:ext cx="118142" cy="3869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631252" y="2599739"/>
            <a:ext cx="173419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0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536767" y="3110199"/>
            <a:ext cx="380865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50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1524963" y="1128087"/>
            <a:ext cx="383232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smtClean="0"/>
              <a:t>50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514001" y="2856092"/>
            <a:ext cx="4046125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Wrong Polarization (%)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592145" y="4772284"/>
            <a:ext cx="173419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Polarization Drift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l="7361" t="18165" r="3296" b="8656"/>
          <a:stretch/>
        </p:blipFill>
        <p:spPr>
          <a:xfrm>
            <a:off x="1408801" y="986919"/>
            <a:ext cx="6076049" cy="40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Print this report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2878" y="2969391"/>
            <a:ext cx="82977" cy="8118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484850" y="3537800"/>
            <a:ext cx="1347300" cy="103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 i="1" dirty="0"/>
              <a:t>Trend of Polarization in ALS Fiber Transmission</a:t>
            </a:r>
            <a:r>
              <a:rPr lang="en" sz="1200" dirty="0"/>
              <a:t>. Jeffrey </a:t>
            </a:r>
            <a:r>
              <a:rPr lang="en" sz="1200" dirty="0" err="1"/>
              <a:t>Kissel</a:t>
            </a:r>
            <a:r>
              <a:rPr lang="en" sz="1200" dirty="0"/>
              <a:t>, LHO Logbook, 11/18/2016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52751" y="1005300"/>
            <a:ext cx="2701319" cy="1585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244600"/>
            <a:ext cx="110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Y Arm 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900" y="3383911"/>
            <a:ext cx="110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X Arm 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4703" y="2896683"/>
            <a:ext cx="5522642" cy="3872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1091" y="2896683"/>
            <a:ext cx="1582310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December 2015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85035" y="2896684"/>
            <a:ext cx="1582310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September 2016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94756" y="1163867"/>
            <a:ext cx="118142" cy="3869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631252" y="2599739"/>
            <a:ext cx="173419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0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536767" y="3110199"/>
            <a:ext cx="380865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50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1524963" y="1128087"/>
            <a:ext cx="383232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smtClean="0"/>
              <a:t>50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514001" y="2856092"/>
            <a:ext cx="4046125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Wrong Polarization (%)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592145" y="4772284"/>
            <a:ext cx="173419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0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2458065" y="1366683"/>
            <a:ext cx="285135" cy="1450571"/>
          </a:xfrm>
          <a:prstGeom prst="rect">
            <a:avLst/>
          </a:prstGeom>
          <a:noFill/>
          <a:ln>
            <a:solidFill>
              <a:srgbClr val="498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Motorized Polarization Controller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134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Located in the corner station, with dual channel controls (for altering X and Y arm)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Changes the state-of-polarization using stress induced birefringence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5061" y="1123051"/>
            <a:ext cx="5298613" cy="3475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3605050" y="4663225"/>
            <a:ext cx="5172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FiberControl. MPC-1 User and Programming Manual, Version 2-2. LIGO Document T1200496- v1. 2003.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Motorized Polarization Controller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8027150" y="2887996"/>
            <a:ext cx="1116850" cy="1011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 i="1" dirty="0" err="1"/>
              <a:t>ThorLabs</a:t>
            </a:r>
            <a:r>
              <a:rPr lang="en" sz="1200" i="1" dirty="0"/>
              <a:t> Fiber Paddle Polarization Controller</a:t>
            </a:r>
            <a:r>
              <a:rPr lang="en" sz="1200" dirty="0"/>
              <a:t>. Overview of Manual Fiber Polarization Controller. </a:t>
            </a:r>
            <a:r>
              <a:rPr lang="en" sz="1200" dirty="0" smtClean="0"/>
              <a:t>3/14/14</a:t>
            </a:r>
            <a:r>
              <a:rPr lang="en-US" sz="1200" dirty="0" smtClean="0"/>
              <a:t> </a:t>
            </a:r>
            <a:endParaRPr lang="en" sz="1200" dirty="0"/>
          </a:p>
        </p:txBody>
      </p:sp>
      <p:pic>
        <p:nvPicPr>
          <p:cNvPr id="8" name="Thorlabs Fiber Paddle Polarization Controll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136" y="915976"/>
            <a:ext cx="7011627" cy="394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hape 158"/>
          <p:cNvCxnSpPr/>
          <p:nvPr/>
        </p:nvCxnSpPr>
        <p:spPr>
          <a:xfrm rot="10800000">
            <a:off x="5378425" y="3172275"/>
            <a:ext cx="1031400" cy="10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9" name="Shape 159"/>
          <p:cNvCxnSpPr/>
          <p:nvPr/>
        </p:nvCxnSpPr>
        <p:spPr>
          <a:xfrm rot="10800000">
            <a:off x="6409825" y="2888950"/>
            <a:ext cx="0" cy="121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/>
          <p:nvPr/>
        </p:nvCxnSpPr>
        <p:spPr>
          <a:xfrm rot="10800000">
            <a:off x="7241025" y="2374425"/>
            <a:ext cx="0" cy="121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1" name="Shape 161"/>
          <p:cNvSpPr/>
          <p:nvPr/>
        </p:nvSpPr>
        <p:spPr>
          <a:xfrm rot="2700000">
            <a:off x="7514304" y="2896623"/>
            <a:ext cx="301227" cy="169705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 descr="Screen Shot 2017-08-22 at 11.46.04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0087" y="3334637"/>
            <a:ext cx="1585812" cy="4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Stress Induced Birefringence</a:t>
            </a:r>
            <a:endParaRPr lang="en" dirty="0"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96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u="sng"/>
              <a:t>Bend</a:t>
            </a:r>
          </a:p>
          <a:p>
            <a:pPr lvl="0" rtl="0">
              <a:spcBef>
                <a:spcPts val="0"/>
              </a:spcBef>
              <a:buNone/>
            </a:pPr>
            <a:endParaRPr sz="1700"/>
          </a:p>
          <a:p>
            <a:pPr lvl="0" rtl="0">
              <a:spcBef>
                <a:spcPts val="0"/>
              </a:spcBef>
              <a:buNone/>
            </a:pPr>
            <a:endParaRPr b="1" u="sng"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693775" y="1152475"/>
            <a:ext cx="3970200" cy="152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u="sng" dirty="0"/>
              <a:t>Twist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b="1" u="sng" dirty="0"/>
          </a:p>
        </p:txBody>
      </p:sp>
      <p:pic>
        <p:nvPicPr>
          <p:cNvPr id="167" name="Shape 167" descr="Screen Shot 2017-08-18 at 3.49.40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600" y="1703000"/>
            <a:ext cx="4092399" cy="7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Screen Shot 2017-08-18 at 3.50.47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9812" y="1846487"/>
            <a:ext cx="2038124" cy="490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4131037" y="1744525"/>
            <a:ext cx="169800" cy="16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2</a:t>
            </a:r>
          </a:p>
        </p:txBody>
      </p:sp>
      <p:sp>
        <p:nvSpPr>
          <p:cNvPr id="170" name="Shape 170"/>
          <p:cNvSpPr/>
          <p:nvPr/>
        </p:nvSpPr>
        <p:spPr>
          <a:xfrm>
            <a:off x="1108800" y="2556550"/>
            <a:ext cx="2376000" cy="2576400"/>
          </a:xfrm>
          <a:prstGeom prst="blockArc">
            <a:avLst>
              <a:gd name="adj1" fmla="val 10806196"/>
              <a:gd name="adj2" fmla="val 21553967"/>
              <a:gd name="adj3" fmla="val 12797"/>
            </a:avLst>
          </a:prstGeom>
          <a:solidFill>
            <a:srgbClr val="9999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1108800" y="3825000"/>
            <a:ext cx="301200" cy="1063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08800" y="4807350"/>
            <a:ext cx="301200" cy="169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3183600" y="3825000"/>
            <a:ext cx="301200" cy="1063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3183600" y="4775125"/>
            <a:ext cx="301200" cy="169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2700000">
            <a:off x="6669285" y="2643658"/>
            <a:ext cx="301227" cy="2402183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rot="2700000">
            <a:off x="5828004" y="4604498"/>
            <a:ext cx="301227" cy="169705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77" name="Shape 177"/>
          <p:cNvCxnSpPr/>
          <p:nvPr/>
        </p:nvCxnSpPr>
        <p:spPr>
          <a:xfrm flipH="1">
            <a:off x="5615624" y="3150040"/>
            <a:ext cx="757200" cy="208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Block Arc 1"/>
          <p:cNvSpPr/>
          <p:nvPr/>
        </p:nvSpPr>
        <p:spPr>
          <a:xfrm rot="5400000">
            <a:off x="7008630" y="3203937"/>
            <a:ext cx="483097" cy="496477"/>
          </a:xfrm>
          <a:prstGeom prst="blockArc">
            <a:avLst>
              <a:gd name="adj1" fmla="val 10800000"/>
              <a:gd name="adj2" fmla="val 15143796"/>
              <a:gd name="adj3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 rot="5400000">
            <a:off x="6116026" y="4095410"/>
            <a:ext cx="483097" cy="496477"/>
          </a:xfrm>
          <a:prstGeom prst="blockArc">
            <a:avLst>
              <a:gd name="adj1" fmla="val 10800000"/>
              <a:gd name="adj2" fmla="val 15143796"/>
              <a:gd name="adj3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24" name="Shape 160"/>
          <p:cNvCxnSpPr/>
          <p:nvPr/>
        </p:nvCxnSpPr>
        <p:spPr>
          <a:xfrm flipV="1">
            <a:off x="6424640" y="3370187"/>
            <a:ext cx="1055471" cy="7319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5" name="Shape 160"/>
          <p:cNvCxnSpPr/>
          <p:nvPr/>
        </p:nvCxnSpPr>
        <p:spPr>
          <a:xfrm flipV="1">
            <a:off x="6563751" y="4031833"/>
            <a:ext cx="274831" cy="15504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7" name="Shape 160"/>
          <p:cNvCxnSpPr>
            <a:stCxn id="175" idx="1"/>
          </p:cNvCxnSpPr>
          <p:nvPr/>
        </p:nvCxnSpPr>
        <p:spPr>
          <a:xfrm flipV="1">
            <a:off x="6713398" y="3250220"/>
            <a:ext cx="657586" cy="48803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876110" y="2889743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110" y="2889743"/>
                <a:ext cx="20069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7273" r="-1818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Polarization Adjustment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 dirty="0"/>
              <a:t>Complications make it difficult to calculate exact orientation needed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200" dirty="0"/>
              <a:t>Temperature fluctuations, imperfections in fibers, unintended mechanical stress, imperfections of ‘effective </a:t>
            </a:r>
            <a:r>
              <a:rPr lang="en" sz="2200" dirty="0" err="1"/>
              <a:t>waveplates</a:t>
            </a:r>
            <a:r>
              <a:rPr lang="en" sz="2200" dirty="0"/>
              <a:t>’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200" dirty="0"/>
              <a:t>Instead, corrected using random walk to minimize percent rejected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n" sz="2200" dirty="0"/>
              <a:t>This has potential for automation, but first remote controls must be developed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1033</Words>
  <Application>Microsoft Macintosh PowerPoint</Application>
  <PresentationFormat>On-screen Show (16:9)</PresentationFormat>
  <Paragraphs>239</Paragraphs>
  <Slides>36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Cambria Math</vt:lpstr>
      <vt:lpstr>Ubuntu</vt:lpstr>
      <vt:lpstr>Arial</vt:lpstr>
      <vt:lpstr>Simple Light</vt:lpstr>
      <vt:lpstr>Simple Light</vt:lpstr>
      <vt:lpstr>Developing Remote Controls for the Motorized Polarization Controller in LHO’s Arm Length Stabilization System</vt:lpstr>
      <vt:lpstr>Outline</vt:lpstr>
      <vt:lpstr>Arm Length Stabilization (ALS)</vt:lpstr>
      <vt:lpstr>Polarization Drift</vt:lpstr>
      <vt:lpstr>Polarization Drift</vt:lpstr>
      <vt:lpstr>Motorized Polarization Controller</vt:lpstr>
      <vt:lpstr>Motorized Polarization Controller</vt:lpstr>
      <vt:lpstr>Stress Induced Birefringence</vt:lpstr>
      <vt:lpstr>Polarization Adjustment</vt:lpstr>
      <vt:lpstr>Goal of Project</vt:lpstr>
      <vt:lpstr>Chain of Communication</vt:lpstr>
      <vt:lpstr>Chain of Communication</vt:lpstr>
      <vt:lpstr>PowerPoint Presentation</vt:lpstr>
      <vt:lpstr>State Machine</vt:lpstr>
      <vt:lpstr>State Machine</vt:lpstr>
      <vt:lpstr>State Machine</vt:lpstr>
      <vt:lpstr>State Machine</vt:lpstr>
      <vt:lpstr>State Machine</vt:lpstr>
      <vt:lpstr>State Machine</vt:lpstr>
      <vt:lpstr>Does it work?</vt:lpstr>
      <vt:lpstr>Does it work?</vt:lpstr>
      <vt:lpstr>Does it work?</vt:lpstr>
      <vt:lpstr>Added Functionality</vt:lpstr>
      <vt:lpstr>Error Handling</vt:lpstr>
      <vt:lpstr>Chain of Communication</vt:lpstr>
      <vt:lpstr>Chain of Communication</vt:lpstr>
      <vt:lpstr>EPICS / IOC</vt:lpstr>
      <vt:lpstr>MEDM</vt:lpstr>
      <vt:lpstr>MEDM</vt:lpstr>
      <vt:lpstr>Complete MEDM</vt:lpstr>
      <vt:lpstr>Future Applications and Work</vt:lpstr>
      <vt:lpstr>Conclusion</vt:lpstr>
      <vt:lpstr>Acknowledgments</vt:lpstr>
      <vt:lpstr>PowerPoint Presentation</vt:lpstr>
      <vt:lpstr>Update Command</vt:lpstr>
      <vt:lpstr>Motorized Polarization Controller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Remote Controls for the Motorized Polarization Controller in LHO’s Arm Length Stabilization System</dc:title>
  <cp:lastModifiedBy>Caroline Martin</cp:lastModifiedBy>
  <cp:revision>24</cp:revision>
  <dcterms:modified xsi:type="dcterms:W3CDTF">2017-08-24T17:49:50Z</dcterms:modified>
</cp:coreProperties>
</file>