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480" r:id="rId2"/>
    <p:sldId id="477" r:id="rId3"/>
    <p:sldId id="474" r:id="rId4"/>
    <p:sldId id="475" r:id="rId5"/>
    <p:sldId id="468" r:id="rId6"/>
    <p:sldId id="469" r:id="rId7"/>
    <p:sldId id="470" r:id="rId8"/>
    <p:sldId id="476" r:id="rId9"/>
    <p:sldId id="473" r:id="rId10"/>
    <p:sldId id="467" r:id="rId11"/>
    <p:sldId id="478" r:id="rId12"/>
    <p:sldId id="472" r:id="rId13"/>
    <p:sldId id="479" r:id="rId1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.burtnyk" initials="kb" lastIdx="3" clrIdx="0"/>
  <p:cmAuthor id="1" name="David Reitz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C20"/>
    <a:srgbClr val="4CA9C0"/>
    <a:srgbClr val="4CACC0"/>
    <a:srgbClr val="4CABC0"/>
    <a:srgbClr val="4CAAC0"/>
    <a:srgbClr val="4CA9BE"/>
    <a:srgbClr val="4CA9C3"/>
    <a:srgbClr val="4CA9C1"/>
    <a:srgbClr val="4CABC1"/>
    <a:srgbClr val="4CA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866" autoAdjust="0"/>
  </p:normalViewPr>
  <p:slideViewPr>
    <p:cSldViewPr snapToGrid="0">
      <p:cViewPr varScale="1">
        <p:scale>
          <a:sx n="132" d="100"/>
          <a:sy n="132" d="100"/>
        </p:scale>
        <p:origin x="23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5EB3C-AD37-430B-A433-C89C60E14D26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42205-B3CC-4922-A596-2D4D17A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37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529" cy="46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286" y="1"/>
            <a:ext cx="2982528" cy="46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294" y="4415134"/>
            <a:ext cx="5045227" cy="41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909"/>
            <a:ext cx="2982529" cy="46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286" y="8831909"/>
            <a:ext cx="2982528" cy="46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D5798C-BFF0-6B41-B576-71BA2EEFE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22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67A3C-C2E3-C148-B26E-F591013537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A17F8-CD4A-364B-9A4B-D7BC2173F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8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ED897-5187-FF46-8E33-9ECBCFA5F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7ABC-A3D9-1E44-9169-1D0E1BC58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4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921D-8BBA-4EAB-9790-034FFAB2F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914400" indent="-228600">
              <a:defRPr/>
            </a:lvl3pPr>
            <a:lvl4pPr marL="1200150" indent="-28575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90627-2641-D545-B7DC-1C11A5781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E8D3-6D19-3B47-A117-6E3B91CA7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77972"/>
            <a:ext cx="7239000" cy="106502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C2040-5100-4F4A-8B69-DDAE14683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2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292" y="170122"/>
            <a:ext cx="7219507" cy="94984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76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524"/>
            <a:ext cx="4040188" cy="422063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576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524"/>
            <a:ext cx="4041775" cy="422063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A366-E323-FC49-BB4D-BC891A371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5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5134" y="5507566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394C2-312B-0F42-9FF4-C414201DA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6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49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B2372-5FD9-DB4B-9A84-977C70279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849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7937D-2B8E-1845-A00E-47803F02A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4621" y="465825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47D2-02E1-6E43-B0E4-81A4CCA8D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617" y="6390656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smtClean="0"/>
              <a:t>LIGO-G1701594-v1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24EDEDE-44F3-A444-A231-F3C7ACD4F7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667" y="1346220"/>
            <a:ext cx="8445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31950" y="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162062"/>
            <a:ext cx="9132888" cy="381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" name="Photo Editor Photo" r:id="rId15" imgW="4409524" imgH="3219899" progId="MSPhotoEd.3">
                  <p:embed/>
                </p:oleObj>
              </mc:Choice>
              <mc:Fallback>
                <p:oleObj name="Photo Editor Photo" r:id="rId15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/>
          <a:ea typeface="ヒラギノ角ゴ Std W8"/>
          <a:cs typeface="Times New Roman (Headings)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v"/>
        <a:defRPr sz="1800" b="1">
          <a:solidFill>
            <a:srgbClr val="000000"/>
          </a:solidFill>
          <a:latin typeface="Times New Roman"/>
          <a:ea typeface="+mn-ea"/>
          <a:cs typeface="Times New Roman"/>
        </a:defRPr>
      </a:lvl1pPr>
      <a:lvl2pPr marL="682625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v"/>
        <a:defRPr sz="1600" b="1">
          <a:solidFill>
            <a:srgbClr val="000000"/>
          </a:solidFill>
          <a:latin typeface="Times New Roman"/>
          <a:ea typeface="+mn-ea"/>
          <a:cs typeface="Times New Roman"/>
        </a:defRPr>
      </a:lvl2pPr>
      <a:lvl3pPr marL="860425" indent="-1746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v"/>
        <a:defRPr sz="1400">
          <a:solidFill>
            <a:srgbClr val="000000"/>
          </a:solidFill>
          <a:latin typeface="Times New Roman"/>
          <a:ea typeface="+mn-ea"/>
          <a:cs typeface="Times New Roman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v"/>
        <a:defRPr sz="1200">
          <a:solidFill>
            <a:srgbClr val="000000"/>
          </a:solidFill>
          <a:latin typeface="Times New Roman"/>
          <a:ea typeface="+mn-ea"/>
          <a:cs typeface="Times New Roman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v"/>
        <a:defRPr sz="1200">
          <a:solidFill>
            <a:srgbClr val="000000"/>
          </a:solidFill>
          <a:latin typeface="Times New Roman"/>
          <a:ea typeface="+mn-ea"/>
          <a:cs typeface="Times New Roman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cc.ligo.org/LIGO-G1500923/publi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63/1.493697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7916/D8X34WQ4" TargetMode="External"/><Relationship Id="rId4" Type="http://schemas.openxmlformats.org/officeDocument/2006/relationships/hyperlink" Target="https://dcc.ligo.org/LIGO-P1500273/publi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9.0010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arxiv.org/abs/1611.0899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iki.ligo.org/viewauth/CSWG/Web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11.4547" TargetMode="External"/><Relationship Id="rId2" Type="http://schemas.openxmlformats.org/officeDocument/2006/relationships/hyperlink" Target="https://dcc.ligo.org/LIGO-P1400177/publi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604.0043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T0900612/public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cc.ligo.org/LIGO-P1100052/publi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T1000625/public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cc.ligo.org/LIGO-T1200291/publi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T1500115/publi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P1600066/public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dcc.ligo.org/LIGO-T1500292/publi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arxiv.org/abs/1604.0145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2.06300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P1400105/publi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cc.ligo.org/LIGO-G1500456/publ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257" y="0"/>
            <a:ext cx="921657" cy="159657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" y="0"/>
            <a:ext cx="896157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533" y="2098053"/>
            <a:ext cx="2649981" cy="870118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Dennis Coyne</a:t>
            </a:r>
          </a:p>
          <a:p>
            <a:pPr algn="l"/>
            <a:r>
              <a:rPr lang="en-US" sz="1600" dirty="0">
                <a:solidFill>
                  <a:schemeClr val="tx2"/>
                </a:solidFill>
              </a:rPr>
              <a:t>LIGO Laboratory, </a:t>
            </a:r>
            <a:r>
              <a:rPr lang="en-US" sz="1600" dirty="0" smtClean="0">
                <a:solidFill>
                  <a:schemeClr val="tx2"/>
                </a:solidFill>
              </a:rPr>
              <a:t>Caltech</a:t>
            </a:r>
            <a:endParaRPr lang="en-US" sz="1600" dirty="0">
              <a:solidFill>
                <a:schemeClr val="tx2"/>
              </a:solidFill>
            </a:endParaRPr>
          </a:p>
          <a:p>
            <a:pPr algn="l"/>
            <a:r>
              <a:rPr lang="en-US" sz="1600" dirty="0" smtClean="0">
                <a:solidFill>
                  <a:schemeClr val="tx2"/>
                </a:solidFill>
              </a:rPr>
              <a:t>26 Aug </a:t>
            </a:r>
            <a:r>
              <a:rPr lang="en-US" sz="1600" dirty="0">
                <a:solidFill>
                  <a:schemeClr val="tx2"/>
                </a:solidFill>
              </a:rPr>
              <a:t>2017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533" y="1513278"/>
            <a:ext cx="638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LIGO Controls Overview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97087" y="2304512"/>
            <a:ext cx="2895600" cy="457200"/>
          </a:xfrm>
        </p:spPr>
        <p:txBody>
          <a:bodyPr/>
          <a:lstStyle/>
          <a:p>
            <a:r>
              <a:rPr lang="en-US" dirty="0" smtClean="0"/>
              <a:t>LIGO-G1701594-v1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57" y="1"/>
            <a:ext cx="6930571" cy="1227220"/>
          </a:xfrm>
        </p:spPr>
        <p:txBody>
          <a:bodyPr/>
          <a:lstStyle/>
          <a:p>
            <a:r>
              <a:rPr lang="en-US" dirty="0"/>
              <a:t>Interferometer </a:t>
            </a:r>
            <a:r>
              <a:rPr lang="en-US" dirty="0" smtClean="0">
                <a:solidFill>
                  <a:schemeClr val="tx1"/>
                </a:solidFill>
              </a:rPr>
              <a:t>Angle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Sensing &amp;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8407" y="1002550"/>
            <a:ext cx="3567197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Modulation sidebands: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9 MHz mostly sees PRC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45 MHz </a:t>
            </a:r>
            <a:r>
              <a:rPr lang="en-US" sz="1400" dirty="0" err="1" smtClean="0"/>
              <a:t>seeS</a:t>
            </a:r>
            <a:r>
              <a:rPr lang="en-US" sz="1400" dirty="0" smtClean="0"/>
              <a:t> PRC and SRC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Quadrant Photo-Diodes (QPD)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Relative position </a:t>
            </a:r>
            <a:r>
              <a:rPr lang="en-US" sz="1400" dirty="0" smtClean="0">
                <a:sym typeface="Wingdings" panose="05000000000000000000" pitchFamily="2" charset="2"/>
              </a:rPr>
              <a:t> pitch &amp; yaw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err="1" smtClean="0"/>
              <a:t>Wavefront</a:t>
            </a:r>
            <a:r>
              <a:rPr lang="en-US" sz="1400" dirty="0" smtClean="0"/>
              <a:t> Sensors (WFS)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RF QPD yields In-Phase and Quadrature Phase pitch &amp; yaw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Placed at different </a:t>
            </a:r>
            <a:r>
              <a:rPr lang="en-US" sz="1400" dirty="0" err="1" smtClean="0"/>
              <a:t>Gouy</a:t>
            </a:r>
            <a:r>
              <a:rPr lang="en-US" sz="1400" dirty="0" smtClean="0"/>
              <a:t> phases (near vs far field)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26 degrees-of-freedom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Input beam (</a:t>
            </a:r>
            <a:r>
              <a:rPr lang="en-US" sz="1400" dirty="0" err="1" smtClean="0"/>
              <a:t>pos</a:t>
            </a:r>
            <a:r>
              <a:rPr lang="en-US" sz="1400" dirty="0" smtClean="0"/>
              <a:t> + angle)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11 optics form the PRC, SRC, FP arm cavities (yaw, pitch)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20 </a:t>
            </a:r>
            <a:r>
              <a:rPr lang="en-US" sz="1400" dirty="0" err="1" smtClean="0"/>
              <a:t>dof</a:t>
            </a:r>
            <a:r>
              <a:rPr lang="en-US" sz="1400" dirty="0" smtClean="0"/>
              <a:t> controlled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IMC pointing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SR3, PR3 are just damped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Input &amp; Output Matrices are used to project the sensing to the controlled </a:t>
            </a:r>
            <a:r>
              <a:rPr lang="en-US" sz="1400" dirty="0" err="1" smtClean="0"/>
              <a:t>dofs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3599" y="1209821"/>
            <a:ext cx="4465628" cy="297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https://alog.ligo-wa.caltech.edu/aLOG/uploads/19583_20150712195012_ASCPITMA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968" y="4199386"/>
            <a:ext cx="4788498" cy="26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 bwMode="auto">
          <a:xfrm>
            <a:off x="4448629" y="2743200"/>
            <a:ext cx="508000" cy="142847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SENSORS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8403466" y="5399314"/>
            <a:ext cx="740534" cy="52977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DOF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90457" y="4114800"/>
            <a:ext cx="1357086" cy="22497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INPUT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MATRIX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5428" y="1659221"/>
            <a:ext cx="11030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From Input Mode Cleaner (IMC) cavity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9000" y="2347836"/>
            <a:ext cx="4979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PR3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7172" y="2968072"/>
            <a:ext cx="4979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</a:t>
            </a:r>
            <a:r>
              <a:rPr lang="en-US" sz="1200" dirty="0" smtClean="0">
                <a:solidFill>
                  <a:schemeClr val="tx2"/>
                </a:solidFill>
              </a:rPr>
              <a:t>R3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09938"/>
            <a:ext cx="3558790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2"/>
                </a:solidFill>
              </a:rPr>
              <a:t>Alignment Sensing and Control in </a:t>
            </a:r>
            <a:r>
              <a:rPr lang="en-US" sz="1400" i="1" dirty="0" smtClean="0">
                <a:solidFill>
                  <a:schemeClr val="tx2"/>
                </a:solidFill>
              </a:rPr>
              <a:t>Adv. LIGO, LIGO-P0900258, </a:t>
            </a:r>
            <a:r>
              <a:rPr lang="pt-BR" sz="1400" i="1" dirty="0">
                <a:solidFill>
                  <a:schemeClr val="tx2"/>
                </a:solidFill>
              </a:rPr>
              <a:t>Class. Quantum Grav. 27 (2010) 084026</a:t>
            </a:r>
            <a:endParaRPr lang="en-US" sz="1400" i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2"/>
                </a:solidFill>
              </a:rPr>
              <a:t>Advanced LIGO Angular Control System (ASC</a:t>
            </a:r>
            <a:r>
              <a:rPr lang="en-US" sz="1400" i="1" dirty="0" smtClean="0">
                <a:solidFill>
                  <a:schemeClr val="tx2"/>
                </a:solidFill>
              </a:rPr>
              <a:t>), </a:t>
            </a:r>
            <a:r>
              <a:rPr lang="en-US" sz="1400" i="1" dirty="0" smtClean="0">
                <a:solidFill>
                  <a:schemeClr val="tx2"/>
                </a:solidFill>
                <a:hlinkClick r:id="rId4"/>
              </a:rPr>
              <a:t>LIGO-G1500923</a:t>
            </a:r>
            <a:endParaRPr lang="en-US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2171277"/>
            <a:ext cx="8445500" cy="3289742"/>
          </a:xfrm>
        </p:spPr>
        <p:txBody>
          <a:bodyPr/>
          <a:lstStyle/>
          <a:p>
            <a:r>
              <a:rPr lang="en-US" dirty="0" smtClean="0"/>
              <a:t>Earth tidal correction</a:t>
            </a:r>
          </a:p>
          <a:p>
            <a:r>
              <a:rPr lang="en-US" dirty="0" smtClean="0"/>
              <a:t>Output Mode Cleaner (OMC) alignment</a:t>
            </a:r>
          </a:p>
          <a:p>
            <a:r>
              <a:rPr lang="en-US" dirty="0" err="1" smtClean="0"/>
              <a:t>Wavefront</a:t>
            </a:r>
            <a:r>
              <a:rPr lang="en-US" dirty="0" smtClean="0"/>
              <a:t> Sensor (WFS) centering</a:t>
            </a:r>
          </a:p>
          <a:p>
            <a:r>
              <a:rPr lang="en-US" dirty="0" smtClean="0"/>
              <a:t>Input Mode Cleaner (IMC) alignment</a:t>
            </a:r>
          </a:p>
          <a:p>
            <a:r>
              <a:rPr lang="en-US" dirty="0" smtClean="0"/>
              <a:t>Arm Length Stabilization (ALS)</a:t>
            </a:r>
          </a:p>
          <a:p>
            <a:r>
              <a:rPr lang="en-US" dirty="0" smtClean="0"/>
              <a:t>Thermal Compensation System (TCS)</a:t>
            </a:r>
          </a:p>
          <a:p>
            <a:r>
              <a:rPr lang="en-US" dirty="0" smtClean="0"/>
              <a:t>Fiber “violin” mode damping loops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6343" y="1241640"/>
            <a:ext cx="7673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Many additional, essential loops, many of which are not completely independent of the global interferometer controls: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429" y="2171277"/>
            <a:ext cx="2723015" cy="2218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0020" y="4322238"/>
            <a:ext cx="232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Wavefront</a:t>
            </a:r>
            <a:r>
              <a:rPr lang="en-US" sz="1200" i="1" dirty="0" smtClean="0"/>
              <a:t> sensor measurement and </a:t>
            </a:r>
            <a:r>
              <a:rPr lang="en-US" sz="1200" i="1" dirty="0" err="1" smtClean="0"/>
              <a:t>Kalman</a:t>
            </a:r>
            <a:r>
              <a:rPr lang="en-US" sz="1200" i="1" dirty="0" smtClean="0"/>
              <a:t> estimator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2441" y="5073089"/>
            <a:ext cx="8759864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chemeClr val="tx2"/>
                </a:solidFill>
              </a:rPr>
              <a:t>The Adv. LIGO Input Optics, LIGO-P1500076, </a:t>
            </a:r>
            <a:r>
              <a:rPr lang="en-US" sz="1400" dirty="0">
                <a:hlinkClick r:id="rId3"/>
              </a:rPr>
              <a:t>http://dx.doi.org/10.1063/1.4936974</a:t>
            </a:r>
            <a:r>
              <a:rPr lang="en-US" sz="1400" i="1" dirty="0" smtClean="0">
                <a:solidFill>
                  <a:schemeClr val="tx2"/>
                </a:solidFill>
              </a:rPr>
              <a:t>, </a:t>
            </a:r>
            <a:br>
              <a:rPr lang="en-US" sz="1400" i="1" dirty="0" smtClean="0">
                <a:solidFill>
                  <a:schemeClr val="tx2"/>
                </a:solidFill>
              </a:rPr>
            </a:br>
            <a:r>
              <a:rPr lang="nl-NL" sz="1400" i="1" dirty="0" smtClean="0">
                <a:solidFill>
                  <a:schemeClr val="tx2"/>
                </a:solidFill>
              </a:rPr>
              <a:t>Rev </a:t>
            </a:r>
            <a:r>
              <a:rPr lang="nl-NL" sz="1400" i="1" dirty="0">
                <a:solidFill>
                  <a:schemeClr val="tx2"/>
                </a:solidFill>
              </a:rPr>
              <a:t>Sci Instrum vol. 87 pg. 014502</a:t>
            </a:r>
            <a:r>
              <a:rPr lang="nl-NL" sz="1400" i="1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2"/>
                </a:solidFill>
              </a:rPr>
              <a:t>Locking the Advanced LIGO Gravitational Wave Detector: with a focus on the Arm Length Stabilization </a:t>
            </a:r>
            <a:r>
              <a:rPr lang="en-US" sz="1400" i="1" dirty="0" smtClean="0">
                <a:solidFill>
                  <a:schemeClr val="tx2"/>
                </a:solidFill>
              </a:rPr>
              <a:t>Technique, </a:t>
            </a:r>
            <a:r>
              <a:rPr lang="en-US" sz="1400" i="1" dirty="0" smtClean="0">
                <a:solidFill>
                  <a:schemeClr val="tx2"/>
                </a:solidFill>
                <a:hlinkClick r:id="rId4"/>
              </a:rPr>
              <a:t>LIGO-P1500273</a:t>
            </a:r>
            <a:r>
              <a:rPr lang="en-US" sz="1400" i="1" dirty="0" smtClean="0">
                <a:solidFill>
                  <a:schemeClr val="tx2"/>
                </a:solidFill>
              </a:rPr>
              <a:t>, </a:t>
            </a: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dx.doi.org/10.7916/D8X34WQ4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 err="1" smtClean="0">
                <a:solidFill>
                  <a:schemeClr val="tx2"/>
                </a:solidFill>
              </a:rPr>
              <a:t>Kalman</a:t>
            </a:r>
            <a:r>
              <a:rPr lang="en-US" sz="1400" i="1" dirty="0" smtClean="0">
                <a:solidFill>
                  <a:schemeClr val="tx2"/>
                </a:solidFill>
              </a:rPr>
              <a:t> Filter for the Thermal Compensation System, LIGO-G1501532</a:t>
            </a:r>
            <a:endParaRPr lang="en-US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8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62737"/>
            <a:ext cx="7239000" cy="1143000"/>
          </a:xfrm>
        </p:spPr>
        <p:txBody>
          <a:bodyPr/>
          <a:lstStyle/>
          <a:p>
            <a:r>
              <a:rPr lang="en-US" dirty="0" smtClean="0"/>
              <a:t>Interferometer Plant </a:t>
            </a:r>
            <a:br>
              <a:rPr lang="en-US" dirty="0" smtClean="0"/>
            </a:br>
            <a:r>
              <a:rPr lang="en-US" dirty="0" smtClean="0"/>
              <a:t>Changes with Optical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1205737"/>
            <a:ext cx="6809014" cy="2669576"/>
          </a:xfrm>
        </p:spPr>
        <p:txBody>
          <a:bodyPr/>
          <a:lstStyle/>
          <a:p>
            <a:r>
              <a:rPr lang="en-US" sz="1600" dirty="0" smtClean="0"/>
              <a:t>“Stiff” and “Soft” modes</a:t>
            </a:r>
          </a:p>
          <a:p>
            <a:pPr lvl="1"/>
            <a:r>
              <a:rPr lang="en-US" sz="1400" dirty="0" smtClean="0"/>
              <a:t>Radiation pressure in the </a:t>
            </a:r>
            <a:r>
              <a:rPr lang="en-US" sz="1400" dirty="0" err="1" smtClean="0"/>
              <a:t>Fabry</a:t>
            </a:r>
            <a:r>
              <a:rPr lang="en-US" sz="1400" dirty="0" smtClean="0"/>
              <a:t>-Perot arm cavities can result in instability</a:t>
            </a:r>
          </a:p>
          <a:p>
            <a:pPr lvl="1"/>
            <a:r>
              <a:rPr lang="en-US" sz="1400" dirty="0" smtClean="0"/>
              <a:t>Control Hard modes with ETMs only at high bandwidth</a:t>
            </a:r>
          </a:p>
          <a:p>
            <a:pPr lvl="1"/>
            <a:r>
              <a:rPr lang="en-US" sz="1400" dirty="0" smtClean="0"/>
              <a:t>Control Soft modes with ITMs only, at low bandwidth</a:t>
            </a:r>
          </a:p>
          <a:p>
            <a:r>
              <a:rPr lang="en-US" sz="1600" dirty="0" smtClean="0"/>
              <a:t>Parametric Instabilities</a:t>
            </a:r>
          </a:p>
          <a:p>
            <a:pPr lvl="1"/>
            <a:r>
              <a:rPr lang="en-US" sz="1400" dirty="0" smtClean="0"/>
              <a:t>Overlap of high order optical modes &amp; test mass acoustic modes</a:t>
            </a:r>
          </a:p>
          <a:p>
            <a:pPr lvl="1"/>
            <a:r>
              <a:rPr lang="en-US" sz="1400" dirty="0" smtClean="0"/>
              <a:t>Shift off resonance with thermal tuning (ring heaters)</a:t>
            </a:r>
          </a:p>
          <a:p>
            <a:pPr lvl="1"/>
            <a:r>
              <a:rPr lang="en-US" sz="1400" dirty="0" smtClean="0"/>
              <a:t>Damp with electro-static actuators</a:t>
            </a:r>
          </a:p>
          <a:p>
            <a:pPr lvl="1"/>
            <a:r>
              <a:rPr lang="en-US" sz="1400" dirty="0" smtClean="0"/>
              <a:t>Research on passive, broadly tuned dampers</a:t>
            </a:r>
          </a:p>
          <a:p>
            <a:pPr lvl="1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LIGO-G1701594-v1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79" y="1355426"/>
            <a:ext cx="1867549" cy="23701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5770" y="4614657"/>
            <a:ext cx="2518229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chemeClr val="tx2"/>
                </a:solidFill>
              </a:rPr>
              <a:t>Angular instability due to radiation pressure in </a:t>
            </a:r>
            <a:r>
              <a:rPr lang="en-US" sz="1200" i="1" dirty="0" smtClean="0">
                <a:solidFill>
                  <a:schemeClr val="tx2"/>
                </a:solidFill>
              </a:rPr>
              <a:t>LIGO</a:t>
            </a:r>
            <a:r>
              <a:rPr lang="en-US" sz="1200" i="1" dirty="0">
                <a:solidFill>
                  <a:schemeClr val="tx2"/>
                </a:solidFill>
              </a:rPr>
              <a:t>, LIGO-P0900086, </a:t>
            </a:r>
            <a:r>
              <a:rPr lang="en-US" sz="1200" i="1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en-US" sz="1200" i="1" dirty="0" smtClean="0">
                <a:solidFill>
                  <a:schemeClr val="tx2"/>
                </a:solidFill>
                <a:hlinkClick r:id="rId3"/>
              </a:rPr>
              <a:t>arxiv.org/abs/0909.0010</a:t>
            </a:r>
            <a:r>
              <a:rPr lang="en-US" sz="1200" i="1" dirty="0">
                <a:solidFill>
                  <a:schemeClr val="tx2"/>
                </a:solidFill>
              </a:rPr>
              <a:t>, Applied Optics, Vol. 49, No. 18</a:t>
            </a:r>
            <a:endParaRPr lang="en-US" sz="1200" i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chemeClr val="tx2"/>
                </a:solidFill>
              </a:rPr>
              <a:t>First Demonstration of Electrostatic Damping of Parametric Instability at </a:t>
            </a:r>
            <a:r>
              <a:rPr lang="en-US" sz="1200" i="1" dirty="0" smtClean="0">
                <a:solidFill>
                  <a:schemeClr val="tx2"/>
                </a:solidFill>
              </a:rPr>
              <a:t>Adv. </a:t>
            </a:r>
            <a:r>
              <a:rPr lang="en-US" sz="1200" i="1" dirty="0">
                <a:solidFill>
                  <a:schemeClr val="tx2"/>
                </a:solidFill>
              </a:rPr>
              <a:t>LIGO, </a:t>
            </a:r>
            <a:r>
              <a:rPr lang="en-US" sz="1200" i="1" dirty="0" smtClean="0">
                <a:solidFill>
                  <a:schemeClr val="tx2"/>
                </a:solidFill>
              </a:rPr>
              <a:t>LIGO-P1600090, </a:t>
            </a:r>
            <a:r>
              <a:rPr lang="en-US" sz="1200" i="1" dirty="0">
                <a:solidFill>
                  <a:schemeClr val="tx2"/>
                </a:solidFill>
                <a:hlinkClick r:id="rId4"/>
              </a:rPr>
              <a:t>https://</a:t>
            </a:r>
            <a:r>
              <a:rPr lang="en-US" sz="1200" i="1" dirty="0" smtClean="0">
                <a:solidFill>
                  <a:schemeClr val="tx2"/>
                </a:solidFill>
                <a:hlinkClick r:id="rId4"/>
              </a:rPr>
              <a:t>arxiv.org/abs/1611.08997</a:t>
            </a:r>
            <a:r>
              <a:rPr lang="en-US" sz="1200" i="1" dirty="0" smtClean="0">
                <a:solidFill>
                  <a:schemeClr val="tx2"/>
                </a:solidFill>
              </a:rPr>
              <a:t>, </a:t>
            </a:r>
            <a:r>
              <a:rPr lang="en-US" sz="1200" i="1" dirty="0">
                <a:solidFill>
                  <a:schemeClr val="tx2"/>
                </a:solidFill>
              </a:rPr>
              <a:t>Phys. Rev. Lett. 118, 151102 (2017)</a:t>
            </a:r>
          </a:p>
        </p:txBody>
      </p:sp>
      <p:pic>
        <p:nvPicPr>
          <p:cNvPr id="9" name="Shape 1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7" y="3936258"/>
            <a:ext cx="6618514" cy="2921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91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LSC Control Systems Working Group (CSWG</a:t>
            </a:r>
            <a:r>
              <a:rPr lang="en-US" sz="3600" baseline="30000" dirty="0" smtClean="0">
                <a:solidFill>
                  <a:schemeClr val="tx1"/>
                </a:solidFill>
              </a:rPr>
              <a:t>1</a:t>
            </a:r>
            <a:r>
              <a:rPr lang="en-US" sz="3600" dirty="0" smtClean="0"/>
              <a:t>) Priorities/Focus Areas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8486"/>
            <a:ext cx="4622800" cy="4694970"/>
          </a:xfrm>
        </p:spPr>
        <p:txBody>
          <a:bodyPr/>
          <a:lstStyle/>
          <a:p>
            <a:r>
              <a:rPr lang="en-US" dirty="0" smtClean="0"/>
              <a:t>Applications </a:t>
            </a:r>
            <a:r>
              <a:rPr lang="en-US" dirty="0"/>
              <a:t>of Machine Learning (ML</a:t>
            </a:r>
            <a:r>
              <a:rPr lang="en-US" dirty="0" smtClean="0"/>
              <a:t>) to Controls</a:t>
            </a:r>
          </a:p>
          <a:p>
            <a:pPr lvl="1"/>
            <a:r>
              <a:rPr lang="en-US" dirty="0" smtClean="0"/>
              <a:t>Lock Maintenance</a:t>
            </a:r>
          </a:p>
          <a:p>
            <a:pPr lvl="1"/>
            <a:r>
              <a:rPr lang="en-US" dirty="0" smtClean="0"/>
              <a:t>Lock Acquisition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endParaRPr lang="en-US" baseline="30000" dirty="0">
              <a:solidFill>
                <a:schemeClr val="tx1"/>
              </a:solidFill>
            </a:endParaRPr>
          </a:p>
          <a:p>
            <a:r>
              <a:rPr lang="en-US" dirty="0" smtClean="0"/>
              <a:t>Length </a:t>
            </a:r>
            <a:r>
              <a:rPr lang="en-US" dirty="0"/>
              <a:t>to Angle (L2A) decoupling</a:t>
            </a:r>
          </a:p>
          <a:p>
            <a:r>
              <a:rPr lang="en-US" dirty="0" smtClean="0"/>
              <a:t>Feedback </a:t>
            </a:r>
            <a:r>
              <a:rPr lang="en-US" dirty="0"/>
              <a:t>optimization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esp. applied to angular controls)</a:t>
            </a:r>
          </a:p>
          <a:p>
            <a:r>
              <a:rPr lang="en-US" dirty="0" smtClean="0"/>
              <a:t>System </a:t>
            </a:r>
            <a:r>
              <a:rPr lang="en-US" dirty="0"/>
              <a:t>Identification</a:t>
            </a:r>
          </a:p>
          <a:p>
            <a:r>
              <a:rPr lang="en-US" dirty="0" smtClean="0"/>
              <a:t>Interferometer </a:t>
            </a:r>
            <a:r>
              <a:rPr lang="en-US" dirty="0"/>
              <a:t>robust configuration for </a:t>
            </a:r>
            <a:r>
              <a:rPr lang="en-US" dirty="0" smtClean="0"/>
              <a:t>earthquakes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  <a:endParaRPr lang="en-US" baseline="30000" dirty="0">
              <a:solidFill>
                <a:schemeClr val="tx1"/>
              </a:solidFill>
            </a:endParaRPr>
          </a:p>
          <a:p>
            <a:r>
              <a:rPr lang="en-US" dirty="0" smtClean="0"/>
              <a:t>State </a:t>
            </a:r>
            <a:r>
              <a:rPr lang="en-US" dirty="0"/>
              <a:t>space control for </a:t>
            </a:r>
            <a:r>
              <a:rPr lang="en-US" dirty="0" smtClean="0"/>
              <a:t>the Real-Time </a:t>
            </a:r>
            <a:r>
              <a:rPr lang="en-US" dirty="0"/>
              <a:t>Code Generator (RCG) </a:t>
            </a:r>
            <a:r>
              <a:rPr lang="en-US" dirty="0" smtClean="0"/>
              <a:t>Software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More generally, we are working to inject more modern control techniques to improve performance &amp; robustness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124" y="6021324"/>
            <a:ext cx="782199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400" i="1" dirty="0">
                <a:solidFill>
                  <a:schemeClr val="tx2"/>
                </a:solidFill>
              </a:rPr>
              <a:t>CSWG wiki page: </a:t>
            </a:r>
            <a:r>
              <a:rPr lang="en-US" sz="1400" i="1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US" sz="1400" i="1" dirty="0" smtClean="0">
                <a:solidFill>
                  <a:schemeClr val="tx2"/>
                </a:solidFill>
                <a:hlinkClick r:id="rId2"/>
              </a:rPr>
              <a:t>wiki.ligo.org/viewauth/CSWG/WebHome</a:t>
            </a:r>
            <a:endParaRPr lang="en-US" sz="1400" i="1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i="1" dirty="0">
                <a:solidFill>
                  <a:schemeClr val="tx2"/>
                </a:solidFill>
              </a:rPr>
              <a:t>LSC-Virgo August 2017 Meeting @CERN, Deep leaning applied to lock </a:t>
            </a:r>
            <a:r>
              <a:rPr lang="en-US" sz="1400" i="1" dirty="0" smtClean="0">
                <a:solidFill>
                  <a:schemeClr val="tx2"/>
                </a:solidFill>
              </a:rPr>
              <a:t>acquisition, LIGO-G1701589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i="1" dirty="0" smtClean="0">
                <a:solidFill>
                  <a:schemeClr val="tx2"/>
                </a:solidFill>
              </a:rPr>
              <a:t>LSC-Virgo August </a:t>
            </a:r>
            <a:r>
              <a:rPr lang="en-US" sz="1400" i="1" dirty="0">
                <a:solidFill>
                  <a:schemeClr val="tx2"/>
                </a:solidFill>
              </a:rPr>
              <a:t>2017 Meeting @CERN, Earthquake early warning &amp; </a:t>
            </a:r>
            <a:r>
              <a:rPr lang="en-US" sz="1400" i="1" dirty="0" smtClean="0">
                <a:solidFill>
                  <a:schemeClr val="tx2"/>
                </a:solidFill>
              </a:rPr>
              <a:t>response, LIGO-G1701593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143" y="3250116"/>
            <a:ext cx="4172857" cy="27712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028" y="1698171"/>
            <a:ext cx="3718431" cy="14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4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Hardware architecture</a:t>
            </a:r>
            <a:endParaRPr lang="en-US" sz="2200" dirty="0" smtClean="0"/>
          </a:p>
          <a:p>
            <a:r>
              <a:rPr lang="en-US" sz="2400" dirty="0" smtClean="0"/>
              <a:t>Software  architecture</a:t>
            </a:r>
            <a:endParaRPr lang="en-US" sz="2200" dirty="0" smtClean="0"/>
          </a:p>
          <a:p>
            <a:r>
              <a:rPr lang="en-US" sz="2400" dirty="0" smtClean="0"/>
              <a:t>“Plants” to be controlled</a:t>
            </a:r>
          </a:p>
          <a:p>
            <a:r>
              <a:rPr lang="en-US" sz="2400" dirty="0" smtClean="0"/>
              <a:t>Control group focus areas/priorities</a:t>
            </a:r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0954" y="4971731"/>
            <a:ext cx="7014410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Overall references on the Advanced LIGO detector: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chemeClr val="tx2"/>
                </a:solidFill>
              </a:rPr>
              <a:t>Advanced LIGO, </a:t>
            </a:r>
            <a:r>
              <a:rPr lang="en-US" sz="1400" i="1" dirty="0" smtClean="0">
                <a:solidFill>
                  <a:schemeClr val="tx2"/>
                </a:solidFill>
                <a:hlinkClick r:id="rId2"/>
              </a:rPr>
              <a:t>LIGO-P1400177</a:t>
            </a:r>
            <a:r>
              <a:rPr lang="en-US" sz="1400" i="1" dirty="0" smtClean="0">
                <a:solidFill>
                  <a:schemeClr val="tx2"/>
                </a:solidFill>
              </a:rPr>
              <a:t>, </a:t>
            </a:r>
            <a:r>
              <a:rPr lang="en-US" sz="1400" dirty="0" smtClean="0">
                <a:hlinkClick r:id="rId3"/>
              </a:rPr>
              <a:t>https://arxiv.org/abs/1411.4547</a:t>
            </a:r>
            <a:endParaRPr lang="en-US" sz="1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2"/>
                </a:solidFill>
              </a:rPr>
              <a:t>The Sensitivity of the Advanced LIGO Detectors at the Beginning of Gravitational Wave Astronomy, LIGO-P1500260, </a:t>
            </a:r>
            <a:r>
              <a:rPr lang="en-US" sz="1400" i="1" dirty="0">
                <a:solidFill>
                  <a:schemeClr val="tx2"/>
                </a:solidFill>
                <a:hlinkClick r:id="rId4"/>
              </a:rPr>
              <a:t>https://arxiv.org/abs/1604.00439</a:t>
            </a:r>
            <a:r>
              <a:rPr lang="en-US" sz="1400" i="1" dirty="0">
                <a:solidFill>
                  <a:schemeClr val="tx2"/>
                </a:solidFill>
              </a:rPr>
              <a:t>, Phys. Rev. D 93, </a:t>
            </a:r>
            <a:r>
              <a:rPr lang="en-US" sz="1400" i="1" dirty="0" smtClean="0">
                <a:solidFill>
                  <a:schemeClr val="tx2"/>
                </a:solidFill>
              </a:rPr>
              <a:t>112004,June </a:t>
            </a:r>
            <a:r>
              <a:rPr lang="en-US" sz="1400" i="1" dirty="0">
                <a:solidFill>
                  <a:schemeClr val="tx2"/>
                </a:solidFill>
              </a:rPr>
              <a:t>2016.</a:t>
            </a:r>
          </a:p>
        </p:txBody>
      </p:sp>
    </p:spTree>
    <p:extLst>
      <p:ext uri="{BB962C8B-B14F-4D97-AF65-F5344CB8AC3E}">
        <p14:creationId xmlns:p14="http://schemas.microsoft.com/office/powerpoint/2010/main" val="164380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405" y="60964"/>
            <a:ext cx="7239000" cy="1143000"/>
          </a:xfrm>
        </p:spPr>
        <p:txBody>
          <a:bodyPr/>
          <a:lstStyle/>
          <a:p>
            <a:r>
              <a:rPr lang="en-US" dirty="0" smtClean="0"/>
              <a:t>Control &amp; Data System </a:t>
            </a:r>
            <a:br>
              <a:rPr lang="en-US" dirty="0" smtClean="0"/>
            </a:br>
            <a:r>
              <a:rPr lang="en-US" dirty="0" smtClean="0"/>
              <a:t>Hardware Architecture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1346220"/>
            <a:ext cx="3513221" cy="363485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Timing derived from GPS</a:t>
            </a:r>
          </a:p>
          <a:p>
            <a:r>
              <a:rPr lang="en-US" dirty="0" smtClean="0"/>
              <a:t>Front-End Computers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ard, real-time</a:t>
            </a:r>
          </a:p>
          <a:p>
            <a:pPr lvl="1"/>
            <a:r>
              <a:rPr lang="en-US" dirty="0" smtClean="0"/>
              <a:t>Linux real-time OS</a:t>
            </a:r>
          </a:p>
          <a:p>
            <a:pPr lvl="1"/>
            <a:r>
              <a:rPr lang="en-US" dirty="0" smtClean="0"/>
              <a:t>multi-core, server class</a:t>
            </a:r>
          </a:p>
          <a:p>
            <a:r>
              <a:rPr lang="en-US" dirty="0" smtClean="0"/>
              <a:t>Fiber-linked </a:t>
            </a:r>
            <a:r>
              <a:rPr lang="en-US" dirty="0" err="1" smtClean="0"/>
              <a:t>PCIe</a:t>
            </a:r>
            <a:r>
              <a:rPr lang="en-US" dirty="0" smtClean="0"/>
              <a:t> I/O bus with 18-bit ADC/DAC</a:t>
            </a:r>
          </a:p>
          <a:p>
            <a:r>
              <a:rPr lang="en-US" dirty="0" smtClean="0"/>
              <a:t>Servo loop rates up to 65 kHz</a:t>
            </a:r>
          </a:p>
          <a:p>
            <a:r>
              <a:rPr lang="en-US" dirty="0" smtClean="0"/>
              <a:t>Synchronous, deterministic operation to within a few microseconds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LIGO-G1701594-v1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537" y="1226654"/>
            <a:ext cx="5520933" cy="386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211" y="5822598"/>
            <a:ext cx="701441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 err="1" smtClean="0">
                <a:solidFill>
                  <a:schemeClr val="tx2"/>
                </a:solidFill>
              </a:rPr>
              <a:t>AdvLIGO</a:t>
            </a:r>
            <a:r>
              <a:rPr lang="en-US" sz="1400" i="1" dirty="0" smtClean="0">
                <a:solidFill>
                  <a:schemeClr val="tx2"/>
                </a:solidFill>
              </a:rPr>
              <a:t> CDS Design Overview, </a:t>
            </a:r>
            <a:r>
              <a:rPr lang="en-US" sz="1400" i="1" dirty="0" smtClean="0">
                <a:solidFill>
                  <a:schemeClr val="tx2"/>
                </a:solidFill>
                <a:hlinkClick r:id="rId3"/>
              </a:rPr>
              <a:t>LIGO-T0900612</a:t>
            </a:r>
            <a:endParaRPr lang="en-US" sz="1400" i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chemeClr val="tx2"/>
                </a:solidFill>
              </a:rPr>
              <a:t>New Control and Data Acquisition System in the </a:t>
            </a:r>
            <a:r>
              <a:rPr lang="en-US" sz="1400" i="1" dirty="0" err="1" smtClean="0">
                <a:solidFill>
                  <a:schemeClr val="tx2"/>
                </a:solidFill>
              </a:rPr>
              <a:t>AdvLIGO</a:t>
            </a:r>
            <a:r>
              <a:rPr lang="en-US" sz="1400" i="1" dirty="0" smtClean="0">
                <a:solidFill>
                  <a:schemeClr val="tx2"/>
                </a:solidFill>
              </a:rPr>
              <a:t> Project, </a:t>
            </a:r>
            <a:r>
              <a:rPr lang="en-US" sz="1400" i="1" dirty="0" smtClean="0">
                <a:solidFill>
                  <a:schemeClr val="tx2"/>
                </a:solidFill>
                <a:hlinkClick r:id="rId4"/>
              </a:rPr>
              <a:t>LIGO-P1100052</a:t>
            </a:r>
            <a:endParaRPr lang="en-US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4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&amp; Data System </a:t>
            </a:r>
            <a:br>
              <a:rPr lang="en-US" dirty="0"/>
            </a:br>
            <a:r>
              <a:rPr lang="en-US" dirty="0" smtClean="0"/>
              <a:t>Software </a:t>
            </a:r>
            <a:r>
              <a:rPr lang="en-US" dirty="0"/>
              <a:t>Architecture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8" y="1346220"/>
            <a:ext cx="2476721" cy="4114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Real-Time Code Generator (RCG)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Simulink graphical interface used to sketch control</a:t>
            </a:r>
          </a:p>
          <a:p>
            <a:r>
              <a:rPr lang="en-US" dirty="0" smtClean="0"/>
              <a:t>EPICS</a:t>
            </a:r>
          </a:p>
          <a:p>
            <a:pPr lvl="1"/>
            <a:r>
              <a:rPr lang="en-US" dirty="0" smtClean="0"/>
              <a:t>Interface for setting parameters</a:t>
            </a:r>
          </a:p>
          <a:p>
            <a:r>
              <a:rPr lang="en-US" dirty="0" smtClean="0"/>
              <a:t>Guardian</a:t>
            </a:r>
          </a:p>
          <a:p>
            <a:pPr lvl="1"/>
            <a:r>
              <a:rPr lang="en-US" dirty="0" smtClean="0"/>
              <a:t>State machine for sequencing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LIGO-G1701594-v1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217" y="1738312"/>
            <a:ext cx="60960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211" y="5822598"/>
            <a:ext cx="701441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 err="1" smtClean="0">
                <a:solidFill>
                  <a:schemeClr val="tx2"/>
                </a:solidFill>
              </a:rPr>
              <a:t>aLIGO</a:t>
            </a:r>
            <a:r>
              <a:rPr lang="en-US" sz="1400" i="1" dirty="0" smtClean="0">
                <a:solidFill>
                  <a:schemeClr val="tx2"/>
                </a:solidFill>
              </a:rPr>
              <a:t>, DAQ, Software Design Documentation, </a:t>
            </a:r>
            <a:r>
              <a:rPr lang="en-US" sz="1400" i="1" dirty="0" smtClean="0">
                <a:solidFill>
                  <a:schemeClr val="tx2"/>
                </a:solidFill>
                <a:hlinkClick r:id="rId3"/>
              </a:rPr>
              <a:t>LIGO-T1000625</a:t>
            </a:r>
            <a:endParaRPr lang="en-US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5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digital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346220"/>
            <a:ext cx="8445500" cy="1052266"/>
          </a:xfrm>
        </p:spPr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/Simulink used as a graphical interface to sketch control system using standard blocks</a:t>
            </a:r>
          </a:p>
          <a:p>
            <a:r>
              <a:rPr lang="en-US" dirty="0" smtClean="0"/>
              <a:t>Generates real-time code to run on </a:t>
            </a:r>
            <a:r>
              <a:rPr lang="en-US" dirty="0" err="1" smtClean="0"/>
              <a:t>linux</a:t>
            </a:r>
            <a:r>
              <a:rPr lang="en-US" dirty="0" smtClean="0"/>
              <a:t> front-end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2211" y="5822598"/>
            <a:ext cx="701441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2"/>
                </a:solidFill>
              </a:rPr>
              <a:t>Real-time Code Generator (RCG) Software Component </a:t>
            </a:r>
            <a:r>
              <a:rPr lang="en-US" sz="1400" i="1" dirty="0" smtClean="0">
                <a:solidFill>
                  <a:schemeClr val="tx2"/>
                </a:solidFill>
              </a:rPr>
              <a:t>Overview, </a:t>
            </a:r>
            <a:r>
              <a:rPr lang="en-US" sz="1400" i="1" dirty="0" smtClean="0">
                <a:solidFill>
                  <a:schemeClr val="tx2"/>
                </a:solidFill>
                <a:hlinkClick r:id="rId2"/>
              </a:rPr>
              <a:t>LIGO-T1200291</a:t>
            </a:r>
            <a:endParaRPr lang="en-US" sz="1400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670" y="2398486"/>
            <a:ext cx="6618951" cy="34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5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digital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346220"/>
            <a:ext cx="8445500" cy="482580"/>
          </a:xfrm>
        </p:spPr>
        <p:txBody>
          <a:bodyPr/>
          <a:lstStyle/>
          <a:p>
            <a:r>
              <a:rPr lang="en-US" dirty="0" smtClean="0"/>
              <a:t>Interface to the front-end, real-time “models” is via EPICS</a:t>
            </a:r>
          </a:p>
          <a:p>
            <a:r>
              <a:rPr lang="en-US" dirty="0" smtClean="0"/>
              <a:t>Change filters, gains, parameters</a:t>
            </a:r>
          </a:p>
          <a:p>
            <a:r>
              <a:rPr lang="en-US" dirty="0" smtClean="0"/>
              <a:t>Set Point Definition/Monitor software automates configuration control for the ~100k servo system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LIGO-G1701594-v1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829" y="2681879"/>
            <a:ext cx="7294371" cy="3276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439" y="6020496"/>
            <a:ext cx="701441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2"/>
                </a:solidFill>
              </a:rPr>
              <a:t>Real-Time Code Generator (RCG) SDF </a:t>
            </a:r>
            <a:r>
              <a:rPr lang="en-US" sz="1400" i="1" dirty="0" smtClean="0">
                <a:solidFill>
                  <a:schemeClr val="tx2"/>
                </a:solidFill>
              </a:rPr>
              <a:t>Software, </a:t>
            </a:r>
            <a:r>
              <a:rPr lang="en-US" sz="1400" i="1" dirty="0" smtClean="0">
                <a:solidFill>
                  <a:schemeClr val="tx2"/>
                </a:solidFill>
                <a:hlinkClick r:id="rId3"/>
              </a:rPr>
              <a:t>LIGO-T1500115</a:t>
            </a:r>
            <a:endParaRPr lang="en-US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5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Guardian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218504"/>
            <a:ext cx="8445500" cy="526075"/>
          </a:xfrm>
        </p:spPr>
        <p:txBody>
          <a:bodyPr/>
          <a:lstStyle/>
          <a:p>
            <a:r>
              <a:rPr lang="en-US" sz="1600" dirty="0"/>
              <a:t>R</a:t>
            </a:r>
            <a:r>
              <a:rPr lang="en-US" sz="1600" dirty="0" smtClean="0"/>
              <a:t>obust framework for automation of the interferometer &amp; all subsystems</a:t>
            </a:r>
          </a:p>
          <a:p>
            <a:r>
              <a:rPr lang="en-US" sz="1600" dirty="0" smtClean="0"/>
              <a:t>Hierarchical, distributed, finite state machine</a:t>
            </a:r>
          </a:p>
          <a:p>
            <a:r>
              <a:rPr lang="en-US" sz="1600" dirty="0" smtClean="0"/>
              <a:t>Each node executes a state graph for its subsystem</a:t>
            </a:r>
          </a:p>
          <a:p>
            <a:r>
              <a:rPr lang="en-US" sz="1600" dirty="0" smtClean="0"/>
              <a:t>Supports commissioning &amp; operation</a:t>
            </a:r>
          </a:p>
          <a:p>
            <a:r>
              <a:rPr lang="en-US" sz="1600" dirty="0" smtClean="0"/>
              <a:t>EPICS interface</a:t>
            </a:r>
          </a:p>
          <a:p>
            <a:r>
              <a:rPr lang="en-US" sz="1600" dirty="0" smtClean="0"/>
              <a:t>Python code</a:t>
            </a:r>
          </a:p>
          <a:p>
            <a:r>
              <a:rPr lang="en-US" sz="1600" dirty="0" smtClean="0"/>
              <a:t>Adopted &amp; adapted by Virgo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LIGO-G1701594-v1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277" y="6011799"/>
            <a:ext cx="8526673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chemeClr val="tx2"/>
                </a:solidFill>
              </a:rPr>
              <a:t>Advanced LIGO Guardian Documentation, </a:t>
            </a:r>
            <a:r>
              <a:rPr lang="en-US" sz="1400" i="1" dirty="0" smtClean="0">
                <a:solidFill>
                  <a:schemeClr val="tx2"/>
                </a:solidFill>
                <a:hlinkClick r:id="rId2"/>
              </a:rPr>
              <a:t>LIGO-T1500292</a:t>
            </a:r>
            <a:endParaRPr lang="en-US" sz="1400" i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2"/>
                </a:solidFill>
              </a:rPr>
              <a:t>Distributed State Machine Supervision for Long-baseline Gravitational-wave Detectors with the Guardian Automation </a:t>
            </a:r>
            <a:r>
              <a:rPr lang="en-US" sz="1400" i="1" dirty="0" smtClean="0">
                <a:solidFill>
                  <a:schemeClr val="tx2"/>
                </a:solidFill>
              </a:rPr>
              <a:t>Platform, </a:t>
            </a:r>
            <a:r>
              <a:rPr lang="en-US" sz="1400" i="1" dirty="0" smtClean="0">
                <a:solidFill>
                  <a:schemeClr val="tx2"/>
                </a:solidFill>
                <a:hlinkClick r:id="rId3"/>
              </a:rPr>
              <a:t>LIGO-P1600066</a:t>
            </a:r>
            <a:r>
              <a:rPr lang="en-US" sz="1400" i="1" dirty="0" smtClean="0">
                <a:solidFill>
                  <a:schemeClr val="tx2"/>
                </a:solidFill>
              </a:rPr>
              <a:t>, </a:t>
            </a:r>
            <a:r>
              <a:rPr lang="en-US" sz="1400" dirty="0" smtClean="0">
                <a:hlinkClick r:id="rId4"/>
              </a:rPr>
              <a:t>https://arxiv.org/abs/1604.01456</a:t>
            </a:r>
            <a:r>
              <a:rPr lang="en-US" sz="1400" i="1" dirty="0" smtClean="0">
                <a:solidFill>
                  <a:schemeClr val="tx2"/>
                </a:solidFill>
              </a:rPr>
              <a:t>, </a:t>
            </a:r>
            <a:r>
              <a:rPr lang="en-US" sz="1400" i="1" dirty="0">
                <a:solidFill>
                  <a:schemeClr val="tx2"/>
                </a:solidFill>
              </a:rPr>
              <a:t>Rev. Sci. </a:t>
            </a:r>
            <a:r>
              <a:rPr lang="en-US" sz="1400" i="1" dirty="0" err="1">
                <a:solidFill>
                  <a:schemeClr val="tx2"/>
                </a:solidFill>
              </a:rPr>
              <a:t>Instrum</a:t>
            </a:r>
            <a:r>
              <a:rPr lang="en-US" sz="1400" i="1" dirty="0">
                <a:solidFill>
                  <a:schemeClr val="tx2"/>
                </a:solidFill>
              </a:rPr>
              <a:t>. 87 (2016) 094502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81" y="3299217"/>
            <a:ext cx="3821852" cy="26733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178741" y="1267883"/>
            <a:ext cx="4914459" cy="4413605"/>
            <a:chOff x="4178741" y="1623486"/>
            <a:chExt cx="4914459" cy="44136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8741" y="2649982"/>
              <a:ext cx="3253468" cy="33871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9098" y="2055220"/>
              <a:ext cx="1426548" cy="3673475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7446723" y="1623486"/>
              <a:ext cx="1646477" cy="441360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6553200" y="2002971"/>
              <a:ext cx="1255486" cy="17925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553200" y="4053878"/>
              <a:ext cx="1313543" cy="16748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7799082" y="1830881"/>
              <a:ext cx="9417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State Graph</a:t>
              </a:r>
              <a:endParaRPr lang="en-US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1713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0"/>
            <a:ext cx="7239000" cy="666262"/>
          </a:xfrm>
        </p:spPr>
        <p:txBody>
          <a:bodyPr/>
          <a:lstStyle/>
          <a:p>
            <a:r>
              <a:rPr lang="en-US" dirty="0" smtClean="0"/>
              <a:t>The principal “Plants”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9" y="1259331"/>
            <a:ext cx="8810171" cy="4707605"/>
          </a:xfrm>
        </p:spPr>
        <p:txBody>
          <a:bodyPr/>
          <a:lstStyle/>
          <a:p>
            <a:r>
              <a:rPr lang="en-US" sz="1400" dirty="0" smtClean="0"/>
              <a:t>Pre-Stabilized Laser (PSL)</a:t>
            </a:r>
          </a:p>
          <a:p>
            <a:pPr lvl="1"/>
            <a:r>
              <a:rPr lang="en-US" sz="1200" dirty="0" smtClean="0"/>
              <a:t>Frequency, pointing &amp; intensity stabilization</a:t>
            </a:r>
          </a:p>
          <a:p>
            <a:r>
              <a:rPr lang="en-US" sz="1400" dirty="0" smtClean="0"/>
              <a:t>Seismic Isolation System (SEI) </a:t>
            </a:r>
          </a:p>
          <a:p>
            <a:pPr lvl="1"/>
            <a:r>
              <a:rPr lang="en-US" sz="1200" dirty="0" smtClean="0"/>
              <a:t>Isolated platforms for optics</a:t>
            </a:r>
          </a:p>
          <a:p>
            <a:pPr lvl="1"/>
            <a:r>
              <a:rPr lang="en-US" sz="1200" dirty="0" smtClean="0"/>
              <a:t>3 stages x 6 </a:t>
            </a:r>
            <a:r>
              <a:rPr lang="en-US" sz="1200" dirty="0" err="1" smtClean="0"/>
              <a:t>dof</a:t>
            </a:r>
            <a:r>
              <a:rPr lang="en-US" sz="1200" dirty="0" smtClean="0"/>
              <a:t> each = 18 </a:t>
            </a:r>
            <a:r>
              <a:rPr lang="en-US" sz="1200" dirty="0" err="1" smtClean="0"/>
              <a:t>dof</a:t>
            </a:r>
            <a:endParaRPr lang="en-US" sz="1200" dirty="0" smtClean="0"/>
          </a:p>
          <a:p>
            <a:pPr lvl="1"/>
            <a:r>
              <a:rPr lang="en-US" sz="1200" dirty="0" smtClean="0"/>
              <a:t>EM actuators inner stages</a:t>
            </a:r>
          </a:p>
          <a:p>
            <a:pPr lvl="1"/>
            <a:r>
              <a:rPr lang="en-US" sz="1200" dirty="0" smtClean="0"/>
              <a:t>Hydraulic, actuator outer</a:t>
            </a:r>
          </a:p>
          <a:p>
            <a:pPr lvl="1"/>
            <a:r>
              <a:rPr lang="en-US" sz="1200" dirty="0" smtClean="0"/>
              <a:t>Blended position &amp; velocity sensing </a:t>
            </a:r>
          </a:p>
          <a:p>
            <a:pPr lvl="1"/>
            <a:r>
              <a:rPr lang="en-US" sz="1200" dirty="0" smtClean="0"/>
              <a:t>MIMO, feed-forward and feedback control</a:t>
            </a:r>
          </a:p>
          <a:p>
            <a:r>
              <a:rPr lang="en-US" sz="1400" dirty="0" smtClean="0"/>
              <a:t>Suspensions (SUS)</a:t>
            </a:r>
          </a:p>
          <a:p>
            <a:pPr lvl="1"/>
            <a:r>
              <a:rPr lang="en-US" sz="1200" dirty="0" smtClean="0"/>
              <a:t>Single, double, triple &amp; quadruple pendulum suspensions</a:t>
            </a:r>
          </a:p>
          <a:p>
            <a:pPr lvl="1"/>
            <a:r>
              <a:rPr lang="en-US" sz="1200" dirty="0" smtClean="0"/>
              <a:t>Quad Test Mass (TM) suspensions with reaction chain</a:t>
            </a:r>
          </a:p>
          <a:p>
            <a:pPr lvl="1"/>
            <a:r>
              <a:rPr lang="en-US" sz="1200" dirty="0" smtClean="0"/>
              <a:t>2 x 4 x 6 = 48 degrees of freedom each TM SUS</a:t>
            </a:r>
          </a:p>
          <a:p>
            <a:pPr lvl="1"/>
            <a:r>
              <a:rPr lang="en-US" sz="1200" dirty="0" smtClean="0"/>
              <a:t>Position sensors &amp; EM actuators on upper stages</a:t>
            </a:r>
          </a:p>
          <a:p>
            <a:pPr lvl="1"/>
            <a:r>
              <a:rPr lang="en-US" sz="1200" dirty="0" smtClean="0"/>
              <a:t>Electro-static actuation </a:t>
            </a:r>
            <a:r>
              <a:rPr lang="en-US" sz="1200" dirty="0"/>
              <a:t>at </a:t>
            </a:r>
            <a:r>
              <a:rPr lang="en-US" sz="1200" dirty="0" smtClean="0"/>
              <a:t>TM </a:t>
            </a:r>
            <a:r>
              <a:rPr lang="en-US" sz="1200" dirty="0"/>
              <a:t>stage</a:t>
            </a:r>
            <a:endParaRPr lang="en-US" sz="1200" dirty="0" smtClean="0"/>
          </a:p>
          <a:p>
            <a:pPr lvl="1"/>
            <a:r>
              <a:rPr lang="en-US" sz="1200" dirty="0" smtClean="0"/>
              <a:t>Damped at low frequency with rapid roll-off to prevent control loop noise injection in-band</a:t>
            </a:r>
          </a:p>
          <a:p>
            <a:pPr lvl="1"/>
            <a:r>
              <a:rPr lang="en-US" sz="1200" dirty="0" smtClean="0"/>
              <a:t>SUS are length and angle actuators for global interferometer control</a:t>
            </a:r>
          </a:p>
          <a:p>
            <a:r>
              <a:rPr lang="en-US" sz="1400" dirty="0" smtClean="0"/>
              <a:t>Interferometer Sensing &amp; Control (ISC)</a:t>
            </a:r>
          </a:p>
          <a:p>
            <a:pPr lvl="1"/>
            <a:r>
              <a:rPr lang="en-US" sz="1200" dirty="0" smtClean="0"/>
              <a:t>Length</a:t>
            </a:r>
          </a:p>
          <a:p>
            <a:pPr lvl="1"/>
            <a:r>
              <a:rPr lang="en-US" sz="1200" dirty="0" smtClean="0"/>
              <a:t>Angle</a:t>
            </a:r>
          </a:p>
          <a:p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LIGO-G1701594-v1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473" y="2609156"/>
            <a:ext cx="3919527" cy="1691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5487" y="4192287"/>
            <a:ext cx="392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Control topology for each SEI </a:t>
            </a:r>
            <a:r>
              <a:rPr lang="en-US" sz="1200" i="1" dirty="0" err="1" smtClean="0"/>
              <a:t>dof</a:t>
            </a:r>
            <a:r>
              <a:rPr lang="en-US" sz="1200" i="1" dirty="0" smtClean="0"/>
              <a:t>. </a:t>
            </a:r>
            <a:br>
              <a:rPr lang="en-US" sz="1200" i="1" dirty="0" smtClean="0"/>
            </a:br>
            <a:r>
              <a:rPr lang="en-US" sz="1200" i="1" dirty="0" smtClean="0"/>
              <a:t>(40 dB of isolation with bandwidths ~25 Hz, </a:t>
            </a:r>
            <a:r>
              <a:rPr lang="en-US" sz="1200" i="1" dirty="0" err="1" smtClean="0"/>
              <a:t>dof</a:t>
            </a:r>
            <a:r>
              <a:rPr lang="en-US" sz="1200" i="1" dirty="0" smtClean="0"/>
              <a:t> dependent)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30853" y="5441520"/>
            <a:ext cx="701441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2"/>
                </a:solidFill>
              </a:rPr>
              <a:t>Stabilized high-power laser system for the gravitational wave detector Advanced LIGO, </a:t>
            </a:r>
            <a:r>
              <a:rPr lang="en-US" sz="1400" i="1" dirty="0" smtClean="0">
                <a:solidFill>
                  <a:schemeClr val="tx2"/>
                </a:solidFill>
              </a:rPr>
              <a:t>LIGO-P1100192, Optics </a:t>
            </a:r>
            <a:r>
              <a:rPr lang="en-US" sz="1400" i="1" dirty="0">
                <a:solidFill>
                  <a:schemeClr val="tx2"/>
                </a:solidFill>
              </a:rPr>
              <a:t>Express, Vol. 20 Issue 10, pp.10617-10634 (2012)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chemeClr val="tx2"/>
                </a:solidFill>
              </a:rPr>
              <a:t>Seismic </a:t>
            </a:r>
            <a:r>
              <a:rPr lang="en-US" sz="1400" i="1" dirty="0">
                <a:solidFill>
                  <a:schemeClr val="tx2"/>
                </a:solidFill>
              </a:rPr>
              <a:t>Isolation of Advanced LIGO: Review of Strategy, Instrumentation, and Performance (CQG 2015</a:t>
            </a:r>
            <a:r>
              <a:rPr lang="en-US" sz="1400" i="1" dirty="0" smtClean="0">
                <a:solidFill>
                  <a:schemeClr val="tx2"/>
                </a:solidFill>
              </a:rPr>
              <a:t>), LIGO-P1200040, </a:t>
            </a:r>
            <a:r>
              <a:rPr lang="en-US" sz="1400" dirty="0" smtClean="0">
                <a:hlinkClick r:id="rId3"/>
              </a:rPr>
              <a:t>https://arxiv.org/abs/1502.06300</a:t>
            </a:r>
            <a:endParaRPr lang="en-US" sz="1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>
                <a:solidFill>
                  <a:schemeClr val="tx2"/>
                </a:solidFill>
              </a:rPr>
              <a:t>Noise and Control Decoupling of Advanced LIGO </a:t>
            </a:r>
            <a:r>
              <a:rPr lang="en-US" sz="1400" i="1" dirty="0" smtClean="0">
                <a:solidFill>
                  <a:schemeClr val="tx2"/>
                </a:solidFill>
              </a:rPr>
              <a:t>Suspensions, LIGO-P1400085, </a:t>
            </a:r>
            <a:r>
              <a:rPr lang="pt-BR" sz="1400" i="1" dirty="0">
                <a:solidFill>
                  <a:schemeClr val="tx2"/>
                </a:solidFill>
              </a:rPr>
              <a:t>2015 Class. Quantum Grav. 32 015004 doi:10.1088/0264-9381/32/1/015004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690" y="661716"/>
            <a:ext cx="3436375" cy="1780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11065" y="1259331"/>
            <a:ext cx="1608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Multi-stage frequency isolation. Initial frequency stabilization has 400 kHz BW (PZT, EOM, Crystal heating)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8098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Interferometer </a:t>
            </a:r>
            <a:r>
              <a:rPr lang="en-US" dirty="0" smtClean="0">
                <a:solidFill>
                  <a:schemeClr val="tx1"/>
                </a:solidFill>
              </a:rPr>
              <a:t>Length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Sensing &amp;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0202"/>
            <a:ext cx="3725779" cy="288459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Nonlinear cavity lock acquisition control</a:t>
            </a:r>
          </a:p>
          <a:p>
            <a:r>
              <a:rPr lang="en-US" dirty="0" smtClean="0"/>
              <a:t>Length derived from RF demodulated signals</a:t>
            </a:r>
          </a:p>
          <a:p>
            <a:r>
              <a:rPr lang="en-US" dirty="0" smtClean="0"/>
              <a:t>Five resonant cavity lengths</a:t>
            </a:r>
          </a:p>
          <a:p>
            <a:r>
              <a:rPr lang="en-US" dirty="0" smtClean="0"/>
              <a:t>Arm Length Stabilization (ALS)</a:t>
            </a:r>
          </a:p>
          <a:p>
            <a:pPr lvl="1"/>
            <a:r>
              <a:rPr lang="en-US" dirty="0" smtClean="0"/>
              <a:t>Acquire lock with lower finesse at doubled frequency (green wavelength) first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LIGO-G1701594-v1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907" y="1230202"/>
            <a:ext cx="5379093" cy="406317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06661"/>
              </p:ext>
            </p:extLst>
          </p:nvPr>
        </p:nvGraphicFramePr>
        <p:xfrm>
          <a:off x="0" y="4291661"/>
          <a:ext cx="4395537" cy="15544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63307"/>
                <a:gridCol w="133223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Mode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Definition</a:t>
                      </a:r>
                      <a:endParaRPr lang="en-US" sz="1100" dirty="0"/>
                    </a:p>
                  </a:txBody>
                  <a:tcPr/>
                </a:tc>
              </a:tr>
              <a:tr h="2159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Common arm length (CARM)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Lx+Ly</a:t>
                      </a:r>
                      <a:r>
                        <a:rPr lang="en-US" sz="1100" dirty="0" smtClean="0"/>
                        <a:t>)/2</a:t>
                      </a:r>
                      <a:endParaRPr lang="en-US" sz="1100" dirty="0"/>
                    </a:p>
                  </a:txBody>
                  <a:tcPr/>
                </a:tc>
              </a:tr>
              <a:tr h="2159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Differential arm</a:t>
                      </a:r>
                      <a:r>
                        <a:rPr lang="en-US" sz="1100" baseline="0" dirty="0" smtClean="0"/>
                        <a:t> length (DARM)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Lx-Ly</a:t>
                      </a:r>
                      <a:endParaRPr lang="en-US" sz="1100" dirty="0"/>
                    </a:p>
                  </a:txBody>
                  <a:tcPr/>
                </a:tc>
              </a:tr>
              <a:tr h="2159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Power recycling cavity length (PRC)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lp</a:t>
                      </a:r>
                      <a:r>
                        <a:rPr lang="en-US" sz="1100" dirty="0" smtClean="0"/>
                        <a:t>+(</a:t>
                      </a:r>
                      <a:r>
                        <a:rPr lang="en-US" sz="1100" dirty="0" err="1" smtClean="0"/>
                        <a:t>lx+ly</a:t>
                      </a:r>
                      <a:r>
                        <a:rPr lang="en-US" sz="1100" dirty="0" smtClean="0"/>
                        <a:t>)/2</a:t>
                      </a:r>
                      <a:endParaRPr lang="en-US" sz="1100" dirty="0"/>
                    </a:p>
                  </a:txBody>
                  <a:tcPr/>
                </a:tc>
              </a:tr>
              <a:tr h="2159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Signal recycling cavity length (SRC)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ls+(</a:t>
                      </a:r>
                      <a:r>
                        <a:rPr lang="en-US" sz="1100" dirty="0" err="1" smtClean="0"/>
                        <a:t>lx+ly</a:t>
                      </a:r>
                      <a:r>
                        <a:rPr lang="en-US" sz="1100" dirty="0" smtClean="0"/>
                        <a:t>)/2</a:t>
                      </a:r>
                      <a:endParaRPr lang="en-US" sz="1100" dirty="0"/>
                    </a:p>
                  </a:txBody>
                  <a:tcPr/>
                </a:tc>
              </a:tr>
              <a:tr h="2159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Michelson length (MICH)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lx-</a:t>
                      </a:r>
                      <a:r>
                        <a:rPr lang="en-US" sz="1100" dirty="0" err="1" smtClean="0"/>
                        <a:t>ly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2706" y="6017309"/>
            <a:ext cx="839742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chemeClr val="tx2"/>
                </a:solidFill>
              </a:rPr>
              <a:t>Achieving Resonance in the </a:t>
            </a:r>
            <a:r>
              <a:rPr lang="en-US" sz="1400" i="1" dirty="0" err="1" smtClean="0">
                <a:solidFill>
                  <a:schemeClr val="tx2"/>
                </a:solidFill>
              </a:rPr>
              <a:t>aLIGO</a:t>
            </a:r>
            <a:r>
              <a:rPr lang="en-US" sz="1400" i="1" dirty="0" smtClean="0">
                <a:solidFill>
                  <a:schemeClr val="tx2"/>
                </a:solidFill>
              </a:rPr>
              <a:t> Interferometer, </a:t>
            </a:r>
            <a:r>
              <a:rPr lang="en-US" sz="1400" i="1" dirty="0" smtClean="0">
                <a:solidFill>
                  <a:schemeClr val="tx2"/>
                </a:solidFill>
                <a:hlinkClick r:id="rId3"/>
              </a:rPr>
              <a:t>LIGO-P1400105</a:t>
            </a:r>
            <a:r>
              <a:rPr lang="en-US" sz="1400" i="1" dirty="0" smtClean="0">
                <a:solidFill>
                  <a:schemeClr val="tx2"/>
                </a:solidFill>
              </a:rPr>
              <a:t>, </a:t>
            </a:r>
            <a:r>
              <a:rPr lang="pt-BR" sz="1400" i="1" dirty="0">
                <a:solidFill>
                  <a:schemeClr val="tx2"/>
                </a:solidFill>
              </a:rPr>
              <a:t>Class. Quantum Grav. 31 (2014) 245010</a:t>
            </a:r>
            <a:endParaRPr lang="en-US" sz="1400" i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i="1" dirty="0" smtClean="0">
                <a:solidFill>
                  <a:schemeClr val="tx2"/>
                </a:solidFill>
              </a:rPr>
              <a:t>CARM/ALS Electro-Optical Controls Diagram, </a:t>
            </a:r>
            <a:r>
              <a:rPr lang="en-US" sz="1400" i="1" dirty="0" smtClean="0">
                <a:solidFill>
                  <a:schemeClr val="tx2"/>
                </a:solidFill>
                <a:hlinkClick r:id="rId4"/>
              </a:rPr>
              <a:t>LIGO-G1500456</a:t>
            </a:r>
            <a:endParaRPr lang="en-US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89950"/>
      </p:ext>
    </p:extLst>
  </p:cSld>
  <p:clrMapOvr>
    <a:masterClrMapping/>
  </p:clrMapOvr>
</p:sld>
</file>

<file path=ppt/theme/theme1.xml><?xml version="1.0" encoding="utf-8"?>
<a:theme xmlns:a="http://schemas.openxmlformats.org/drawingml/2006/main" name="F0900043-v1-1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F0900043-v1-1.potx</Template>
  <TotalTime>57015</TotalTime>
  <Words>1118</Words>
  <Application>Microsoft Office PowerPoint</Application>
  <PresentationFormat>On-screen Show (4:3)</PresentationFormat>
  <Paragraphs>175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Helvetica</vt:lpstr>
      <vt:lpstr>Times New Roman</vt:lpstr>
      <vt:lpstr>Times New Roman (Headings)</vt:lpstr>
      <vt:lpstr>Wingdings</vt:lpstr>
      <vt:lpstr>ヒラギノ角ゴ Std W8</vt:lpstr>
      <vt:lpstr>F0900043-v1-1</vt:lpstr>
      <vt:lpstr>Photo Editor Photo</vt:lpstr>
      <vt:lpstr>PowerPoint Presentation</vt:lpstr>
      <vt:lpstr>outline</vt:lpstr>
      <vt:lpstr>Control &amp; Data System  Hardware Architecture Overview</vt:lpstr>
      <vt:lpstr>Control &amp; Data System  Software Architecture Overview</vt:lpstr>
      <vt:lpstr>Real-time digital control</vt:lpstr>
      <vt:lpstr>Real-time digital control</vt:lpstr>
      <vt:lpstr>the Guardian</vt:lpstr>
      <vt:lpstr>The principal “Plants”</vt:lpstr>
      <vt:lpstr>Interferometer Length  Sensing &amp; Control</vt:lpstr>
      <vt:lpstr>Interferometer Angle Sensing &amp; Control</vt:lpstr>
      <vt:lpstr>Auxiliary Loops</vt:lpstr>
      <vt:lpstr>Interferometer Plant  Changes with Optical Power</vt:lpstr>
      <vt:lpstr>LSC Control Systems Working Group (CSWG1) Priorities/Focus Areas</vt:lpstr>
    </vt:vector>
  </TitlesOfParts>
  <Company>California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coyne</dc:creator>
  <cp:lastModifiedBy>coyne</cp:lastModifiedBy>
  <cp:revision>1625</cp:revision>
  <cp:lastPrinted>2017-04-02T18:30:36Z</cp:lastPrinted>
  <dcterms:created xsi:type="dcterms:W3CDTF">2002-09-05T00:08:29Z</dcterms:created>
  <dcterms:modified xsi:type="dcterms:W3CDTF">2017-08-26T23:46:52Z</dcterms:modified>
</cp:coreProperties>
</file>