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vml" ContentType="application/vnd.openxmlformats-officedocument.vmlDrawing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embeddings/oleObject1.bin" ContentType="application/vnd.openxmlformats-officedocument.oleObject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9" r:id="rId1"/>
  </p:sldMasterIdLst>
  <p:notesMasterIdLst>
    <p:notesMasterId r:id="rId21"/>
  </p:notesMasterIdLst>
  <p:sldIdLst>
    <p:sldId id="705" r:id="rId2"/>
    <p:sldId id="708" r:id="rId3"/>
    <p:sldId id="724" r:id="rId4"/>
    <p:sldId id="726" r:id="rId5"/>
    <p:sldId id="725" r:id="rId6"/>
    <p:sldId id="727" r:id="rId7"/>
    <p:sldId id="728" r:id="rId8"/>
    <p:sldId id="730" r:id="rId9"/>
    <p:sldId id="731" r:id="rId10"/>
    <p:sldId id="732" r:id="rId11"/>
    <p:sldId id="733" r:id="rId12"/>
    <p:sldId id="734" r:id="rId13"/>
    <p:sldId id="736" r:id="rId14"/>
    <p:sldId id="737" r:id="rId15"/>
    <p:sldId id="738" r:id="rId16"/>
    <p:sldId id="735" r:id="rId17"/>
    <p:sldId id="739" r:id="rId18"/>
    <p:sldId id="740" r:id="rId19"/>
    <p:sldId id="741" r:id="rId20"/>
  </p:sldIdLst>
  <p:sldSz cx="9144000" cy="6858000" type="screen4x3"/>
  <p:notesSz cx="7102475" cy="89916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400" b="1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400" b="1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400" b="1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400" b="1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FD52F47-9A30-D947-9493-F6DFE30241BE}">
          <p14:sldIdLst>
            <p14:sldId id="705"/>
            <p14:sldId id="708"/>
            <p14:sldId id="724"/>
            <p14:sldId id="726"/>
            <p14:sldId id="725"/>
            <p14:sldId id="727"/>
            <p14:sldId id="728"/>
            <p14:sldId id="730"/>
            <p14:sldId id="731"/>
            <p14:sldId id="732"/>
            <p14:sldId id="733"/>
            <p14:sldId id="734"/>
            <p14:sldId id="736"/>
            <p14:sldId id="737"/>
            <p14:sldId id="738"/>
            <p14:sldId id="735"/>
            <p14:sldId id="739"/>
            <p14:sldId id="740"/>
            <p14:sldId id="741"/>
          </p14:sldIdLst>
        </p14:section>
        <p14:section name="Spares" id="{19F8F603-A234-DA4B-86DF-8DCDCEC03611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B5FE"/>
    <a:srgbClr val="00D102"/>
    <a:srgbClr val="FF32D5"/>
    <a:srgbClr val="FF6699"/>
    <a:srgbClr val="FF99FF"/>
    <a:srgbClr val="000099"/>
    <a:srgbClr val="FF9900"/>
    <a:srgbClr val="FF0000"/>
    <a:srgbClr val="FFFF00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01" autoAdjust="0"/>
    <p:restoredTop sz="95807" autoAdjust="0"/>
  </p:normalViewPr>
  <p:slideViewPr>
    <p:cSldViewPr snapToGrid="0">
      <p:cViewPr varScale="1">
        <p:scale>
          <a:sx n="100" d="100"/>
          <a:sy n="100" d="100"/>
        </p:scale>
        <p:origin x="-38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-2184" y="-114"/>
      </p:cViewPr>
      <p:guideLst>
        <p:guide orient="horz" pos="2832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313" y="0"/>
            <a:ext cx="3078162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3338" y="674688"/>
            <a:ext cx="4495800" cy="33718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270375"/>
            <a:ext cx="5207000" cy="404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42338"/>
            <a:ext cx="3078163" cy="4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8542338"/>
            <a:ext cx="3078162" cy="4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charset="0"/>
              </a:defRPr>
            </a:lvl1pPr>
          </a:lstStyle>
          <a:p>
            <a:fld id="{E6967A3C-C2E3-C148-B26E-F591013537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219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A64B0B-B7D1-B84E-BA17-82EA3C7E9D32}" type="slidenum">
              <a:rPr lang="en-US"/>
              <a:pPr/>
              <a:t>1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w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E6AEFD7-CCDC-6943-B9BC-55CD9C09D8E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13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826A476-8169-CE42-BDCC-8E049A7325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125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C0D1392-59E7-D341-BE66-E2C661097D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6892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4163" y="0"/>
            <a:ext cx="2058987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24563" cy="6126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08BA9E4-6F70-5E42-A649-4A6FE10F94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7980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150" y="0"/>
            <a:ext cx="7239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8062F74-319B-A042-AC23-EA803683A5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9325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150" y="0"/>
            <a:ext cx="7239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1EDB5A2-82F0-5F4D-BF81-60CE59EF31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68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EF14EB4-1296-344E-98B2-51EF38DA7D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223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EF14EB4-1296-344E-98B2-51EF38DA7D3F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7" name="Picture 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127875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7350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B91B8AD-1896-AE4C-90FD-766F46E902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676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3F42120-1CFB-984C-A5B4-66DFBEC17D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99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B2E616-47C3-2D41-BF5D-8F80068D01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849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DA3B8F9-A55F-9641-9B87-3AAD4A941F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673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4E03A0B-4407-FB48-A686-8E19959C3B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991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33467D0-94E1-204F-B576-C4CD9C882D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541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vmlDrawing" Target="../drawings/vmlDrawing1.vml"/><Relationship Id="rId17" Type="http://schemas.openxmlformats.org/officeDocument/2006/relationships/oleObject" Target="../embeddings/oleObject1.bin"/><Relationship Id="rId18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98343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b="0">
                <a:latin typeface="+mn-lt"/>
              </a:defRPr>
            </a:lvl1pPr>
          </a:lstStyle>
          <a:p>
            <a:fld id="{A1B1C1D3-0389-FC40-92CE-3038024EB73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454150" y="-68648"/>
            <a:ext cx="7239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4430713" y="6484938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4479925" y="318928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4479925" y="3108325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1065386"/>
            <a:ext cx="9132888" cy="38100"/>
          </a:xfrm>
          <a:prstGeom prst="rect">
            <a:avLst/>
          </a:prstGeom>
          <a:solidFill>
            <a:srgbClr val="DC008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086" name="Object 14"/>
          <p:cNvGraphicFramePr>
            <a:graphicFrameLocks noChangeAspect="1"/>
          </p:cNvGraphicFramePr>
          <p:nvPr/>
        </p:nvGraphicFramePr>
        <p:xfrm>
          <a:off x="0" y="0"/>
          <a:ext cx="1366838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70" name="Photo Editor Photo" r:id="rId17" imgW="4409524" imgH="3219899" progId="MSPhotoEd.3">
                  <p:embed/>
                </p:oleObj>
              </mc:Choice>
              <mc:Fallback>
                <p:oleObj name="Photo Editor Photo" r:id="rId17" imgW="4409524" imgH="3219899" progId="MSPhotoEd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366838" cy="998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7" name="Text Box 15"/>
          <p:cNvSpPr txBox="1">
            <a:spLocks noChangeArrowheads="1"/>
          </p:cNvSpPr>
          <p:nvPr userDrawn="1"/>
        </p:nvSpPr>
        <p:spPr bwMode="auto">
          <a:xfrm>
            <a:off x="4595408" y="-48380"/>
            <a:ext cx="449644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0" baseline="0" dirty="0" smtClean="0">
                <a:solidFill>
                  <a:schemeClr val="tx2"/>
                </a:solidFill>
              </a:rPr>
              <a:t>12</a:t>
            </a:r>
            <a:r>
              <a:rPr lang="en-US" sz="1200" b="0" baseline="30000" dirty="0" smtClean="0">
                <a:solidFill>
                  <a:schemeClr val="tx2"/>
                </a:solidFill>
              </a:rPr>
              <a:t>th</a:t>
            </a:r>
            <a:r>
              <a:rPr lang="en-US" sz="1200" b="0" baseline="0" dirty="0" smtClean="0">
                <a:solidFill>
                  <a:schemeClr val="tx2"/>
                </a:solidFill>
              </a:rPr>
              <a:t> </a:t>
            </a:r>
            <a:r>
              <a:rPr lang="en-US" sz="1200" b="0" baseline="0" dirty="0" err="1" smtClean="0">
                <a:solidFill>
                  <a:schemeClr val="tx2"/>
                </a:solidFill>
              </a:rPr>
              <a:t>Edoardo</a:t>
            </a:r>
            <a:r>
              <a:rPr lang="en-US" sz="1200" b="0" baseline="0" dirty="0" smtClean="0">
                <a:solidFill>
                  <a:schemeClr val="tx2"/>
                </a:solidFill>
              </a:rPr>
              <a:t> </a:t>
            </a:r>
            <a:r>
              <a:rPr lang="en-US" sz="1200" b="0" baseline="0" dirty="0" err="1" smtClean="0">
                <a:solidFill>
                  <a:schemeClr val="tx2"/>
                </a:solidFill>
              </a:rPr>
              <a:t>Amaldi</a:t>
            </a:r>
            <a:r>
              <a:rPr lang="en-US" sz="1200" b="0" baseline="0" dirty="0" smtClean="0">
                <a:solidFill>
                  <a:schemeClr val="tx2"/>
                </a:solidFill>
              </a:rPr>
              <a:t> Conference, Pasadena, CA, July 13, </a:t>
            </a:r>
            <a:r>
              <a:rPr lang="en-US" sz="1200" b="0" baseline="0" dirty="0" smtClean="0">
                <a:solidFill>
                  <a:schemeClr val="tx2"/>
                </a:solidFill>
              </a:rPr>
              <a:t>2017</a:t>
            </a:r>
            <a:endParaRPr lang="en-US" sz="1200" b="0" dirty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0" y="6581001"/>
            <a:ext cx="13224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 smtClean="0">
                <a:solidFill>
                  <a:schemeClr val="tx2"/>
                </a:solidFill>
              </a:rPr>
              <a:t>LIGO-</a:t>
            </a:r>
            <a:r>
              <a:rPr lang="en-US" sz="1200" b="0" dirty="0" smtClean="0">
                <a:solidFill>
                  <a:schemeClr val="tx2"/>
                </a:solidFill>
              </a:rPr>
              <a:t>G1701341</a:t>
            </a:r>
            <a:endParaRPr lang="en-US" sz="1200" b="0" dirty="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65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Monotype Sorts" charset="0"/>
        <a:buChar char="l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6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Monotype Sorts" charset="0"/>
        <a:buChar char="l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LIGO Laboratory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0" indent="0" algn="r">
              <a:buNone/>
            </a:pPr>
            <a:r>
              <a:rPr lang="en-US" sz="3600" i="1" dirty="0" err="1">
                <a:solidFill>
                  <a:srgbClr val="00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Amaldi</a:t>
            </a:r>
            <a:r>
              <a:rPr lang="en-US" sz="3600" i="1" dirty="0">
                <a:solidFill>
                  <a:srgbClr val="00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sz="3600" i="1" dirty="0" smtClean="0">
                <a:solidFill>
                  <a:srgbClr val="00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12 Town Hall Meeting:</a:t>
            </a:r>
          </a:p>
          <a:p>
            <a:pPr marL="0" indent="0" algn="r">
              <a:buNone/>
            </a:pPr>
            <a:r>
              <a:rPr lang="en-US" sz="3600" i="1" dirty="0" smtClean="0">
                <a:solidFill>
                  <a:srgbClr val="00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3G Ground-based GW Detectors</a:t>
            </a:r>
          </a:p>
          <a:p>
            <a:pPr marL="0" indent="0" algn="r">
              <a:buNone/>
            </a:pPr>
            <a:endParaRPr lang="en-US" sz="3600" i="1" dirty="0">
              <a:solidFill>
                <a:srgbClr val="0000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0" indent="0" algn="r">
              <a:buNone/>
            </a:pPr>
            <a:endParaRPr lang="en-US" sz="20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096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5437" y="1539125"/>
            <a:ext cx="8563919" cy="5795963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sz="2000" b="1" u="sng" dirty="0" smtClean="0">
                <a:solidFill>
                  <a:srgbClr val="000000"/>
                </a:solidFill>
                <a:latin typeface="Arial" charset="0"/>
              </a:rPr>
              <a:t>Mission: </a:t>
            </a: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Develop </a:t>
            </a:r>
            <a:r>
              <a:rPr lang="en-US" sz="1800" dirty="0">
                <a:solidFill>
                  <a:srgbClr val="000000"/>
                </a:solidFill>
                <a:latin typeface="Arial" charset="0"/>
              </a:rPr>
              <a:t>and facilitate coordination mechanisms among the current and future planned and anticipated ground-based GW projects, including identification of common technologies and R&amp;D activities as well as comparison of the specific technical approaches to 3G detectors. Possible support for coordination of 2G observing and 3G construction schedules.</a:t>
            </a:r>
            <a:endParaRPr lang="en-US" sz="2000" dirty="0">
              <a:solidFill>
                <a:srgbClr val="000000"/>
              </a:solidFill>
              <a:latin typeface="Arial" charset="0"/>
            </a:endParaRPr>
          </a:p>
          <a:p>
            <a:pPr>
              <a:defRPr/>
            </a:pPr>
            <a:endParaRPr lang="en-GB" sz="1800" dirty="0">
              <a:latin typeface="Arial" charset="0"/>
              <a:cs typeface="+mn-cs"/>
            </a:endParaRPr>
          </a:p>
          <a:p>
            <a:pPr>
              <a:buFontTx/>
              <a:buNone/>
              <a:defRPr/>
            </a:pPr>
            <a:endParaRPr lang="en-GB" sz="1800" dirty="0">
              <a:latin typeface="Arial" charset="0"/>
              <a:cs typeface="+mn-cs"/>
            </a:endParaRPr>
          </a:p>
          <a:p>
            <a:pPr>
              <a:defRPr/>
            </a:pPr>
            <a:endParaRPr lang="en-GB" sz="1800" dirty="0">
              <a:latin typeface="Arial" charset="0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227" y="0"/>
            <a:ext cx="9144000" cy="904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285234" y="1597292"/>
            <a:ext cx="8229600" cy="42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Helvetica" charset="0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Helvetica" charset="0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Helvetica" charset="0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Helvetica" charset="0"/>
                <a:ea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Helvetica" charset="0"/>
                <a:ea typeface="ＭＳ Ｐゴシック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Helvetica" charset="0"/>
                <a:ea typeface="ＭＳ Ｐゴシック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Helvetica" charset="0"/>
                <a:ea typeface="ＭＳ Ｐゴシック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2800" dirty="0">
                <a:solidFill>
                  <a:srgbClr val="0070C0"/>
                </a:solidFill>
              </a:rPr>
              <a:t>2</a:t>
            </a:r>
            <a:r>
              <a:rPr lang="en-GB" sz="2800" b="1" dirty="0" smtClean="0">
                <a:solidFill>
                  <a:srgbClr val="0070C0"/>
                </a:solidFill>
              </a:rPr>
              <a:t>. R&amp;D Coordination Subcommittee</a:t>
            </a:r>
          </a:p>
          <a:p>
            <a:pPr eaLnBrk="1" hangingPunct="1">
              <a:defRPr/>
            </a:pPr>
            <a:endParaRPr lang="en-GB" sz="2800" b="1" dirty="0">
              <a:solidFill>
                <a:srgbClr val="0070C0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623618"/>
              </p:ext>
            </p:extLst>
          </p:nvPr>
        </p:nvGraphicFramePr>
        <p:xfrm>
          <a:off x="605966" y="3676625"/>
          <a:ext cx="8069456" cy="259588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017364"/>
                <a:gridCol w="2017364"/>
                <a:gridCol w="2017364"/>
                <a:gridCol w="201736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rgbClr val="000000"/>
                          </a:solidFill>
                        </a:rPr>
                        <a:t>Harald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00000"/>
                          </a:solidFill>
                        </a:rPr>
                        <a:t>Lueck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(AEI, co-chair)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rgbClr val="000000"/>
                          </a:solidFill>
                        </a:rPr>
                        <a:t>Jan</a:t>
                      </a:r>
                      <a:r>
                        <a:rPr lang="en-US" sz="1400" b="0" baseline="0" dirty="0" smtClean="0">
                          <a:solidFill>
                            <a:srgbClr val="000000"/>
                          </a:solidFill>
                        </a:rPr>
                        <a:t> Harms</a:t>
                      </a:r>
                      <a:endParaRPr lang="en-US" sz="1400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rgbClr val="000000"/>
                          </a:solidFill>
                        </a:rPr>
                        <a:t>(</a:t>
                      </a:r>
                      <a:r>
                        <a:rPr lang="en-US" sz="1400" b="0" dirty="0" err="1" smtClean="0">
                          <a:solidFill>
                            <a:srgbClr val="000000"/>
                          </a:solidFill>
                        </a:rPr>
                        <a:t>Urbino</a:t>
                      </a:r>
                      <a:r>
                        <a:rPr lang="en-US" sz="1400" b="0" dirty="0" smtClean="0">
                          <a:solidFill>
                            <a:srgbClr val="000000"/>
                          </a:solidFill>
                        </a:rPr>
                        <a:t>,</a:t>
                      </a:r>
                      <a:r>
                        <a:rPr lang="en-US" sz="1400" b="0" baseline="0" dirty="0" smtClean="0">
                          <a:solidFill>
                            <a:srgbClr val="000000"/>
                          </a:solidFill>
                        </a:rPr>
                        <a:t> Italy</a:t>
                      </a:r>
                      <a:r>
                        <a:rPr lang="en-US" sz="1400" b="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sz="1400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00"/>
                          </a:solidFill>
                        </a:rPr>
                        <a:t>David McClelland</a:t>
                      </a:r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00"/>
                          </a:solidFill>
                        </a:rPr>
                        <a:t>(ANU, co</a:t>
                      </a:r>
                      <a:r>
                        <a:rPr lang="en-US" sz="1400" b="1" baseline="0" dirty="0" smtClean="0">
                          <a:solidFill>
                            <a:srgbClr val="000000"/>
                          </a:solidFill>
                        </a:rPr>
                        <a:t>-chair)</a:t>
                      </a:r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rgbClr val="000000"/>
                          </a:solidFill>
                        </a:rPr>
                        <a:t>Giovanni Losurdo</a:t>
                      </a:r>
                      <a:endParaRPr lang="en-US" sz="1400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rgbClr val="000000"/>
                          </a:solidFill>
                        </a:rPr>
                        <a:t>(Caltech, USA)</a:t>
                      </a:r>
                      <a:endParaRPr lang="en-US" sz="1400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rgbClr val="000000"/>
                          </a:solidFill>
                        </a:rPr>
                        <a:t>Rana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00000"/>
                          </a:solidFill>
                        </a:rPr>
                        <a:t>Adhikari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(Caltech, USA)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Anil </a:t>
                      </a:r>
                      <a:r>
                        <a:rPr lang="en-US" sz="1400" dirty="0" err="1" smtClean="0">
                          <a:solidFill>
                            <a:srgbClr val="000000"/>
                          </a:solidFill>
                        </a:rPr>
                        <a:t>Prabkahar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(IIT</a:t>
                      </a: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</a:rPr>
                        <a:t> Madras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,</a:t>
                      </a: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</a:rPr>
                        <a:t> India)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Masaki Ando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(NAOJ,</a:t>
                      </a: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</a:rPr>
                        <a:t> Japan)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rgbClr val="000000"/>
                          </a:solidFill>
                        </a:rPr>
                        <a:t>Fulvio</a:t>
                      </a: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</a:rPr>
                        <a:t> Ricci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(INFN Rome, Italy)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Marty </a:t>
                      </a:r>
                      <a:r>
                        <a:rPr lang="en-US" sz="1400" dirty="0" err="1" smtClean="0">
                          <a:solidFill>
                            <a:srgbClr val="000000"/>
                          </a:solidFill>
                        </a:rPr>
                        <a:t>Fejer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(Stanford, USA)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rgbClr val="000000"/>
                          </a:solidFill>
                        </a:rPr>
                        <a:t>Norna</a:t>
                      </a: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</a:rPr>
                        <a:t> Robertson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(Caltech,</a:t>
                      </a: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USA)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Andreas </a:t>
                      </a:r>
                      <a:r>
                        <a:rPr lang="en-US" sz="1400" dirty="0" err="1" smtClean="0">
                          <a:solidFill>
                            <a:srgbClr val="000000"/>
                          </a:solidFill>
                        </a:rPr>
                        <a:t>Freise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(Birmingham,</a:t>
                      </a: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</a:rPr>
                        <a:t> UK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rgbClr val="000000"/>
                          </a:solidFill>
                        </a:rPr>
                        <a:t>Benno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00000"/>
                          </a:solidFill>
                        </a:rPr>
                        <a:t>Willke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(AEI,</a:t>
                      </a: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</a:rPr>
                        <a:t> Germany)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Gabriela</a:t>
                      </a: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</a:rPr>
                        <a:t> Gonzalez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(LSU, USA)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Mike </a:t>
                      </a:r>
                      <a:r>
                        <a:rPr lang="en-US" sz="1400" dirty="0" err="1" smtClean="0">
                          <a:solidFill>
                            <a:srgbClr val="000000"/>
                          </a:solidFill>
                        </a:rPr>
                        <a:t>Zucker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(MIT,</a:t>
                      </a: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</a:rPr>
                        <a:t> USA)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Straight Connector 7"/>
          <p:cNvCxnSpPr>
            <a:endCxn id="7" idx="2"/>
          </p:cNvCxnSpPr>
          <p:nvPr/>
        </p:nvCxnSpPr>
        <p:spPr bwMode="auto">
          <a:xfrm>
            <a:off x="4620771" y="3671880"/>
            <a:ext cx="19923" cy="26006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02201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318" y="1708169"/>
            <a:ext cx="8229600" cy="4525963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GB" sz="1800" b="1" u="sng" dirty="0" smtClean="0">
                <a:solidFill>
                  <a:srgbClr val="000000"/>
                </a:solidFill>
                <a:latin typeface="Arial" charset="0"/>
              </a:rPr>
              <a:t>Mission: </a:t>
            </a:r>
            <a:r>
              <a:rPr lang="en-GB" sz="1800" dirty="0" smtClean="0">
                <a:solidFill>
                  <a:srgbClr val="000000"/>
                </a:solidFill>
                <a:latin typeface="Arial" charset="0"/>
              </a:rPr>
              <a:t>By </a:t>
            </a:r>
            <a:r>
              <a:rPr lang="en-GB" sz="1800" dirty="0">
                <a:solidFill>
                  <a:srgbClr val="000000"/>
                </a:solidFill>
                <a:latin typeface="Arial" charset="0"/>
              </a:rPr>
              <a:t>applying knowledge of the diverse structures of the global GW community, propose a sustainable governance model for the management of detector construction and joint working, to support planning of 3rd generation observatories</a:t>
            </a:r>
            <a:r>
              <a:rPr lang="en-GB" sz="1800" dirty="0" smtClean="0">
                <a:solidFill>
                  <a:srgbClr val="000000"/>
                </a:solidFill>
                <a:latin typeface="Arial" charset="0"/>
              </a:rPr>
              <a:t>.</a:t>
            </a:r>
          </a:p>
          <a:p>
            <a:pPr marL="0" indent="0">
              <a:buFontTx/>
              <a:buNone/>
              <a:defRPr/>
            </a:pPr>
            <a:endParaRPr lang="en-GB" sz="1800" dirty="0">
              <a:solidFill>
                <a:srgbClr val="000000"/>
              </a:solidFill>
              <a:latin typeface="Arial" charset="0"/>
            </a:endParaRPr>
          </a:p>
          <a:p>
            <a:pPr marL="0" indent="0">
              <a:buFontTx/>
              <a:buNone/>
              <a:defRPr/>
            </a:pPr>
            <a:endParaRPr lang="en-GB" sz="1800" dirty="0">
              <a:solidFill>
                <a:srgbClr val="000000"/>
              </a:solidFill>
              <a:latin typeface="Arial" charset="0"/>
            </a:endParaRPr>
          </a:p>
          <a:p>
            <a:pPr marL="0" indent="0">
              <a:buFontTx/>
              <a:buNone/>
              <a:defRPr/>
            </a:pPr>
            <a:endParaRPr lang="en-GB" sz="2000" dirty="0">
              <a:solidFill>
                <a:srgbClr val="000000"/>
              </a:solidFill>
              <a:latin typeface="Arial" charset="0"/>
            </a:endParaRPr>
          </a:p>
          <a:p>
            <a:pPr marL="0" indent="0">
              <a:buFontTx/>
              <a:buNone/>
              <a:defRPr/>
            </a:pPr>
            <a:endParaRPr lang="en-US" sz="1800" dirty="0">
              <a:latin typeface="Arial" charset="0"/>
              <a:cs typeface="+mn-cs"/>
            </a:endParaRPr>
          </a:p>
          <a:p>
            <a:pPr marL="0" indent="0">
              <a:buFontTx/>
              <a:buNone/>
              <a:defRPr/>
            </a:pPr>
            <a:endParaRPr lang="en-GB" sz="1800" dirty="0">
              <a:latin typeface="Arial" charset="0"/>
              <a:cs typeface="+mn-cs"/>
            </a:endParaRPr>
          </a:p>
          <a:p>
            <a:pPr marL="0" indent="0">
              <a:buFontTx/>
              <a:buNone/>
              <a:defRPr/>
            </a:pPr>
            <a:endParaRPr lang="en-GB" sz="1800" dirty="0">
              <a:latin typeface="Arial" charset="0"/>
              <a:cs typeface="+mn-cs"/>
            </a:endParaRPr>
          </a:p>
          <a:p>
            <a:pPr marL="0" indent="0">
              <a:buFontTx/>
              <a:buChar char="-"/>
              <a:defRPr/>
            </a:pPr>
            <a:endParaRPr lang="en-GB" sz="1800" dirty="0">
              <a:latin typeface="Arial" charset="0"/>
              <a:cs typeface="+mn-cs"/>
            </a:endParaRPr>
          </a:p>
          <a:p>
            <a:pPr marL="0" indent="0">
              <a:buFontTx/>
              <a:buNone/>
              <a:defRPr/>
            </a:pPr>
            <a:endParaRPr lang="en-GB" sz="1800" dirty="0">
              <a:latin typeface="Arial" charset="0"/>
              <a:cs typeface="+mn-cs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904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285234" y="1597292"/>
            <a:ext cx="8229600" cy="42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Helvetica" charset="0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Helvetica" charset="0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Helvetica" charset="0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Helvetica" charset="0"/>
                <a:ea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Helvetica" charset="0"/>
                <a:ea typeface="ＭＳ Ｐゴシック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Helvetica" charset="0"/>
                <a:ea typeface="ＭＳ Ｐゴシック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Helvetica" charset="0"/>
                <a:ea typeface="ＭＳ Ｐゴシック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2800" b="1" dirty="0" smtClean="0">
                <a:solidFill>
                  <a:srgbClr val="0070C0"/>
                </a:solidFill>
              </a:rPr>
              <a:t>5. Governance Structures Subcommittee</a:t>
            </a:r>
          </a:p>
          <a:p>
            <a:pPr eaLnBrk="1" hangingPunct="1">
              <a:defRPr/>
            </a:pPr>
            <a:endParaRPr lang="en-GB" sz="2800" b="1" dirty="0">
              <a:solidFill>
                <a:srgbClr val="0070C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2673449"/>
              </p:ext>
            </p:extLst>
          </p:nvPr>
        </p:nvGraphicFramePr>
        <p:xfrm>
          <a:off x="2212526" y="3049346"/>
          <a:ext cx="5184648" cy="3657602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592324"/>
                <a:gridCol w="2592324"/>
              </a:tblGrid>
              <a:tr h="281354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Federico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</a:rPr>
                        <a:t>Ferrini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(Italy, EGO, co-chair)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281354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000000"/>
                          </a:solidFill>
                        </a:rPr>
                        <a:t>Jay Marx</a:t>
                      </a:r>
                      <a:endParaRPr lang="en-US" sz="12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000000"/>
                          </a:solidFill>
                        </a:rPr>
                        <a:t>(USA, LIGO, co-chair)</a:t>
                      </a:r>
                      <a:endParaRPr lang="en-US" sz="12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281354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Beverly Berger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(USA, LIGO)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281354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Gabriela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</a:rPr>
                        <a:t> Gonzalez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(USA, LIGO)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281354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Jim Hough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(UK, GEO)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281354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Stavros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</a:rPr>
                        <a:t>Katsanevas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(France, CNRS)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281354"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solidFill>
                            <a:srgbClr val="000000"/>
                          </a:solidFill>
                        </a:rPr>
                        <a:t>Ajit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rgbClr val="000000"/>
                          </a:solidFill>
                        </a:rPr>
                        <a:t>Kembhavi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(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</a:rPr>
                        <a:t>India,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LIGO-India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281354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Frank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</a:rPr>
                        <a:t>Linde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(Netherlands,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rgbClr val="000000"/>
                          </a:solidFill>
                        </a:rPr>
                        <a:t>Nikhef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281354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David McClelland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(Australia, ANU)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281354"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solidFill>
                            <a:srgbClr val="000000"/>
                          </a:solidFill>
                        </a:rPr>
                        <a:t>Masatake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</a:rPr>
                        <a:t>Ohashi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(Japan, KAGRA)</a:t>
                      </a:r>
                    </a:p>
                  </a:txBody>
                  <a:tcPr/>
                </a:tc>
              </a:tr>
              <a:tr h="281354"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solidFill>
                            <a:srgbClr val="000000"/>
                          </a:solidFill>
                        </a:rPr>
                        <a:t>Fulvio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</a:rPr>
                        <a:t> Ricci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(Italy,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</a:rPr>
                        <a:t> Virgo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281354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Gary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</a:rPr>
                        <a:t> Sanders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(USA, TMT)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28135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Stan Whitcomb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(USA, LIGO)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5193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513" y="1723466"/>
            <a:ext cx="8229600" cy="4525963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en-GB" sz="2000" dirty="0">
              <a:solidFill>
                <a:srgbClr val="000000"/>
              </a:solidFill>
              <a:latin typeface="Arial" charset="0"/>
            </a:endParaRPr>
          </a:p>
          <a:p>
            <a:pPr marL="0" indent="0">
              <a:buFontTx/>
              <a:buNone/>
              <a:defRPr/>
            </a:pPr>
            <a:endParaRPr lang="en-US" sz="1800" dirty="0">
              <a:latin typeface="Arial" charset="0"/>
              <a:cs typeface="+mn-cs"/>
            </a:endParaRPr>
          </a:p>
          <a:p>
            <a:pPr marL="0" indent="0">
              <a:buFontTx/>
              <a:buNone/>
              <a:defRPr/>
            </a:pPr>
            <a:endParaRPr lang="en-GB" sz="1800" dirty="0">
              <a:latin typeface="Arial" charset="0"/>
              <a:cs typeface="+mn-cs"/>
            </a:endParaRPr>
          </a:p>
          <a:p>
            <a:pPr marL="0" indent="0">
              <a:buFontTx/>
              <a:buNone/>
              <a:defRPr/>
            </a:pPr>
            <a:endParaRPr lang="en-GB" sz="1800" dirty="0">
              <a:latin typeface="Arial" charset="0"/>
              <a:cs typeface="+mn-cs"/>
            </a:endParaRPr>
          </a:p>
          <a:p>
            <a:pPr marL="0" indent="0">
              <a:buFontTx/>
              <a:buChar char="-"/>
              <a:defRPr/>
            </a:pPr>
            <a:endParaRPr lang="en-GB" sz="1800" dirty="0">
              <a:latin typeface="Arial" charset="0"/>
              <a:cs typeface="+mn-cs"/>
            </a:endParaRPr>
          </a:p>
          <a:p>
            <a:pPr marL="0" indent="0">
              <a:buFontTx/>
              <a:buNone/>
              <a:defRPr/>
            </a:pPr>
            <a:endParaRPr lang="en-GB" sz="1800" dirty="0">
              <a:latin typeface="Arial" charset="0"/>
              <a:cs typeface="+mn-cs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904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285234" y="2056262"/>
            <a:ext cx="8229600" cy="42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Helvetica" charset="0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Helvetica" charset="0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Helvetica" charset="0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Helvetica" charset="0"/>
                <a:ea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Helvetica" charset="0"/>
                <a:ea typeface="ＭＳ Ｐゴシック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Helvetica" charset="0"/>
                <a:ea typeface="ＭＳ Ｐゴシック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Helvetica" charset="0"/>
                <a:ea typeface="ＭＳ Ｐゴシック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2800" b="1" dirty="0" smtClean="0">
                <a:solidFill>
                  <a:srgbClr val="0070C0"/>
                </a:solidFill>
              </a:rPr>
              <a:t>Time </a:t>
            </a:r>
            <a:r>
              <a:rPr lang="en-GB" sz="2800" b="1" dirty="0" smtClean="0">
                <a:solidFill>
                  <a:srgbClr val="0070C0"/>
                </a:solidFill>
              </a:rPr>
              <a:t>Scales</a:t>
            </a:r>
          </a:p>
          <a:p>
            <a:pPr eaLnBrk="1" hangingPunct="1">
              <a:defRPr/>
            </a:pPr>
            <a:endParaRPr lang="en-GB" sz="2800" dirty="0">
              <a:solidFill>
                <a:srgbClr val="0070C0"/>
              </a:solidFill>
            </a:endParaRPr>
          </a:p>
          <a:p>
            <a:pPr eaLnBrk="1" hangingPunct="1">
              <a:defRPr/>
            </a:pPr>
            <a:endParaRPr lang="en-GB" sz="2800" dirty="0">
              <a:solidFill>
                <a:srgbClr val="0070C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2043881"/>
            <a:ext cx="8229600" cy="4525963"/>
          </a:xfrm>
          <a:prstGeom prst="rect">
            <a:avLst/>
          </a:prstGeom>
        </p:spPr>
        <p:txBody>
          <a:bodyPr vert="horz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0"/>
              <a:buChar char="l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Monotype Sorts" charset="0"/>
              <a:buChar char="l"/>
              <a:defRPr sz="16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b="0" dirty="0" smtClean="0">
                <a:solidFill>
                  <a:schemeClr val="tx2"/>
                </a:solidFill>
              </a:rPr>
              <a:t>GWIC </a:t>
            </a:r>
            <a:r>
              <a:rPr lang="en-US" b="0" dirty="0" smtClean="0">
                <a:solidFill>
                  <a:schemeClr val="tx2"/>
                </a:solidFill>
              </a:rPr>
              <a:t>will work over the next 12 months to assemble </a:t>
            </a:r>
            <a:r>
              <a:rPr lang="en-US" b="0" dirty="0" smtClean="0">
                <a:solidFill>
                  <a:schemeClr val="tx2"/>
                </a:solidFill>
              </a:rPr>
              <a:t>a </a:t>
            </a:r>
            <a:r>
              <a:rPr lang="en-US" b="0" dirty="0" smtClean="0">
                <a:solidFill>
                  <a:schemeClr val="tx2"/>
                </a:solidFill>
              </a:rPr>
              <a:t>preliminary report and set of recommendations </a:t>
            </a:r>
            <a:r>
              <a:rPr lang="en-US" b="0" dirty="0" smtClean="0">
                <a:solidFill>
                  <a:schemeClr val="tx2"/>
                </a:solidFill>
              </a:rPr>
              <a:t>to the community by next summary</a:t>
            </a:r>
            <a:endParaRPr lang="en-US" b="0" dirty="0">
              <a:solidFill>
                <a:schemeClr val="tx2"/>
              </a:solidFill>
            </a:endParaRPr>
          </a:p>
          <a:p>
            <a:r>
              <a:rPr lang="en-US" b="0" dirty="0" smtClean="0">
                <a:solidFill>
                  <a:schemeClr val="tx2"/>
                </a:solidFill>
              </a:rPr>
              <a:t>Preliminary </a:t>
            </a:r>
            <a:r>
              <a:rPr lang="en-US" b="0" dirty="0" smtClean="0">
                <a:solidFill>
                  <a:schemeClr val="tx2"/>
                </a:solidFill>
              </a:rPr>
              <a:t>report will be broadly circulated for </a:t>
            </a:r>
            <a:r>
              <a:rPr lang="en-US" b="0" dirty="0">
                <a:solidFill>
                  <a:schemeClr val="tx2"/>
                </a:solidFill>
              </a:rPr>
              <a:t>comment </a:t>
            </a:r>
            <a:r>
              <a:rPr lang="en-US" b="0" dirty="0" smtClean="0">
                <a:solidFill>
                  <a:schemeClr val="tx2"/>
                </a:solidFill>
              </a:rPr>
              <a:t>and input among the relevant communities.</a:t>
            </a:r>
          </a:p>
          <a:p>
            <a:r>
              <a:rPr lang="en-US" b="0" dirty="0" smtClean="0">
                <a:solidFill>
                  <a:schemeClr val="tx2"/>
                </a:solidFill>
              </a:rPr>
              <a:t>Interim report not later than December 2018 delivered to relevant communities and </a:t>
            </a:r>
            <a:r>
              <a:rPr lang="en-US" b="0" dirty="0" smtClean="0">
                <a:solidFill>
                  <a:schemeClr val="tx2"/>
                </a:solidFill>
              </a:rPr>
              <a:t>Agencies</a:t>
            </a:r>
            <a:endParaRPr lang="en-US" b="0" dirty="0" smtClean="0">
              <a:solidFill>
                <a:schemeClr val="tx2"/>
              </a:solidFill>
            </a:endParaRPr>
          </a:p>
          <a:p>
            <a:r>
              <a:rPr lang="en-US" b="0" dirty="0" smtClean="0">
                <a:solidFill>
                  <a:schemeClr val="tx2"/>
                </a:solidFill>
              </a:rPr>
              <a:t>Expect to have a final </a:t>
            </a:r>
            <a:r>
              <a:rPr lang="en-US" b="0" dirty="0" smtClean="0">
                <a:solidFill>
                  <a:schemeClr val="tx2"/>
                </a:solidFill>
              </a:rPr>
              <a:t>report sometime in </a:t>
            </a:r>
            <a:r>
              <a:rPr lang="en-US" b="0" dirty="0" smtClean="0">
                <a:solidFill>
                  <a:schemeClr val="tx2"/>
                </a:solidFill>
              </a:rPr>
              <a:t>2019</a:t>
            </a:r>
          </a:p>
          <a:p>
            <a:endParaRPr lang="en-US" b="0" dirty="0" smtClean="0">
              <a:solidFill>
                <a:schemeClr val="tx2"/>
              </a:solidFill>
            </a:endParaRPr>
          </a:p>
          <a:p>
            <a:r>
              <a:rPr lang="en-US" b="0" dirty="0">
                <a:solidFill>
                  <a:schemeClr val="tx2"/>
                </a:solidFill>
              </a:rPr>
              <a:t>T</a:t>
            </a:r>
            <a:r>
              <a:rPr lang="en-US" b="0" dirty="0" smtClean="0">
                <a:solidFill>
                  <a:schemeClr val="tx2"/>
                </a:solidFill>
              </a:rPr>
              <a:t>he GWIC report/recommendations </a:t>
            </a:r>
            <a:r>
              <a:rPr lang="en-US" b="0" dirty="0" smtClean="0">
                <a:solidFill>
                  <a:schemeClr val="tx2"/>
                </a:solidFill>
              </a:rPr>
              <a:t>should serve to focus and align the community, leading to next steps</a:t>
            </a:r>
            <a:endParaRPr lang="en-US" b="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979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An Open Call to Get Involved with Developing the Science Case for the 3G Detector Network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F14EB4-1296-344E-98B2-51EF38DA7D3F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85900"/>
            <a:ext cx="9144000" cy="3870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0830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An Open Call to Get Involved with Developing the Science Case for the 3G Detector Network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F14EB4-1296-344E-98B2-51EF38DA7D3F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31900"/>
            <a:ext cx="9144000" cy="4376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712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An Open Call to Get Involved with Developing the Science Case for the 3G Detector Network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F14EB4-1296-344E-98B2-51EF38DA7D3F}" type="slidenum">
              <a:rPr lang="en-US" smtClean="0"/>
              <a:pPr/>
              <a:t>15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0" y="2162849"/>
            <a:ext cx="9228667" cy="3194657"/>
            <a:chOff x="0" y="1331576"/>
            <a:chExt cx="9228667" cy="3194657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1331576"/>
              <a:ext cx="9144000" cy="2777013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4667" y="3993573"/>
              <a:ext cx="9144000" cy="532660"/>
            </a:xfrm>
            <a:prstGeom prst="rect">
              <a:avLst/>
            </a:prstGeom>
          </p:spPr>
        </p:pic>
      </p:grpSp>
      <p:sp>
        <p:nvSpPr>
          <p:cNvPr id="8" name="Rectangle 7"/>
          <p:cNvSpPr/>
          <p:nvPr/>
        </p:nvSpPr>
        <p:spPr>
          <a:xfrm>
            <a:off x="2623506" y="5826765"/>
            <a:ext cx="37551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OR: </a:t>
            </a:r>
            <a:r>
              <a:rPr lang="en-US" sz="2000" dirty="0" smtClean="0">
                <a:solidFill>
                  <a:srgbClr val="000000"/>
                </a:solidFill>
              </a:rPr>
              <a:t>gwic</a:t>
            </a:r>
            <a:r>
              <a:rPr lang="en-US" sz="2000" dirty="0">
                <a:solidFill>
                  <a:srgbClr val="000000"/>
                </a:solidFill>
              </a:rPr>
              <a:t>-3g@sympa.ligo.org</a:t>
            </a: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1624061" y="3248121"/>
            <a:ext cx="6326909" cy="7697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" name="Straight Connector 11"/>
          <p:cNvCxnSpPr/>
          <p:nvPr/>
        </p:nvCxnSpPr>
        <p:spPr bwMode="auto">
          <a:xfrm>
            <a:off x="198582" y="3523672"/>
            <a:ext cx="6374630" cy="9237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" name="Straight Connector 13"/>
          <p:cNvCxnSpPr/>
          <p:nvPr/>
        </p:nvCxnSpPr>
        <p:spPr bwMode="auto">
          <a:xfrm>
            <a:off x="3186545" y="4572000"/>
            <a:ext cx="5609552" cy="6157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817981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Very Open Questions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4476" y="1119369"/>
            <a:ext cx="8229600" cy="4525963"/>
          </a:xfrm>
        </p:spPr>
        <p:txBody>
          <a:bodyPr/>
          <a:lstStyle/>
          <a:p>
            <a:r>
              <a:rPr lang="en-US" sz="2000" dirty="0" smtClean="0">
                <a:solidFill>
                  <a:srgbClr val="000000"/>
                </a:solidFill>
              </a:rPr>
              <a:t>What should the 3G network look like?</a:t>
            </a:r>
          </a:p>
          <a:p>
            <a:pPr lvl="1"/>
            <a:r>
              <a:rPr lang="en-US" sz="1600" dirty="0" smtClean="0">
                <a:solidFill>
                  <a:srgbClr val="000000"/>
                </a:solidFill>
              </a:rPr>
              <a:t>How many? Where? </a:t>
            </a:r>
            <a:r>
              <a:rPr lang="en-US" sz="1600" dirty="0">
                <a:solidFill>
                  <a:srgbClr val="000000"/>
                </a:solidFill>
              </a:rPr>
              <a:t>W</a:t>
            </a:r>
            <a:r>
              <a:rPr lang="en-US" sz="1600" dirty="0" smtClean="0">
                <a:solidFill>
                  <a:srgbClr val="000000"/>
                </a:solidFill>
              </a:rPr>
              <a:t>hat topology? homogeneous or mixed?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How to map science case onto detector design?</a:t>
            </a:r>
          </a:p>
          <a:p>
            <a:pPr lvl="1"/>
            <a:r>
              <a:rPr lang="en-US" sz="1600" dirty="0" err="1" smtClean="0">
                <a:solidFill>
                  <a:srgbClr val="000000"/>
                </a:solidFill>
              </a:rPr>
              <a:t>Eg</a:t>
            </a:r>
            <a:r>
              <a:rPr lang="en-US" sz="1600" dirty="0" smtClean="0">
                <a:solidFill>
                  <a:srgbClr val="000000"/>
                </a:solidFill>
              </a:rPr>
              <a:t>, 40 km arm length put FSR at 3.75 KHz, in the range of signals produced by BNS mergers 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How much coordination is needed among the builders of 3G detectors?</a:t>
            </a:r>
          </a:p>
          <a:p>
            <a:pPr marL="457200" lvl="1" indent="0" algn="ctr">
              <a:buNone/>
            </a:pP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smtClean="0">
                <a:solidFill>
                  <a:srgbClr val="000000"/>
                </a:solidFill>
              </a:rPr>
              <a:t>  One detector replicated N times </a:t>
            </a:r>
          </a:p>
          <a:p>
            <a:pPr marL="457200" lvl="1" indent="0" algn="ctr">
              <a:buNone/>
            </a:pPr>
            <a:r>
              <a:rPr lang="en-US" sz="1600" dirty="0" smtClean="0">
                <a:solidFill>
                  <a:srgbClr val="000000"/>
                </a:solidFill>
                <a:sym typeface="Wingdings"/>
              </a:rPr>
              <a:t></a:t>
            </a:r>
            <a:r>
              <a:rPr lang="is-IS" sz="1600" dirty="0" smtClean="0">
                <a:solidFill>
                  <a:srgbClr val="000000"/>
                </a:solidFill>
                <a:sym typeface="Wingdings"/>
              </a:rPr>
              <a:t>….</a:t>
            </a:r>
            <a:r>
              <a:rPr lang="en-US" sz="1600" dirty="0" smtClean="0">
                <a:solidFill>
                  <a:srgbClr val="000000"/>
                </a:solidFill>
                <a:sym typeface="Wingdings"/>
              </a:rPr>
              <a:t> </a:t>
            </a:r>
          </a:p>
          <a:p>
            <a:pPr marL="457200" lvl="1" indent="0" algn="ctr">
              <a:buNone/>
            </a:pPr>
            <a:r>
              <a:rPr lang="en-US" sz="1600" dirty="0" smtClean="0">
                <a:solidFill>
                  <a:srgbClr val="000000"/>
                </a:solidFill>
                <a:sym typeface="Wingdings"/>
              </a:rPr>
              <a:t>Heterogeneous detectors with common technologies</a:t>
            </a:r>
            <a:endParaRPr lang="en-US" sz="1600" dirty="0" smtClean="0">
              <a:solidFill>
                <a:srgbClr val="000000"/>
              </a:solidFill>
            </a:endParaRPr>
          </a:p>
          <a:p>
            <a:r>
              <a:rPr lang="en-US" sz="2000" dirty="0" smtClean="0">
                <a:solidFill>
                  <a:srgbClr val="000000"/>
                </a:solidFill>
              </a:rPr>
              <a:t>What is the role of the 2</a:t>
            </a:r>
            <a:r>
              <a:rPr lang="en-US" sz="2000" baseline="30000" dirty="0" smtClean="0">
                <a:solidFill>
                  <a:srgbClr val="000000"/>
                </a:solidFill>
              </a:rPr>
              <a:t>nd</a:t>
            </a:r>
            <a:r>
              <a:rPr lang="en-US" sz="2000" dirty="0" smtClean="0">
                <a:solidFill>
                  <a:srgbClr val="000000"/>
                </a:solidFill>
              </a:rPr>
              <a:t> gen detectors in the 3G eras 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How should we be reaching out to other communities to make them aware and, then, advocate?</a:t>
            </a:r>
          </a:p>
          <a:p>
            <a:pPr lvl="1"/>
            <a:r>
              <a:rPr lang="en-US" sz="1600" dirty="0" smtClean="0">
                <a:solidFill>
                  <a:srgbClr val="000000"/>
                </a:solidFill>
              </a:rPr>
              <a:t>Transient and high energy astronomy; numerical GR, nuclear physics</a:t>
            </a:r>
            <a:r>
              <a:rPr lang="en-US" sz="1600" dirty="0">
                <a:solidFill>
                  <a:srgbClr val="000000"/>
                </a:solidFill>
              </a:rPr>
              <a:t>;</a:t>
            </a:r>
            <a:r>
              <a:rPr lang="en-US" sz="1600" dirty="0" smtClean="0">
                <a:solidFill>
                  <a:srgbClr val="000000"/>
                </a:solidFill>
              </a:rPr>
              <a:t> atomic, molecular, optical physics, high energy physics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How should the ground-based GW community interact with the Astro2020 Decadal survey (US) and APPEC Roadmap (EU)</a:t>
            </a:r>
          </a:p>
          <a:p>
            <a:pPr lvl="1"/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F14EB4-1296-344E-98B2-51EF38DA7D3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392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Very Open Questions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4476" y="1119369"/>
            <a:ext cx="8229600" cy="4525963"/>
          </a:xfrm>
        </p:spPr>
        <p:txBody>
          <a:bodyPr/>
          <a:lstStyle/>
          <a:p>
            <a:r>
              <a:rPr lang="en-US" sz="2000" dirty="0" smtClean="0">
                <a:solidFill>
                  <a:srgbClr val="000000"/>
                </a:solidFill>
              </a:rPr>
              <a:t>What should the 3G network look like?</a:t>
            </a:r>
          </a:p>
          <a:p>
            <a:pPr lvl="1"/>
            <a:r>
              <a:rPr lang="en-US" sz="1600" dirty="0" smtClean="0">
                <a:solidFill>
                  <a:srgbClr val="000000"/>
                </a:solidFill>
              </a:rPr>
              <a:t>How many? Where? </a:t>
            </a:r>
            <a:r>
              <a:rPr lang="en-US" sz="1600" dirty="0">
                <a:solidFill>
                  <a:srgbClr val="000000"/>
                </a:solidFill>
              </a:rPr>
              <a:t>W</a:t>
            </a:r>
            <a:r>
              <a:rPr lang="en-US" sz="1600" dirty="0" smtClean="0">
                <a:solidFill>
                  <a:srgbClr val="000000"/>
                </a:solidFill>
              </a:rPr>
              <a:t>hat topology? homogeneous or mixed?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How to map science case onto detector design?</a:t>
            </a:r>
          </a:p>
          <a:p>
            <a:pPr lvl="1"/>
            <a:r>
              <a:rPr lang="en-US" sz="1600" dirty="0" err="1" smtClean="0">
                <a:solidFill>
                  <a:srgbClr val="000000"/>
                </a:solidFill>
              </a:rPr>
              <a:t>Eg</a:t>
            </a:r>
            <a:r>
              <a:rPr lang="en-US" sz="1600" dirty="0" smtClean="0">
                <a:solidFill>
                  <a:srgbClr val="000000"/>
                </a:solidFill>
              </a:rPr>
              <a:t>, 40 km arm length put FSR at 3.75 KHz, in the range of signals produced by BNS mergers 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How much coordination is needed among the builders of 3G detectors?</a:t>
            </a:r>
          </a:p>
          <a:p>
            <a:pPr marL="457200" lvl="1" indent="0" algn="ctr">
              <a:buNone/>
            </a:pP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smtClean="0">
                <a:solidFill>
                  <a:srgbClr val="000000"/>
                </a:solidFill>
              </a:rPr>
              <a:t>  One detector replicated N times </a:t>
            </a:r>
          </a:p>
          <a:p>
            <a:pPr marL="457200" lvl="1" indent="0" algn="ctr">
              <a:buNone/>
            </a:pPr>
            <a:r>
              <a:rPr lang="en-US" sz="1600" dirty="0" smtClean="0">
                <a:solidFill>
                  <a:srgbClr val="000000"/>
                </a:solidFill>
                <a:sym typeface="Wingdings"/>
              </a:rPr>
              <a:t></a:t>
            </a:r>
            <a:r>
              <a:rPr lang="is-IS" sz="1600" dirty="0" smtClean="0">
                <a:solidFill>
                  <a:srgbClr val="000000"/>
                </a:solidFill>
                <a:sym typeface="Wingdings"/>
              </a:rPr>
              <a:t>….</a:t>
            </a:r>
            <a:r>
              <a:rPr lang="en-US" sz="1600" dirty="0" smtClean="0">
                <a:solidFill>
                  <a:srgbClr val="000000"/>
                </a:solidFill>
                <a:sym typeface="Wingdings"/>
              </a:rPr>
              <a:t> </a:t>
            </a:r>
          </a:p>
          <a:p>
            <a:pPr marL="457200" lvl="1" indent="0" algn="ctr">
              <a:buNone/>
            </a:pPr>
            <a:r>
              <a:rPr lang="en-US" sz="1600" dirty="0" smtClean="0">
                <a:solidFill>
                  <a:srgbClr val="000000"/>
                </a:solidFill>
                <a:sym typeface="Wingdings"/>
              </a:rPr>
              <a:t>Heterogeneous detectors with common technologies</a:t>
            </a:r>
            <a:endParaRPr lang="en-US" sz="1600" dirty="0" smtClean="0">
              <a:solidFill>
                <a:srgbClr val="000000"/>
              </a:solidFill>
            </a:endParaRPr>
          </a:p>
          <a:p>
            <a:r>
              <a:rPr lang="en-US" sz="2000" dirty="0" smtClean="0">
                <a:solidFill>
                  <a:srgbClr val="000000"/>
                </a:solidFill>
              </a:rPr>
              <a:t>What is the role of the 2</a:t>
            </a:r>
            <a:r>
              <a:rPr lang="en-US" sz="2000" baseline="30000" dirty="0" smtClean="0">
                <a:solidFill>
                  <a:srgbClr val="000000"/>
                </a:solidFill>
              </a:rPr>
              <a:t>nd</a:t>
            </a:r>
            <a:r>
              <a:rPr lang="en-US" sz="2000" dirty="0" smtClean="0">
                <a:solidFill>
                  <a:srgbClr val="000000"/>
                </a:solidFill>
              </a:rPr>
              <a:t> gen detectors in the 3G eras 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How should we be reaching out to other communities to make them aware and, then, advocate?</a:t>
            </a:r>
          </a:p>
          <a:p>
            <a:pPr lvl="1"/>
            <a:r>
              <a:rPr lang="en-US" sz="1600" dirty="0" smtClean="0">
                <a:solidFill>
                  <a:srgbClr val="000000"/>
                </a:solidFill>
              </a:rPr>
              <a:t>Transient and high energy astronomy; numerical GR, nuclear physics</a:t>
            </a:r>
            <a:r>
              <a:rPr lang="en-US" sz="1600" dirty="0">
                <a:solidFill>
                  <a:srgbClr val="000000"/>
                </a:solidFill>
              </a:rPr>
              <a:t>;</a:t>
            </a:r>
            <a:r>
              <a:rPr lang="en-US" sz="1600" dirty="0" smtClean="0">
                <a:solidFill>
                  <a:srgbClr val="000000"/>
                </a:solidFill>
              </a:rPr>
              <a:t> atomic, molecular, optical physics, high energy physics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How should the ground-based GW community interact with the Astro2020 Decadal survey (US) and APPEC Roadmap (EU)</a:t>
            </a:r>
          </a:p>
          <a:p>
            <a:pPr lvl="1"/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F14EB4-1296-344E-98B2-51EF38DA7D3F}" type="slidenum">
              <a:rPr lang="en-US" smtClean="0"/>
              <a:pPr/>
              <a:t>17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238703" y="1319202"/>
            <a:ext cx="423654" cy="3156221"/>
            <a:chOff x="238703" y="1319202"/>
            <a:chExt cx="423654" cy="3156221"/>
          </a:xfrm>
        </p:grpSpPr>
        <p:sp>
          <p:nvSpPr>
            <p:cNvPr id="5" name="Curved Right Arrow 4"/>
            <p:cNvSpPr/>
            <p:nvPr/>
          </p:nvSpPr>
          <p:spPr bwMode="auto">
            <a:xfrm>
              <a:off x="246591" y="1319202"/>
              <a:ext cx="406880" cy="739739"/>
            </a:xfrm>
            <a:prstGeom prst="curvedRightArrow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 </a:t>
              </a:r>
              <a:endPara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6" name="Curved Right Arrow 5"/>
            <p:cNvSpPr/>
            <p:nvPr/>
          </p:nvSpPr>
          <p:spPr bwMode="auto">
            <a:xfrm>
              <a:off x="238703" y="2100381"/>
              <a:ext cx="406880" cy="863029"/>
            </a:xfrm>
            <a:prstGeom prst="curvedRightArrow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 </a:t>
              </a:r>
              <a:endPara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7" name="Curved Right Arrow 6"/>
            <p:cNvSpPr/>
            <p:nvPr/>
          </p:nvSpPr>
          <p:spPr bwMode="auto">
            <a:xfrm>
              <a:off x="255477" y="3017179"/>
              <a:ext cx="406880" cy="1458244"/>
            </a:xfrm>
            <a:prstGeom prst="curvedRightArrow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 </a:t>
              </a:r>
              <a:endPara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46510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Very Open Questions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4476" y="1119369"/>
            <a:ext cx="8229600" cy="4525963"/>
          </a:xfrm>
        </p:spPr>
        <p:txBody>
          <a:bodyPr/>
          <a:lstStyle/>
          <a:p>
            <a:r>
              <a:rPr lang="en-US" sz="2000" dirty="0" smtClean="0">
                <a:solidFill>
                  <a:srgbClr val="000000"/>
                </a:solidFill>
              </a:rPr>
              <a:t>What should the 3G network look like?</a:t>
            </a:r>
          </a:p>
          <a:p>
            <a:pPr lvl="1"/>
            <a:r>
              <a:rPr lang="en-US" sz="1600" dirty="0" smtClean="0">
                <a:solidFill>
                  <a:srgbClr val="000000"/>
                </a:solidFill>
              </a:rPr>
              <a:t>How many? Where? </a:t>
            </a:r>
            <a:r>
              <a:rPr lang="en-US" sz="1600" dirty="0">
                <a:solidFill>
                  <a:srgbClr val="000000"/>
                </a:solidFill>
              </a:rPr>
              <a:t>W</a:t>
            </a:r>
            <a:r>
              <a:rPr lang="en-US" sz="1600" dirty="0" smtClean="0">
                <a:solidFill>
                  <a:srgbClr val="000000"/>
                </a:solidFill>
              </a:rPr>
              <a:t>hat topology? homogeneous or mixed?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How to map science case onto detector design?</a:t>
            </a:r>
          </a:p>
          <a:p>
            <a:pPr lvl="1"/>
            <a:r>
              <a:rPr lang="en-US" sz="1600" dirty="0" err="1" smtClean="0">
                <a:solidFill>
                  <a:srgbClr val="000000"/>
                </a:solidFill>
              </a:rPr>
              <a:t>Eg</a:t>
            </a:r>
            <a:r>
              <a:rPr lang="en-US" sz="1600" dirty="0" smtClean="0">
                <a:solidFill>
                  <a:srgbClr val="000000"/>
                </a:solidFill>
              </a:rPr>
              <a:t>, 40 km arm length put FSR at 3.75 KHz, in the range of signals produced by BNS mergers 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How much coordination is needed among the builders of 3G detectors?</a:t>
            </a:r>
          </a:p>
          <a:p>
            <a:pPr marL="457200" lvl="1" indent="0" algn="ctr">
              <a:buNone/>
            </a:pP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smtClean="0">
                <a:solidFill>
                  <a:srgbClr val="000000"/>
                </a:solidFill>
              </a:rPr>
              <a:t>  One detector replicated N times </a:t>
            </a:r>
          </a:p>
          <a:p>
            <a:pPr marL="457200" lvl="1" indent="0" algn="ctr">
              <a:buNone/>
            </a:pPr>
            <a:r>
              <a:rPr lang="en-US" sz="1600" dirty="0" smtClean="0">
                <a:solidFill>
                  <a:srgbClr val="000000"/>
                </a:solidFill>
                <a:sym typeface="Wingdings"/>
              </a:rPr>
              <a:t></a:t>
            </a:r>
            <a:r>
              <a:rPr lang="is-IS" sz="1600" dirty="0" smtClean="0">
                <a:solidFill>
                  <a:srgbClr val="000000"/>
                </a:solidFill>
                <a:sym typeface="Wingdings"/>
              </a:rPr>
              <a:t>….</a:t>
            </a:r>
            <a:r>
              <a:rPr lang="en-US" sz="1600" dirty="0" smtClean="0">
                <a:solidFill>
                  <a:srgbClr val="000000"/>
                </a:solidFill>
                <a:sym typeface="Wingdings"/>
              </a:rPr>
              <a:t> </a:t>
            </a:r>
          </a:p>
          <a:p>
            <a:pPr marL="457200" lvl="1" indent="0" algn="ctr">
              <a:buNone/>
            </a:pPr>
            <a:r>
              <a:rPr lang="en-US" sz="1600" dirty="0" smtClean="0">
                <a:solidFill>
                  <a:srgbClr val="000000"/>
                </a:solidFill>
                <a:sym typeface="Wingdings"/>
              </a:rPr>
              <a:t>Heterogeneous detectors with common technologies</a:t>
            </a:r>
            <a:endParaRPr lang="en-US" sz="1600" dirty="0" smtClean="0">
              <a:solidFill>
                <a:srgbClr val="000000"/>
              </a:solidFill>
            </a:endParaRPr>
          </a:p>
          <a:p>
            <a:r>
              <a:rPr lang="en-US" sz="2000" dirty="0" smtClean="0">
                <a:solidFill>
                  <a:srgbClr val="000000"/>
                </a:solidFill>
              </a:rPr>
              <a:t>What is the role of the 2</a:t>
            </a:r>
            <a:r>
              <a:rPr lang="en-US" sz="2000" baseline="30000" dirty="0" smtClean="0">
                <a:solidFill>
                  <a:srgbClr val="000000"/>
                </a:solidFill>
              </a:rPr>
              <a:t>nd</a:t>
            </a:r>
            <a:r>
              <a:rPr lang="en-US" sz="2000" dirty="0" smtClean="0">
                <a:solidFill>
                  <a:srgbClr val="000000"/>
                </a:solidFill>
              </a:rPr>
              <a:t> gen detectors in the 3G eras 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How should we be reaching out to other communities to make them aware and, then, advocate?</a:t>
            </a:r>
          </a:p>
          <a:p>
            <a:pPr lvl="1"/>
            <a:r>
              <a:rPr lang="en-US" sz="1600" dirty="0" smtClean="0">
                <a:solidFill>
                  <a:srgbClr val="000000"/>
                </a:solidFill>
              </a:rPr>
              <a:t>Transient and high energy astronomy; numerical GR, nuclear physics</a:t>
            </a:r>
            <a:r>
              <a:rPr lang="en-US" sz="1600" dirty="0">
                <a:solidFill>
                  <a:srgbClr val="000000"/>
                </a:solidFill>
              </a:rPr>
              <a:t>;</a:t>
            </a:r>
            <a:r>
              <a:rPr lang="en-US" sz="1600" dirty="0" smtClean="0">
                <a:solidFill>
                  <a:srgbClr val="000000"/>
                </a:solidFill>
              </a:rPr>
              <a:t> atomic, molecular, optical physics, high energy physics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How should the ground-based GW community interact with the Astro2020 Decadal survey (US) and APPEC Roadmap (EU)</a:t>
            </a:r>
          </a:p>
          <a:p>
            <a:pPr lvl="1"/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F14EB4-1296-344E-98B2-51EF38DA7D3F}" type="slidenum">
              <a:rPr lang="en-US" smtClean="0"/>
              <a:pPr/>
              <a:t>18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238703" y="1319202"/>
            <a:ext cx="423654" cy="3156221"/>
            <a:chOff x="238703" y="1319202"/>
            <a:chExt cx="423654" cy="3156221"/>
          </a:xfrm>
        </p:grpSpPr>
        <p:sp>
          <p:nvSpPr>
            <p:cNvPr id="5" name="Curved Right Arrow 4"/>
            <p:cNvSpPr/>
            <p:nvPr/>
          </p:nvSpPr>
          <p:spPr bwMode="auto">
            <a:xfrm>
              <a:off x="246591" y="1319202"/>
              <a:ext cx="406880" cy="739739"/>
            </a:xfrm>
            <a:prstGeom prst="curvedRightArrow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 </a:t>
              </a:r>
              <a:endPara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6" name="Curved Right Arrow 5"/>
            <p:cNvSpPr/>
            <p:nvPr/>
          </p:nvSpPr>
          <p:spPr bwMode="auto">
            <a:xfrm>
              <a:off x="238703" y="2100381"/>
              <a:ext cx="406880" cy="863029"/>
            </a:xfrm>
            <a:prstGeom prst="curvedRightArrow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 </a:t>
              </a:r>
              <a:endPara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7" name="Curved Right Arrow 6"/>
            <p:cNvSpPr/>
            <p:nvPr/>
          </p:nvSpPr>
          <p:spPr bwMode="auto">
            <a:xfrm>
              <a:off x="255477" y="3017179"/>
              <a:ext cx="406880" cy="1458244"/>
            </a:xfrm>
            <a:prstGeom prst="curvedRightArrow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 </a:t>
              </a:r>
              <a:endPara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8615000" y="1335984"/>
            <a:ext cx="423654" cy="3156221"/>
            <a:chOff x="8615000" y="1335984"/>
            <a:chExt cx="423654" cy="3156221"/>
          </a:xfrm>
        </p:grpSpPr>
        <p:sp>
          <p:nvSpPr>
            <p:cNvPr id="8" name="Curved Right Arrow 7"/>
            <p:cNvSpPr/>
            <p:nvPr/>
          </p:nvSpPr>
          <p:spPr bwMode="auto">
            <a:xfrm rot="10800000">
              <a:off x="8622888" y="1335984"/>
              <a:ext cx="406880" cy="739739"/>
            </a:xfrm>
            <a:prstGeom prst="curvedRightArrow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 </a:t>
              </a:r>
              <a:endPara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9" name="Curved Right Arrow 8"/>
            <p:cNvSpPr/>
            <p:nvPr/>
          </p:nvSpPr>
          <p:spPr bwMode="auto">
            <a:xfrm rot="10800000">
              <a:off x="8615000" y="2117163"/>
              <a:ext cx="406880" cy="863029"/>
            </a:xfrm>
            <a:prstGeom prst="curvedRightArrow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 </a:t>
              </a:r>
              <a:endPara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0" name="Curved Right Arrow 9"/>
            <p:cNvSpPr/>
            <p:nvPr/>
          </p:nvSpPr>
          <p:spPr bwMode="auto">
            <a:xfrm rot="10800000">
              <a:off x="8631774" y="3033961"/>
              <a:ext cx="406880" cy="1458244"/>
            </a:xfrm>
            <a:prstGeom prst="curvedRightArrow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 </a:t>
              </a:r>
              <a:endPara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49306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0" indent="0" algn="ctr">
              <a:buNone/>
            </a:pPr>
            <a:r>
              <a:rPr lang="en-US" sz="4800" b="1" i="1" dirty="0" smtClean="0">
                <a:solidFill>
                  <a:srgbClr val="00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The Floor is Open!! </a:t>
            </a:r>
            <a:endParaRPr lang="en-US" sz="4800" b="1" i="1" dirty="0">
              <a:solidFill>
                <a:srgbClr val="0000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F14EB4-1296-344E-98B2-51EF38DA7D3F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089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0848"/>
            <a:ext cx="8229600" cy="4525963"/>
          </a:xfrm>
        </p:spPr>
        <p:txBody>
          <a:bodyPr/>
          <a:lstStyle/>
          <a:p>
            <a:r>
              <a:rPr lang="en-US" i="1" dirty="0" smtClean="0">
                <a:solidFill>
                  <a:schemeClr val="tx2"/>
                </a:solidFill>
              </a:rPr>
              <a:t>Some Opening </a:t>
            </a:r>
            <a:r>
              <a:rPr lang="en-US" i="1" dirty="0">
                <a:solidFill>
                  <a:schemeClr val="tx2"/>
                </a:solidFill>
              </a:rPr>
              <a:t>R</a:t>
            </a:r>
            <a:r>
              <a:rPr lang="en-US" i="1" dirty="0" smtClean="0">
                <a:solidFill>
                  <a:schemeClr val="tx2"/>
                </a:solidFill>
              </a:rPr>
              <a:t>emarks</a:t>
            </a:r>
          </a:p>
          <a:p>
            <a:endParaRPr lang="en-US" i="1" dirty="0">
              <a:solidFill>
                <a:schemeClr val="tx2"/>
              </a:solidFill>
            </a:endParaRPr>
          </a:p>
          <a:p>
            <a:r>
              <a:rPr lang="en-US" i="1" dirty="0" smtClean="0">
                <a:solidFill>
                  <a:schemeClr val="tx2"/>
                </a:solidFill>
              </a:rPr>
              <a:t>Open Discussion Framed By a Few Questions</a:t>
            </a:r>
            <a:endParaRPr lang="en-US" i="1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F14EB4-1296-344E-98B2-51EF38DA7D3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059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Terrain in the Next Few Years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454121" y="4187152"/>
            <a:ext cx="8043333" cy="1016000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03" y="1392382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Ground-based detectors have made the first detections of gravitational waves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rgbClr val="000000"/>
                </a:solidFill>
                <a:sym typeface="Wingdings"/>
              </a:rPr>
              <a:t> </a:t>
            </a:r>
            <a:r>
              <a:rPr lang="en-US" i="1" dirty="0">
                <a:solidFill>
                  <a:srgbClr val="000000"/>
                </a:solidFill>
                <a:sym typeface="Wingdings"/>
              </a:rPr>
              <a:t>T</a:t>
            </a:r>
            <a:r>
              <a:rPr lang="en-US" i="1" dirty="0" smtClean="0">
                <a:solidFill>
                  <a:srgbClr val="000000"/>
                </a:solidFill>
              </a:rPr>
              <a:t>he </a:t>
            </a:r>
            <a:r>
              <a:rPr lang="en-US" i="1" dirty="0" smtClean="0">
                <a:solidFill>
                  <a:srgbClr val="000000"/>
                </a:solidFill>
              </a:rPr>
              <a:t>window of GW astronomy </a:t>
            </a:r>
            <a:r>
              <a:rPr lang="en-US" i="1" dirty="0" smtClean="0">
                <a:solidFill>
                  <a:srgbClr val="000000"/>
                </a:solidFill>
              </a:rPr>
              <a:t>has opened, </a:t>
            </a:r>
            <a:r>
              <a:rPr lang="en-US" i="1" dirty="0" smtClean="0">
                <a:solidFill>
                  <a:srgbClr val="000000"/>
                </a:solidFill>
              </a:rPr>
              <a:t>moving us into the arenas of frontier strong field physics, high energy astrophysics, multi-messenger astronomy</a:t>
            </a:r>
          </a:p>
          <a:p>
            <a:endParaRPr lang="en-US" i="1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b="1" i="1" dirty="0" smtClean="0">
                <a:solidFill>
                  <a:srgbClr val="000000"/>
                </a:solidFill>
              </a:rPr>
              <a:t>The case for proposing a 3G detector will never be as good as it is in the next few years!    </a:t>
            </a:r>
            <a:endParaRPr lang="en-US" b="1" i="1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152217" y="6400800"/>
            <a:ext cx="1905000" cy="457200"/>
          </a:xfrm>
          <a:prstGeom prst="rect">
            <a:avLst/>
          </a:prstGeom>
        </p:spPr>
        <p:txBody>
          <a:bodyPr/>
          <a:lstStyle/>
          <a:p>
            <a:fld id="{BC290627-2641-D545-B7DC-1C11A578194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755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 Case for 3G detectors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50019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The case for a 3G detector begins with science:</a:t>
            </a:r>
          </a:p>
          <a:p>
            <a:r>
              <a:rPr lang="en-US" b="1" dirty="0">
                <a:solidFill>
                  <a:srgbClr val="000000"/>
                </a:solidFill>
              </a:rPr>
              <a:t>What capability can you </a:t>
            </a:r>
            <a:r>
              <a:rPr lang="en-US" b="1" dirty="0" smtClean="0">
                <a:solidFill>
                  <a:srgbClr val="000000"/>
                </a:solidFill>
              </a:rPr>
              <a:t>achieve? </a:t>
            </a:r>
            <a:r>
              <a:rPr lang="en-US" b="1" dirty="0">
                <a:solidFill>
                  <a:srgbClr val="000000"/>
                </a:solidFill>
              </a:rPr>
              <a:t>W</a:t>
            </a:r>
            <a:r>
              <a:rPr lang="en-US" b="1" dirty="0" smtClean="0">
                <a:solidFill>
                  <a:srgbClr val="000000"/>
                </a:solidFill>
              </a:rPr>
              <a:t>hat </a:t>
            </a:r>
            <a:r>
              <a:rPr lang="en-US" b="1" dirty="0">
                <a:solidFill>
                  <a:srgbClr val="000000"/>
                </a:solidFill>
              </a:rPr>
              <a:t>science can you do with that </a:t>
            </a:r>
            <a:r>
              <a:rPr lang="en-US" b="1" dirty="0" smtClean="0">
                <a:solidFill>
                  <a:srgbClr val="000000"/>
                </a:solidFill>
              </a:rPr>
              <a:t>capability? </a:t>
            </a:r>
            <a:r>
              <a:rPr lang="en-US" b="1" dirty="0">
                <a:solidFill>
                  <a:srgbClr val="000000"/>
                </a:solidFill>
              </a:rPr>
              <a:t>W</a:t>
            </a:r>
            <a:r>
              <a:rPr lang="en-US" b="1" dirty="0" smtClean="0">
                <a:solidFill>
                  <a:srgbClr val="000000"/>
                </a:solidFill>
              </a:rPr>
              <a:t>hat </a:t>
            </a:r>
            <a:r>
              <a:rPr lang="en-US" b="1" dirty="0">
                <a:solidFill>
                  <a:srgbClr val="000000"/>
                </a:solidFill>
              </a:rPr>
              <a:t>will it </a:t>
            </a:r>
            <a:r>
              <a:rPr lang="en-US" b="1" dirty="0" smtClean="0">
                <a:solidFill>
                  <a:srgbClr val="000000"/>
                </a:solidFill>
              </a:rPr>
              <a:t>cost</a:t>
            </a:r>
            <a:r>
              <a:rPr lang="en-US" b="1" dirty="0">
                <a:solidFill>
                  <a:srgbClr val="000000"/>
                </a:solidFill>
              </a:rPr>
              <a:t>?  </a:t>
            </a:r>
            <a:endParaRPr lang="en-US" b="1" dirty="0" smtClean="0">
              <a:solidFill>
                <a:srgbClr val="000000"/>
              </a:solidFill>
            </a:endParaRPr>
          </a:p>
          <a:p>
            <a:r>
              <a:rPr lang="en-US" b="1" dirty="0" smtClean="0">
                <a:solidFill>
                  <a:srgbClr val="000000"/>
                </a:solidFill>
              </a:rPr>
              <a:t>These </a:t>
            </a:r>
            <a:r>
              <a:rPr lang="en-US" b="1" dirty="0">
                <a:solidFill>
                  <a:srgbClr val="000000"/>
                </a:solidFill>
              </a:rPr>
              <a:t>questions are all linked, and have to be iterated </a:t>
            </a:r>
            <a:r>
              <a:rPr lang="en-US" b="1" dirty="0" smtClean="0">
                <a:solidFill>
                  <a:srgbClr val="000000"/>
                </a:solidFill>
              </a:rPr>
              <a:t>right up until the construction proposal is submitted  </a:t>
            </a:r>
          </a:p>
          <a:p>
            <a:pPr marL="0" indent="0">
              <a:buNone/>
            </a:pPr>
            <a:endParaRPr lang="en-US" b="1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ET Design Study provides a good basis for a 3G science case, but must be refined as we </a:t>
            </a:r>
            <a:r>
              <a:rPr lang="en-US" dirty="0" smtClean="0">
                <a:solidFill>
                  <a:srgbClr val="000000"/>
                </a:solidFill>
              </a:rPr>
              <a:t>now know </a:t>
            </a:r>
            <a:r>
              <a:rPr lang="en-US" dirty="0" smtClean="0">
                <a:solidFill>
                  <a:srgbClr val="000000"/>
                </a:solidFill>
              </a:rPr>
              <a:t>more</a:t>
            </a:r>
          </a:p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LIGO Laboratory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152217" y="6400800"/>
            <a:ext cx="1905000" cy="457200"/>
          </a:xfrm>
          <a:prstGeom prst="rect">
            <a:avLst/>
          </a:prstGeom>
        </p:spPr>
        <p:txBody>
          <a:bodyPr/>
          <a:lstStyle/>
          <a:p>
            <a:fld id="{BC290627-2641-D545-B7DC-1C11A578194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652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to funding </a:t>
            </a:r>
            <a:r>
              <a:rPr lang="en-US" dirty="0" smtClean="0"/>
              <a:t>a US 3G detector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482" y="1148651"/>
            <a:ext cx="8534400" cy="4876800"/>
          </a:xfrm>
        </p:spPr>
        <p:txBody>
          <a:bodyPr/>
          <a:lstStyle/>
          <a:p>
            <a:r>
              <a:rPr lang="en-US" sz="1800" dirty="0" smtClean="0">
                <a:solidFill>
                  <a:srgbClr val="000000"/>
                </a:solidFill>
              </a:rPr>
              <a:t>Advanced </a:t>
            </a:r>
            <a:r>
              <a:rPr lang="en-US" sz="1800" dirty="0" smtClean="0">
                <a:solidFill>
                  <a:srgbClr val="000000"/>
                </a:solidFill>
              </a:rPr>
              <a:t>LIGO must reach its design sensitivity</a:t>
            </a:r>
          </a:p>
          <a:p>
            <a:pPr lvl="1"/>
            <a:r>
              <a:rPr lang="en-US" sz="1400" dirty="0" smtClean="0">
                <a:solidFill>
                  <a:srgbClr val="000000"/>
                </a:solidFill>
              </a:rPr>
              <a:t>#1 -- because it provides proof that we understand and can tame the noises in 2G interferometers</a:t>
            </a:r>
          </a:p>
          <a:p>
            <a:pPr lvl="1"/>
            <a:r>
              <a:rPr lang="en-US" sz="1400" dirty="0" smtClean="0">
                <a:solidFill>
                  <a:srgbClr val="000000"/>
                </a:solidFill>
              </a:rPr>
              <a:t>#2 -- it will demonstrate to funding agencies that we can deliver on our design goals  </a:t>
            </a:r>
          </a:p>
          <a:p>
            <a:r>
              <a:rPr lang="en-US" sz="1800" dirty="0" smtClean="0">
                <a:solidFill>
                  <a:srgbClr val="000000"/>
                </a:solidFill>
              </a:rPr>
              <a:t>The </a:t>
            </a:r>
            <a:r>
              <a:rPr lang="en-US" sz="1800" dirty="0">
                <a:solidFill>
                  <a:srgbClr val="000000"/>
                </a:solidFill>
              </a:rPr>
              <a:t>s</a:t>
            </a:r>
            <a:r>
              <a:rPr lang="en-US" sz="1800" dirty="0" smtClean="0">
                <a:solidFill>
                  <a:srgbClr val="000000"/>
                </a:solidFill>
              </a:rPr>
              <a:t>cience case for 3G detectors must be extremely well developed given what we know at the time of the proposal</a:t>
            </a:r>
          </a:p>
          <a:p>
            <a:r>
              <a:rPr lang="en-US" sz="1800" dirty="0" smtClean="0">
                <a:solidFill>
                  <a:srgbClr val="000000"/>
                </a:solidFill>
              </a:rPr>
              <a:t>The </a:t>
            </a:r>
            <a:r>
              <a:rPr lang="en-US" sz="1800" dirty="0" smtClean="0">
                <a:solidFill>
                  <a:srgbClr val="000000"/>
                </a:solidFill>
              </a:rPr>
              <a:t>community will have to prepare their respective funding agencies that big projects are being planned</a:t>
            </a:r>
          </a:p>
          <a:p>
            <a:pPr lvl="1"/>
            <a:r>
              <a:rPr lang="en-US" sz="1400" dirty="0">
                <a:solidFill>
                  <a:srgbClr val="000000"/>
                </a:solidFill>
              </a:rPr>
              <a:t>I</a:t>
            </a:r>
            <a:r>
              <a:rPr lang="en-US" sz="1400" dirty="0" smtClean="0">
                <a:solidFill>
                  <a:srgbClr val="000000"/>
                </a:solidFill>
              </a:rPr>
              <a:t>t can take 5 years to get a project ‘queued up’ into the NSF Major Research Equipment and Facilities Construction budget </a:t>
            </a:r>
          </a:p>
          <a:p>
            <a:r>
              <a:rPr lang="en-US" sz="1800" b="1" i="1" dirty="0" smtClean="0">
                <a:solidFill>
                  <a:srgbClr val="000000"/>
                </a:solidFill>
              </a:rPr>
              <a:t>(in the </a:t>
            </a:r>
            <a:r>
              <a:rPr lang="en-US" sz="1800" b="1" i="1" dirty="0" smtClean="0">
                <a:solidFill>
                  <a:srgbClr val="000000"/>
                </a:solidFill>
              </a:rPr>
              <a:t>US) </a:t>
            </a:r>
            <a:r>
              <a:rPr lang="en-US" sz="1800" dirty="0" smtClean="0">
                <a:solidFill>
                  <a:srgbClr val="000000"/>
                </a:solidFill>
              </a:rPr>
              <a:t>An </a:t>
            </a:r>
            <a:r>
              <a:rPr lang="en-US" sz="1800" dirty="0" smtClean="0">
                <a:solidFill>
                  <a:srgbClr val="000000"/>
                </a:solidFill>
              </a:rPr>
              <a:t>external evaluation must be conducted by a panel of experts</a:t>
            </a:r>
          </a:p>
          <a:p>
            <a:pPr lvl="1"/>
            <a:r>
              <a:rPr lang="en-US" sz="1400" dirty="0" smtClean="0">
                <a:solidFill>
                  <a:srgbClr val="000000"/>
                </a:solidFill>
              </a:rPr>
              <a:t>Is the science case sufficiently strong for a 3G detector? </a:t>
            </a:r>
          </a:p>
          <a:p>
            <a:pPr lvl="1"/>
            <a:r>
              <a:rPr lang="en-US" sz="1400" dirty="0" smtClean="0">
                <a:solidFill>
                  <a:srgbClr val="000000"/>
                </a:solidFill>
              </a:rPr>
              <a:t>Is the technology development mature? </a:t>
            </a:r>
          </a:p>
          <a:p>
            <a:pPr lvl="1"/>
            <a:r>
              <a:rPr lang="en-US" sz="1400" dirty="0" smtClean="0">
                <a:solidFill>
                  <a:srgbClr val="000000"/>
                </a:solidFill>
              </a:rPr>
              <a:t>Is their preliminary costing and project planning, or is there a path to those?</a:t>
            </a:r>
          </a:p>
          <a:p>
            <a:pPr lvl="1"/>
            <a:r>
              <a:rPr lang="en-US" sz="1400" dirty="0" smtClean="0">
                <a:solidFill>
                  <a:srgbClr val="000000"/>
                </a:solidFill>
              </a:rPr>
              <a:t>….  </a:t>
            </a:r>
          </a:p>
          <a:p>
            <a:r>
              <a:rPr lang="en-US" sz="1800" dirty="0" smtClean="0">
                <a:solidFill>
                  <a:srgbClr val="000000"/>
                </a:solidFill>
              </a:rPr>
              <a:t>International </a:t>
            </a:r>
            <a:r>
              <a:rPr lang="en-US" sz="1800" dirty="0" smtClean="0">
                <a:solidFill>
                  <a:srgbClr val="000000"/>
                </a:solidFill>
              </a:rPr>
              <a:t>planning and coordination</a:t>
            </a:r>
          </a:p>
          <a:p>
            <a:r>
              <a:rPr lang="en-US" sz="1800" dirty="0" smtClean="0">
                <a:solidFill>
                  <a:srgbClr val="000000"/>
                </a:solidFill>
              </a:rPr>
              <a:t>Support </a:t>
            </a:r>
            <a:r>
              <a:rPr lang="en-US" sz="1800" dirty="0" smtClean="0">
                <a:solidFill>
                  <a:srgbClr val="000000"/>
                </a:solidFill>
              </a:rPr>
              <a:t>and advocacy from an outside community</a:t>
            </a:r>
          </a:p>
          <a:p>
            <a:pPr lvl="1"/>
            <a:r>
              <a:rPr lang="en-US" sz="1400" dirty="0" smtClean="0">
                <a:solidFill>
                  <a:srgbClr val="000000"/>
                </a:solidFill>
              </a:rPr>
              <a:t>They support GW science because it adds to their science </a:t>
            </a:r>
          </a:p>
          <a:p>
            <a:pPr lvl="1"/>
            <a:r>
              <a:rPr lang="en-US" sz="1400" dirty="0" smtClean="0">
                <a:solidFill>
                  <a:srgbClr val="000000"/>
                </a:solidFill>
              </a:rPr>
              <a:t>For the GW community, it’s the astronomers, perhaps nuclear physicists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383732" y="6277648"/>
            <a:ext cx="1905000" cy="457200"/>
          </a:xfrm>
          <a:prstGeom prst="rect">
            <a:avLst/>
          </a:prstGeom>
        </p:spPr>
        <p:txBody>
          <a:bodyPr/>
          <a:lstStyle/>
          <a:p>
            <a:fld id="{BC290627-2641-D545-B7DC-1C11A578194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88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Funding Agency </a:t>
            </a:r>
            <a:r>
              <a:rPr lang="en-US" dirty="0" smtClean="0"/>
              <a:t>Coordination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30956"/>
            <a:ext cx="8534400" cy="4876800"/>
          </a:xfrm>
        </p:spPr>
        <p:txBody>
          <a:bodyPr/>
          <a:lstStyle/>
          <a:p>
            <a:r>
              <a:rPr lang="en-US" sz="2000" dirty="0" smtClean="0">
                <a:solidFill>
                  <a:srgbClr val="000000"/>
                </a:solidFill>
              </a:rPr>
              <a:t>In the US, agencies (NSF) will follow scientific community desires … 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… subject to boundary conditions</a:t>
            </a:r>
          </a:p>
          <a:p>
            <a:pPr lvl="1"/>
            <a:r>
              <a:rPr lang="en-US" sz="1600" dirty="0" smtClean="0">
                <a:solidFill>
                  <a:srgbClr val="000000"/>
                </a:solidFill>
              </a:rPr>
              <a:t>Boundary Condition #1: available agency budgets and budget projections (dictated by US Congress) </a:t>
            </a:r>
          </a:p>
          <a:p>
            <a:pPr lvl="1"/>
            <a:r>
              <a:rPr lang="en-US" sz="1600" dirty="0" smtClean="0">
                <a:solidFill>
                  <a:srgbClr val="000000"/>
                </a:solidFill>
              </a:rPr>
              <a:t>Boundary Condition #2: agency priorities (</a:t>
            </a:r>
            <a:r>
              <a:rPr lang="en-US" sz="1600" dirty="0" err="1" smtClean="0">
                <a:solidFill>
                  <a:srgbClr val="000000"/>
                </a:solidFill>
              </a:rPr>
              <a:t>eg</a:t>
            </a:r>
            <a:r>
              <a:rPr lang="en-US" sz="1600" dirty="0" smtClean="0">
                <a:solidFill>
                  <a:srgbClr val="000000"/>
                </a:solidFill>
              </a:rPr>
              <a:t>, applied </a:t>
            </a:r>
            <a:r>
              <a:rPr lang="en-US" sz="1600" dirty="0" err="1" smtClean="0">
                <a:solidFill>
                  <a:srgbClr val="000000"/>
                </a:solidFill>
              </a:rPr>
              <a:t>vs</a:t>
            </a:r>
            <a:r>
              <a:rPr lang="en-US" sz="1600" dirty="0" smtClean="0">
                <a:solidFill>
                  <a:srgbClr val="000000"/>
                </a:solidFill>
              </a:rPr>
              <a:t> fundamental science</a:t>
            </a:r>
            <a:r>
              <a:rPr lang="en-US" sz="1600" dirty="0" smtClean="0">
                <a:solidFill>
                  <a:srgbClr val="000000"/>
                </a:solidFill>
              </a:rPr>
              <a:t>)</a:t>
            </a:r>
          </a:p>
          <a:p>
            <a:pPr marL="457200" lvl="1" indent="0">
              <a:buNone/>
            </a:pPr>
            <a:endParaRPr lang="en-US" sz="1600" dirty="0" smtClean="0">
              <a:solidFill>
                <a:srgbClr val="000000"/>
              </a:solidFill>
            </a:endParaRPr>
          </a:p>
          <a:p>
            <a:r>
              <a:rPr lang="en-US" sz="2000" dirty="0" smtClean="0">
                <a:solidFill>
                  <a:srgbClr val="000000"/>
                </a:solidFill>
              </a:rPr>
              <a:t>NSF has established the Gravitational Wave Agency Correspondents group to lay the groundwork for establishing coordination among agencies that support ground-based GW research</a:t>
            </a:r>
          </a:p>
          <a:p>
            <a:pPr lvl="1"/>
            <a:r>
              <a:rPr lang="en-US" sz="1600" dirty="0" smtClean="0">
                <a:solidFill>
                  <a:srgbClr val="000000"/>
                </a:solidFill>
              </a:rPr>
              <a:t>Current membership: </a:t>
            </a:r>
            <a:r>
              <a:rPr lang="en-US" sz="1600" dirty="0">
                <a:solidFill>
                  <a:srgbClr val="000000"/>
                </a:solidFill>
              </a:rPr>
              <a:t>ARC (Australia), CFI (Canada), CNRS (France), CONACYT (Mexico), DFG (Germany), INFN (Italy), NASA (US), NSF (US), STFC (UK</a:t>
            </a:r>
            <a:r>
              <a:rPr lang="en-US" sz="1600" dirty="0" smtClean="0">
                <a:solidFill>
                  <a:srgbClr val="000000"/>
                </a:solidFill>
              </a:rPr>
              <a:t>), </a:t>
            </a:r>
            <a:r>
              <a:rPr lang="en-US" sz="1400" dirty="0" smtClean="0">
                <a:solidFill>
                  <a:srgbClr val="000000"/>
                </a:solidFill>
              </a:rPr>
              <a:t>Indian </a:t>
            </a:r>
            <a:r>
              <a:rPr lang="en-US" sz="1400" dirty="0" smtClean="0">
                <a:solidFill>
                  <a:srgbClr val="000000"/>
                </a:solidFill>
              </a:rPr>
              <a:t>DAE membership pending</a:t>
            </a:r>
          </a:p>
          <a:p>
            <a:pPr lvl="1"/>
            <a:r>
              <a:rPr lang="en-US" sz="1600" dirty="0" smtClean="0">
                <a:solidFill>
                  <a:srgbClr val="000000"/>
                </a:solidFill>
              </a:rPr>
              <a:t>A working group, </a:t>
            </a:r>
            <a:r>
              <a:rPr lang="en-US" sz="1600" dirty="0" err="1" smtClean="0">
                <a:solidFill>
                  <a:srgbClr val="000000"/>
                </a:solidFill>
              </a:rPr>
              <a:t>ie</a:t>
            </a:r>
            <a:r>
              <a:rPr lang="en-US" sz="1600" dirty="0" smtClean="0">
                <a:solidFill>
                  <a:srgbClr val="000000"/>
                </a:solidFill>
              </a:rPr>
              <a:t>, no Directors, Presidents, Chiefs </a:t>
            </a:r>
          </a:p>
          <a:p>
            <a:pPr lvl="1"/>
            <a:endParaRPr lang="en-US" sz="1600" dirty="0" smtClean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045066" y="6400800"/>
            <a:ext cx="1905000" cy="457200"/>
          </a:xfrm>
          <a:prstGeom prst="rect">
            <a:avLst/>
          </a:prstGeom>
        </p:spPr>
        <p:txBody>
          <a:bodyPr/>
          <a:lstStyle/>
          <a:p>
            <a:fld id="{BC290627-2641-D545-B7DC-1C11A5781944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236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External Evaluation by Blue Ribbon Panels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695" y="1125134"/>
            <a:ext cx="8725089" cy="4876800"/>
          </a:xfrm>
        </p:spPr>
        <p:txBody>
          <a:bodyPr/>
          <a:lstStyle/>
          <a:p>
            <a:r>
              <a:rPr lang="en-US" sz="1800" dirty="0" smtClean="0">
                <a:solidFill>
                  <a:srgbClr val="000000"/>
                </a:solidFill>
              </a:rPr>
              <a:t>In the US, blue ribbon panels play a critical role in informing agencies on science priorities and road mapping how a specific field will develop </a:t>
            </a:r>
          </a:p>
          <a:p>
            <a:r>
              <a:rPr lang="en-US" sz="1800" dirty="0" smtClean="0">
                <a:solidFill>
                  <a:srgbClr val="000000"/>
                </a:solidFill>
              </a:rPr>
              <a:t>Two primary routes: 1) field-specific NRC studies &amp; 2) Decadal Surveys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1" dirty="0" smtClean="0">
                <a:solidFill>
                  <a:srgbClr val="000000"/>
                </a:solidFill>
              </a:rPr>
              <a:t>Field-Specific National Research Council Studies</a:t>
            </a:r>
            <a:endParaRPr lang="en-US" sz="1800" b="1" dirty="0" smtClean="0">
              <a:solidFill>
                <a:srgbClr val="000000"/>
              </a:solidFill>
            </a:endParaRPr>
          </a:p>
          <a:p>
            <a:pPr lvl="1"/>
            <a:r>
              <a:rPr lang="en-US" sz="1400" dirty="0" smtClean="0">
                <a:solidFill>
                  <a:srgbClr val="000000"/>
                </a:solidFill>
              </a:rPr>
              <a:t>NRC is formally part of the US National Academies of Science, Engineering, and Medicine </a:t>
            </a:r>
          </a:p>
          <a:p>
            <a:pPr lvl="1"/>
            <a:r>
              <a:rPr lang="en-US" sz="1400" dirty="0" smtClean="0">
                <a:solidFill>
                  <a:srgbClr val="000000"/>
                </a:solidFill>
              </a:rPr>
              <a:t>Studies are both comprehensive and intensive</a:t>
            </a:r>
          </a:p>
          <a:p>
            <a:pPr lvl="2"/>
            <a:r>
              <a:rPr lang="en-US" sz="1200" dirty="0" smtClean="0">
                <a:solidFill>
                  <a:srgbClr val="000000"/>
                </a:solidFill>
              </a:rPr>
              <a:t>10-15 members, membership is a mix of scientists from within the community and objective outsiders  </a:t>
            </a:r>
          </a:p>
          <a:p>
            <a:pPr lvl="1"/>
            <a:r>
              <a:rPr lang="en-US" sz="1400" dirty="0" smtClean="0">
                <a:solidFill>
                  <a:srgbClr val="000000"/>
                </a:solidFill>
              </a:rPr>
              <a:t>Agencies must request and fund them (cost: up to $500k)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1" dirty="0" smtClean="0">
                <a:solidFill>
                  <a:srgbClr val="000000"/>
                </a:solidFill>
              </a:rPr>
              <a:t>Decadal </a:t>
            </a:r>
            <a:r>
              <a:rPr lang="en-US" sz="1800" b="1" dirty="0" smtClean="0">
                <a:solidFill>
                  <a:srgbClr val="000000"/>
                </a:solidFill>
              </a:rPr>
              <a:t>Surveys </a:t>
            </a:r>
            <a:r>
              <a:rPr lang="en-US" sz="1800" b="1" dirty="0" smtClean="0">
                <a:solidFill>
                  <a:srgbClr val="000000"/>
                </a:solidFill>
                <a:sym typeface="Wingdings"/>
              </a:rPr>
              <a:t> Astro2020 Decadal Survey</a:t>
            </a:r>
            <a:endParaRPr lang="en-US" sz="1800" b="1" dirty="0" smtClean="0">
              <a:solidFill>
                <a:srgbClr val="000000"/>
              </a:solidFill>
            </a:endParaRPr>
          </a:p>
          <a:p>
            <a:pPr lvl="1"/>
            <a:r>
              <a:rPr lang="en-US" sz="1400" dirty="0" smtClean="0">
                <a:solidFill>
                  <a:srgbClr val="000000"/>
                </a:solidFill>
              </a:rPr>
              <a:t>Astronomy and various fields of Physics conduct Decadal </a:t>
            </a:r>
            <a:r>
              <a:rPr lang="en-US" sz="1400" dirty="0">
                <a:solidFill>
                  <a:srgbClr val="000000"/>
                </a:solidFill>
              </a:rPr>
              <a:t>S</a:t>
            </a:r>
            <a:r>
              <a:rPr lang="en-US" sz="1400" dirty="0" smtClean="0">
                <a:solidFill>
                  <a:srgbClr val="000000"/>
                </a:solidFill>
              </a:rPr>
              <a:t>urveys </a:t>
            </a:r>
          </a:p>
          <a:p>
            <a:pPr lvl="2"/>
            <a:r>
              <a:rPr lang="en-US" sz="1200" dirty="0" smtClean="0">
                <a:solidFill>
                  <a:srgbClr val="000000"/>
                </a:solidFill>
              </a:rPr>
              <a:t>Initial LIGO was endorsed in a 1986 physics decadal survey </a:t>
            </a:r>
          </a:p>
          <a:p>
            <a:pPr lvl="1"/>
            <a:r>
              <a:rPr lang="en-US" sz="1400" dirty="0" smtClean="0">
                <a:solidFill>
                  <a:srgbClr val="000000"/>
                </a:solidFill>
              </a:rPr>
              <a:t>Decadal Surveys carry different weights in Physics </a:t>
            </a:r>
            <a:r>
              <a:rPr lang="en-US" sz="1400" dirty="0">
                <a:solidFill>
                  <a:srgbClr val="000000"/>
                </a:solidFill>
              </a:rPr>
              <a:t>&amp;</a:t>
            </a:r>
            <a:r>
              <a:rPr lang="en-US" sz="1400" dirty="0" smtClean="0">
                <a:solidFill>
                  <a:srgbClr val="000000"/>
                </a:solidFill>
              </a:rPr>
              <a:t> Astronomy</a:t>
            </a:r>
          </a:p>
          <a:p>
            <a:pPr lvl="2"/>
            <a:r>
              <a:rPr lang="en-US" sz="1200" dirty="0" smtClean="0">
                <a:solidFill>
                  <a:srgbClr val="000000"/>
                </a:solidFill>
              </a:rPr>
              <a:t>In Astronomy, they are treated with </a:t>
            </a:r>
            <a:r>
              <a:rPr lang="en-US" sz="1200" i="1" dirty="0" smtClean="0">
                <a:solidFill>
                  <a:srgbClr val="000000"/>
                </a:solidFill>
              </a:rPr>
              <a:t>biblical reverence </a:t>
            </a:r>
            <a:r>
              <a:rPr lang="en-US" sz="1200" dirty="0" smtClean="0">
                <a:solidFill>
                  <a:srgbClr val="000000"/>
                </a:solidFill>
              </a:rPr>
              <a:t>(although they aren’t always followed by agencies due to funding constraints)  </a:t>
            </a:r>
          </a:p>
          <a:p>
            <a:pPr lvl="2"/>
            <a:r>
              <a:rPr lang="en-US" sz="1200" dirty="0" smtClean="0">
                <a:solidFill>
                  <a:srgbClr val="000000"/>
                </a:solidFill>
              </a:rPr>
              <a:t>In Physics, they are useful as inputs to physics funding </a:t>
            </a:r>
            <a:r>
              <a:rPr lang="en-US" sz="1200" dirty="0" smtClean="0">
                <a:solidFill>
                  <a:srgbClr val="000000"/>
                </a:solidFill>
              </a:rPr>
              <a:t>priorities</a:t>
            </a:r>
          </a:p>
          <a:p>
            <a:pPr marL="914400" lvl="2" indent="0">
              <a:buNone/>
            </a:pPr>
            <a:endParaRPr lang="en-US" sz="1800" dirty="0">
              <a:solidFill>
                <a:srgbClr val="000000"/>
              </a:solidFill>
            </a:endParaRPr>
          </a:p>
          <a:p>
            <a:r>
              <a:rPr lang="en-US" sz="1800" b="1" dirty="0" smtClean="0">
                <a:solidFill>
                  <a:srgbClr val="000000"/>
                </a:solidFill>
              </a:rPr>
              <a:t>A large </a:t>
            </a:r>
            <a:r>
              <a:rPr lang="en-US" sz="1800" b="1" dirty="0" smtClean="0">
                <a:solidFill>
                  <a:srgbClr val="000000"/>
                </a:solidFill>
              </a:rPr>
              <a:t>US 3G detector construction </a:t>
            </a:r>
            <a:r>
              <a:rPr lang="en-US" sz="1800" b="1" dirty="0" smtClean="0">
                <a:solidFill>
                  <a:srgbClr val="000000"/>
                </a:solidFill>
              </a:rPr>
              <a:t>project will almost certainly have to go through one of these two routes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191500" y="6400800"/>
            <a:ext cx="1905000" cy="457200"/>
          </a:xfrm>
          <a:prstGeom prst="rect">
            <a:avLst/>
          </a:prstGeom>
        </p:spPr>
        <p:txBody>
          <a:bodyPr/>
          <a:lstStyle/>
          <a:p>
            <a:fld id="{BC290627-2641-D545-B7DC-1C11A5781944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772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A few considerations </a:t>
            </a:r>
            <a:r>
              <a:rPr lang="en-US" sz="2800" dirty="0" smtClean="0"/>
              <a:t>in formulating the Global 3G Network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179" y="1089860"/>
            <a:ext cx="8772124" cy="4876800"/>
          </a:xfrm>
        </p:spPr>
        <p:txBody>
          <a:bodyPr/>
          <a:lstStyle/>
          <a:p>
            <a:r>
              <a:rPr lang="en-US" sz="1600" dirty="0" smtClean="0">
                <a:solidFill>
                  <a:srgbClr val="000000"/>
                </a:solidFill>
              </a:rPr>
              <a:t>First generation GW interferometers were independently designed and constructed.</a:t>
            </a:r>
          </a:p>
          <a:p>
            <a:pPr lvl="1"/>
            <a:r>
              <a:rPr lang="en-US" sz="1200" dirty="0" smtClean="0">
                <a:solidFill>
                  <a:srgbClr val="000000"/>
                </a:solidFill>
              </a:rPr>
              <a:t>LIGO, Virgo (joint French, Italian), GEO (joint German, UK)</a:t>
            </a:r>
          </a:p>
          <a:p>
            <a:pPr lvl="1"/>
            <a:r>
              <a:rPr lang="en-US" sz="1200" dirty="0" smtClean="0">
                <a:solidFill>
                  <a:srgbClr val="000000"/>
                </a:solidFill>
              </a:rPr>
              <a:t>We were competitors at the time</a:t>
            </a:r>
          </a:p>
          <a:p>
            <a:r>
              <a:rPr lang="en-US" sz="1600" dirty="0" smtClean="0">
                <a:solidFill>
                  <a:srgbClr val="000000"/>
                </a:solidFill>
              </a:rPr>
              <a:t>Second generation GW detectors had some elements of coordination …</a:t>
            </a:r>
          </a:p>
          <a:p>
            <a:pPr lvl="1"/>
            <a:r>
              <a:rPr lang="en-US" sz="1200" dirty="0" smtClean="0">
                <a:solidFill>
                  <a:srgbClr val="000000"/>
                </a:solidFill>
              </a:rPr>
              <a:t>Advanced LIGO had US, UK, German, Australian contributions</a:t>
            </a:r>
          </a:p>
          <a:p>
            <a:r>
              <a:rPr lang="en-US" sz="1600" dirty="0" smtClean="0">
                <a:solidFill>
                  <a:srgbClr val="000000"/>
                </a:solidFill>
              </a:rPr>
              <a:t> … but by and large were independently designed and built</a:t>
            </a:r>
            <a:endParaRPr lang="en-US" sz="1600" dirty="0">
              <a:solidFill>
                <a:srgbClr val="000000"/>
              </a:solidFill>
            </a:endParaRPr>
          </a:p>
          <a:p>
            <a:r>
              <a:rPr lang="en-US" sz="1600" dirty="0" smtClean="0">
                <a:solidFill>
                  <a:srgbClr val="000000"/>
                </a:solidFill>
              </a:rPr>
              <a:t>We now collaborate on the analysis of GW data</a:t>
            </a:r>
          </a:p>
          <a:p>
            <a:pPr lvl="1"/>
            <a:r>
              <a:rPr lang="en-US" sz="1200" dirty="0" smtClean="0">
                <a:solidFill>
                  <a:srgbClr val="000000"/>
                </a:solidFill>
              </a:rPr>
              <a:t>LIGO-Virgo agreement (2007), LV pre-agreement </a:t>
            </a:r>
            <a:r>
              <a:rPr lang="en-US" sz="1200" dirty="0" smtClean="0">
                <a:solidFill>
                  <a:srgbClr val="000000"/>
                </a:solidFill>
              </a:rPr>
              <a:t>with KAGRA (</a:t>
            </a:r>
            <a:r>
              <a:rPr lang="en-US" sz="1200" dirty="0" smtClean="0">
                <a:solidFill>
                  <a:srgbClr val="000000"/>
                </a:solidFill>
              </a:rPr>
              <a:t>2013)</a:t>
            </a:r>
          </a:p>
          <a:p>
            <a:endParaRPr lang="en-US" sz="1600" b="1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000" b="1" i="1" u="sng" dirty="0" smtClean="0">
                <a:solidFill>
                  <a:srgbClr val="000000"/>
                </a:solidFill>
              </a:rPr>
              <a:t>For 3G, the GW community intends to ‘go big’</a:t>
            </a:r>
          </a:p>
          <a:p>
            <a:r>
              <a:rPr lang="en-US" sz="1600" dirty="0" smtClean="0">
                <a:solidFill>
                  <a:srgbClr val="000000"/>
                </a:solidFill>
              </a:rPr>
              <a:t>The scale of the project (at least two 10+ km class interferometers) may require coordination across collaborations/projects to take advantage of ‘economies of scale’</a:t>
            </a:r>
          </a:p>
          <a:p>
            <a:r>
              <a:rPr lang="en-US" sz="1600" dirty="0" smtClean="0">
                <a:solidFill>
                  <a:srgbClr val="000000"/>
                </a:solidFill>
              </a:rPr>
              <a:t>Advantages of coordination</a:t>
            </a:r>
          </a:p>
          <a:p>
            <a:pPr lvl="1"/>
            <a:r>
              <a:rPr lang="en-US" sz="1200" dirty="0" smtClean="0">
                <a:solidFill>
                  <a:srgbClr val="000000"/>
                </a:solidFill>
              </a:rPr>
              <a:t>(At least partial) homogeneity in design and construction</a:t>
            </a:r>
          </a:p>
          <a:p>
            <a:pPr lvl="1"/>
            <a:r>
              <a:rPr lang="en-US" sz="1200" dirty="0" smtClean="0">
                <a:solidFill>
                  <a:srgbClr val="000000"/>
                </a:solidFill>
              </a:rPr>
              <a:t>Coordinated site selection for optimal network design</a:t>
            </a:r>
          </a:p>
          <a:p>
            <a:pPr lvl="1"/>
            <a:r>
              <a:rPr lang="en-US" sz="1200" dirty="0" smtClean="0">
                <a:solidFill>
                  <a:srgbClr val="000000"/>
                </a:solidFill>
              </a:rPr>
              <a:t>Makes best use of distributed expertise  </a:t>
            </a:r>
          </a:p>
          <a:p>
            <a:r>
              <a:rPr lang="en-US" sz="1600" dirty="0" smtClean="0">
                <a:solidFill>
                  <a:srgbClr val="000000"/>
                </a:solidFill>
              </a:rPr>
              <a:t>Disadvantages of (or challenges in) coordination</a:t>
            </a:r>
          </a:p>
          <a:p>
            <a:pPr lvl="1"/>
            <a:r>
              <a:rPr lang="en-US" sz="1200" dirty="0" smtClean="0">
                <a:solidFill>
                  <a:srgbClr val="000000"/>
                </a:solidFill>
              </a:rPr>
              <a:t>Requires establishment of robust management structure, necessitating giving up some control by partners</a:t>
            </a:r>
          </a:p>
          <a:p>
            <a:pPr lvl="1"/>
            <a:r>
              <a:rPr lang="en-US" sz="1200" dirty="0" smtClean="0">
                <a:solidFill>
                  <a:srgbClr val="000000"/>
                </a:solidFill>
              </a:rPr>
              <a:t>Requires robust system engineering, establishment of standards, interface control, quality assurance program, </a:t>
            </a:r>
            <a:r>
              <a:rPr lang="en-US" sz="1200" dirty="0" smtClean="0">
                <a:solidFill>
                  <a:srgbClr val="000000"/>
                </a:solidFill>
              </a:rPr>
              <a:t>…</a:t>
            </a:r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583854" y="6400800"/>
            <a:ext cx="1905000" cy="457200"/>
          </a:xfrm>
          <a:prstGeom prst="rect">
            <a:avLst/>
          </a:prstGeom>
        </p:spPr>
        <p:txBody>
          <a:bodyPr/>
          <a:lstStyle/>
          <a:p>
            <a:fld id="{BC290627-2641-D545-B7DC-1C11A5781944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34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136" y="1615619"/>
            <a:ext cx="8563919" cy="5795963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1600" b="1" u="sng" dirty="0" smtClean="0">
                <a:solidFill>
                  <a:srgbClr val="000000"/>
                </a:solidFill>
                <a:latin typeface="Arial" charset="0"/>
              </a:rPr>
              <a:t>Mission: </a:t>
            </a:r>
            <a:r>
              <a:rPr lang="en-US" sz="1600" dirty="0" smtClean="0">
                <a:solidFill>
                  <a:srgbClr val="000000"/>
                </a:solidFill>
                <a:latin typeface="Arial" charset="0"/>
              </a:rPr>
              <a:t>C</a:t>
            </a: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+mn-cs"/>
              </a:rPr>
              <a:t>ommission </a:t>
            </a:r>
            <a:r>
              <a:rPr lang="en-US" sz="1600" dirty="0">
                <a:solidFill>
                  <a:srgbClr val="000000"/>
                </a:solidFill>
                <a:latin typeface="Arial" charset="0"/>
                <a:cs typeface="+mn-cs"/>
              </a:rPr>
              <a:t>a study of ground-based gravitational wave science from the global scientific community, investigating potential science </a:t>
            </a:r>
            <a:r>
              <a:rPr lang="en-US" sz="1600" dirty="0" err="1">
                <a:solidFill>
                  <a:srgbClr val="000000"/>
                </a:solidFill>
                <a:latin typeface="Arial" charset="0"/>
                <a:cs typeface="+mn-cs"/>
              </a:rPr>
              <a:t>vs</a:t>
            </a:r>
            <a:r>
              <a:rPr lang="en-US" sz="1600" dirty="0">
                <a:solidFill>
                  <a:srgbClr val="000000"/>
                </a:solidFill>
                <a:latin typeface="Arial" charset="0"/>
                <a:cs typeface="+mn-cs"/>
              </a:rPr>
              <a:t> architecture vs. network configuration vs. cost trade-offs, recognizing and taking into account existing studies for 3G projects (such as ET) as well as science overlap with the larger gravitational-wave spectrum. </a:t>
            </a:r>
            <a:endParaRPr lang="en-US" sz="1800" dirty="0">
              <a:solidFill>
                <a:srgbClr val="000000"/>
              </a:solidFill>
              <a:latin typeface="Arial" charset="0"/>
              <a:cs typeface="+mn-cs"/>
            </a:endParaRPr>
          </a:p>
          <a:p>
            <a:pPr>
              <a:defRPr/>
            </a:pPr>
            <a:endParaRPr lang="en-GB" sz="1800" dirty="0">
              <a:latin typeface="Arial" charset="0"/>
              <a:cs typeface="+mn-cs"/>
            </a:endParaRPr>
          </a:p>
          <a:p>
            <a:pPr>
              <a:buFontTx/>
              <a:buNone/>
              <a:defRPr/>
            </a:pPr>
            <a:endParaRPr lang="en-GB" sz="1800" dirty="0">
              <a:latin typeface="Arial" charset="0"/>
              <a:cs typeface="+mn-cs"/>
            </a:endParaRPr>
          </a:p>
          <a:p>
            <a:pPr>
              <a:defRPr/>
            </a:pPr>
            <a:endParaRPr lang="en-GB" sz="1800" dirty="0">
              <a:latin typeface="Arial" charset="0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227" y="0"/>
            <a:ext cx="9144000" cy="904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285234" y="1597292"/>
            <a:ext cx="8229600" cy="42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Helvetica" charset="0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Helvetica" charset="0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Helvetica" charset="0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Helvetica" charset="0"/>
                <a:ea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Helvetica" charset="0"/>
                <a:ea typeface="ＭＳ Ｐゴシック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Helvetica" charset="0"/>
                <a:ea typeface="ＭＳ Ｐゴシック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Helvetica" charset="0"/>
                <a:ea typeface="ＭＳ Ｐゴシック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2800" b="1" dirty="0" smtClean="0">
                <a:solidFill>
                  <a:srgbClr val="0070C0"/>
                </a:solidFill>
              </a:rPr>
              <a:t>1. Science Case Subcommittee</a:t>
            </a:r>
          </a:p>
          <a:p>
            <a:pPr eaLnBrk="1" hangingPunct="1">
              <a:defRPr/>
            </a:pPr>
            <a:endParaRPr lang="en-GB" sz="28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9751979"/>
              </p:ext>
            </p:extLst>
          </p:nvPr>
        </p:nvGraphicFramePr>
        <p:xfrm>
          <a:off x="590666" y="2957558"/>
          <a:ext cx="8069456" cy="333756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017364"/>
                <a:gridCol w="2017364"/>
                <a:gridCol w="2017364"/>
                <a:gridCol w="201736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Vicky </a:t>
                      </a:r>
                      <a:r>
                        <a:rPr lang="en-US" sz="1400" dirty="0" err="1" smtClean="0">
                          <a:solidFill>
                            <a:srgbClr val="000000"/>
                          </a:solidFill>
                        </a:rPr>
                        <a:t>Kalogera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(NU, co-chair)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rgbClr val="000000"/>
                          </a:solidFill>
                        </a:rPr>
                        <a:t>Stefan </a:t>
                      </a:r>
                      <a:r>
                        <a:rPr lang="en-US" sz="1400" b="0" dirty="0" err="1" smtClean="0">
                          <a:solidFill>
                            <a:srgbClr val="000000"/>
                          </a:solidFill>
                        </a:rPr>
                        <a:t>Hild</a:t>
                      </a:r>
                      <a:endParaRPr lang="en-US" sz="1400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rgbClr val="000000"/>
                          </a:solidFill>
                        </a:rPr>
                        <a:t>(Glasgow,</a:t>
                      </a:r>
                      <a:r>
                        <a:rPr lang="en-US" sz="1400" b="0" baseline="0" dirty="0" smtClean="0">
                          <a:solidFill>
                            <a:srgbClr val="000000"/>
                          </a:solidFill>
                        </a:rPr>
                        <a:t> UK</a:t>
                      </a:r>
                      <a:r>
                        <a:rPr lang="en-US" sz="1400" b="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sz="1400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00"/>
                          </a:solidFill>
                        </a:rPr>
                        <a:t>B. </a:t>
                      </a:r>
                      <a:r>
                        <a:rPr lang="en-US" sz="1400" b="1" dirty="0" err="1" smtClean="0">
                          <a:solidFill>
                            <a:srgbClr val="000000"/>
                          </a:solidFill>
                        </a:rPr>
                        <a:t>Sathyaprakash</a:t>
                      </a:r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00"/>
                          </a:solidFill>
                        </a:rPr>
                        <a:t>(Penn State, co</a:t>
                      </a:r>
                      <a:r>
                        <a:rPr lang="en-US" sz="1400" b="1" baseline="0" dirty="0" smtClean="0">
                          <a:solidFill>
                            <a:srgbClr val="000000"/>
                          </a:solidFill>
                        </a:rPr>
                        <a:t>-chair)</a:t>
                      </a:r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>
                          <a:solidFill>
                            <a:srgbClr val="000000"/>
                          </a:solidFill>
                        </a:rPr>
                        <a:t>Mansi</a:t>
                      </a:r>
                      <a:r>
                        <a:rPr lang="en-US" sz="1400" b="0" dirty="0" smtClean="0">
                          <a:solidFill>
                            <a:srgbClr val="000000"/>
                          </a:solidFill>
                        </a:rPr>
                        <a:t> Kasliwal</a:t>
                      </a:r>
                      <a:endParaRPr lang="en-US" sz="1400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rgbClr val="000000"/>
                          </a:solidFill>
                        </a:rPr>
                        <a:t>(Caltech, USA)</a:t>
                      </a:r>
                      <a:endParaRPr lang="en-US" sz="1400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Matthew </a:t>
                      </a:r>
                      <a:r>
                        <a:rPr lang="en-US" sz="1400" dirty="0" err="1" smtClean="0">
                          <a:solidFill>
                            <a:srgbClr val="000000"/>
                          </a:solidFill>
                        </a:rPr>
                        <a:t>Bailes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(Swinburne, </a:t>
                      </a:r>
                      <a:r>
                        <a:rPr lang="en-US" sz="1400" dirty="0" err="1" smtClean="0">
                          <a:solidFill>
                            <a:srgbClr val="000000"/>
                          </a:solidFill>
                        </a:rPr>
                        <a:t>Aus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Luis </a:t>
                      </a:r>
                      <a:r>
                        <a:rPr lang="en-US" sz="1400" dirty="0" err="1" smtClean="0">
                          <a:solidFill>
                            <a:srgbClr val="000000"/>
                          </a:solidFill>
                        </a:rPr>
                        <a:t>Lehner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(Perimeter,</a:t>
                      </a: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</a:rPr>
                        <a:t> Canada)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Marie Anne </a:t>
                      </a:r>
                      <a:r>
                        <a:rPr lang="en-US" sz="1400" dirty="0" err="1" smtClean="0">
                          <a:solidFill>
                            <a:srgbClr val="000000"/>
                          </a:solidFill>
                        </a:rPr>
                        <a:t>Bizouard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(CNRS,</a:t>
                      </a: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</a:rPr>
                        <a:t> France)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rgbClr val="000000"/>
                          </a:solidFill>
                        </a:rPr>
                        <a:t>Ilya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 Mandel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(Birmingham, UK)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Alessandra</a:t>
                      </a: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rgbClr val="000000"/>
                          </a:solidFill>
                        </a:rPr>
                        <a:t>Buonanno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(AEI, Germany)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rgbClr val="000000"/>
                          </a:solidFill>
                        </a:rPr>
                        <a:t>Vuk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 Mandic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(Minnesota, USA)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Adam Burrows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(Princeton,</a:t>
                      </a: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</a:rPr>
                        <a:t> USA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Maria Alessandra Papa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(AEI,</a:t>
                      </a: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</a:rPr>
                        <a:t> Germany)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Monica </a:t>
                      </a:r>
                      <a:r>
                        <a:rPr lang="en-US" sz="1400" dirty="0" err="1" smtClean="0">
                          <a:solidFill>
                            <a:srgbClr val="000000"/>
                          </a:solidFill>
                        </a:rPr>
                        <a:t>Colpi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(INFN, Italy)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Sanjay</a:t>
                      </a: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</a:rPr>
                        <a:t> Reddy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(INP,</a:t>
                      </a: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</a:rPr>
                        <a:t> USA)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Matt Evans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(MIT, USA)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Stephan</a:t>
                      </a: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rgbClr val="000000"/>
                          </a:solidFill>
                        </a:rPr>
                        <a:t>Rosswog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(Oskar Klein, Sweden)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Steve Fairhurst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(Cardiff, UK)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Chris Van</a:t>
                      </a: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</a:rPr>
                        <a:t> Den </a:t>
                      </a:r>
                      <a:r>
                        <a:rPr lang="en-US" sz="1400" baseline="0" dirty="0" err="1" smtClean="0">
                          <a:solidFill>
                            <a:srgbClr val="000000"/>
                          </a:solidFill>
                        </a:rPr>
                        <a:t>Broeck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(</a:t>
                      </a:r>
                      <a:r>
                        <a:rPr lang="en-US" sz="1400" dirty="0" err="1" smtClean="0">
                          <a:solidFill>
                            <a:srgbClr val="000000"/>
                          </a:solidFill>
                        </a:rPr>
                        <a:t>Nikhef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,</a:t>
                      </a: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</a:rPr>
                        <a:t> Netherlands)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Straight Connector 6"/>
          <p:cNvCxnSpPr>
            <a:stCxn id="4" idx="0"/>
          </p:cNvCxnSpPr>
          <p:nvPr/>
        </p:nvCxnSpPr>
        <p:spPr bwMode="auto">
          <a:xfrm>
            <a:off x="4625394" y="2957558"/>
            <a:ext cx="15300" cy="331494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906482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114FFB"/>
      </a:dk1>
      <a:lt1>
        <a:srgbClr val="FFFFFF"/>
      </a:lt1>
      <a:dk2>
        <a:srgbClr val="000000"/>
      </a:dk2>
      <a:lt2>
        <a:srgbClr val="CECECE"/>
      </a:lt2>
      <a:accent1>
        <a:srgbClr val="D49FFF"/>
      </a:accent1>
      <a:accent2>
        <a:srgbClr val="618FFD"/>
      </a:accent2>
      <a:accent3>
        <a:srgbClr val="FFFFFF"/>
      </a:accent3>
      <a:accent4>
        <a:srgbClr val="0D42D6"/>
      </a:accent4>
      <a:accent5>
        <a:srgbClr val="E6CDFF"/>
      </a:accent5>
      <a:accent6>
        <a:srgbClr val="5781E5"/>
      </a:accent6>
      <a:hlink>
        <a:srgbClr val="009688"/>
      </a:hlink>
      <a:folHlink>
        <a:srgbClr val="DADADA"/>
      </a:folHlink>
    </a:clrScheme>
    <a:fontScheme name="Default Design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89191</TotalTime>
  <Words>2023</Words>
  <Application>Microsoft Macintosh PowerPoint</Application>
  <PresentationFormat>On-screen Show (4:3)</PresentationFormat>
  <Paragraphs>267</Paragraphs>
  <Slides>19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Default Design</vt:lpstr>
      <vt:lpstr>Photo Editor Photo</vt:lpstr>
      <vt:lpstr>PowerPoint Presentation</vt:lpstr>
      <vt:lpstr>Outline</vt:lpstr>
      <vt:lpstr>The Terrain in the Next Few Years</vt:lpstr>
      <vt:lpstr>Science Case for 3G detectors</vt:lpstr>
      <vt:lpstr>Steps to funding a US 3G detector  </vt:lpstr>
      <vt:lpstr>Funding Agency Coordination  </vt:lpstr>
      <vt:lpstr>External Evaluation by Blue Ribbon Panels</vt:lpstr>
      <vt:lpstr>A few considerations in formulating the Global 3G Network</vt:lpstr>
      <vt:lpstr>PowerPoint Presentation</vt:lpstr>
      <vt:lpstr>PowerPoint Presentation</vt:lpstr>
      <vt:lpstr>PowerPoint Presentation</vt:lpstr>
      <vt:lpstr>PowerPoint Presentation</vt:lpstr>
      <vt:lpstr>An Open Call to Get Involved with Developing the Science Case for the 3G Detector Network</vt:lpstr>
      <vt:lpstr>An Open Call to Get Involved with Developing the Science Case for the 3G Detector Network</vt:lpstr>
      <vt:lpstr>An Open Call to Get Involved with Developing the Science Case for the 3G Detector Network</vt:lpstr>
      <vt:lpstr>Very Open Questions </vt:lpstr>
      <vt:lpstr>Very Open Questions </vt:lpstr>
      <vt:lpstr>Very Open Questions 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sanders</dc:creator>
  <cp:lastModifiedBy>David Reitze</cp:lastModifiedBy>
  <cp:revision>965</cp:revision>
  <cp:lastPrinted>2012-04-03T00:46:49Z</cp:lastPrinted>
  <dcterms:created xsi:type="dcterms:W3CDTF">2001-01-17T17:06:57Z</dcterms:created>
  <dcterms:modified xsi:type="dcterms:W3CDTF">2017-07-13T16:44:12Z</dcterms:modified>
</cp:coreProperties>
</file>