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8" r:id="rId1"/>
  </p:sldMasterIdLst>
  <p:notesMasterIdLst>
    <p:notesMasterId r:id="rId46"/>
  </p:notesMasterIdLst>
  <p:sldIdLst>
    <p:sldId id="310" r:id="rId2"/>
    <p:sldId id="376" r:id="rId3"/>
    <p:sldId id="372" r:id="rId4"/>
    <p:sldId id="442" r:id="rId5"/>
    <p:sldId id="466" r:id="rId6"/>
    <p:sldId id="467" r:id="rId7"/>
    <p:sldId id="454" r:id="rId8"/>
    <p:sldId id="476" r:id="rId9"/>
    <p:sldId id="477" r:id="rId10"/>
    <p:sldId id="478" r:id="rId11"/>
    <p:sldId id="479" r:id="rId12"/>
    <p:sldId id="480" r:id="rId13"/>
    <p:sldId id="481" r:id="rId14"/>
    <p:sldId id="482" r:id="rId15"/>
    <p:sldId id="483" r:id="rId16"/>
    <p:sldId id="484" r:id="rId17"/>
    <p:sldId id="453" r:id="rId18"/>
    <p:sldId id="486" r:id="rId19"/>
    <p:sldId id="487" r:id="rId20"/>
    <p:sldId id="393" r:id="rId21"/>
    <p:sldId id="416" r:id="rId22"/>
    <p:sldId id="420" r:id="rId23"/>
    <p:sldId id="489" r:id="rId24"/>
    <p:sldId id="490" r:id="rId25"/>
    <p:sldId id="411" r:id="rId26"/>
    <p:sldId id="392" r:id="rId27"/>
    <p:sldId id="495" r:id="rId28"/>
    <p:sldId id="375" r:id="rId29"/>
    <p:sldId id="488" r:id="rId30"/>
    <p:sldId id="491" r:id="rId31"/>
    <p:sldId id="426" r:id="rId32"/>
    <p:sldId id="425" r:id="rId33"/>
    <p:sldId id="493" r:id="rId34"/>
    <p:sldId id="494" r:id="rId35"/>
    <p:sldId id="455" r:id="rId36"/>
    <p:sldId id="437" r:id="rId37"/>
    <p:sldId id="436" r:id="rId38"/>
    <p:sldId id="439" r:id="rId39"/>
    <p:sldId id="401" r:id="rId40"/>
    <p:sldId id="422" r:id="rId41"/>
    <p:sldId id="417" r:id="rId42"/>
    <p:sldId id="421" r:id="rId43"/>
    <p:sldId id="447" r:id="rId44"/>
    <p:sldId id="49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519E3F"/>
    <a:srgbClr val="B2A696"/>
    <a:srgbClr val="90C62C"/>
    <a:srgbClr val="6C9D7B"/>
    <a:srgbClr val="ABCBDD"/>
    <a:srgbClr val="B8E6FF"/>
    <a:srgbClr val="0220A7"/>
    <a:srgbClr val="F5B54A"/>
    <a:srgbClr val="6C6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585"/>
    <p:restoredTop sz="76358"/>
  </p:normalViewPr>
  <p:slideViewPr>
    <p:cSldViewPr snapToGrid="0" snapToObjects="1">
      <p:cViewPr>
        <p:scale>
          <a:sx n="50" d="100"/>
          <a:sy n="50" d="100"/>
        </p:scale>
        <p:origin x="200" y="832"/>
      </p:cViewPr>
      <p:guideLst/>
    </p:cSldViewPr>
  </p:slideViewPr>
  <p:notesTextViewPr>
    <p:cViewPr>
      <p:scale>
        <a:sx n="20" d="100"/>
        <a:sy n="20" d="100"/>
      </p:scale>
      <p:origin x="0" y="0"/>
    </p:cViewPr>
  </p:notesTextViewPr>
  <p:sorterViewPr>
    <p:cViewPr>
      <p:scale>
        <a:sx n="35" d="100"/>
        <a:sy n="3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79E015-C241-764D-BFB0-43C3743D0224}" type="datetimeFigureOut">
              <a:rPr lang="en-US" smtClean="0"/>
              <a:t>7/12/17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A4B2BC-6E1C-F641-A856-E4B021214E58}" type="slidenum">
              <a:rPr lang="en-US" smtClean="0"/>
              <a:t>‹#›</a:t>
            </a:fld>
            <a:endParaRPr lang="en-US"/>
          </a:p>
        </p:txBody>
      </p:sp>
    </p:spTree>
    <p:extLst>
      <p:ext uri="{BB962C8B-B14F-4D97-AF65-F5344CB8AC3E}">
        <p14:creationId xmlns:p14="http://schemas.microsoft.com/office/powerpoint/2010/main" val="322842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is of </a:t>
            </a:r>
            <a:r>
              <a:rPr lang="en-US" dirty="0" err="1" smtClean="0"/>
              <a:t>edoardo</a:t>
            </a:r>
            <a:r>
              <a:rPr lang="en-US" dirty="0" smtClean="0"/>
              <a:t> </a:t>
            </a:r>
            <a:r>
              <a:rPr lang="en-US" dirty="0" err="1" smtClean="0"/>
              <a:t>amaldi</a:t>
            </a:r>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1</a:t>
            </a:fld>
            <a:endParaRPr lang="en-US"/>
          </a:p>
        </p:txBody>
      </p:sp>
    </p:spTree>
    <p:extLst>
      <p:ext uri="{BB962C8B-B14F-4D97-AF65-F5344CB8AC3E}">
        <p14:creationId xmlns:p14="http://schemas.microsoft.com/office/powerpoint/2010/main" val="831483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12</a:t>
            </a:fld>
            <a:endParaRPr lang="en-US"/>
          </a:p>
        </p:txBody>
      </p:sp>
    </p:spTree>
    <p:extLst>
      <p:ext uri="{BB962C8B-B14F-4D97-AF65-F5344CB8AC3E}">
        <p14:creationId xmlns:p14="http://schemas.microsoft.com/office/powerpoint/2010/main" val="175918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13</a:t>
            </a:fld>
            <a:endParaRPr lang="en-US"/>
          </a:p>
        </p:txBody>
      </p:sp>
    </p:spTree>
    <p:extLst>
      <p:ext uri="{BB962C8B-B14F-4D97-AF65-F5344CB8AC3E}">
        <p14:creationId xmlns:p14="http://schemas.microsoft.com/office/powerpoint/2010/main" val="1876091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14</a:t>
            </a:fld>
            <a:endParaRPr lang="en-US"/>
          </a:p>
        </p:txBody>
      </p:sp>
    </p:spTree>
    <p:extLst>
      <p:ext uri="{BB962C8B-B14F-4D97-AF65-F5344CB8AC3E}">
        <p14:creationId xmlns:p14="http://schemas.microsoft.com/office/powerpoint/2010/main" val="1863562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15</a:t>
            </a:fld>
            <a:endParaRPr lang="en-US"/>
          </a:p>
        </p:txBody>
      </p:sp>
    </p:spTree>
    <p:extLst>
      <p:ext uri="{BB962C8B-B14F-4D97-AF65-F5344CB8AC3E}">
        <p14:creationId xmlns:p14="http://schemas.microsoft.com/office/powerpoint/2010/main" val="69134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16</a:t>
            </a:fld>
            <a:endParaRPr lang="en-US"/>
          </a:p>
        </p:txBody>
      </p:sp>
    </p:spTree>
    <p:extLst>
      <p:ext uri="{BB962C8B-B14F-4D97-AF65-F5344CB8AC3E}">
        <p14:creationId xmlns:p14="http://schemas.microsoft.com/office/powerpoint/2010/main" val="598896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writescience.wordpress.com</a:t>
            </a:r>
            <a:r>
              <a:rPr lang="en-US" dirty="0" smtClean="0"/>
              <a:t>/tag/gravitational-waves/</a:t>
            </a:r>
          </a:p>
          <a:p>
            <a:r>
              <a:rPr lang="en-US" dirty="0" smtClean="0"/>
              <a:t>Shane L. Larson did the mirror</a:t>
            </a:r>
            <a:r>
              <a:rPr lang="en-US" baseline="0" dirty="0" smtClean="0"/>
              <a:t> images slide – sweet!!</a:t>
            </a:r>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17</a:t>
            </a:fld>
            <a:endParaRPr lang="en-US"/>
          </a:p>
        </p:txBody>
      </p:sp>
    </p:spTree>
    <p:extLst>
      <p:ext uri="{BB962C8B-B14F-4D97-AF65-F5344CB8AC3E}">
        <p14:creationId xmlns:p14="http://schemas.microsoft.com/office/powerpoint/2010/main" val="1407363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D8738D-08A5-074E-BBC6-F9B4CAEF557F}" type="slidenum">
              <a:rPr lang="en-US" sz="1200"/>
              <a:pPr/>
              <a:t>18</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This is like a</a:t>
            </a:r>
            <a:r>
              <a:rPr lang="en-US" baseline="0" dirty="0" smtClean="0"/>
              <a:t> 2d power spectrum, in which you consider only magnitudes of </a:t>
            </a:r>
            <a:r>
              <a:rPr lang="en-US" baseline="0" dirty="0" err="1" smtClean="0"/>
              <a:t>wavevectors</a:t>
            </a:r>
            <a:r>
              <a:rPr lang="en-US" baseline="0" dirty="0" smtClean="0"/>
              <a:t>, not their orientation, AND you ignore the phases of the complex </a:t>
            </a:r>
            <a:r>
              <a:rPr lang="en-US" baseline="0" dirty="0" err="1" smtClean="0"/>
              <a:t>wavevectors</a:t>
            </a:r>
            <a:r>
              <a:rPr lang="en-US" baseline="0" dirty="0" smtClean="0"/>
              <a:t>. </a:t>
            </a:r>
            <a:endParaRPr lang="en-US" dirty="0"/>
          </a:p>
        </p:txBody>
      </p:sp>
    </p:spTree>
    <p:extLst>
      <p:ext uri="{BB962C8B-B14F-4D97-AF65-F5344CB8AC3E}">
        <p14:creationId xmlns:p14="http://schemas.microsoft.com/office/powerpoint/2010/main" val="580296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you have to expand In</a:t>
            </a:r>
            <a:r>
              <a:rPr lang="en-US" baseline="0" dirty="0" smtClean="0"/>
              <a:t> the spin-weighted harmonics instead of just spherical harmonics because Q and U transform under rotation by psi as a spin-2 field, so that Q+/-</a:t>
            </a:r>
            <a:r>
              <a:rPr lang="en-US" baseline="0" dirty="0" err="1" smtClean="0"/>
              <a:t>iU</a:t>
            </a:r>
            <a:r>
              <a:rPr lang="en-US" baseline="0" dirty="0" smtClean="0"/>
              <a:t> </a:t>
            </a:r>
            <a:r>
              <a:rPr lang="en-US" baseline="0" dirty="0" smtClean="0">
                <a:sym typeface="Wingdings"/>
              </a:rPr>
              <a:t> </a:t>
            </a:r>
            <a:r>
              <a:rPr lang="en-US" baseline="0" dirty="0" err="1" smtClean="0">
                <a:sym typeface="Wingdings"/>
              </a:rPr>
              <a:t>exp</a:t>
            </a:r>
            <a:r>
              <a:rPr lang="en-US" baseline="0" dirty="0" smtClean="0">
                <a:sym typeface="Wingdings"/>
              </a:rPr>
              <a:t>(+/-2i psi)(Q+/-</a:t>
            </a:r>
            <a:r>
              <a:rPr lang="en-US" baseline="0" dirty="0" err="1" smtClean="0">
                <a:sym typeface="Wingdings"/>
              </a:rPr>
              <a:t>iU</a:t>
            </a:r>
            <a:r>
              <a:rPr lang="en-US" baseline="0" dirty="0" smtClean="0">
                <a:sym typeface="Wingdings"/>
              </a:rPr>
              <a:t>). </a:t>
            </a:r>
          </a:p>
          <a:p>
            <a:endParaRPr lang="en-US" baseline="0" dirty="0" smtClean="0">
              <a:sym typeface="Wingdings"/>
            </a:endParaRPr>
          </a:p>
          <a:p>
            <a:r>
              <a:rPr lang="en-US" baseline="0" dirty="0" smtClean="0">
                <a:sym typeface="Wingdings"/>
              </a:rPr>
              <a:t>SYMMETRIC TRACE-FREE (STF)  STF Tensor Spherical Harmonics for KKS instead of spin-weighted spherical harmonics for SZ;  lead to identical expressions for E &amp; B up to a factor of 2.</a:t>
            </a:r>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19</a:t>
            </a:fld>
            <a:endParaRPr lang="en-US"/>
          </a:p>
        </p:txBody>
      </p:sp>
    </p:spTree>
    <p:extLst>
      <p:ext uri="{BB962C8B-B14F-4D97-AF65-F5344CB8AC3E}">
        <p14:creationId xmlns:p14="http://schemas.microsoft.com/office/powerpoint/2010/main" val="74421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WAS GREAT REJOICING!  Only .. Maybe not *so* much among</a:t>
            </a:r>
            <a:r>
              <a:rPr lang="en-US" baseline="0" dirty="0" smtClean="0"/>
              <a:t> experimentalists b/c of 1) lensing and 2) foregrounds!!</a:t>
            </a:r>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22</a:t>
            </a:fld>
            <a:endParaRPr lang="en-US"/>
          </a:p>
        </p:txBody>
      </p:sp>
    </p:spTree>
    <p:extLst>
      <p:ext uri="{BB962C8B-B14F-4D97-AF65-F5344CB8AC3E}">
        <p14:creationId xmlns:p14="http://schemas.microsoft.com/office/powerpoint/2010/main" val="283071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writescience.wordpress.com</a:t>
            </a:r>
            <a:r>
              <a:rPr lang="en-US" dirty="0" smtClean="0"/>
              <a:t>/tag/gravitational-waves/</a:t>
            </a:r>
          </a:p>
          <a:p>
            <a:r>
              <a:rPr lang="en-US" dirty="0" smtClean="0"/>
              <a:t>Shane L. Larson did the mirror</a:t>
            </a:r>
            <a:r>
              <a:rPr lang="en-US" baseline="0" dirty="0" smtClean="0"/>
              <a:t> images slide – sweet!!</a:t>
            </a:r>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23</a:t>
            </a:fld>
            <a:endParaRPr lang="en-US"/>
          </a:p>
        </p:txBody>
      </p:sp>
    </p:spTree>
    <p:extLst>
      <p:ext uri="{BB962C8B-B14F-4D97-AF65-F5344CB8AC3E}">
        <p14:creationId xmlns:p14="http://schemas.microsoft.com/office/powerpoint/2010/main" val="107141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D8738D-08A5-074E-BBC6-F9B4CAEF557F}" type="slidenum">
              <a:rPr lang="en-US" sz="1200"/>
              <a:pPr/>
              <a:t>4</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This is like a</a:t>
            </a:r>
            <a:r>
              <a:rPr lang="en-US" baseline="0" dirty="0" smtClean="0"/>
              <a:t> 2d power spectrum, in which you consider only magnitudes of </a:t>
            </a:r>
            <a:r>
              <a:rPr lang="en-US" baseline="0" dirty="0" err="1" smtClean="0"/>
              <a:t>wavevectors</a:t>
            </a:r>
            <a:r>
              <a:rPr lang="en-US" baseline="0" dirty="0" smtClean="0"/>
              <a:t>, not their orientation, AND you ignore the phases of the complex </a:t>
            </a:r>
            <a:r>
              <a:rPr lang="en-US" baseline="0" dirty="0" err="1" smtClean="0"/>
              <a:t>wavevectors</a:t>
            </a:r>
            <a:r>
              <a:rPr lang="en-US" baseline="0" dirty="0" smtClean="0"/>
              <a:t>. </a:t>
            </a:r>
            <a:endParaRPr lang="en-US" dirty="0"/>
          </a:p>
        </p:txBody>
      </p:sp>
    </p:spTree>
    <p:extLst>
      <p:ext uri="{BB962C8B-B14F-4D97-AF65-F5344CB8AC3E}">
        <p14:creationId xmlns:p14="http://schemas.microsoft.com/office/powerpoint/2010/main" val="1319288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writescience.wordpress.com</a:t>
            </a:r>
            <a:r>
              <a:rPr lang="en-US" dirty="0" smtClean="0"/>
              <a:t>/tag/gravitational-waves/</a:t>
            </a:r>
          </a:p>
          <a:p>
            <a:r>
              <a:rPr lang="en-US" dirty="0" smtClean="0"/>
              <a:t>Shane L. Larson did the mirror</a:t>
            </a:r>
            <a:r>
              <a:rPr lang="en-US" baseline="0" dirty="0" smtClean="0"/>
              <a:t> images slide – sweet!!</a:t>
            </a:r>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24</a:t>
            </a:fld>
            <a:endParaRPr lang="en-US"/>
          </a:p>
        </p:txBody>
      </p:sp>
    </p:spTree>
    <p:extLst>
      <p:ext uri="{BB962C8B-B14F-4D97-AF65-F5344CB8AC3E}">
        <p14:creationId xmlns:p14="http://schemas.microsoft.com/office/powerpoint/2010/main" val="614507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Leads to signal with</a:t>
            </a:r>
            <a:r>
              <a:rPr lang="en-US" baseline="0" dirty="0" smtClean="0"/>
              <a:t> RMS of 5 </a:t>
            </a:r>
            <a:r>
              <a:rPr lang="en-US" baseline="0" dirty="0" err="1" smtClean="0"/>
              <a:t>uK</a:t>
            </a:r>
            <a:r>
              <a:rPr lang="en-US" baseline="0" dirty="0" smtClean="0"/>
              <a:t> </a:t>
            </a:r>
            <a:r>
              <a:rPr lang="en-US" baseline="0" dirty="0" err="1" smtClean="0"/>
              <a:t>arcmin</a:t>
            </a:r>
            <a:r>
              <a:rPr lang="en-US" baseline="0" dirty="0" smtClean="0"/>
              <a:t> with a characteristic angular scale of a few </a:t>
            </a:r>
            <a:r>
              <a:rPr lang="en-US" baseline="0" dirty="0" err="1" smtClean="0"/>
              <a:t>arcminues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25</a:t>
            </a:fld>
            <a:endParaRPr lang="en-US"/>
          </a:p>
        </p:txBody>
      </p:sp>
    </p:spTree>
    <p:extLst>
      <p:ext uri="{BB962C8B-B14F-4D97-AF65-F5344CB8AC3E}">
        <p14:creationId xmlns:p14="http://schemas.microsoft.com/office/powerpoint/2010/main" val="1494000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inflation,</a:t>
            </a:r>
            <a:r>
              <a:rPr lang="en-US" baseline="0" dirty="0" smtClean="0"/>
              <a:t> QUANTUM </a:t>
            </a:r>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26</a:t>
            </a:fld>
            <a:endParaRPr lang="en-US"/>
          </a:p>
        </p:txBody>
      </p:sp>
    </p:spTree>
    <p:extLst>
      <p:ext uri="{BB962C8B-B14F-4D97-AF65-F5344CB8AC3E}">
        <p14:creationId xmlns:p14="http://schemas.microsoft.com/office/powerpoint/2010/main" val="803895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inflation,</a:t>
            </a:r>
            <a:r>
              <a:rPr lang="en-US" baseline="0" dirty="0" smtClean="0"/>
              <a:t> QUANTUM </a:t>
            </a:r>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27</a:t>
            </a:fld>
            <a:endParaRPr lang="en-US"/>
          </a:p>
        </p:txBody>
      </p:sp>
    </p:spTree>
    <p:extLst>
      <p:ext uri="{BB962C8B-B14F-4D97-AF65-F5344CB8AC3E}">
        <p14:creationId xmlns:p14="http://schemas.microsoft.com/office/powerpoint/2010/main" val="1897790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there is not the new tau paper out yet from Planck</a:t>
            </a:r>
          </a:p>
          <a:p>
            <a:r>
              <a:rPr lang="en-US" dirty="0" smtClean="0"/>
              <a:t>Check whether new </a:t>
            </a:r>
            <a:r>
              <a:rPr lang="en-US" dirty="0" err="1" smtClean="0"/>
              <a:t>SPTpol</a:t>
            </a:r>
            <a:r>
              <a:rPr lang="en-US" dirty="0" smtClean="0"/>
              <a:t> papers are out yet</a:t>
            </a:r>
          </a:p>
          <a:p>
            <a:r>
              <a:rPr lang="en-US" dirty="0" smtClean="0"/>
              <a:t>Check for latest B2K</a:t>
            </a:r>
          </a:p>
          <a:p>
            <a:r>
              <a:rPr lang="en-US" dirty="0" smtClean="0"/>
              <a:t>Check for new PB</a:t>
            </a:r>
          </a:p>
          <a:p>
            <a:endParaRPr lang="en-US" dirty="0" smtClean="0"/>
          </a:p>
          <a:p>
            <a:r>
              <a:rPr lang="en-US" dirty="0" smtClean="0"/>
              <a:t>Check to see if Planck papers are </a:t>
            </a:r>
            <a:r>
              <a:rPr lang="en-US" dirty="0" err="1" smtClean="0"/>
              <a:t>pubilshed</a:t>
            </a:r>
            <a:r>
              <a:rPr lang="en-US" dirty="0" smtClean="0"/>
              <a:t> yet</a:t>
            </a:r>
          </a:p>
          <a:p>
            <a:endParaRPr lang="en-US" dirty="0" smtClean="0"/>
          </a:p>
          <a:p>
            <a:r>
              <a:rPr lang="en-US" dirty="0" smtClean="0"/>
              <a:t>Ask Jo if there is a better plot for likelihoods</a:t>
            </a:r>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28</a:t>
            </a:fld>
            <a:endParaRPr lang="en-US"/>
          </a:p>
        </p:txBody>
      </p:sp>
    </p:spTree>
    <p:extLst>
      <p:ext uri="{BB962C8B-B14F-4D97-AF65-F5344CB8AC3E}">
        <p14:creationId xmlns:p14="http://schemas.microsoft.com/office/powerpoint/2010/main" val="156782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29</a:t>
            </a:fld>
            <a:endParaRPr lang="en-US"/>
          </a:p>
        </p:txBody>
      </p:sp>
    </p:spTree>
    <p:extLst>
      <p:ext uri="{BB962C8B-B14F-4D97-AF65-F5344CB8AC3E}">
        <p14:creationId xmlns:p14="http://schemas.microsoft.com/office/powerpoint/2010/main" val="1395484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dashed orange  and green lines (Copied from science book figure)  show the dust and synchrotron (current upper limit) model assumed in the forecasting, at the foreground minimum of 95 GHz. The levels of dust and synchrotron are equal to the ones reported in [BICEP2, Keck Array Collaboration, P. A. R. Ade et al., “Improved Constraints on Cosmology and Foregrounds from BICEP2 and Keck Array Cosmic Microwave Background Data with Inclusion of 95 GHz Band,” Phys. Rev. Lett. 116 (2016) 031302, arXiv:1510.09217 [</a:t>
            </a:r>
            <a:r>
              <a:rPr lang="en-US" sz="1200" kern="1200" dirty="0" err="1" smtClean="0">
                <a:solidFill>
                  <a:schemeClr val="tx1"/>
                </a:solidFill>
                <a:effectLst/>
                <a:latin typeface="+mn-lt"/>
                <a:ea typeface="+mn-ea"/>
                <a:cs typeface="+mn-cs"/>
              </a:rPr>
              <a:t>astro-ph.CO</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DELENSING NEEDED BELOW 5 </a:t>
            </a:r>
            <a:r>
              <a:rPr lang="en-US" sz="1200" kern="1200" dirty="0" err="1" smtClean="0">
                <a:solidFill>
                  <a:schemeClr val="tx1"/>
                </a:solidFill>
                <a:effectLst/>
                <a:latin typeface="+mn-lt"/>
                <a:ea typeface="+mn-ea"/>
                <a:cs typeface="+mn-cs"/>
              </a:rPr>
              <a:t>uK</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arcmin</a:t>
            </a:r>
            <a:r>
              <a:rPr lang="en-US" sz="1200" kern="1200" dirty="0" smtClean="0">
                <a:solidFill>
                  <a:schemeClr val="tx1"/>
                </a:solidFill>
                <a:effectLst/>
                <a:latin typeface="+mn-lt"/>
                <a:ea typeface="+mn-ea"/>
                <a:cs typeface="+mn-cs"/>
              </a:rPr>
              <a:t> ROUGHLY;</a:t>
            </a:r>
            <a:r>
              <a:rPr lang="en-US" sz="1200" kern="1200" baseline="0" dirty="0" smtClean="0">
                <a:solidFill>
                  <a:schemeClr val="tx1"/>
                </a:solidFill>
                <a:effectLst/>
                <a:latin typeface="+mn-lt"/>
                <a:ea typeface="+mn-ea"/>
                <a:cs typeface="+mn-cs"/>
              </a:rPr>
              <a:t>  2-3’ is all you need though.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B-mode lensing signal has a well-understood amplitude, but the sample variance in these modes in the CMB maps leads to increased noise in estimates of the inflationary B modes. Unlike other sources of astrophysical B- mode fluctuations in the map, it cannot be removed with </a:t>
            </a:r>
            <a:r>
              <a:rPr lang="en-US" sz="1200" kern="1200" dirty="0" err="1" smtClean="0">
                <a:solidFill>
                  <a:schemeClr val="tx1"/>
                </a:solidFill>
                <a:effectLst/>
                <a:latin typeface="+mn-lt"/>
                <a:ea typeface="+mn-ea"/>
                <a:cs typeface="+mn-cs"/>
              </a:rPr>
              <a:t>multifrequency</a:t>
            </a:r>
            <a:r>
              <a:rPr lang="en-US" sz="1200" kern="1200" dirty="0" smtClean="0">
                <a:solidFill>
                  <a:schemeClr val="tx1"/>
                </a:solidFill>
                <a:effectLst/>
                <a:latin typeface="+mn-lt"/>
                <a:ea typeface="+mn-ea"/>
                <a:cs typeface="+mn-cs"/>
              </a:rPr>
              <a:t> data. Fortunately, this signal can be removed using map-level estimates of both the primordial E-mode map and the CMB lensing potential </a:t>
            </a:r>
            <a:r>
              <a:rPr lang="en-US" sz="1200" kern="1200" dirty="0" err="1" smtClean="0">
                <a:solidFill>
                  <a:schemeClr val="tx1"/>
                </a:solidFill>
                <a:effectLst/>
                <a:latin typeface="+mn-lt"/>
                <a:ea typeface="+mn-ea"/>
                <a:cs typeface="+mn-cs"/>
              </a:rPr>
              <a:t>φ</a:t>
            </a:r>
            <a:r>
              <a:rPr lang="en-US" sz="1200" kern="1200" dirty="0" smtClean="0">
                <a:solidFill>
                  <a:schemeClr val="tx1"/>
                </a:solidFill>
                <a:effectLst/>
                <a:latin typeface="+mn-lt"/>
                <a:ea typeface="+mn-ea"/>
                <a:cs typeface="+mn-cs"/>
              </a:rPr>
              <a:t> with a technique called </a:t>
            </a:r>
            <a:r>
              <a:rPr lang="en-US" sz="1200" kern="1200" dirty="0" err="1" smtClean="0">
                <a:solidFill>
                  <a:schemeClr val="tx1"/>
                </a:solidFill>
                <a:effectLst/>
                <a:latin typeface="+mn-lt"/>
                <a:ea typeface="+mn-ea"/>
                <a:cs typeface="+mn-cs"/>
              </a:rPr>
              <a:t>delensing</a:t>
            </a:r>
            <a:r>
              <a:rPr lang="en-US" sz="1200" kern="1200" dirty="0" smtClean="0">
                <a:solidFill>
                  <a:schemeClr val="tx1"/>
                </a:solidFill>
                <a:effectLst/>
                <a:latin typeface="+mn-lt"/>
                <a:ea typeface="+mn-ea"/>
                <a:cs typeface="+mn-cs"/>
              </a:rPr>
              <a:t>. However, this procedure requires precise maps of both the E modes and of the gravitational lensing potential (which can be obtained from the CMB-S4 data itself).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32</a:t>
            </a:fld>
            <a:endParaRPr lang="en-US"/>
          </a:p>
        </p:txBody>
      </p:sp>
    </p:spTree>
    <p:extLst>
      <p:ext uri="{BB962C8B-B14F-4D97-AF65-F5344CB8AC3E}">
        <p14:creationId xmlns:p14="http://schemas.microsoft.com/office/powerpoint/2010/main" val="168760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33</a:t>
            </a:fld>
            <a:endParaRPr lang="en-US"/>
          </a:p>
        </p:txBody>
      </p:sp>
    </p:spTree>
    <p:extLst>
      <p:ext uri="{BB962C8B-B14F-4D97-AF65-F5344CB8AC3E}">
        <p14:creationId xmlns:p14="http://schemas.microsoft.com/office/powerpoint/2010/main" val="1708245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362E2-AD20-2746-995A-1A4477829DE9}" type="slidenum">
              <a:rPr lang="en-US">
                <a:solidFill>
                  <a:srgbClr val="000000"/>
                </a:solidFill>
              </a:rPr>
              <a:pPr/>
              <a:t>34</a:t>
            </a:fld>
            <a:endParaRPr lang="en-US">
              <a:solidFill>
                <a:srgbClr val="000000"/>
              </a:solidFill>
            </a:endParaRPr>
          </a:p>
        </p:txBody>
      </p:sp>
      <p:sp>
        <p:nvSpPr>
          <p:cNvPr id="169986"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69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1200" kern="1200" dirty="0" smtClean="0">
                <a:solidFill>
                  <a:schemeClr val="tx1"/>
                </a:solidFill>
                <a:latin typeface="+mn-lt"/>
                <a:ea typeface="+mn-ea"/>
                <a:cs typeface="+mn-cs"/>
              </a:rPr>
              <a:t>Go through</a:t>
            </a:r>
            <a:r>
              <a:rPr lang="en-US" sz="1200" kern="1200" baseline="0" dirty="0" smtClean="0">
                <a:solidFill>
                  <a:schemeClr val="tx1"/>
                </a:solidFill>
                <a:latin typeface="+mn-lt"/>
                <a:ea typeface="+mn-ea"/>
                <a:cs typeface="+mn-cs"/>
              </a:rPr>
              <a:t> the plots. Q and U define. </a:t>
            </a:r>
            <a:r>
              <a:rPr lang="en-US" sz="1200" kern="1200" dirty="0" smtClean="0">
                <a:solidFill>
                  <a:schemeClr val="tx1"/>
                </a:solidFill>
                <a:latin typeface="+mn-lt"/>
                <a:ea typeface="+mn-ea"/>
                <a:cs typeface="+mn-cs"/>
              </a:rPr>
              <a:t>Example maps from the region 29.65° &lt; RA &lt; 40.49°, 7.60° &lt; Dec &lt; 0.68°, in the center of patch D6. Panels 1,2,3,5,6 (left to right, top to bottom) show T, Q, U, E and B respectively. Panel 4 is a zoom on a 2.79° × 1.73° </a:t>
            </a:r>
            <a:r>
              <a:rPr lang="en-US" sz="1200" kern="1200" dirty="0" err="1" smtClean="0">
                <a:solidFill>
                  <a:schemeClr val="tx1"/>
                </a:solidFill>
                <a:latin typeface="+mn-lt"/>
                <a:ea typeface="+mn-ea"/>
                <a:cs typeface="+mn-cs"/>
              </a:rPr>
              <a:t>subregion</a:t>
            </a:r>
            <a:r>
              <a:rPr lang="en-US" sz="1200" kern="1200" dirty="0" smtClean="0">
                <a:solidFill>
                  <a:schemeClr val="tx1"/>
                </a:solidFill>
                <a:latin typeface="+mn-lt"/>
                <a:ea typeface="+mn-ea"/>
                <a:cs typeface="+mn-cs"/>
              </a:rPr>
              <a:t> of the T map, showing the full map resolution. The maps have been </a:t>
            </a:r>
            <a:r>
              <a:rPr lang="en-US" sz="1200" kern="1200" dirty="0" err="1" smtClean="0">
                <a:solidFill>
                  <a:schemeClr val="tx1"/>
                </a:solidFill>
                <a:latin typeface="+mn-lt"/>
                <a:ea typeface="+mn-ea"/>
                <a:cs typeface="+mn-cs"/>
              </a:rPr>
              <a:t>bandpass</a:t>
            </a:r>
            <a:r>
              <a:rPr lang="en-US" sz="1200" kern="1200" dirty="0" smtClean="0">
                <a:solidFill>
                  <a:schemeClr val="tx1"/>
                </a:solidFill>
                <a:latin typeface="+mn-lt"/>
                <a:ea typeface="+mn-ea"/>
                <a:cs typeface="+mn-cs"/>
              </a:rPr>
              <a:t> filtered to maximize signal-to-noise (240 &lt; l for temperature, 260 &lt; l &lt; 1370 for polarization)</a:t>
            </a:r>
            <a:r>
              <a:rPr lang="en-US" sz="1200" b="1" kern="1200" dirty="0" smtClean="0">
                <a:solidFill>
                  <a:schemeClr val="tx1"/>
                </a:solidFill>
                <a:latin typeface="+mn-lt"/>
                <a:ea typeface="+mn-ea"/>
                <a:cs typeface="+mn-cs"/>
              </a:rPr>
              <a:t>. The visible patterns in the Q and U maps are consistent with a sky dominated by E-mode polarization, as can be seen in the derived E and B maps.</a:t>
            </a:r>
            <a:r>
              <a:rPr lang="en-US" sz="1200" kern="1200" dirty="0" smtClean="0">
                <a:solidFill>
                  <a:schemeClr val="tx1"/>
                </a:solidFill>
                <a:latin typeface="+mn-lt"/>
                <a:ea typeface="+mn-ea"/>
                <a:cs typeface="+mn-cs"/>
              </a:rPr>
              <a:t> The B map is consistent with noise except for a faint m = 0 (constant declination) ground residual. We do not use m = 0 modes in the power spectrum estimation. The circled galaxy cluster candidate, ACT-CL J0205.2-0439, is within 2 0 of a CFHTLS cluster candidate with photometric redshift z = 1.1 and three concordant galaxies with spectroscopic z = 0.97 found in the VIMOS Public Extragalactic Survey. The circled point source may be associated with FBQS J0209-0438, a quasar at z = 1.128.  </a:t>
            </a:r>
            <a:r>
              <a:rPr lang="en-US" sz="1200" b="1" kern="1200" dirty="0" err="1" smtClean="0">
                <a:solidFill>
                  <a:schemeClr val="tx1"/>
                </a:solidFill>
                <a:latin typeface="+mn-lt"/>
                <a:ea typeface="+mn-ea"/>
                <a:cs typeface="+mn-cs"/>
              </a:rPr>
              <a:t>Sievers</a:t>
            </a:r>
            <a:r>
              <a:rPr lang="en-US" sz="1200" b="1" kern="1200" dirty="0" smtClean="0">
                <a:solidFill>
                  <a:schemeClr val="tx1"/>
                </a:solidFill>
                <a:latin typeface="+mn-lt"/>
                <a:ea typeface="+mn-ea"/>
                <a:cs typeface="+mn-cs"/>
              </a:rPr>
              <a:t> and </a:t>
            </a:r>
            <a:r>
              <a:rPr lang="en-US" sz="1200" b="1" kern="1200" dirty="0" err="1" smtClean="0">
                <a:solidFill>
                  <a:schemeClr val="tx1"/>
                </a:solidFill>
                <a:latin typeface="+mn-lt"/>
                <a:ea typeface="+mn-ea"/>
                <a:cs typeface="+mn-cs"/>
              </a:rPr>
              <a:t>Naess</a:t>
            </a:r>
            <a:r>
              <a:rPr lang="en-US" sz="1200" b="1" kern="1200" dirty="0" smtClean="0">
                <a:solidFill>
                  <a:schemeClr val="tx1"/>
                </a:solidFill>
                <a:latin typeface="+mn-lt"/>
                <a:ea typeface="+mn-ea"/>
                <a:cs typeface="+mn-cs"/>
              </a:rPr>
              <a:t>.</a:t>
            </a:r>
          </a:p>
          <a:p>
            <a:r>
              <a:rPr lang="en-US" sz="1200" b="1" kern="1200" dirty="0" smtClean="0">
                <a:solidFill>
                  <a:schemeClr val="tx1"/>
                </a:solidFill>
                <a:latin typeface="+mn-lt"/>
                <a:ea typeface="+mn-ea"/>
                <a:cs typeface="+mn-cs"/>
              </a:rPr>
              <a:t>Note the pattern in Q and U.</a:t>
            </a:r>
            <a:endParaRPr lang="en-US" b="1" dirty="0" smtClean="0"/>
          </a:p>
          <a:p>
            <a:endParaRPr lang="en-US" dirty="0"/>
          </a:p>
          <a:p>
            <a:r>
              <a:rPr lang="en-US" dirty="0"/>
              <a:t>This photo shows the site layout -- the telescope sits inside a large ground screen; it also has a large co-moving </a:t>
            </a:r>
          </a:p>
          <a:p>
            <a:r>
              <a:rPr lang="en-US" dirty="0"/>
              <a:t>ground screen which is difficult to see here.   The mirror is made from 72 panels, which we have aligned to a surface </a:t>
            </a:r>
            <a:r>
              <a:rPr lang="en-US" dirty="0" err="1"/>
              <a:t>rms</a:t>
            </a:r>
            <a:r>
              <a:rPr lang="en-US" dirty="0"/>
              <a:t> of 25 microns.</a:t>
            </a:r>
          </a:p>
          <a:p>
            <a:endParaRPr lang="en-US" dirty="0"/>
          </a:p>
          <a:p>
            <a:r>
              <a:rPr lang="en-US" dirty="0"/>
              <a:t>The site is in Northern Chile, right at the nexus of Chile, Bolivia and Argentina, and not far from Peru.  Its latitude is 23 </a:t>
            </a:r>
            <a:r>
              <a:rPr lang="en-US" dirty="0" err="1"/>
              <a:t>deg</a:t>
            </a:r>
            <a:r>
              <a:rPr lang="en-US" dirty="0"/>
              <a:t> south.</a:t>
            </a:r>
          </a:p>
          <a:p>
            <a:r>
              <a:rPr lang="en-US" dirty="0"/>
              <a:t>It is a high and dry site -- the median </a:t>
            </a:r>
            <a:r>
              <a:rPr lang="en-US" dirty="0" err="1"/>
              <a:t>precipitable</a:t>
            </a:r>
            <a:r>
              <a:rPr lang="en-US" dirty="0"/>
              <a:t> water vapor is 0.5 mm during our observing season.  </a:t>
            </a:r>
          </a:p>
          <a:p>
            <a:endParaRPr lang="en-US" dirty="0"/>
          </a:p>
          <a:p>
            <a:r>
              <a:rPr lang="en-US" dirty="0"/>
              <a:t>The receiver uses reimaging optics -- silicon lenses -  to couple the radiation onto free-space bolometers</a:t>
            </a:r>
          </a:p>
          <a:p>
            <a:r>
              <a:rPr lang="en-US" dirty="0"/>
              <a:t>based on transition edge sensors.  </a:t>
            </a:r>
          </a:p>
          <a:p>
            <a:endParaRPr lang="en-US" dirty="0"/>
          </a:p>
          <a:p>
            <a:r>
              <a:rPr lang="en-US" dirty="0"/>
              <a:t>F3db is median f 3dB from Fowler et al</a:t>
            </a:r>
          </a:p>
          <a:p>
            <a:r>
              <a:rPr lang="en-US" dirty="0"/>
              <a:t>Beam is 148 GHz beam from Hincks et al with contours every 10 dB and harsh color scale</a:t>
            </a:r>
          </a:p>
        </p:txBody>
      </p:sp>
    </p:spTree>
    <p:extLst>
      <p:ext uri="{BB962C8B-B14F-4D97-AF65-F5344CB8AC3E}">
        <p14:creationId xmlns:p14="http://schemas.microsoft.com/office/powerpoint/2010/main" val="1124674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5B4CDD-7B88-564B-BA92-A064FF3E187C}" type="slidenum">
              <a:rPr lang="en-US" smtClean="0"/>
              <a:t>35</a:t>
            </a:fld>
            <a:endParaRPr lang="en-US"/>
          </a:p>
        </p:txBody>
      </p:sp>
    </p:spTree>
    <p:extLst>
      <p:ext uri="{BB962C8B-B14F-4D97-AF65-F5344CB8AC3E}">
        <p14:creationId xmlns:p14="http://schemas.microsoft.com/office/powerpoint/2010/main" val="1936045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D8738D-08A5-074E-BBC6-F9B4CAEF557F}" type="slidenum">
              <a:rPr lang="en-US" sz="1200"/>
              <a:pPr/>
              <a:t>5</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err="1" smtClean="0"/>
              <a:t>Overdensity</a:t>
            </a:r>
            <a:r>
              <a:rPr lang="en-US" baseline="0" dirty="0" smtClean="0"/>
              <a:t> of plasma  is a cold spot – </a:t>
            </a:r>
            <a:r>
              <a:rPr lang="en-US" baseline="0" dirty="0" err="1" smtClean="0"/>
              <a:t>newtonian</a:t>
            </a:r>
            <a:r>
              <a:rPr lang="en-US" baseline="0" dirty="0" smtClean="0"/>
              <a:t> potential is negative – Sachs Wolfe says Delta T/T goes as  </a:t>
            </a:r>
            <a:r>
              <a:rPr lang="en-US" baseline="0" dirty="0" err="1" smtClean="0"/>
              <a:t>newtonian</a:t>
            </a:r>
            <a:r>
              <a:rPr lang="en-US" baseline="0" dirty="0" smtClean="0"/>
              <a:t> potential/3.  First consider being pretty far out (but no more distant than the information/light  horizon lets you be – about 1.2 </a:t>
            </a:r>
            <a:r>
              <a:rPr lang="en-US" baseline="0" dirty="0" err="1" smtClean="0"/>
              <a:t>degs</a:t>
            </a:r>
            <a:r>
              <a:rPr lang="en-US" baseline="0" dirty="0" smtClean="0"/>
              <a:t>)  </a:t>
            </a:r>
            <a:r>
              <a:rPr lang="en-US" baseline="0" dirty="0" err="1" smtClean="0"/>
              <a:t>cf</a:t>
            </a:r>
            <a:r>
              <a:rPr lang="en-US" baseline="0" dirty="0" smtClean="0"/>
              <a:t> the sound horizon – then only gravity matters – and the plasma is flowing inward.  This   As you get closer, like near the sound horizon at 0.6 </a:t>
            </a:r>
            <a:r>
              <a:rPr lang="en-US" baseline="0" dirty="0" err="1" smtClean="0"/>
              <a:t>degs</a:t>
            </a:r>
            <a:r>
              <a:rPr lang="en-US" baseline="0" dirty="0" smtClean="0"/>
              <a:t>, the inward flow of the photons is compressing the fluid and so raising their temperature and you get a temperature reversal </a:t>
            </a:r>
            <a:r>
              <a:rPr lang="is-IS" baseline="0" dirty="0" smtClean="0"/>
              <a:t>… this is confusing in the context of having chosen what now looks like a cold spot – but the rings represent having had fluid flow in and then out again  – the outer ring is flowing in right now b/c it doesn’t care about teh sound physics – the inner ring is flowing back out which is why the center is low density now ..</a:t>
            </a:r>
            <a:endParaRPr lang="en-US" baseline="0" dirty="0" smtClean="0"/>
          </a:p>
          <a:p>
            <a:pPr eaLnBrk="1" hangingPunct="1"/>
            <a:endParaRPr lang="en-US" baseline="0" dirty="0" smtClean="0"/>
          </a:p>
          <a:p>
            <a:pPr eaLnBrk="1" hangingPunct="1"/>
            <a:endParaRPr lang="en-US" baseline="0" dirty="0" smtClean="0"/>
          </a:p>
          <a:p>
            <a:pPr eaLnBrk="1" hangingPunct="1"/>
            <a:r>
              <a:rPr lang="en-US" baseline="0" dirty="0" smtClean="0"/>
              <a:t>in 3d, photons are flowing into it, so that means the ones in front of it are flowing into it and so Doppler shifted a bit</a:t>
            </a:r>
            <a:endParaRPr lang="en-US" dirty="0"/>
          </a:p>
        </p:txBody>
      </p:sp>
    </p:spTree>
    <p:extLst>
      <p:ext uri="{BB962C8B-B14F-4D97-AF65-F5344CB8AC3E}">
        <p14:creationId xmlns:p14="http://schemas.microsoft.com/office/powerpoint/2010/main" val="1284486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Includes CLASS</a:t>
            </a:r>
            <a:r>
              <a:rPr lang="en-US" sz="1200" kern="1200" baseline="0" dirty="0" smtClean="0">
                <a:solidFill>
                  <a:schemeClr val="tx1"/>
                </a:solidFill>
                <a:effectLst/>
                <a:latin typeface="+mn-lt"/>
                <a:ea typeface="+mn-ea"/>
                <a:cs typeface="+mn-cs"/>
              </a:rPr>
              <a:t> at night and SPIDER, </a:t>
            </a:r>
            <a:r>
              <a:rPr lang="en-US" sz="1200" kern="1200" baseline="0" dirty="0" err="1" smtClean="0">
                <a:solidFill>
                  <a:schemeClr val="tx1"/>
                </a:solidFill>
                <a:effectLst/>
                <a:latin typeface="+mn-lt"/>
                <a:ea typeface="+mn-ea"/>
                <a:cs typeface="+mn-cs"/>
              </a:rPr>
              <a:t>dwg</a:t>
            </a:r>
            <a:r>
              <a:rPr lang="en-US" sz="1200" kern="1200" baseline="0" dirty="0" smtClean="0">
                <a:solidFill>
                  <a:schemeClr val="tx1"/>
                </a:solidFill>
                <a:effectLst/>
                <a:latin typeface="+mn-lt"/>
                <a:ea typeface="+mn-ea"/>
                <a:cs typeface="+mn-cs"/>
              </a:rPr>
              <a:t> of EBEX, Japan, EU, Chile, China, Socrates statue, Rodin’s the </a:t>
            </a:r>
            <a:r>
              <a:rPr lang="en-US" sz="1200" kern="1200" baseline="0" dirty="0" err="1" smtClean="0">
                <a:solidFill>
                  <a:schemeClr val="tx1"/>
                </a:solidFill>
                <a:effectLst/>
                <a:latin typeface="+mn-lt"/>
                <a:ea typeface="+mn-ea"/>
                <a:cs typeface="+mn-cs"/>
              </a:rPr>
              <a:t>Thnker</a:t>
            </a:r>
            <a:r>
              <a:rPr lang="en-US" sz="1200" kern="1200" baseline="0" dirty="0" smtClean="0">
                <a:solidFill>
                  <a:schemeClr val="tx1"/>
                </a:solidFill>
                <a:effectLst/>
                <a:latin typeface="+mn-lt"/>
                <a:ea typeface="+mn-ea"/>
                <a:cs typeface="+mn-cs"/>
              </a:rPr>
              <a:t> at the Gates of Hell (center top)</a:t>
            </a:r>
            <a:endParaRPr lang="en-US" dirty="0"/>
          </a:p>
        </p:txBody>
      </p:sp>
      <p:sp>
        <p:nvSpPr>
          <p:cNvPr id="4" name="Slide Number Placeholder 3"/>
          <p:cNvSpPr>
            <a:spLocks noGrp="1"/>
          </p:cNvSpPr>
          <p:nvPr>
            <p:ph type="sldNum" sz="quarter" idx="10"/>
          </p:nvPr>
        </p:nvSpPr>
        <p:spPr/>
        <p:txBody>
          <a:bodyPr/>
          <a:lstStyle/>
          <a:p>
            <a:fld id="{E333540B-AB6A-1349-A831-86DD0CCB981C}" type="slidenum">
              <a:rPr lang="en-US" smtClean="0"/>
              <a:t>36</a:t>
            </a:fld>
            <a:endParaRPr lang="en-US"/>
          </a:p>
        </p:txBody>
      </p:sp>
    </p:spTree>
    <p:extLst>
      <p:ext uri="{BB962C8B-B14F-4D97-AF65-F5344CB8AC3E}">
        <p14:creationId xmlns:p14="http://schemas.microsoft.com/office/powerpoint/2010/main" val="92469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is</a:t>
            </a:r>
            <a:r>
              <a:rPr lang="en-US" baseline="0" dirty="0" smtClean="0"/>
              <a:t> for the five intertwined science drivers of the strategy outlined by P5 in May 2014.</a:t>
            </a:r>
          </a:p>
          <a:p>
            <a:r>
              <a:rPr lang="en-US" baseline="0" dirty="0" smtClean="0"/>
              <a:t>https://</a:t>
            </a:r>
            <a:r>
              <a:rPr lang="en-US" baseline="0" dirty="0" err="1" smtClean="0"/>
              <a:t>science.energy.gov</a:t>
            </a:r>
            <a:r>
              <a:rPr lang="en-US" baseline="0" dirty="0" smtClean="0"/>
              <a:t>/~/media/</a:t>
            </a:r>
            <a:r>
              <a:rPr lang="en-US" baseline="0" dirty="0" err="1" smtClean="0"/>
              <a:t>hep</a:t>
            </a:r>
            <a:r>
              <a:rPr lang="en-US" baseline="0" dirty="0" smtClean="0"/>
              <a:t>/</a:t>
            </a:r>
            <a:r>
              <a:rPr lang="en-US" baseline="0" dirty="0" err="1" smtClean="0"/>
              <a:t>hepap</a:t>
            </a:r>
            <a:r>
              <a:rPr lang="en-US" baseline="0" dirty="0" smtClean="0"/>
              <a:t>/pdf/May-2014/FINAL_P5_Report_053014.pdf</a:t>
            </a:r>
          </a:p>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37</a:t>
            </a:fld>
            <a:endParaRPr lang="en-US"/>
          </a:p>
        </p:txBody>
      </p:sp>
    </p:spTree>
    <p:extLst>
      <p:ext uri="{BB962C8B-B14F-4D97-AF65-F5344CB8AC3E}">
        <p14:creationId xmlns:p14="http://schemas.microsoft.com/office/powerpoint/2010/main" val="783798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38</a:t>
            </a:fld>
            <a:endParaRPr lang="en-US"/>
          </a:p>
        </p:txBody>
      </p:sp>
    </p:spTree>
    <p:extLst>
      <p:ext uri="{BB962C8B-B14F-4D97-AF65-F5344CB8AC3E}">
        <p14:creationId xmlns:p14="http://schemas.microsoft.com/office/powerpoint/2010/main" val="73855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Forecast of CMB-S4 constraints in the ns–r plane for a fiducial model with r = 0.01. Constraints on r are derived from the expected CMB-S4 sensitivity to the B-mode power spectrum as described in Section 2.3. Constraints on ns are derived from expected CMB-S4 sensitivity to temperature and E-mode power spectra as described in Section 8.10.2. Also shown are the current best constraints from a combination of the BICEP2/Keck Array experiments and Planck [8]. Chaotic inflation with V (</a:t>
            </a:r>
            <a:r>
              <a:rPr lang="en-US" sz="1200" kern="1200" dirty="0" err="1" smtClean="0">
                <a:solidFill>
                  <a:schemeClr val="tx1"/>
                </a:solidFill>
                <a:effectLst/>
                <a:latin typeface="+mn-lt"/>
                <a:ea typeface="+mn-ea"/>
                <a:cs typeface="+mn-cs"/>
              </a:rPr>
              <a:t>φ</a:t>
            </a:r>
            <a:r>
              <a:rPr lang="en-US" sz="1200" kern="1200" dirty="0" smtClean="0">
                <a:solidFill>
                  <a:schemeClr val="tx1"/>
                </a:solidFill>
                <a:effectLst/>
                <a:latin typeface="+mn-lt"/>
                <a:ea typeface="+mn-ea"/>
                <a:cs typeface="+mn-cs"/>
              </a:rPr>
              <a:t>) = μ4−pφp for p = 2/3, 1, 2 are shown as blue lines for 47 &lt; N⋆ &lt; 57 (with smaller N⋆ predicting lower values of ns ). The </a:t>
            </a:r>
            <a:r>
              <a:rPr lang="en-US" sz="1200" kern="1200" dirty="0" err="1" smtClean="0">
                <a:solidFill>
                  <a:schemeClr val="tx1"/>
                </a:solidFill>
                <a:effectLst/>
                <a:latin typeface="+mn-lt"/>
                <a:ea typeface="+mn-ea"/>
                <a:cs typeface="+mn-cs"/>
              </a:rPr>
              <a:t>Starobinsky</a:t>
            </a:r>
            <a:r>
              <a:rPr lang="en-US" sz="1200" kern="1200" dirty="0" smtClean="0">
                <a:solidFill>
                  <a:schemeClr val="tx1"/>
                </a:solidFill>
                <a:effectLst/>
                <a:latin typeface="+mn-lt"/>
                <a:ea typeface="+mn-ea"/>
                <a:cs typeface="+mn-cs"/>
              </a:rPr>
              <a:t> model and Higgs inflation are shown as small and large filled orange circles, respectively. The lines show the classes of models discussed in Section 2.5. The green band shows the predictions for quartic hilltop models, and the gray band shows the prediction of a sub-class of α-attractor models [60]. </a:t>
            </a:r>
            <a:endParaRPr lang="en-US" dirty="0" smtClean="0"/>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39</a:t>
            </a:fld>
            <a:endParaRPr lang="en-US"/>
          </a:p>
        </p:txBody>
      </p:sp>
    </p:spTree>
    <p:extLst>
      <p:ext uri="{BB962C8B-B14F-4D97-AF65-F5344CB8AC3E}">
        <p14:creationId xmlns:p14="http://schemas.microsoft.com/office/powerpoint/2010/main" val="206829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WINDOW ON QUANTUM GRAVITY BECAUSE THEN YOU KNOW YOU HAD A</a:t>
            </a:r>
            <a:r>
              <a:rPr lang="en-US" sz="1200" kern="1200" baseline="0" dirty="0" smtClean="0">
                <a:solidFill>
                  <a:schemeClr val="tx1"/>
                </a:solidFill>
                <a:effectLst/>
                <a:latin typeface="+mn-lt"/>
                <a:ea typeface="+mn-ea"/>
                <a:cs typeface="+mn-cs"/>
              </a:rPr>
              <a:t> TRANSPLANCKIAN FIELD CHANGE DURING INFLATION AND HAVE TO SQUARE Q GRAV WITH THAT – WHICH MIGHT BE TOUGH/ ILLUMINATING!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Graviton with mass much larger than H at recombination would damp out the BB amplitude.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Forecast of CMB-S4 constraints in the ns–r plane for a fiducial model with r = 0.01. Constraints on r are derived from the expected CMB-S4 sensitivity to the B-mode power spectrum as described in Section 2.3. Constraints on ns are derived from expected CMB-S4 sensitivity to temperature and E-mode power spectra as described in Section 8.10.2. Also shown are the current best constraints from a combination of the BICEP2/Keck Array experiments and Planck [8]. Chaotic inflation with V (</a:t>
            </a:r>
            <a:r>
              <a:rPr lang="en-US" sz="1200" kern="1200" dirty="0" err="1" smtClean="0">
                <a:solidFill>
                  <a:schemeClr val="tx1"/>
                </a:solidFill>
                <a:effectLst/>
                <a:latin typeface="+mn-lt"/>
                <a:ea typeface="+mn-ea"/>
                <a:cs typeface="+mn-cs"/>
              </a:rPr>
              <a:t>φ</a:t>
            </a:r>
            <a:r>
              <a:rPr lang="en-US" sz="1200" kern="1200" dirty="0" smtClean="0">
                <a:solidFill>
                  <a:schemeClr val="tx1"/>
                </a:solidFill>
                <a:effectLst/>
                <a:latin typeface="+mn-lt"/>
                <a:ea typeface="+mn-ea"/>
                <a:cs typeface="+mn-cs"/>
              </a:rPr>
              <a:t>) = μ4−pφp for p = 2/3, 1, 2 are shown as blue lines for 47 &lt; N⋆ &lt; 57 (with smaller N⋆ predicting lower values of ns ). The </a:t>
            </a:r>
            <a:r>
              <a:rPr lang="en-US" sz="1200" kern="1200" dirty="0" err="1" smtClean="0">
                <a:solidFill>
                  <a:schemeClr val="tx1"/>
                </a:solidFill>
                <a:effectLst/>
                <a:latin typeface="+mn-lt"/>
                <a:ea typeface="+mn-ea"/>
                <a:cs typeface="+mn-cs"/>
              </a:rPr>
              <a:t>Starobinsky</a:t>
            </a:r>
            <a:r>
              <a:rPr lang="en-US" sz="1200" kern="1200" dirty="0" smtClean="0">
                <a:solidFill>
                  <a:schemeClr val="tx1"/>
                </a:solidFill>
                <a:effectLst/>
                <a:latin typeface="+mn-lt"/>
                <a:ea typeface="+mn-ea"/>
                <a:cs typeface="+mn-cs"/>
              </a:rPr>
              <a:t> model and Higgs inflation are shown as small and large filled orange circles, respectively. The lines show the classes of models discussed in Section 2.5. The green band shows the predictions for quartic hilltop models, and the gray band shows the prediction of a sub-class of α-attractor models [60]. </a:t>
            </a:r>
            <a:endParaRPr lang="en-US" dirty="0" smtClean="0"/>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40</a:t>
            </a:fld>
            <a:endParaRPr lang="en-US"/>
          </a:p>
        </p:txBody>
      </p:sp>
    </p:spTree>
    <p:extLst>
      <p:ext uri="{BB962C8B-B14F-4D97-AF65-F5344CB8AC3E}">
        <p14:creationId xmlns:p14="http://schemas.microsoft.com/office/powerpoint/2010/main" val="91381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Bin-by-bin forecasted tensor constraints for r=0.01, </a:t>
            </a:r>
            <a:r>
              <a:rPr lang="en-US" sz="1200" kern="1200" dirty="0" err="1" smtClean="0">
                <a:solidFill>
                  <a:schemeClr val="tx1"/>
                </a:solidFill>
                <a:effectLst/>
                <a:latin typeface="+mn-lt"/>
                <a:ea typeface="+mn-ea"/>
                <a:cs typeface="+mn-cs"/>
              </a:rPr>
              <a:t>fsky</a:t>
            </a:r>
            <a:r>
              <a:rPr lang="en-US" sz="1200" kern="1200" dirty="0" smtClean="0">
                <a:solidFill>
                  <a:schemeClr val="tx1"/>
                </a:solidFill>
                <a:effectLst/>
                <a:latin typeface="+mn-lt"/>
                <a:ea typeface="+mn-ea"/>
                <a:cs typeface="+mn-cs"/>
              </a:rPr>
              <a:t> = 0.03, and the default detector effort (106 detector years). The boxes denote the forecasted CMB-S4 </a:t>
            </a:r>
            <a:r>
              <a:rPr lang="en-US" sz="1200" kern="1200" dirty="0" err="1" smtClean="0">
                <a:solidFill>
                  <a:schemeClr val="tx1"/>
                </a:solidFill>
                <a:effectLst/>
                <a:latin typeface="+mn-lt"/>
                <a:ea typeface="+mn-ea"/>
                <a:cs typeface="+mn-cs"/>
              </a:rPr>
              <a:t>erorr</a:t>
            </a:r>
            <a:r>
              <a:rPr lang="en-US" sz="1200" kern="1200" dirty="0" smtClean="0">
                <a:solidFill>
                  <a:schemeClr val="tx1"/>
                </a:solidFill>
                <a:effectLst/>
                <a:latin typeface="+mn-lt"/>
                <a:ea typeface="+mn-ea"/>
                <a:cs typeface="+mn-cs"/>
              </a:rPr>
              <a:t> bars. Primordial B-mode spectra are shown for two representative values of the tensor-to-scalar ratio: r=0.001 and r=0.01. The dashed green line shows the ΛCDM expectation for the B modes induced by gravitational lensing of E modes, with the solid line showing the residual lensing power after </a:t>
            </a:r>
            <a:r>
              <a:rPr lang="en-US" sz="1200" kern="1200" dirty="0" err="1" smtClean="0">
                <a:solidFill>
                  <a:schemeClr val="tx1"/>
                </a:solidFill>
                <a:effectLst/>
                <a:latin typeface="+mn-lt"/>
                <a:ea typeface="+mn-ea"/>
                <a:cs typeface="+mn-cs"/>
              </a:rPr>
              <a:t>delensing</a:t>
            </a:r>
            <a:r>
              <a:rPr lang="en-US" sz="1200" kern="1200" dirty="0" smtClean="0">
                <a:solidFill>
                  <a:schemeClr val="tx1"/>
                </a:solidFill>
                <a:effectLst/>
                <a:latin typeface="+mn-lt"/>
                <a:ea typeface="+mn-ea"/>
                <a:cs typeface="+mn-cs"/>
              </a:rPr>
              <a:t>. The dashed blue and red lines show the dust and synchrotron (current upper limit) model assumed in the forecasting, at the foreground minimum of 95 GHz. The levels of dust and synchrotron are equal to the ones reported in [8]. The contribution of dust and synchrotron to the vertical error bars are shown in solid blue and red lines. Since these are calculated from a multi-frequency optimization, the “effective frequency” at which these foreground residuals are defined varies with each bin, allowing the residual lines to go above the input foreground model lines which are defined at a fixed frequency of 95 GHz. Furthermore, due to the low frequency channels having larger beam sizes than the higher frequency ones, in the higher bins, the primordial CMB component will be constrained at a higher effective frequency. Defining the foreground residuals at these effective frequencies will yield a higher amplitude for the dust residual, and a lower amplitude for the synchrotron residual, resulting in the respective shapes of the solid blue and red lines. </a:t>
            </a:r>
            <a:endParaRPr lang="en-US" dirty="0" smtClean="0"/>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41</a:t>
            </a:fld>
            <a:endParaRPr lang="en-US"/>
          </a:p>
        </p:txBody>
      </p:sp>
    </p:spTree>
    <p:extLst>
      <p:ext uri="{BB962C8B-B14F-4D97-AF65-F5344CB8AC3E}">
        <p14:creationId xmlns:p14="http://schemas.microsoft.com/office/powerpoint/2010/main" val="1817614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11. Forecast of CMB-S4 constraints in the ns–r plane for a fiducial model with r = 0. Constraints on r are derived from the expected CMB-S4 sensitivity to the B-mode power spectrum as described in Section 2.3. Constraints on ns are derived from expected CMB-S4 sensitivity to temperature and E-mode power spectra as described in Section 8.10.2. Also shown are the current best constraints from a combination of the BICEP2/Keck Array experiments and Planck [8]. The </a:t>
            </a:r>
            <a:r>
              <a:rPr lang="en-US" sz="1200" kern="1200" dirty="0" err="1" smtClean="0">
                <a:solidFill>
                  <a:schemeClr val="tx1"/>
                </a:solidFill>
                <a:effectLst/>
                <a:latin typeface="+mn-lt"/>
                <a:ea typeface="+mn-ea"/>
                <a:cs typeface="+mn-cs"/>
              </a:rPr>
              <a:t>Starobinsky</a:t>
            </a:r>
            <a:r>
              <a:rPr lang="en-US" sz="1200" kern="1200" dirty="0" smtClean="0">
                <a:solidFill>
                  <a:schemeClr val="tx1"/>
                </a:solidFill>
                <a:effectLst/>
                <a:latin typeface="+mn-lt"/>
                <a:ea typeface="+mn-ea"/>
                <a:cs typeface="+mn-cs"/>
              </a:rPr>
              <a:t> model and Higgs inflation are shown as small and large filled orange circles. The lines show the classes of models discussed in Section 2.5 that naturally explain the observed value of the scalar spectral index for different characteristic scales in the potential (see eq. (2.28)), M = MP/2, M = MP, M = 2MP, and M = 5MP. Longer dashes correspond to larger values of the scale M. </a:t>
            </a:r>
            <a:endParaRPr lang="en-US" dirty="0" smtClean="0"/>
          </a:p>
          <a:p>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42</a:t>
            </a:fld>
            <a:endParaRPr lang="en-US"/>
          </a:p>
        </p:txBody>
      </p:sp>
    </p:spTree>
    <p:extLst>
      <p:ext uri="{BB962C8B-B14F-4D97-AF65-F5344CB8AC3E}">
        <p14:creationId xmlns:p14="http://schemas.microsoft.com/office/powerpoint/2010/main" val="448992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Includes CLASS</a:t>
            </a:r>
            <a:r>
              <a:rPr lang="en-US" sz="1200" kern="1200" baseline="0" dirty="0" smtClean="0">
                <a:solidFill>
                  <a:schemeClr val="tx1"/>
                </a:solidFill>
                <a:effectLst/>
                <a:latin typeface="+mn-lt"/>
                <a:ea typeface="+mn-ea"/>
                <a:cs typeface="+mn-cs"/>
              </a:rPr>
              <a:t> at night and SPIDER, </a:t>
            </a:r>
            <a:r>
              <a:rPr lang="en-US" sz="1200" kern="1200" baseline="0" dirty="0" err="1" smtClean="0">
                <a:solidFill>
                  <a:schemeClr val="tx1"/>
                </a:solidFill>
                <a:effectLst/>
                <a:latin typeface="+mn-lt"/>
                <a:ea typeface="+mn-ea"/>
                <a:cs typeface="+mn-cs"/>
              </a:rPr>
              <a:t>dwg</a:t>
            </a:r>
            <a:r>
              <a:rPr lang="en-US" sz="1200" kern="1200" baseline="0" dirty="0" smtClean="0">
                <a:solidFill>
                  <a:schemeClr val="tx1"/>
                </a:solidFill>
                <a:effectLst/>
                <a:latin typeface="+mn-lt"/>
                <a:ea typeface="+mn-ea"/>
                <a:cs typeface="+mn-cs"/>
              </a:rPr>
              <a:t> of EBEX, Japan, EU, Chile, China, Socrates statue, Rodin’s the </a:t>
            </a:r>
            <a:r>
              <a:rPr lang="en-US" sz="1200" kern="1200" baseline="0" dirty="0" err="1" smtClean="0">
                <a:solidFill>
                  <a:schemeClr val="tx1"/>
                </a:solidFill>
                <a:effectLst/>
                <a:latin typeface="+mn-lt"/>
                <a:ea typeface="+mn-ea"/>
                <a:cs typeface="+mn-cs"/>
              </a:rPr>
              <a:t>Thnker</a:t>
            </a:r>
            <a:r>
              <a:rPr lang="en-US" sz="1200" kern="1200" baseline="0" dirty="0" smtClean="0">
                <a:solidFill>
                  <a:schemeClr val="tx1"/>
                </a:solidFill>
                <a:effectLst/>
                <a:latin typeface="+mn-lt"/>
                <a:ea typeface="+mn-ea"/>
                <a:cs typeface="+mn-cs"/>
              </a:rPr>
              <a:t> at the Gates of Hell (center top)</a:t>
            </a:r>
            <a:endParaRPr lang="en-US" dirty="0"/>
          </a:p>
        </p:txBody>
      </p:sp>
      <p:sp>
        <p:nvSpPr>
          <p:cNvPr id="4" name="Slide Number Placeholder 3"/>
          <p:cNvSpPr>
            <a:spLocks noGrp="1"/>
          </p:cNvSpPr>
          <p:nvPr>
            <p:ph type="sldNum" sz="quarter" idx="10"/>
          </p:nvPr>
        </p:nvSpPr>
        <p:spPr/>
        <p:txBody>
          <a:bodyPr/>
          <a:lstStyle/>
          <a:p>
            <a:fld id="{E333540B-AB6A-1349-A831-86DD0CCB981C}" type="slidenum">
              <a:rPr lang="en-US" smtClean="0"/>
              <a:t>43</a:t>
            </a:fld>
            <a:endParaRPr lang="en-US"/>
          </a:p>
        </p:txBody>
      </p:sp>
    </p:spTree>
    <p:extLst>
      <p:ext uri="{BB962C8B-B14F-4D97-AF65-F5344CB8AC3E}">
        <p14:creationId xmlns:p14="http://schemas.microsoft.com/office/powerpoint/2010/main" val="2036868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gray line shows the velocity component in the kˆ direction associated with a density mode with </a:t>
            </a:r>
            <a:r>
              <a:rPr lang="en-US" sz="1200" kern="1200" dirty="0" err="1" smtClean="0">
                <a:solidFill>
                  <a:schemeClr val="tx1"/>
                </a:solidFill>
                <a:effectLst/>
                <a:latin typeface="+mn-lt"/>
                <a:ea typeface="+mn-ea"/>
                <a:cs typeface="+mn-cs"/>
              </a:rPr>
              <a:t>wavevector</a:t>
            </a:r>
            <a:r>
              <a:rPr lang="en-US" sz="1200" kern="1200" dirty="0" smtClean="0">
                <a:solidFill>
                  <a:schemeClr val="tx1"/>
                </a:solidFill>
                <a:effectLst/>
                <a:latin typeface="+mn-lt"/>
                <a:ea typeface="+mn-ea"/>
                <a:cs typeface="+mn-cs"/>
              </a:rPr>
              <a:t> k. The red and blue arrows represent the velocity vectors for the plasma impinging on electrons in two special positions. For example, the left electron sees the radiation along the horizontal axis </a:t>
            </a:r>
            <a:r>
              <a:rPr lang="en-US" sz="1200" kern="1200" dirty="0" err="1" smtClean="0">
                <a:solidFill>
                  <a:schemeClr val="tx1"/>
                </a:solidFill>
                <a:effectLst/>
                <a:latin typeface="+mn-lt"/>
                <a:ea typeface="+mn-ea"/>
                <a:cs typeface="+mn-cs"/>
              </a:rPr>
              <a:t>blueshifted</a:t>
            </a:r>
            <a:r>
              <a:rPr lang="en-US" sz="1200" kern="1200" dirty="0" smtClean="0">
                <a:solidFill>
                  <a:schemeClr val="tx1"/>
                </a:solidFill>
                <a:effectLst/>
                <a:latin typeface="+mn-lt"/>
                <a:ea typeface="+mn-ea"/>
                <a:cs typeface="+mn-cs"/>
              </a:rPr>
              <a:t> compared to the radiation coming in from the top and bottom, so it will reradiate light polarized vertically, as in figure 5(a). Thus the polarization pattern emerging orthogonal to the plane of the sketch is an E mode with </a:t>
            </a:r>
            <a:r>
              <a:rPr lang="en-US" sz="1200" kern="1200" dirty="0" err="1" smtClean="0">
                <a:solidFill>
                  <a:schemeClr val="tx1"/>
                </a:solidFill>
                <a:effectLst/>
                <a:latin typeface="+mn-lt"/>
                <a:ea typeface="+mn-ea"/>
                <a:cs typeface="+mn-cs"/>
              </a:rPr>
              <a:t>wavevector</a:t>
            </a:r>
            <a:r>
              <a:rPr lang="en-US" sz="1200" kern="1200" dirty="0" smtClean="0">
                <a:solidFill>
                  <a:schemeClr val="tx1"/>
                </a:solidFill>
                <a:effectLst/>
                <a:latin typeface="+mn-lt"/>
                <a:ea typeface="+mn-ea"/>
                <a:cs typeface="+mn-cs"/>
              </a:rPr>
              <a:t> k like the one shown in figure 6. </a:t>
            </a:r>
            <a:endParaRPr lang="en-US" dirty="0" smtClean="0"/>
          </a:p>
          <a:p>
            <a:endParaRPr lang="en-US" dirty="0" smtClean="0"/>
          </a:p>
          <a:p>
            <a:endParaRPr lang="en-US" dirty="0" smtClean="0"/>
          </a:p>
          <a:p>
            <a:r>
              <a:rPr lang="en-US" dirty="0" smtClean="0"/>
              <a:t>(From </a:t>
            </a:r>
            <a:r>
              <a:rPr lang="en-US" dirty="0" err="1" smtClean="0"/>
              <a:t>RoPP</a:t>
            </a:r>
            <a:r>
              <a:rPr lang="en-US" dirty="0" smtClean="0"/>
              <a:t> 2017, Staggs, Page, Dunkley.)</a:t>
            </a:r>
            <a:endParaRPr lang="en-US" dirty="0"/>
          </a:p>
        </p:txBody>
      </p:sp>
      <p:sp>
        <p:nvSpPr>
          <p:cNvPr id="4" name="Slide Number Placeholder 3"/>
          <p:cNvSpPr>
            <a:spLocks noGrp="1"/>
          </p:cNvSpPr>
          <p:nvPr>
            <p:ph type="sldNum" sz="quarter" idx="10"/>
          </p:nvPr>
        </p:nvSpPr>
        <p:spPr/>
        <p:txBody>
          <a:bodyPr/>
          <a:lstStyle/>
          <a:p>
            <a:fld id="{02A4B2BC-6E1C-F641-A856-E4B021214E58}" type="slidenum">
              <a:rPr lang="en-US" smtClean="0"/>
              <a:t>44</a:t>
            </a:fld>
            <a:endParaRPr lang="en-US"/>
          </a:p>
        </p:txBody>
      </p:sp>
    </p:spTree>
    <p:extLst>
      <p:ext uri="{BB962C8B-B14F-4D97-AF65-F5344CB8AC3E}">
        <p14:creationId xmlns:p14="http://schemas.microsoft.com/office/powerpoint/2010/main" val="1888663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D8738D-08A5-074E-BBC6-F9B4CAEF557F}" type="slidenum">
              <a:rPr lang="en-US" sz="1200"/>
              <a:pPr/>
              <a:t>6</a:t>
            </a:fld>
            <a:endParaRPr lang="en-US" sz="1200"/>
          </a:p>
        </p:txBody>
      </p:sp>
      <p:sp>
        <p:nvSpPr>
          <p:cNvPr id="839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sym typeface="Symbol" charset="0"/>
              </a:rPr>
              <a:t>Theta = angular scale of acoustic horizon @decoupling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sym typeface="Symbol" charset="0"/>
              </a:rPr>
              <a:t>where H</a:t>
            </a:r>
            <a:r>
              <a:rPr lang="en-US" baseline="-25000" dirty="0" smtClean="0">
                <a:solidFill>
                  <a:srgbClr val="000000"/>
                </a:solidFill>
                <a:sym typeface="Symbol" charset="0"/>
              </a:rPr>
              <a:t>0</a:t>
            </a:r>
            <a:r>
              <a:rPr lang="en-US" dirty="0" smtClean="0">
                <a:solidFill>
                  <a:srgbClr val="000000"/>
                </a:solidFill>
                <a:sym typeface="Symbol" charset="0"/>
              </a:rPr>
              <a:t> = h * 100 km/s/</a:t>
            </a:r>
            <a:r>
              <a:rPr lang="en-US" dirty="0" err="1" smtClean="0">
                <a:solidFill>
                  <a:srgbClr val="000000"/>
                </a:solidFill>
                <a:sym typeface="Symbol" charset="0"/>
              </a:rPr>
              <a:t>Mpc</a:t>
            </a:r>
            <a:r>
              <a:rPr lang="en-US" dirty="0" smtClean="0">
                <a:solidFill>
                  <a:srgbClr val="000000"/>
                </a:solidFill>
                <a:sym typeface="Symbol" charset="0"/>
              </a:rPr>
              <a:t>, the geometry is taken as flat, and n</a:t>
            </a:r>
            <a:r>
              <a:rPr lang="en-US" baseline="-25000" dirty="0" smtClean="0">
                <a:solidFill>
                  <a:srgbClr val="000000"/>
                </a:solidFill>
                <a:sym typeface="Symbol" charset="0"/>
              </a:rPr>
              <a:t>s</a:t>
            </a:r>
            <a:r>
              <a:rPr lang="en-US" dirty="0" smtClean="0">
                <a:solidFill>
                  <a:srgbClr val="000000"/>
                </a:solidFill>
                <a:sym typeface="Symbol" charset="0"/>
              </a:rPr>
              <a:t> and A</a:t>
            </a:r>
            <a:r>
              <a:rPr lang="en-US" baseline="-25000" dirty="0" smtClean="0">
                <a:solidFill>
                  <a:srgbClr val="000000"/>
                </a:solidFill>
                <a:sym typeface="Symbol" charset="0"/>
              </a:rPr>
              <a:t>s</a:t>
            </a:r>
            <a:r>
              <a:rPr lang="en-US" dirty="0" smtClean="0">
                <a:solidFill>
                  <a:srgbClr val="000000"/>
                </a:solidFill>
                <a:sym typeface="Symbol" charset="0"/>
              </a:rPr>
              <a:t> are defined at a pivot scale of 0.05 Mpc</a:t>
            </a:r>
            <a:r>
              <a:rPr lang="en-US" baseline="30000" dirty="0" smtClean="0">
                <a:solidFill>
                  <a:srgbClr val="000000"/>
                </a:solidFill>
                <a:sym typeface="Symbol" charset="0"/>
              </a:rPr>
              <a:t>-1</a:t>
            </a:r>
            <a:r>
              <a:rPr lang="en-US" dirty="0" smtClean="0">
                <a:solidFill>
                  <a:srgbClr val="000000"/>
                </a:solidFill>
                <a:sym typeface="Symbol" charset="0"/>
              </a:rPr>
              <a:t>.</a:t>
            </a:r>
            <a:endParaRPr lang="en-US" sz="1200" dirty="0" smtClean="0">
              <a:solidFill>
                <a:srgbClr val="000000"/>
              </a:solidFill>
              <a:latin typeface="Symbol" charset="0"/>
              <a:sym typeface="Symbol" charset="0"/>
            </a:endParaRPr>
          </a:p>
          <a:p>
            <a:pPr eaLnBrk="1" hangingPunct="1"/>
            <a:endParaRPr lang="en-US" dirty="0"/>
          </a:p>
        </p:txBody>
      </p:sp>
    </p:spTree>
    <p:extLst>
      <p:ext uri="{BB962C8B-B14F-4D97-AF65-F5344CB8AC3E}">
        <p14:creationId xmlns:p14="http://schemas.microsoft.com/office/powerpoint/2010/main" val="1657253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7</a:t>
            </a:fld>
            <a:endParaRPr lang="en-US"/>
          </a:p>
        </p:txBody>
      </p:sp>
    </p:spTree>
    <p:extLst>
      <p:ext uri="{BB962C8B-B14F-4D97-AF65-F5344CB8AC3E}">
        <p14:creationId xmlns:p14="http://schemas.microsoft.com/office/powerpoint/2010/main" val="15864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8</a:t>
            </a:fld>
            <a:endParaRPr lang="en-US"/>
          </a:p>
        </p:txBody>
      </p:sp>
    </p:spTree>
    <p:extLst>
      <p:ext uri="{BB962C8B-B14F-4D97-AF65-F5344CB8AC3E}">
        <p14:creationId xmlns:p14="http://schemas.microsoft.com/office/powerpoint/2010/main" val="12023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9</a:t>
            </a:fld>
            <a:endParaRPr lang="en-US"/>
          </a:p>
        </p:txBody>
      </p:sp>
    </p:spTree>
    <p:extLst>
      <p:ext uri="{BB962C8B-B14F-4D97-AF65-F5344CB8AC3E}">
        <p14:creationId xmlns:p14="http://schemas.microsoft.com/office/powerpoint/2010/main" val="177984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10</a:t>
            </a:fld>
            <a:endParaRPr lang="en-US"/>
          </a:p>
        </p:txBody>
      </p:sp>
    </p:spTree>
    <p:extLst>
      <p:ext uri="{BB962C8B-B14F-4D97-AF65-F5344CB8AC3E}">
        <p14:creationId xmlns:p14="http://schemas.microsoft.com/office/powerpoint/2010/main" val="159168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5B4CDD-7B88-564B-BA92-A064FF3E187C}" type="slidenum">
              <a:rPr lang="en-US" smtClean="0"/>
              <a:t>11</a:t>
            </a:fld>
            <a:endParaRPr lang="en-US"/>
          </a:p>
        </p:txBody>
      </p:sp>
    </p:spTree>
    <p:extLst>
      <p:ext uri="{BB962C8B-B14F-4D97-AF65-F5344CB8AC3E}">
        <p14:creationId xmlns:p14="http://schemas.microsoft.com/office/powerpoint/2010/main" val="38934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10016-20D5-474E-9C0B-D9DA109B78E9}"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46944" y="197436"/>
            <a:ext cx="6887633" cy="723900"/>
          </a:xfrm>
        </p:spPr>
        <p:txBody>
          <a:bodyPr/>
          <a:lstStyle>
            <a:lvl1pPr marL="0" indent="0">
              <a:defRPr b="1">
                <a:solidFill>
                  <a:srgbClr val="285C00"/>
                </a:solidFill>
                <a:latin typeface="Cambria" pitchFamily="18" charset="0"/>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5849853C-B391-4898-B497-60121C3DD0A3}" type="slidenum">
              <a:rPr lang="en-US"/>
              <a:pPr>
                <a:defRPr/>
              </a:pPr>
              <a:t>‹#›</a:t>
            </a:fld>
            <a:endParaRPr lang="en-US"/>
          </a:p>
        </p:txBody>
      </p:sp>
    </p:spTree>
    <p:extLst>
      <p:ext uri="{BB962C8B-B14F-4D97-AF65-F5344CB8AC3E}">
        <p14:creationId xmlns:p14="http://schemas.microsoft.com/office/powerpoint/2010/main" val="1707500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710016-20D5-474E-9C0B-D9DA109B78E9}" type="datetimeFigureOut">
              <a:rPr lang="en-US" smtClean="0"/>
              <a:t>7/12/17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710016-20D5-474E-9C0B-D9DA109B78E9}"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710016-20D5-474E-9C0B-D9DA109B78E9}" type="datetimeFigureOut">
              <a:rPr lang="en-US" smtClean="0"/>
              <a:t>7/12/17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710016-20D5-474E-9C0B-D9DA109B78E9}" type="datetimeFigureOut">
              <a:rPr lang="en-US" smtClean="0"/>
              <a:t>7/12/17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BB6833-7FF9-4746-997F-E5A1378B407F}" type="slidenum">
              <a:rPr lang="en-US" smtClean="0"/>
              <a:t>‹#›</a:t>
            </a:fld>
            <a:endParaRPr lang="en-US"/>
          </a:p>
        </p:txBody>
      </p:sp>
    </p:spTree>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710016-20D5-474E-9C0B-D9DA109B78E9}" type="datetimeFigureOut">
              <a:rPr lang="en-US" smtClean="0"/>
              <a:t>7/12/17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710016-20D5-474E-9C0B-D9DA109B78E9}" type="datetimeFigureOut">
              <a:rPr lang="en-US" smtClean="0"/>
              <a:t>7/12/17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B6833-7FF9-4746-997F-E5A1378B407F}"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2710016-20D5-474E-9C0B-D9DA109B78E9}" type="datetimeFigureOut">
              <a:rPr lang="en-US" smtClean="0"/>
              <a:t>7/12/17</a:t>
            </a:fld>
            <a:endParaRPr lang="en-US"/>
          </a:p>
        </p:txBody>
      </p:sp>
      <p:sp>
        <p:nvSpPr>
          <p:cNvPr id="6" name="Footer Placeholder 5"/>
          <p:cNvSpPr>
            <a:spLocks noGrp="1"/>
          </p:cNvSpPr>
          <p:nvPr>
            <p:ph type="ftr" sz="quarter" idx="11"/>
          </p:nvPr>
        </p:nvSpPr>
        <p:spPr>
          <a:xfrm>
            <a:off x="1141412" y="5883275"/>
            <a:ext cx="5105400" cy="365125"/>
          </a:xfrm>
        </p:spPr>
        <p:txBody>
          <a:bodyPr/>
          <a:lstStyle/>
          <a:p>
            <a:r>
              <a:rPr lang="en-US" smtClean="0"/>
              <a:t>
              </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9DBB6833-7FF9-4746-997F-E5A1378B407F}"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2710016-20D5-474E-9C0B-D9DA109B78E9}" type="datetimeFigureOut">
              <a:rPr lang="en-US" smtClean="0"/>
              <a:t>7/12/17</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DBB6833-7FF9-4746-997F-E5A1378B407F}" type="slidenum">
              <a:rPr lang="en-US" smtClean="0"/>
              <a:t>‹#›</a:t>
            </a:fld>
            <a:endParaRPr lang="en-US"/>
          </a:p>
        </p:txBody>
      </p:sp>
    </p:spTree>
    <p:extLst>
      <p:ext uri="{BB962C8B-B14F-4D97-AF65-F5344CB8AC3E}">
        <p14:creationId xmlns:p14="http://schemas.microsoft.com/office/powerpoint/2010/main" val="775182341"/>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7" Type="http://schemas.openxmlformats.org/officeDocument/2006/relationships/image" Target="../media/image4.png"/><Relationship Id="rId8"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bin"/><Relationship Id="rId5" Type="http://schemas.openxmlformats.org/officeDocument/2006/relationships/image" Target="../media/image19.emf"/><Relationship Id="rId6" Type="http://schemas.openxmlformats.org/officeDocument/2006/relationships/image" Target="../media/image20.gif"/><Relationship Id="rId7" Type="http://schemas.openxmlformats.org/officeDocument/2006/relationships/oleObject" Target="../embeddings/oleObject4.bin"/><Relationship Id="rId8"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tiff"/><Relationship Id="rId7" Type="http://schemas.openxmlformats.org/officeDocument/2006/relationships/image" Target="../media/image25.tiff"/><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tiff"/><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microsoft.com/office/2007/relationships/hdphoto" Target="../media/hdphoto4.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3.emf"/><Relationship Id="rId5"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9" Type="http://schemas.openxmlformats.org/officeDocument/2006/relationships/image" Target="../media/image49.tiff"/><Relationship Id="rId20" Type="http://schemas.openxmlformats.org/officeDocument/2006/relationships/image" Target="../media/image60.png"/><Relationship Id="rId10" Type="http://schemas.openxmlformats.org/officeDocument/2006/relationships/image" Target="../media/image50.png"/><Relationship Id="rId11" Type="http://schemas.openxmlformats.org/officeDocument/2006/relationships/image" Target="../media/image51.tiff"/><Relationship Id="rId12" Type="http://schemas.openxmlformats.org/officeDocument/2006/relationships/image" Target="../media/image52.tiff"/><Relationship Id="rId13" Type="http://schemas.openxmlformats.org/officeDocument/2006/relationships/image" Target="../media/image53.tiff"/><Relationship Id="rId14" Type="http://schemas.openxmlformats.org/officeDocument/2006/relationships/image" Target="../media/image54.tiff"/><Relationship Id="rId15" Type="http://schemas.openxmlformats.org/officeDocument/2006/relationships/image" Target="../media/image55.tiff"/><Relationship Id="rId16" Type="http://schemas.openxmlformats.org/officeDocument/2006/relationships/image" Target="../media/image56.tiff"/><Relationship Id="rId17" Type="http://schemas.openxmlformats.org/officeDocument/2006/relationships/image" Target="../media/image57.tiff"/><Relationship Id="rId18" Type="http://schemas.openxmlformats.org/officeDocument/2006/relationships/image" Target="../media/image58.tiff"/><Relationship Id="rId19" Type="http://schemas.openxmlformats.org/officeDocument/2006/relationships/image" Target="../media/image59.tiff"/><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tiff"/><Relationship Id="rId6" Type="http://schemas.openxmlformats.org/officeDocument/2006/relationships/image" Target="../media/image46.tiff"/><Relationship Id="rId7" Type="http://schemas.openxmlformats.org/officeDocument/2006/relationships/image" Target="../media/image47.png"/><Relationship Id="rId8"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image" Target="../media/image45.tiff"/><Relationship Id="rId7" Type="http://schemas.openxmlformats.org/officeDocument/2006/relationships/image" Target="../media/image46.tiff"/><Relationship Id="rId8" Type="http://schemas.openxmlformats.org/officeDocument/2006/relationships/image" Target="../media/image62.png"/><Relationship Id="rId9"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63.tiff"/><Relationship Id="rId4"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7.emf"/><Relationship Id="rId6" Type="http://schemas.openxmlformats.org/officeDocument/2006/relationships/image" Target="../media/image9.png"/><Relationship Id="rId7" Type="http://schemas.openxmlformats.org/officeDocument/2006/relationships/image" Target="../media/image10.emf"/><Relationship Id="rId8" Type="http://schemas.openxmlformats.org/officeDocument/2006/relationships/oleObject" Target="../embeddings/oleObject2.bin"/><Relationship Id="rId9" Type="http://schemas.openxmlformats.org/officeDocument/2006/relationships/image" Target="../media/image8.emf"/><Relationship Id="rId10"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1.png"/><Relationship Id="rId5"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emf"/><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8.png"/><Relationship Id="rId5" Type="http://schemas.openxmlformats.org/officeDocument/2006/relationships/image" Target="../media/image61.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1" Type="http://schemas.openxmlformats.org/officeDocument/2006/relationships/image" Target="../media/image51.tiff"/><Relationship Id="rId12" Type="http://schemas.openxmlformats.org/officeDocument/2006/relationships/image" Target="../media/image52.tiff"/><Relationship Id="rId13" Type="http://schemas.openxmlformats.org/officeDocument/2006/relationships/image" Target="../media/image53.tiff"/><Relationship Id="rId14" Type="http://schemas.openxmlformats.org/officeDocument/2006/relationships/image" Target="../media/image54.tiff"/><Relationship Id="rId15" Type="http://schemas.openxmlformats.org/officeDocument/2006/relationships/image" Target="../media/image55.tiff"/><Relationship Id="rId16" Type="http://schemas.openxmlformats.org/officeDocument/2006/relationships/image" Target="../media/image56.tiff"/><Relationship Id="rId17" Type="http://schemas.openxmlformats.org/officeDocument/2006/relationships/image" Target="../media/image57.tiff"/><Relationship Id="rId18" Type="http://schemas.openxmlformats.org/officeDocument/2006/relationships/image" Target="../media/image58.tiff"/><Relationship Id="rId19" Type="http://schemas.openxmlformats.org/officeDocument/2006/relationships/image" Target="../media/image59.tiff"/><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tiff"/><Relationship Id="rId6" Type="http://schemas.openxmlformats.org/officeDocument/2006/relationships/image" Target="../media/image46.tiff"/><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tiff"/><Relationship Id="rId10"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extLst>
              <a:ext uri="{BEBA8EAE-BF5A-486C-A8C5-ECC9F3942E4B}">
                <a14:imgProps xmlns:a14="http://schemas.microsoft.com/office/drawing/2010/main">
                  <a14:imgLayer r:embed="rId4">
                    <a14:imgEffect>
                      <a14:brightnessContrast bright="-20000"/>
                    </a14:imgEffect>
                  </a14:imgLayer>
                </a14:imgProps>
              </a:ext>
            </a:extLst>
          </a:blip>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alphaModFix amt="86000"/>
            <a:extLst>
              <a:ext uri="{BEBA8EAE-BF5A-486C-A8C5-ECC9F3942E4B}">
                <a14:imgProps xmlns:a14="http://schemas.microsoft.com/office/drawing/2010/main">
                  <a14:imgLayer r:embed="rId6">
                    <a14:imgEffect>
                      <a14:colorTemperature colorTemp="11192"/>
                    </a14:imgEffect>
                    <a14:imgEffect>
                      <a14:brightnessContrast bright="-27000" contrast="-24000"/>
                    </a14:imgEffect>
                  </a14:imgLayer>
                </a14:imgProps>
              </a:ext>
              <a:ext uri="{28A0092B-C50C-407E-A947-70E740481C1C}">
                <a14:useLocalDpi xmlns:a14="http://schemas.microsoft.com/office/drawing/2010/main" val="0"/>
              </a:ext>
            </a:extLst>
          </a:blip>
          <a:stretch>
            <a:fillRect/>
          </a:stretch>
        </p:blipFill>
        <p:spPr>
          <a:xfrm>
            <a:off x="3331104" y="3960348"/>
            <a:ext cx="5775926" cy="2887963"/>
          </a:xfrm>
          <a:prstGeom prst="rect">
            <a:avLst/>
          </a:prstGeom>
          <a:solidFill>
            <a:schemeClr val="bg1"/>
          </a:solidFill>
        </p:spPr>
      </p:pic>
      <p:pic>
        <p:nvPicPr>
          <p:cNvPr id="6" name="Picture 5"/>
          <p:cNvPicPr>
            <a:picLocks noChangeAspect="1"/>
          </p:cNvPicPr>
          <p:nvPr/>
        </p:nvPicPr>
        <p:blipFill>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tretch>
            <a:fillRect/>
          </a:stretch>
        </p:blipFill>
        <p:spPr>
          <a:xfrm>
            <a:off x="546696" y="43016"/>
            <a:ext cx="2826327" cy="3657600"/>
          </a:xfrm>
          <a:prstGeom prst="rect">
            <a:avLst/>
          </a:prstGeom>
        </p:spPr>
      </p:pic>
      <p:sp>
        <p:nvSpPr>
          <p:cNvPr id="4" name="Subtitle 3"/>
          <p:cNvSpPr>
            <a:spLocks noGrp="1"/>
          </p:cNvSpPr>
          <p:nvPr>
            <p:ph type="subTitle" idx="1"/>
          </p:nvPr>
        </p:nvSpPr>
        <p:spPr>
          <a:xfrm>
            <a:off x="3272275" y="4500999"/>
            <a:ext cx="5893366" cy="2095744"/>
          </a:xfrm>
          <a:noFill/>
          <a:ln w="28575">
            <a:noFill/>
          </a:ln>
        </p:spPr>
        <p:txBody>
          <a:bodyPr>
            <a:normAutofit fontScale="77500" lnSpcReduction="20000"/>
          </a:bodyPr>
          <a:lstStyle/>
          <a:p>
            <a:r>
              <a:rPr lang="en-US" sz="2400" b="1" dirty="0" smtClean="0">
                <a:solidFill>
                  <a:schemeClr val="bg1"/>
                </a:solidFill>
              </a:rPr>
              <a:t>Suzanne Staggs</a:t>
            </a:r>
          </a:p>
          <a:p>
            <a:r>
              <a:rPr lang="en-US" sz="2400" b="1" dirty="0" smtClean="0">
                <a:solidFill>
                  <a:schemeClr val="bg1"/>
                </a:solidFill>
              </a:rPr>
              <a:t>Princeton University</a:t>
            </a:r>
          </a:p>
          <a:p>
            <a:endParaRPr lang="en-US" sz="2400" b="1" dirty="0" smtClean="0">
              <a:solidFill>
                <a:schemeClr val="bg1"/>
              </a:solidFill>
            </a:endParaRPr>
          </a:p>
          <a:p>
            <a:r>
              <a:rPr lang="en-US" sz="2400" b="1" dirty="0">
                <a:solidFill>
                  <a:schemeClr val="bg1"/>
                </a:solidFill>
              </a:rPr>
              <a:t>@ 12th </a:t>
            </a:r>
            <a:r>
              <a:rPr lang="en-US" sz="2400" b="1" dirty="0" err="1">
                <a:solidFill>
                  <a:schemeClr val="bg1"/>
                </a:solidFill>
              </a:rPr>
              <a:t>Edoardo</a:t>
            </a:r>
            <a:r>
              <a:rPr lang="en-US" sz="2400" b="1" dirty="0">
                <a:solidFill>
                  <a:schemeClr val="bg1"/>
                </a:solidFill>
              </a:rPr>
              <a:t> </a:t>
            </a:r>
            <a:r>
              <a:rPr lang="en-US" sz="2400" b="1" dirty="0" err="1">
                <a:solidFill>
                  <a:schemeClr val="bg1"/>
                </a:solidFill>
              </a:rPr>
              <a:t>Amaldi</a:t>
            </a:r>
            <a:r>
              <a:rPr lang="en-US" sz="2400" b="1" dirty="0">
                <a:solidFill>
                  <a:schemeClr val="bg1"/>
                </a:solidFill>
              </a:rPr>
              <a:t> Conference on Gravitational Waves</a:t>
            </a:r>
          </a:p>
          <a:p>
            <a:r>
              <a:rPr lang="en-US" sz="2400" b="1" dirty="0">
                <a:solidFill>
                  <a:schemeClr val="bg1"/>
                </a:solidFill>
              </a:rPr>
              <a:t>12 July 2017</a:t>
            </a:r>
          </a:p>
        </p:txBody>
      </p:sp>
      <p:pic>
        <p:nvPicPr>
          <p:cNvPr id="17" name="Picture 16"/>
          <p:cNvPicPr>
            <a:picLocks noChangeAspect="1"/>
          </p:cNvPicPr>
          <p:nvPr/>
        </p:nvPicPr>
        <p:blipFill rotWithShape="1">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rcRect b="12499"/>
          <a:stretch/>
        </p:blipFill>
        <p:spPr>
          <a:xfrm>
            <a:off x="514038" y="3667959"/>
            <a:ext cx="2826327" cy="3200400"/>
          </a:xfrm>
          <a:prstGeom prst="rect">
            <a:avLst/>
          </a:prstGeom>
        </p:spPr>
      </p:pic>
      <p:pic>
        <p:nvPicPr>
          <p:cNvPr id="18" name="Picture 17"/>
          <p:cNvPicPr>
            <a:picLocks noChangeAspect="1"/>
          </p:cNvPicPr>
          <p:nvPr/>
        </p:nvPicPr>
        <p:blipFill>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tretch>
            <a:fillRect/>
          </a:stretch>
        </p:blipFill>
        <p:spPr>
          <a:xfrm>
            <a:off x="3439430" y="0"/>
            <a:ext cx="2826327" cy="3657600"/>
          </a:xfrm>
          <a:prstGeom prst="rect">
            <a:avLst/>
          </a:prstGeom>
        </p:spPr>
      </p:pic>
      <p:pic>
        <p:nvPicPr>
          <p:cNvPr id="20" name="Picture 19"/>
          <p:cNvPicPr>
            <a:picLocks noChangeAspect="1"/>
          </p:cNvPicPr>
          <p:nvPr/>
        </p:nvPicPr>
        <p:blipFill>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tretch>
            <a:fillRect/>
          </a:stretch>
        </p:blipFill>
        <p:spPr>
          <a:xfrm>
            <a:off x="6039864" y="43016"/>
            <a:ext cx="2826327" cy="3657600"/>
          </a:xfrm>
          <a:prstGeom prst="rect">
            <a:avLst/>
          </a:prstGeom>
        </p:spPr>
      </p:pic>
      <p:pic>
        <p:nvPicPr>
          <p:cNvPr id="22" name="Picture 21"/>
          <p:cNvPicPr>
            <a:picLocks noChangeAspect="1"/>
          </p:cNvPicPr>
          <p:nvPr/>
        </p:nvPicPr>
        <p:blipFill>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tretch>
            <a:fillRect/>
          </a:stretch>
        </p:blipFill>
        <p:spPr>
          <a:xfrm>
            <a:off x="9091694" y="0"/>
            <a:ext cx="2826327" cy="3657600"/>
          </a:xfrm>
          <a:prstGeom prst="rect">
            <a:avLst/>
          </a:prstGeom>
        </p:spPr>
      </p:pic>
      <p:pic>
        <p:nvPicPr>
          <p:cNvPr id="23" name="Picture 22"/>
          <p:cNvPicPr>
            <a:picLocks noChangeAspect="1"/>
          </p:cNvPicPr>
          <p:nvPr/>
        </p:nvPicPr>
        <p:blipFill rotWithShape="1">
          <a:blip r:embed="rId7">
            <a:alphaModFix amt="75000"/>
            <a:extLst>
              <a:ext uri="{BEBA8EAE-BF5A-486C-A8C5-ECC9F3942E4B}">
                <a14:imgProps xmlns:a14="http://schemas.microsoft.com/office/drawing/2010/main">
                  <a14:imgLayer r:embed="rId8">
                    <a14:imgEffect>
                      <a14:artisticCement/>
                    </a14:imgEffect>
                    <a14:imgEffect>
                      <a14:brightnessContrast bright="-35000" contrast="-57000"/>
                    </a14:imgEffect>
                  </a14:imgLayer>
                </a14:imgProps>
              </a:ext>
              <a:ext uri="{28A0092B-C50C-407E-A947-70E740481C1C}">
                <a14:useLocalDpi xmlns:a14="http://schemas.microsoft.com/office/drawing/2010/main" val="0"/>
              </a:ext>
            </a:extLst>
          </a:blip>
          <a:srcRect b="12499"/>
          <a:stretch/>
        </p:blipFill>
        <p:spPr>
          <a:xfrm>
            <a:off x="9097550" y="3657600"/>
            <a:ext cx="2826327" cy="3200400"/>
          </a:xfrm>
          <a:prstGeom prst="rect">
            <a:avLst/>
          </a:prstGeom>
        </p:spPr>
      </p:pic>
      <p:sp useBgFill="1">
        <p:nvSpPr>
          <p:cNvPr id="2" name="Title 1"/>
          <p:cNvSpPr>
            <a:spLocks noGrp="1"/>
          </p:cNvSpPr>
          <p:nvPr>
            <p:ph type="ctrTitle"/>
          </p:nvPr>
        </p:nvSpPr>
        <p:spPr>
          <a:xfrm>
            <a:off x="1458686" y="2340230"/>
            <a:ext cx="9388249" cy="1610429"/>
          </a:xfrm>
        </p:spPr>
        <p:txBody>
          <a:bodyPr>
            <a:normAutofit fontScale="90000"/>
          </a:bodyPr>
          <a:lstStyle/>
          <a:p>
            <a:r>
              <a:rPr lang="en-US" dirty="0" err="1" smtClean="0"/>
              <a:t>Cmb</a:t>
            </a:r>
            <a:r>
              <a:rPr lang="en-US" dirty="0" smtClean="0"/>
              <a:t> Searches </a:t>
            </a:r>
            <a:r>
              <a:rPr lang="en-US" sz="3600" dirty="0" smtClean="0"/>
              <a:t>for</a:t>
            </a:r>
            <a:r>
              <a:rPr lang="en-US" dirty="0" smtClean="0"/>
              <a:t> PRIMORDIAL gravitational waves</a:t>
            </a:r>
            <a:endParaRPr lang="en-US" dirty="0"/>
          </a:p>
        </p:txBody>
      </p:sp>
    </p:spTree>
    <p:extLst>
      <p:ext uri="{BB962C8B-B14F-4D97-AF65-F5344CB8AC3E}">
        <p14:creationId xmlns:p14="http://schemas.microsoft.com/office/powerpoint/2010/main" val="502696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33" name="Oval 32"/>
          <p:cNvSpPr/>
          <p:nvPr/>
        </p:nvSpPr>
        <p:spPr bwMode="auto">
          <a:xfrm>
            <a:off x="7626310" y="4656286"/>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grpSp>
        <p:nvGrpSpPr>
          <p:cNvPr id="35" name="Group 34"/>
          <p:cNvGrpSpPr/>
          <p:nvPr/>
        </p:nvGrpSpPr>
        <p:grpSpPr>
          <a:xfrm>
            <a:off x="5873710" y="2868867"/>
            <a:ext cx="3962400" cy="3819085"/>
            <a:chOff x="4724400" y="3124201"/>
            <a:chExt cx="3962400" cy="3819085"/>
          </a:xfrm>
        </p:grpSpPr>
        <p:sp>
          <p:nvSpPr>
            <p:cNvPr id="36" name="Oval 35"/>
            <p:cNvSpPr/>
            <p:nvPr/>
          </p:nvSpPr>
          <p:spPr bwMode="auto">
            <a:xfrm>
              <a:off x="6477000" y="4876801"/>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37" name="Straight Arrow Connector 36"/>
            <p:cNvCxnSpPr/>
            <p:nvPr/>
          </p:nvCxnSpPr>
          <p:spPr bwMode="auto">
            <a:xfrm rot="13500000" flipV="1">
              <a:off x="8005622" y="37003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rot="10800000" flipV="1">
              <a:off x="6705600" y="31242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rot="16200000" flipV="1">
              <a:off x="85725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rot="5400000" flipV="1">
              <a:off x="48387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rot="18900000" flipV="1">
              <a:off x="7996377" y="6281878"/>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rot="2700000" flipV="1">
              <a:off x="5338623" y="62911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rot="8100000" flipV="1">
              <a:off x="5338623" y="370032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rot="12180000" flipV="1">
              <a:off x="7439118" y="3295625"/>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rot="9480000" flipV="1">
              <a:off x="6017939" y="324844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rot="14880000" flipV="1">
              <a:off x="8448252" y="428005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rot="4080000" flipV="1">
              <a:off x="4986333" y="567876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rot="17580000" flipV="1">
              <a:off x="8397613" y="56926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rot="6780000" flipV="1">
              <a:off x="4966319" y="429469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rot="1380000" flipV="1">
              <a:off x="5936850" y="671468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rot="9480000" flipH="1">
              <a:off x="7434218" y="671392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p:nvPr/>
        </p:nvGrpSpPr>
        <p:grpSpPr>
          <a:xfrm>
            <a:off x="6216644" y="3208682"/>
            <a:ext cx="3352800" cy="3352799"/>
            <a:chOff x="5029200" y="2743200"/>
            <a:chExt cx="3352800" cy="3352799"/>
          </a:xfrm>
        </p:grpSpPr>
        <p:cxnSp>
          <p:nvCxnSpPr>
            <p:cNvPr id="39" name="Straight Arrow Connector 38"/>
            <p:cNvCxnSpPr/>
            <p:nvPr/>
          </p:nvCxnSpPr>
          <p:spPr bwMode="auto">
            <a:xfrm rot="10800000" flipV="1">
              <a:off x="6705600" y="27432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16200000" flipV="1">
              <a:off x="81534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V="1">
              <a:off x="52578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18900000" flipV="1">
              <a:off x="77054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rot="2700000" flipV="1">
              <a:off x="56480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rot="8100000" flipV="1">
              <a:off x="5648044" y="31334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rot="13500000" flipV="1">
              <a:off x="7705445" y="32096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Arrow Connector 45"/>
            <p:cNvCxnSpPr/>
            <p:nvPr/>
          </p:nvCxnSpPr>
          <p:spPr bwMode="auto">
            <a:xfrm rot="10800000" flipH="1">
              <a:off x="6705600" y="5638799"/>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rot="9480000" flipV="1">
              <a:off x="6174937" y="2836931"/>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rot="14880000" flipV="1">
              <a:off x="8059669" y="363695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rot="4080000" flipV="1">
              <a:off x="5374915" y="472166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rot="17580000" flipV="1">
              <a:off x="8018881" y="47318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rot="1380000" flipV="1">
              <a:off x="6111293" y="550251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rot="6780000" flipV="1">
              <a:off x="5340576" y="3594927"/>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rot="12180000" flipV="1">
              <a:off x="7276710" y="2894862"/>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rot="9480000" flipH="1">
              <a:off x="7259647" y="552168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1" name="Group 60"/>
          <p:cNvGrpSpPr/>
          <p:nvPr/>
        </p:nvGrpSpPr>
        <p:grpSpPr>
          <a:xfrm>
            <a:off x="1258716" y="1396673"/>
            <a:ext cx="4015050" cy="4252601"/>
            <a:chOff x="-43536" y="3062593"/>
            <a:chExt cx="4015050" cy="4252601"/>
          </a:xfrm>
        </p:grpSpPr>
        <p:pic>
          <p:nvPicPr>
            <p:cNvPr id="71" name="Picture 6" descr="tsscat2p Kopie"/>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72"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73"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74"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75"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76" name="TextBox 75"/>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1451086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11</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33" name="Oval 32"/>
          <p:cNvSpPr/>
          <p:nvPr/>
        </p:nvSpPr>
        <p:spPr bwMode="auto">
          <a:xfrm>
            <a:off x="7626310" y="4656286"/>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grpSp>
        <p:nvGrpSpPr>
          <p:cNvPr id="35" name="Group 34"/>
          <p:cNvGrpSpPr/>
          <p:nvPr/>
        </p:nvGrpSpPr>
        <p:grpSpPr>
          <a:xfrm>
            <a:off x="5873710" y="2868867"/>
            <a:ext cx="3962400" cy="3819085"/>
            <a:chOff x="4724400" y="3124201"/>
            <a:chExt cx="3962400" cy="3819085"/>
          </a:xfrm>
        </p:grpSpPr>
        <p:sp>
          <p:nvSpPr>
            <p:cNvPr id="36" name="Oval 35"/>
            <p:cNvSpPr/>
            <p:nvPr/>
          </p:nvSpPr>
          <p:spPr bwMode="auto">
            <a:xfrm>
              <a:off x="6477000" y="4876801"/>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37" name="Straight Arrow Connector 36"/>
            <p:cNvCxnSpPr/>
            <p:nvPr/>
          </p:nvCxnSpPr>
          <p:spPr bwMode="auto">
            <a:xfrm rot="13500000" flipV="1">
              <a:off x="8005622" y="37003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rot="10800000" flipV="1">
              <a:off x="6705600" y="31242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rot="16200000" flipV="1">
              <a:off x="85725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rot="5400000" flipV="1">
              <a:off x="48387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rot="18900000" flipV="1">
              <a:off x="7996377" y="6281878"/>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rot="2700000" flipV="1">
              <a:off x="5338623" y="62911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rot="8100000" flipV="1">
              <a:off x="5338623" y="370032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rot="12180000" flipV="1">
              <a:off x="7439118" y="3295625"/>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rot="9480000" flipV="1">
              <a:off x="6017939" y="324844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rot="14880000" flipV="1">
              <a:off x="8448252" y="428005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rot="4080000" flipV="1">
              <a:off x="4986333" y="567876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rot="17580000" flipV="1">
              <a:off x="8397613" y="56926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rot="6780000" flipV="1">
              <a:off x="4966319" y="429469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rot="1380000" flipV="1">
              <a:off x="5936850" y="671468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rot="9480000" flipH="1">
              <a:off x="7434218" y="671392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p:nvPr/>
        </p:nvGrpSpPr>
        <p:grpSpPr>
          <a:xfrm>
            <a:off x="6216644" y="3208682"/>
            <a:ext cx="3352800" cy="3352799"/>
            <a:chOff x="5029200" y="2743200"/>
            <a:chExt cx="3352800" cy="3352799"/>
          </a:xfrm>
        </p:grpSpPr>
        <p:cxnSp>
          <p:nvCxnSpPr>
            <p:cNvPr id="39" name="Straight Arrow Connector 38"/>
            <p:cNvCxnSpPr/>
            <p:nvPr/>
          </p:nvCxnSpPr>
          <p:spPr bwMode="auto">
            <a:xfrm rot="10800000" flipV="1">
              <a:off x="6705600" y="27432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16200000" flipV="1">
              <a:off x="81534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V="1">
              <a:off x="52578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18900000" flipV="1">
              <a:off x="77054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rot="2700000" flipV="1">
              <a:off x="56480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rot="8100000" flipV="1">
              <a:off x="5648044" y="31334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rot="13500000" flipV="1">
              <a:off x="7705445" y="32096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Arrow Connector 45"/>
            <p:cNvCxnSpPr/>
            <p:nvPr/>
          </p:nvCxnSpPr>
          <p:spPr bwMode="auto">
            <a:xfrm rot="10800000" flipH="1">
              <a:off x="6705600" y="5638799"/>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rot="9480000" flipV="1">
              <a:off x="6174937" y="2836931"/>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rot="14880000" flipV="1">
              <a:off x="8059669" y="363695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rot="4080000" flipV="1">
              <a:off x="5374915" y="472166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rot="17580000" flipV="1">
              <a:off x="8018881" y="47318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rot="1380000" flipV="1">
              <a:off x="6111293" y="550251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rot="6780000" flipV="1">
              <a:off x="5340576" y="3594927"/>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rot="12180000" flipV="1">
              <a:off x="7276710" y="2894862"/>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rot="9480000" flipH="1">
              <a:off x="7259647" y="552168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1" name="Group 60"/>
          <p:cNvGrpSpPr/>
          <p:nvPr/>
        </p:nvGrpSpPr>
        <p:grpSpPr>
          <a:xfrm>
            <a:off x="6729763" y="3717075"/>
            <a:ext cx="2285998" cy="2286000"/>
            <a:chOff x="5562600" y="3276600"/>
            <a:chExt cx="2285998" cy="2286000"/>
          </a:xfrm>
        </p:grpSpPr>
        <p:cxnSp>
          <p:nvCxnSpPr>
            <p:cNvPr id="71" name="Straight Arrow Connector 70"/>
            <p:cNvCxnSpPr/>
            <p:nvPr/>
          </p:nvCxnSpPr>
          <p:spPr bwMode="auto">
            <a:xfrm rot="10800000" flipV="1">
              <a:off x="6705600" y="3276600"/>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2" name="Straight Arrow Connector 71"/>
            <p:cNvCxnSpPr/>
            <p:nvPr/>
          </p:nvCxnSpPr>
          <p:spPr bwMode="auto">
            <a:xfrm rot="16200000" flipV="1">
              <a:off x="7391399" y="3962401"/>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Arrow Connector 72"/>
            <p:cNvCxnSpPr/>
            <p:nvPr/>
          </p:nvCxnSpPr>
          <p:spPr bwMode="auto">
            <a:xfrm rot="5400000" flipV="1">
              <a:off x="6019799" y="3962401"/>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rot="18900000" flipV="1">
              <a:off x="7181289" y="4438089"/>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rot="2700000" flipV="1">
              <a:off x="6190689" y="4438089"/>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6" name="Straight Arrow Connector 75"/>
            <p:cNvCxnSpPr/>
            <p:nvPr/>
          </p:nvCxnSpPr>
          <p:spPr bwMode="auto">
            <a:xfrm rot="8100000" flipV="1">
              <a:off x="6229911" y="3486712"/>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rot="13500000" flipV="1">
              <a:off x="7181290" y="3523690"/>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flipV="1">
              <a:off x="6705600" y="4648202"/>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rot="9480000" flipV="1">
              <a:off x="6460387" y="3314845"/>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rot="14880000" flipV="1">
              <a:off x="7353154" y="3693804"/>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rot="4080000" flipV="1">
              <a:off x="6081429" y="4207615"/>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2" name="Straight Arrow Connector 81"/>
            <p:cNvCxnSpPr/>
            <p:nvPr/>
          </p:nvCxnSpPr>
          <p:spPr bwMode="auto">
            <a:xfrm rot="17580000" flipV="1">
              <a:off x="7336539" y="4213563"/>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 name="Straight Arrow Connector 82"/>
            <p:cNvCxnSpPr/>
            <p:nvPr/>
          </p:nvCxnSpPr>
          <p:spPr bwMode="auto">
            <a:xfrm rot="1380000" flipV="1">
              <a:off x="6418071" y="4584648"/>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4" name="Straight Arrow Connector 83"/>
            <p:cNvCxnSpPr/>
            <p:nvPr/>
          </p:nvCxnSpPr>
          <p:spPr bwMode="auto">
            <a:xfrm rot="6780000" flipV="1">
              <a:off x="6098045" y="3687854"/>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Straight Arrow Connector 84"/>
            <p:cNvCxnSpPr/>
            <p:nvPr/>
          </p:nvCxnSpPr>
          <p:spPr bwMode="auto">
            <a:xfrm rot="12180000" flipV="1">
              <a:off x="6994001" y="3365747"/>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6" name="Straight Arrow Connector 85"/>
            <p:cNvCxnSpPr/>
            <p:nvPr/>
          </p:nvCxnSpPr>
          <p:spPr bwMode="auto">
            <a:xfrm rot="20280000" flipV="1">
              <a:off x="6974198" y="4586573"/>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87" name="Group 86"/>
          <p:cNvGrpSpPr/>
          <p:nvPr/>
        </p:nvGrpSpPr>
        <p:grpSpPr>
          <a:xfrm>
            <a:off x="1258716" y="1396673"/>
            <a:ext cx="4015050" cy="4252601"/>
            <a:chOff x="-43536" y="3062593"/>
            <a:chExt cx="4015050" cy="4252601"/>
          </a:xfrm>
        </p:grpSpPr>
        <p:pic>
          <p:nvPicPr>
            <p:cNvPr id="88" name="Picture 6" descr="tsscat2p Kopie"/>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89"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90"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91"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92"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93" name="TextBox 92"/>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1438110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33" name="Oval 32"/>
          <p:cNvSpPr/>
          <p:nvPr/>
        </p:nvSpPr>
        <p:spPr bwMode="auto">
          <a:xfrm>
            <a:off x="7626310" y="4656286"/>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grpSp>
        <p:nvGrpSpPr>
          <p:cNvPr id="35" name="Group 34"/>
          <p:cNvGrpSpPr/>
          <p:nvPr/>
        </p:nvGrpSpPr>
        <p:grpSpPr>
          <a:xfrm>
            <a:off x="5873710" y="2868867"/>
            <a:ext cx="3962400" cy="3819085"/>
            <a:chOff x="4724400" y="3124201"/>
            <a:chExt cx="3962400" cy="3819085"/>
          </a:xfrm>
        </p:grpSpPr>
        <p:sp>
          <p:nvSpPr>
            <p:cNvPr id="36" name="Oval 35"/>
            <p:cNvSpPr/>
            <p:nvPr/>
          </p:nvSpPr>
          <p:spPr bwMode="auto">
            <a:xfrm>
              <a:off x="6477000" y="4876801"/>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37" name="Straight Arrow Connector 36"/>
            <p:cNvCxnSpPr/>
            <p:nvPr/>
          </p:nvCxnSpPr>
          <p:spPr bwMode="auto">
            <a:xfrm rot="13500000" flipV="1">
              <a:off x="8005622" y="37003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rot="10800000" flipV="1">
              <a:off x="6705600" y="31242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rot="16200000" flipV="1">
              <a:off x="85725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rot="5400000" flipV="1">
              <a:off x="48387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rot="18900000" flipV="1">
              <a:off x="7996377" y="6281878"/>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rot="2700000" flipV="1">
              <a:off x="5338623" y="62911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rot="8100000" flipV="1">
              <a:off x="5338623" y="370032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rot="12180000" flipV="1">
              <a:off x="7439118" y="3295625"/>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rot="9480000" flipV="1">
              <a:off x="6017939" y="324844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rot="14880000" flipV="1">
              <a:off x="8448252" y="428005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rot="4080000" flipV="1">
              <a:off x="4986333" y="567876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rot="17580000" flipV="1">
              <a:off x="8397613" y="56926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rot="6780000" flipV="1">
              <a:off x="4966319" y="429469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rot="1380000" flipV="1">
              <a:off x="5936850" y="671468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rot="9480000" flipH="1">
              <a:off x="7434218" y="671392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p:nvPr/>
        </p:nvGrpSpPr>
        <p:grpSpPr>
          <a:xfrm>
            <a:off x="6216644" y="3208682"/>
            <a:ext cx="3352800" cy="3352799"/>
            <a:chOff x="5029200" y="2743200"/>
            <a:chExt cx="3352800" cy="3352799"/>
          </a:xfrm>
        </p:grpSpPr>
        <p:cxnSp>
          <p:nvCxnSpPr>
            <p:cNvPr id="39" name="Straight Arrow Connector 38"/>
            <p:cNvCxnSpPr/>
            <p:nvPr/>
          </p:nvCxnSpPr>
          <p:spPr bwMode="auto">
            <a:xfrm rot="10800000" flipV="1">
              <a:off x="6705600" y="27432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Arrow Connector 39"/>
            <p:cNvCxnSpPr/>
            <p:nvPr/>
          </p:nvCxnSpPr>
          <p:spPr bwMode="auto">
            <a:xfrm rot="16200000" flipV="1">
              <a:off x="81534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Straight Arrow Connector 40"/>
            <p:cNvCxnSpPr/>
            <p:nvPr/>
          </p:nvCxnSpPr>
          <p:spPr bwMode="auto">
            <a:xfrm rot="5400000" flipV="1">
              <a:off x="5257800" y="4191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2" name="Straight Arrow Connector 41"/>
            <p:cNvCxnSpPr/>
            <p:nvPr/>
          </p:nvCxnSpPr>
          <p:spPr bwMode="auto">
            <a:xfrm rot="18900000" flipV="1">
              <a:off x="77054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 name="Straight Arrow Connector 42"/>
            <p:cNvCxnSpPr/>
            <p:nvPr/>
          </p:nvCxnSpPr>
          <p:spPr bwMode="auto">
            <a:xfrm rot="2700000" flipV="1">
              <a:off x="5648045" y="519084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4" name="Straight Arrow Connector 43"/>
            <p:cNvCxnSpPr/>
            <p:nvPr/>
          </p:nvCxnSpPr>
          <p:spPr bwMode="auto">
            <a:xfrm rot="8100000" flipV="1">
              <a:off x="5648044" y="31334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5" name="Straight Arrow Connector 44"/>
            <p:cNvCxnSpPr/>
            <p:nvPr/>
          </p:nvCxnSpPr>
          <p:spPr bwMode="auto">
            <a:xfrm rot="13500000" flipV="1">
              <a:off x="7705445" y="320964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Arrow Connector 45"/>
            <p:cNvCxnSpPr/>
            <p:nvPr/>
          </p:nvCxnSpPr>
          <p:spPr bwMode="auto">
            <a:xfrm rot="10800000" flipH="1">
              <a:off x="6705600" y="5638799"/>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7" name="Straight Arrow Connector 46"/>
            <p:cNvCxnSpPr/>
            <p:nvPr/>
          </p:nvCxnSpPr>
          <p:spPr bwMode="auto">
            <a:xfrm rot="9480000" flipV="1">
              <a:off x="6174937" y="2836931"/>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rot="14880000" flipV="1">
              <a:off x="8059669" y="363695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rot="4080000" flipV="1">
              <a:off x="5374915" y="4721663"/>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rot="17580000" flipV="1">
              <a:off x="8018881" y="47318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7" name="Straight Arrow Connector 56"/>
            <p:cNvCxnSpPr/>
            <p:nvPr/>
          </p:nvCxnSpPr>
          <p:spPr bwMode="auto">
            <a:xfrm rot="1380000" flipV="1">
              <a:off x="6111293" y="550251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Arrow Connector 57"/>
            <p:cNvCxnSpPr/>
            <p:nvPr/>
          </p:nvCxnSpPr>
          <p:spPr bwMode="auto">
            <a:xfrm rot="6780000" flipV="1">
              <a:off x="5340576" y="3594927"/>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9" name="Straight Arrow Connector 58"/>
            <p:cNvCxnSpPr/>
            <p:nvPr/>
          </p:nvCxnSpPr>
          <p:spPr bwMode="auto">
            <a:xfrm rot="12180000" flipV="1">
              <a:off x="7276710" y="2894862"/>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0" name="Straight Arrow Connector 59"/>
            <p:cNvCxnSpPr/>
            <p:nvPr/>
          </p:nvCxnSpPr>
          <p:spPr bwMode="auto">
            <a:xfrm rot="9480000" flipH="1">
              <a:off x="7259647" y="5521684"/>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61" name="Group 60"/>
          <p:cNvGrpSpPr/>
          <p:nvPr/>
        </p:nvGrpSpPr>
        <p:grpSpPr>
          <a:xfrm>
            <a:off x="6729763" y="3717075"/>
            <a:ext cx="2285998" cy="2286000"/>
            <a:chOff x="5562600" y="3276600"/>
            <a:chExt cx="2285998" cy="2286000"/>
          </a:xfrm>
        </p:grpSpPr>
        <p:cxnSp>
          <p:nvCxnSpPr>
            <p:cNvPr id="71" name="Straight Arrow Connector 70"/>
            <p:cNvCxnSpPr/>
            <p:nvPr/>
          </p:nvCxnSpPr>
          <p:spPr bwMode="auto">
            <a:xfrm rot="10800000" flipV="1">
              <a:off x="6705600" y="3276600"/>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2" name="Straight Arrow Connector 71"/>
            <p:cNvCxnSpPr/>
            <p:nvPr/>
          </p:nvCxnSpPr>
          <p:spPr bwMode="auto">
            <a:xfrm rot="16200000" flipV="1">
              <a:off x="7391399" y="3962401"/>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3" name="Straight Arrow Connector 72"/>
            <p:cNvCxnSpPr/>
            <p:nvPr/>
          </p:nvCxnSpPr>
          <p:spPr bwMode="auto">
            <a:xfrm rot="5400000" flipV="1">
              <a:off x="6019799" y="3962401"/>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p:cNvCxnSpPr/>
            <p:nvPr/>
          </p:nvCxnSpPr>
          <p:spPr bwMode="auto">
            <a:xfrm rot="18900000" flipV="1">
              <a:off x="7181289" y="4438089"/>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5" name="Straight Arrow Connector 74"/>
            <p:cNvCxnSpPr/>
            <p:nvPr/>
          </p:nvCxnSpPr>
          <p:spPr bwMode="auto">
            <a:xfrm rot="2700000" flipV="1">
              <a:off x="6190689" y="4438089"/>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6" name="Straight Arrow Connector 75"/>
            <p:cNvCxnSpPr/>
            <p:nvPr/>
          </p:nvCxnSpPr>
          <p:spPr bwMode="auto">
            <a:xfrm rot="8100000" flipV="1">
              <a:off x="6229911" y="3486712"/>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7" name="Straight Arrow Connector 76"/>
            <p:cNvCxnSpPr/>
            <p:nvPr/>
          </p:nvCxnSpPr>
          <p:spPr bwMode="auto">
            <a:xfrm rot="13500000" flipV="1">
              <a:off x="7181290" y="3523690"/>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8" name="Straight Arrow Connector 77"/>
            <p:cNvCxnSpPr/>
            <p:nvPr/>
          </p:nvCxnSpPr>
          <p:spPr bwMode="auto">
            <a:xfrm flipV="1">
              <a:off x="6705600" y="4648202"/>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9" name="Straight Arrow Connector 78"/>
            <p:cNvCxnSpPr/>
            <p:nvPr/>
          </p:nvCxnSpPr>
          <p:spPr bwMode="auto">
            <a:xfrm rot="9480000" flipV="1">
              <a:off x="6460387" y="3314845"/>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0" name="Straight Arrow Connector 79"/>
            <p:cNvCxnSpPr/>
            <p:nvPr/>
          </p:nvCxnSpPr>
          <p:spPr bwMode="auto">
            <a:xfrm rot="14880000" flipV="1">
              <a:off x="7353154" y="3693804"/>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Arrow Connector 80"/>
            <p:cNvCxnSpPr/>
            <p:nvPr/>
          </p:nvCxnSpPr>
          <p:spPr bwMode="auto">
            <a:xfrm rot="4080000" flipV="1">
              <a:off x="6081429" y="4207615"/>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2" name="Straight Arrow Connector 81"/>
            <p:cNvCxnSpPr/>
            <p:nvPr/>
          </p:nvCxnSpPr>
          <p:spPr bwMode="auto">
            <a:xfrm rot="17580000" flipV="1">
              <a:off x="7336539" y="4213563"/>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3" name="Straight Arrow Connector 82"/>
            <p:cNvCxnSpPr/>
            <p:nvPr/>
          </p:nvCxnSpPr>
          <p:spPr bwMode="auto">
            <a:xfrm rot="1380000" flipV="1">
              <a:off x="6418071" y="4584648"/>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4" name="Straight Arrow Connector 83"/>
            <p:cNvCxnSpPr/>
            <p:nvPr/>
          </p:nvCxnSpPr>
          <p:spPr bwMode="auto">
            <a:xfrm rot="6780000" flipV="1">
              <a:off x="6098045" y="3687854"/>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5" name="Straight Arrow Connector 84"/>
            <p:cNvCxnSpPr/>
            <p:nvPr/>
          </p:nvCxnSpPr>
          <p:spPr bwMode="auto">
            <a:xfrm rot="12180000" flipV="1">
              <a:off x="6994001" y="3365747"/>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6" name="Straight Arrow Connector 85"/>
            <p:cNvCxnSpPr/>
            <p:nvPr/>
          </p:nvCxnSpPr>
          <p:spPr bwMode="auto">
            <a:xfrm rot="20280000" flipV="1">
              <a:off x="6974198" y="4586573"/>
              <a:ext cx="0" cy="91439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87" name="Oval 86"/>
          <p:cNvSpPr>
            <a:spLocks noChangeAspect="1"/>
          </p:cNvSpPr>
          <p:nvPr/>
        </p:nvSpPr>
        <p:spPr bwMode="auto">
          <a:xfrm>
            <a:off x="8787163" y="3739377"/>
            <a:ext cx="234696" cy="234696"/>
          </a:xfrm>
          <a:prstGeom prst="ellipse">
            <a:avLst/>
          </a:prstGeom>
          <a:noFill/>
          <a:ln w="38100" cap="flat" cmpd="sng" algn="ctr">
            <a:solidFill>
              <a:schemeClr val="accent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8" name="TextBox 87"/>
          <p:cNvSpPr txBox="1"/>
          <p:nvPr/>
        </p:nvSpPr>
        <p:spPr>
          <a:xfrm>
            <a:off x="10206311" y="3452779"/>
            <a:ext cx="1686646" cy="954107"/>
          </a:xfrm>
          <a:prstGeom prst="rect">
            <a:avLst/>
          </a:prstGeom>
          <a:solidFill>
            <a:schemeClr val="accent5"/>
          </a:solidFill>
        </p:spPr>
        <p:txBody>
          <a:bodyPr wrap="square" rtlCol="0">
            <a:spAutoFit/>
          </a:bodyPr>
          <a:lstStyle/>
          <a:p>
            <a:r>
              <a:rPr lang="en-US" sz="1400" dirty="0">
                <a:latin typeface="+mj-lt"/>
                <a:cs typeface="Euphemia UCAS"/>
              </a:rPr>
              <a:t>Consider an electron in this part of the flowing plasma</a:t>
            </a:r>
          </a:p>
        </p:txBody>
      </p:sp>
      <p:cxnSp>
        <p:nvCxnSpPr>
          <p:cNvPr id="89" name="Straight Arrow Connector 88"/>
          <p:cNvCxnSpPr/>
          <p:nvPr/>
        </p:nvCxnSpPr>
        <p:spPr bwMode="auto">
          <a:xfrm flipH="1" flipV="1">
            <a:off x="9097833" y="3865841"/>
            <a:ext cx="943221" cy="44570"/>
          </a:xfrm>
          <a:prstGeom prst="straightConnector1">
            <a:avLst/>
          </a:prstGeom>
          <a:solidFill>
            <a:schemeClr val="accent1"/>
          </a:solidFill>
          <a:ln w="38100" cap="flat" cmpd="sng" algn="ctr">
            <a:solidFill>
              <a:schemeClr val="accent5"/>
            </a:solidFill>
            <a:prstDash val="solid"/>
            <a:round/>
            <a:headEnd type="none" w="med" len="med"/>
            <a:tailEnd type="arrow" w="sm"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90" name="Group 89"/>
          <p:cNvGrpSpPr/>
          <p:nvPr/>
        </p:nvGrpSpPr>
        <p:grpSpPr>
          <a:xfrm>
            <a:off x="1258716" y="1396673"/>
            <a:ext cx="4015050" cy="4252601"/>
            <a:chOff x="-43536" y="3062593"/>
            <a:chExt cx="4015050" cy="4252601"/>
          </a:xfrm>
        </p:grpSpPr>
        <p:pic>
          <p:nvPicPr>
            <p:cNvPr id="91" name="Picture 6" descr="tsscat2p Kopie"/>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92"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93"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94"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95"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96" name="TextBox 95"/>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12865585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13</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grpSp>
        <p:nvGrpSpPr>
          <p:cNvPr id="25" name="Group 24"/>
          <p:cNvGrpSpPr/>
          <p:nvPr/>
        </p:nvGrpSpPr>
        <p:grpSpPr>
          <a:xfrm>
            <a:off x="368924" y="1497164"/>
            <a:ext cx="4015050" cy="4252601"/>
            <a:chOff x="-43536" y="3062593"/>
            <a:chExt cx="4015050" cy="4252601"/>
          </a:xfrm>
        </p:grpSpPr>
        <p:pic>
          <p:nvPicPr>
            <p:cNvPr id="26" name="Picture 6" descr="tsscat2p Kopie"/>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7"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28"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29"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30"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49" name="TextBox 48"/>
          <p:cNvSpPr txBox="1"/>
          <p:nvPr/>
        </p:nvSpPr>
        <p:spPr>
          <a:xfrm>
            <a:off x="368924" y="604162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sp>
        <p:nvSpPr>
          <p:cNvPr id="87" name="Oval 86"/>
          <p:cNvSpPr>
            <a:spLocks noChangeAspect="1"/>
          </p:cNvSpPr>
          <p:nvPr/>
        </p:nvSpPr>
        <p:spPr bwMode="auto">
          <a:xfrm>
            <a:off x="8787163" y="3739377"/>
            <a:ext cx="234696" cy="234696"/>
          </a:xfrm>
          <a:prstGeom prst="ellipse">
            <a:avLst/>
          </a:prstGeom>
          <a:noFill/>
          <a:ln w="38100" cap="flat" cmpd="sng" algn="ctr">
            <a:solidFill>
              <a:schemeClr val="accent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8" name="TextBox 87"/>
          <p:cNvSpPr txBox="1"/>
          <p:nvPr/>
        </p:nvSpPr>
        <p:spPr>
          <a:xfrm>
            <a:off x="10206311" y="3452779"/>
            <a:ext cx="1686646" cy="954107"/>
          </a:xfrm>
          <a:prstGeom prst="rect">
            <a:avLst/>
          </a:prstGeom>
          <a:solidFill>
            <a:schemeClr val="accent5"/>
          </a:solidFill>
        </p:spPr>
        <p:txBody>
          <a:bodyPr wrap="square" rtlCol="0">
            <a:spAutoFit/>
          </a:bodyPr>
          <a:lstStyle/>
          <a:p>
            <a:r>
              <a:rPr lang="en-US" sz="1400" dirty="0">
                <a:latin typeface="+mj-lt"/>
                <a:cs typeface="Euphemia UCAS"/>
              </a:rPr>
              <a:t>Consider an electron in this part of the flowing plasma</a:t>
            </a:r>
          </a:p>
        </p:txBody>
      </p:sp>
      <p:cxnSp>
        <p:nvCxnSpPr>
          <p:cNvPr id="89" name="Straight Arrow Connector 88"/>
          <p:cNvCxnSpPr/>
          <p:nvPr/>
        </p:nvCxnSpPr>
        <p:spPr bwMode="auto">
          <a:xfrm flipH="1" flipV="1">
            <a:off x="9097833" y="3865841"/>
            <a:ext cx="943221" cy="44570"/>
          </a:xfrm>
          <a:prstGeom prst="straightConnector1">
            <a:avLst/>
          </a:prstGeom>
          <a:solidFill>
            <a:schemeClr val="accent1"/>
          </a:solidFill>
          <a:ln w="38100" cap="flat" cmpd="sng" algn="ctr">
            <a:solidFill>
              <a:schemeClr val="accent5"/>
            </a:solidFill>
            <a:prstDash val="solid"/>
            <a:round/>
            <a:headEnd type="none" w="med" len="med"/>
            <a:tailEnd type="arrow" w="sm"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Arrow Connector 89"/>
          <p:cNvCxnSpPr/>
          <p:nvPr/>
        </p:nvCxnSpPr>
        <p:spPr bwMode="auto">
          <a:xfrm rot="13500000" flipV="1">
            <a:off x="9185786" y="347316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Arrow Connector 90"/>
          <p:cNvCxnSpPr/>
          <p:nvPr/>
        </p:nvCxnSpPr>
        <p:spPr bwMode="auto">
          <a:xfrm rot="13500000" flipV="1">
            <a:off x="8361454" y="3982331"/>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Straight Arrow Connector 91"/>
          <p:cNvCxnSpPr/>
          <p:nvPr/>
        </p:nvCxnSpPr>
        <p:spPr bwMode="auto">
          <a:xfrm rot="13500000" flipV="1">
            <a:off x="8885609" y="366828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TextBox 92"/>
          <p:cNvSpPr txBox="1"/>
          <p:nvPr/>
        </p:nvSpPr>
        <p:spPr>
          <a:xfrm>
            <a:off x="5028264" y="4377907"/>
            <a:ext cx="1981200" cy="738664"/>
          </a:xfrm>
          <a:prstGeom prst="rect">
            <a:avLst/>
          </a:prstGeom>
          <a:solidFill>
            <a:schemeClr val="accent5"/>
          </a:solidFill>
        </p:spPr>
        <p:txBody>
          <a:bodyPr wrap="square" rtlCol="0">
            <a:spAutoFit/>
          </a:bodyPr>
          <a:lstStyle/>
          <a:p>
            <a:r>
              <a:rPr lang="en-US" sz="1400" dirty="0">
                <a:latin typeface="+mj-lt"/>
                <a:cs typeface="Euphemia UCAS"/>
              </a:rPr>
              <a:t>In its </a:t>
            </a:r>
            <a:r>
              <a:rPr lang="en-US" sz="1400" dirty="0" err="1">
                <a:latin typeface="+mj-lt"/>
                <a:cs typeface="Euphemia UCAS"/>
              </a:rPr>
              <a:t>restframe</a:t>
            </a:r>
            <a:r>
              <a:rPr lang="en-US" sz="1400" dirty="0">
                <a:latin typeface="+mj-lt"/>
                <a:cs typeface="Euphemia UCAS"/>
              </a:rPr>
              <a:t>, it sees a </a:t>
            </a:r>
            <a:r>
              <a:rPr lang="en-US" sz="1400" dirty="0" err="1">
                <a:latin typeface="+mj-lt"/>
                <a:cs typeface="Euphemia UCAS"/>
              </a:rPr>
              <a:t>quadrupole</a:t>
            </a:r>
            <a:r>
              <a:rPr lang="en-US" sz="1400" dirty="0">
                <a:latin typeface="+mj-lt"/>
                <a:cs typeface="Euphemia UCAS"/>
              </a:rPr>
              <a:t> in the velocity field</a:t>
            </a:r>
            <a:r>
              <a:rPr lang="en-US" sz="1400" dirty="0">
                <a:latin typeface="Euphemia UCAS"/>
                <a:cs typeface="Euphemia UCAS"/>
              </a:rPr>
              <a:t>.</a:t>
            </a:r>
          </a:p>
        </p:txBody>
      </p:sp>
      <p:cxnSp>
        <p:nvCxnSpPr>
          <p:cNvPr id="94" name="Straight Arrow Connector 93"/>
          <p:cNvCxnSpPr/>
          <p:nvPr/>
        </p:nvCxnSpPr>
        <p:spPr bwMode="auto">
          <a:xfrm flipV="1">
            <a:off x="6477186" y="5411640"/>
            <a:ext cx="570378"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5" name="Straight Arrow Connector 94"/>
          <p:cNvCxnSpPr/>
          <p:nvPr/>
        </p:nvCxnSpPr>
        <p:spPr bwMode="auto">
          <a:xfrm flipH="1">
            <a:off x="5828366" y="6173640"/>
            <a:ext cx="457199"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Oval 95"/>
          <p:cNvSpPr/>
          <p:nvPr/>
        </p:nvSpPr>
        <p:spPr bwMode="auto">
          <a:xfrm>
            <a:off x="6364812" y="6021240"/>
            <a:ext cx="73152" cy="762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97" name="Straight Arrow Connector 96"/>
          <p:cNvCxnSpPr/>
          <p:nvPr/>
        </p:nvCxnSpPr>
        <p:spPr bwMode="auto">
          <a:xfrm rot="18900000" flipV="1">
            <a:off x="6594986" y="60639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8" name="Straight Arrow Connector 97"/>
          <p:cNvCxnSpPr/>
          <p:nvPr/>
        </p:nvCxnSpPr>
        <p:spPr bwMode="auto">
          <a:xfrm rot="8100000" flipV="1">
            <a:off x="6213986" y="57591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Rounded Rectangle 1"/>
          <p:cNvSpPr/>
          <p:nvPr/>
        </p:nvSpPr>
        <p:spPr>
          <a:xfrm>
            <a:off x="4724679" y="4058530"/>
            <a:ext cx="2714488" cy="2629422"/>
          </a:xfrm>
          <a:prstGeom prst="roundRect">
            <a:avLst/>
          </a:prstGeom>
          <a:noFill/>
          <a:ln w="984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rved Left Arrow 6"/>
          <p:cNvSpPr/>
          <p:nvPr/>
        </p:nvSpPr>
        <p:spPr>
          <a:xfrm>
            <a:off x="7779873" y="5149805"/>
            <a:ext cx="1457392" cy="1057069"/>
          </a:xfrm>
          <a:prstGeom prst="curvedLeftArrow">
            <a:avLst/>
          </a:prstGeom>
          <a:solidFill>
            <a:schemeClr val="accent5"/>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877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14</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grpSp>
        <p:nvGrpSpPr>
          <p:cNvPr id="25" name="Group 24"/>
          <p:cNvGrpSpPr/>
          <p:nvPr/>
        </p:nvGrpSpPr>
        <p:grpSpPr>
          <a:xfrm>
            <a:off x="368924" y="1497164"/>
            <a:ext cx="4015050" cy="4252601"/>
            <a:chOff x="-43536" y="3062593"/>
            <a:chExt cx="4015050" cy="4252601"/>
          </a:xfrm>
        </p:grpSpPr>
        <p:pic>
          <p:nvPicPr>
            <p:cNvPr id="26" name="Picture 6" descr="tsscat2p Kopie"/>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7"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28"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29"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30"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49" name="TextBox 48"/>
          <p:cNvSpPr txBox="1"/>
          <p:nvPr/>
        </p:nvSpPr>
        <p:spPr>
          <a:xfrm>
            <a:off x="368924" y="604162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sp>
        <p:nvSpPr>
          <p:cNvPr id="87" name="Oval 86"/>
          <p:cNvSpPr>
            <a:spLocks noChangeAspect="1"/>
          </p:cNvSpPr>
          <p:nvPr/>
        </p:nvSpPr>
        <p:spPr bwMode="auto">
          <a:xfrm>
            <a:off x="8787163" y="3739377"/>
            <a:ext cx="234696" cy="234696"/>
          </a:xfrm>
          <a:prstGeom prst="ellipse">
            <a:avLst/>
          </a:prstGeom>
          <a:noFill/>
          <a:ln w="38100" cap="flat" cmpd="sng" algn="ctr">
            <a:solidFill>
              <a:schemeClr val="accent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8" name="TextBox 87"/>
          <p:cNvSpPr txBox="1"/>
          <p:nvPr/>
        </p:nvSpPr>
        <p:spPr>
          <a:xfrm>
            <a:off x="10206311" y="3452779"/>
            <a:ext cx="1686646" cy="954107"/>
          </a:xfrm>
          <a:prstGeom prst="rect">
            <a:avLst/>
          </a:prstGeom>
          <a:solidFill>
            <a:schemeClr val="accent5"/>
          </a:solidFill>
        </p:spPr>
        <p:txBody>
          <a:bodyPr wrap="square" rtlCol="0">
            <a:spAutoFit/>
          </a:bodyPr>
          <a:lstStyle/>
          <a:p>
            <a:r>
              <a:rPr lang="en-US" sz="1400" dirty="0">
                <a:latin typeface="+mj-lt"/>
                <a:cs typeface="Euphemia UCAS"/>
              </a:rPr>
              <a:t>Consider an electron in this part of the flowing plasma</a:t>
            </a:r>
          </a:p>
        </p:txBody>
      </p:sp>
      <p:cxnSp>
        <p:nvCxnSpPr>
          <p:cNvPr id="89" name="Straight Arrow Connector 88"/>
          <p:cNvCxnSpPr/>
          <p:nvPr/>
        </p:nvCxnSpPr>
        <p:spPr bwMode="auto">
          <a:xfrm flipH="1" flipV="1">
            <a:off x="9097833" y="3865841"/>
            <a:ext cx="943221" cy="44570"/>
          </a:xfrm>
          <a:prstGeom prst="straightConnector1">
            <a:avLst/>
          </a:prstGeom>
          <a:solidFill>
            <a:schemeClr val="accent1"/>
          </a:solidFill>
          <a:ln w="38100" cap="flat" cmpd="sng" algn="ctr">
            <a:solidFill>
              <a:schemeClr val="accent5"/>
            </a:solidFill>
            <a:prstDash val="solid"/>
            <a:round/>
            <a:headEnd type="none" w="med" len="med"/>
            <a:tailEnd type="arrow" w="sm"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Arrow Connector 89"/>
          <p:cNvCxnSpPr/>
          <p:nvPr/>
        </p:nvCxnSpPr>
        <p:spPr bwMode="auto">
          <a:xfrm rot="13500000" flipV="1">
            <a:off x="9185786" y="347316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Arrow Connector 90"/>
          <p:cNvCxnSpPr/>
          <p:nvPr/>
        </p:nvCxnSpPr>
        <p:spPr bwMode="auto">
          <a:xfrm rot="13500000" flipV="1">
            <a:off x="8361454" y="3982331"/>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Straight Arrow Connector 91"/>
          <p:cNvCxnSpPr/>
          <p:nvPr/>
        </p:nvCxnSpPr>
        <p:spPr bwMode="auto">
          <a:xfrm rot="13500000" flipV="1">
            <a:off x="8885609" y="366828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TextBox 92"/>
          <p:cNvSpPr txBox="1"/>
          <p:nvPr/>
        </p:nvSpPr>
        <p:spPr>
          <a:xfrm>
            <a:off x="5028264" y="4377907"/>
            <a:ext cx="1981200" cy="738664"/>
          </a:xfrm>
          <a:prstGeom prst="rect">
            <a:avLst/>
          </a:prstGeom>
          <a:solidFill>
            <a:schemeClr val="accent5"/>
          </a:solidFill>
        </p:spPr>
        <p:txBody>
          <a:bodyPr wrap="square" rtlCol="0">
            <a:spAutoFit/>
          </a:bodyPr>
          <a:lstStyle/>
          <a:p>
            <a:r>
              <a:rPr lang="en-US" sz="1400" dirty="0">
                <a:latin typeface="+mj-lt"/>
                <a:cs typeface="Euphemia UCAS"/>
              </a:rPr>
              <a:t>In its </a:t>
            </a:r>
            <a:r>
              <a:rPr lang="en-US" sz="1400" dirty="0" err="1">
                <a:latin typeface="+mj-lt"/>
                <a:cs typeface="Euphemia UCAS"/>
              </a:rPr>
              <a:t>restframe</a:t>
            </a:r>
            <a:r>
              <a:rPr lang="en-US" sz="1400" dirty="0">
                <a:latin typeface="+mj-lt"/>
                <a:cs typeface="Euphemia UCAS"/>
              </a:rPr>
              <a:t>, it sees a </a:t>
            </a:r>
            <a:r>
              <a:rPr lang="en-US" sz="1400" dirty="0" err="1">
                <a:latin typeface="+mj-lt"/>
                <a:cs typeface="Euphemia UCAS"/>
              </a:rPr>
              <a:t>quadrupole</a:t>
            </a:r>
            <a:r>
              <a:rPr lang="en-US" sz="1400" dirty="0">
                <a:latin typeface="+mj-lt"/>
                <a:cs typeface="Euphemia UCAS"/>
              </a:rPr>
              <a:t> in the velocity field</a:t>
            </a:r>
            <a:r>
              <a:rPr lang="en-US" sz="1400" dirty="0">
                <a:latin typeface="Euphemia UCAS"/>
                <a:cs typeface="Euphemia UCAS"/>
              </a:rPr>
              <a:t>.</a:t>
            </a:r>
          </a:p>
        </p:txBody>
      </p:sp>
      <p:cxnSp>
        <p:nvCxnSpPr>
          <p:cNvPr id="94" name="Straight Arrow Connector 93"/>
          <p:cNvCxnSpPr/>
          <p:nvPr/>
        </p:nvCxnSpPr>
        <p:spPr bwMode="auto">
          <a:xfrm flipV="1">
            <a:off x="6477186" y="5411640"/>
            <a:ext cx="570378"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5" name="Straight Arrow Connector 94"/>
          <p:cNvCxnSpPr/>
          <p:nvPr/>
        </p:nvCxnSpPr>
        <p:spPr bwMode="auto">
          <a:xfrm flipH="1">
            <a:off x="5828366" y="6173640"/>
            <a:ext cx="457199"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Oval 95"/>
          <p:cNvSpPr/>
          <p:nvPr/>
        </p:nvSpPr>
        <p:spPr bwMode="auto">
          <a:xfrm>
            <a:off x="6364812" y="6021240"/>
            <a:ext cx="73152" cy="762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97" name="Straight Arrow Connector 96"/>
          <p:cNvCxnSpPr/>
          <p:nvPr/>
        </p:nvCxnSpPr>
        <p:spPr bwMode="auto">
          <a:xfrm rot="18900000" flipV="1">
            <a:off x="6594986" y="60639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8" name="Straight Arrow Connector 97"/>
          <p:cNvCxnSpPr/>
          <p:nvPr/>
        </p:nvCxnSpPr>
        <p:spPr bwMode="auto">
          <a:xfrm rot="8100000" flipV="1">
            <a:off x="6213986" y="57591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Rounded Rectangle 1"/>
          <p:cNvSpPr/>
          <p:nvPr/>
        </p:nvSpPr>
        <p:spPr>
          <a:xfrm>
            <a:off x="4724679" y="4058530"/>
            <a:ext cx="2714488" cy="2629422"/>
          </a:xfrm>
          <a:prstGeom prst="roundRect">
            <a:avLst/>
          </a:prstGeom>
          <a:noFill/>
          <a:ln w="984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839571" y="5465754"/>
            <a:ext cx="4001529" cy="707886"/>
          </a:xfrm>
          <a:prstGeom prst="rect">
            <a:avLst/>
          </a:prstGeom>
          <a:solidFill>
            <a:schemeClr val="accent6"/>
          </a:solidFill>
        </p:spPr>
        <p:txBody>
          <a:bodyPr wrap="square" rtlCol="0">
            <a:spAutoFit/>
          </a:bodyPr>
          <a:lstStyle/>
          <a:p>
            <a:r>
              <a:rPr lang="en-US" sz="2000" dirty="0">
                <a:latin typeface="+mj-lt"/>
                <a:cs typeface="Euphemia UCAS"/>
              </a:rPr>
              <a:t>Doppler shifts provide the requisite intensity </a:t>
            </a:r>
            <a:r>
              <a:rPr lang="en-US" sz="2000" dirty="0" err="1">
                <a:latin typeface="+mj-lt"/>
                <a:cs typeface="Euphemia UCAS"/>
              </a:rPr>
              <a:t>quadrupole</a:t>
            </a:r>
            <a:r>
              <a:rPr lang="en-US" sz="2000" dirty="0">
                <a:latin typeface="+mj-lt"/>
                <a:cs typeface="Euphemia UCAS"/>
              </a:rPr>
              <a:t>.</a:t>
            </a:r>
          </a:p>
        </p:txBody>
      </p:sp>
    </p:spTree>
    <p:extLst>
      <p:ext uri="{BB962C8B-B14F-4D97-AF65-F5344CB8AC3E}">
        <p14:creationId xmlns:p14="http://schemas.microsoft.com/office/powerpoint/2010/main" val="1666656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54398" y="126764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15</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grpSp>
        <p:nvGrpSpPr>
          <p:cNvPr id="25" name="Group 24"/>
          <p:cNvGrpSpPr/>
          <p:nvPr/>
        </p:nvGrpSpPr>
        <p:grpSpPr>
          <a:xfrm>
            <a:off x="368924" y="1497164"/>
            <a:ext cx="4015050" cy="4252601"/>
            <a:chOff x="-43536" y="3062593"/>
            <a:chExt cx="4015050" cy="4252601"/>
          </a:xfrm>
        </p:grpSpPr>
        <p:pic>
          <p:nvPicPr>
            <p:cNvPr id="26" name="Picture 6" descr="tsscat2p Kopie"/>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7"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28"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29"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30"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49" name="TextBox 48"/>
          <p:cNvSpPr txBox="1"/>
          <p:nvPr/>
        </p:nvSpPr>
        <p:spPr>
          <a:xfrm>
            <a:off x="368924" y="604162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sp>
        <p:nvSpPr>
          <p:cNvPr id="87" name="Oval 86"/>
          <p:cNvSpPr>
            <a:spLocks noChangeAspect="1"/>
          </p:cNvSpPr>
          <p:nvPr/>
        </p:nvSpPr>
        <p:spPr bwMode="auto">
          <a:xfrm>
            <a:off x="8787163" y="3739377"/>
            <a:ext cx="234696" cy="234696"/>
          </a:xfrm>
          <a:prstGeom prst="ellipse">
            <a:avLst/>
          </a:prstGeom>
          <a:noFill/>
          <a:ln w="38100" cap="flat" cmpd="sng" algn="ctr">
            <a:solidFill>
              <a:schemeClr val="accent5"/>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88" name="TextBox 87"/>
          <p:cNvSpPr txBox="1"/>
          <p:nvPr/>
        </p:nvSpPr>
        <p:spPr>
          <a:xfrm>
            <a:off x="10206311" y="3452779"/>
            <a:ext cx="1686646" cy="954107"/>
          </a:xfrm>
          <a:prstGeom prst="rect">
            <a:avLst/>
          </a:prstGeom>
          <a:solidFill>
            <a:schemeClr val="accent5"/>
          </a:solidFill>
        </p:spPr>
        <p:txBody>
          <a:bodyPr wrap="square" rtlCol="0">
            <a:spAutoFit/>
          </a:bodyPr>
          <a:lstStyle/>
          <a:p>
            <a:r>
              <a:rPr lang="en-US" sz="1400" dirty="0">
                <a:latin typeface="+mj-lt"/>
                <a:cs typeface="Euphemia UCAS"/>
              </a:rPr>
              <a:t>Consider an electron in this part of the flowing plasma</a:t>
            </a:r>
          </a:p>
        </p:txBody>
      </p:sp>
      <p:cxnSp>
        <p:nvCxnSpPr>
          <p:cNvPr id="89" name="Straight Arrow Connector 88"/>
          <p:cNvCxnSpPr/>
          <p:nvPr/>
        </p:nvCxnSpPr>
        <p:spPr bwMode="auto">
          <a:xfrm flipH="1" flipV="1">
            <a:off x="9097833" y="3865841"/>
            <a:ext cx="943221" cy="44570"/>
          </a:xfrm>
          <a:prstGeom prst="straightConnector1">
            <a:avLst/>
          </a:prstGeom>
          <a:solidFill>
            <a:schemeClr val="accent1"/>
          </a:solidFill>
          <a:ln w="38100" cap="flat" cmpd="sng" algn="ctr">
            <a:solidFill>
              <a:schemeClr val="accent5"/>
            </a:solidFill>
            <a:prstDash val="solid"/>
            <a:round/>
            <a:headEnd type="none" w="med" len="med"/>
            <a:tailEnd type="arrow" w="sm"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0" name="Straight Arrow Connector 89"/>
          <p:cNvCxnSpPr/>
          <p:nvPr/>
        </p:nvCxnSpPr>
        <p:spPr bwMode="auto">
          <a:xfrm rot="13500000" flipV="1">
            <a:off x="9185786" y="347316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1" name="Straight Arrow Connector 90"/>
          <p:cNvCxnSpPr/>
          <p:nvPr/>
        </p:nvCxnSpPr>
        <p:spPr bwMode="auto">
          <a:xfrm rot="13500000" flipV="1">
            <a:off x="8361454" y="3982331"/>
            <a:ext cx="0" cy="914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 name="Straight Arrow Connector 91"/>
          <p:cNvCxnSpPr/>
          <p:nvPr/>
        </p:nvCxnSpPr>
        <p:spPr bwMode="auto">
          <a:xfrm rot="13500000" flipV="1">
            <a:off x="8885609" y="3668285"/>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3" name="TextBox 92"/>
          <p:cNvSpPr txBox="1"/>
          <p:nvPr/>
        </p:nvSpPr>
        <p:spPr>
          <a:xfrm>
            <a:off x="5028264" y="4377907"/>
            <a:ext cx="1981200" cy="738664"/>
          </a:xfrm>
          <a:prstGeom prst="rect">
            <a:avLst/>
          </a:prstGeom>
          <a:solidFill>
            <a:schemeClr val="accent5"/>
          </a:solidFill>
        </p:spPr>
        <p:txBody>
          <a:bodyPr wrap="square" rtlCol="0">
            <a:spAutoFit/>
          </a:bodyPr>
          <a:lstStyle/>
          <a:p>
            <a:r>
              <a:rPr lang="en-US" sz="1400" dirty="0">
                <a:latin typeface="+mj-lt"/>
                <a:cs typeface="Euphemia UCAS"/>
              </a:rPr>
              <a:t>In its </a:t>
            </a:r>
            <a:r>
              <a:rPr lang="en-US" sz="1400" dirty="0" err="1">
                <a:latin typeface="+mj-lt"/>
                <a:cs typeface="Euphemia UCAS"/>
              </a:rPr>
              <a:t>restframe</a:t>
            </a:r>
            <a:r>
              <a:rPr lang="en-US" sz="1400" dirty="0">
                <a:latin typeface="+mj-lt"/>
                <a:cs typeface="Euphemia UCAS"/>
              </a:rPr>
              <a:t>, it sees a </a:t>
            </a:r>
            <a:r>
              <a:rPr lang="en-US" sz="1400" dirty="0" err="1">
                <a:latin typeface="+mj-lt"/>
                <a:cs typeface="Euphemia UCAS"/>
              </a:rPr>
              <a:t>quadrupole</a:t>
            </a:r>
            <a:r>
              <a:rPr lang="en-US" sz="1400" dirty="0">
                <a:latin typeface="+mj-lt"/>
                <a:cs typeface="Euphemia UCAS"/>
              </a:rPr>
              <a:t> in the velocity field</a:t>
            </a:r>
            <a:r>
              <a:rPr lang="en-US" sz="1400" dirty="0">
                <a:latin typeface="Euphemia UCAS"/>
                <a:cs typeface="Euphemia UCAS"/>
              </a:rPr>
              <a:t>.</a:t>
            </a:r>
          </a:p>
        </p:txBody>
      </p:sp>
      <p:cxnSp>
        <p:nvCxnSpPr>
          <p:cNvPr id="94" name="Straight Arrow Connector 93"/>
          <p:cNvCxnSpPr/>
          <p:nvPr/>
        </p:nvCxnSpPr>
        <p:spPr bwMode="auto">
          <a:xfrm flipV="1">
            <a:off x="6477186" y="5411640"/>
            <a:ext cx="570378" cy="5334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5" name="Straight Arrow Connector 94"/>
          <p:cNvCxnSpPr/>
          <p:nvPr/>
        </p:nvCxnSpPr>
        <p:spPr bwMode="auto">
          <a:xfrm flipH="1">
            <a:off x="5828366" y="6173640"/>
            <a:ext cx="457199" cy="4572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6" name="Oval 95"/>
          <p:cNvSpPr/>
          <p:nvPr/>
        </p:nvSpPr>
        <p:spPr bwMode="auto">
          <a:xfrm>
            <a:off x="6364812" y="6021240"/>
            <a:ext cx="73152" cy="762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97" name="Straight Arrow Connector 96"/>
          <p:cNvCxnSpPr/>
          <p:nvPr/>
        </p:nvCxnSpPr>
        <p:spPr bwMode="auto">
          <a:xfrm rot="18900000" flipV="1">
            <a:off x="6594986" y="60639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8" name="Straight Arrow Connector 97"/>
          <p:cNvCxnSpPr/>
          <p:nvPr/>
        </p:nvCxnSpPr>
        <p:spPr bwMode="auto">
          <a:xfrm rot="8100000" flipV="1">
            <a:off x="6213986" y="57591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Rounded Rectangle 1"/>
          <p:cNvSpPr/>
          <p:nvPr/>
        </p:nvSpPr>
        <p:spPr>
          <a:xfrm>
            <a:off x="4724679" y="4058530"/>
            <a:ext cx="2714488" cy="2629422"/>
          </a:xfrm>
          <a:prstGeom prst="roundRect">
            <a:avLst/>
          </a:prstGeom>
          <a:noFill/>
          <a:ln w="984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839571" y="5465754"/>
            <a:ext cx="4001529" cy="707886"/>
          </a:xfrm>
          <a:prstGeom prst="rect">
            <a:avLst/>
          </a:prstGeom>
          <a:solidFill>
            <a:schemeClr val="accent6"/>
          </a:solidFill>
        </p:spPr>
        <p:txBody>
          <a:bodyPr wrap="square" rtlCol="0">
            <a:spAutoFit/>
          </a:bodyPr>
          <a:lstStyle/>
          <a:p>
            <a:r>
              <a:rPr lang="en-US" sz="2000" dirty="0">
                <a:latin typeface="+mj-lt"/>
                <a:cs typeface="Euphemia UCAS"/>
              </a:rPr>
              <a:t>Doppler shifts provide the requisite intensity </a:t>
            </a:r>
            <a:r>
              <a:rPr lang="en-US" sz="2000" dirty="0" err="1">
                <a:latin typeface="+mj-lt"/>
                <a:cs typeface="Euphemia UCAS"/>
              </a:rPr>
              <a:t>quadrupole</a:t>
            </a:r>
            <a:r>
              <a:rPr lang="en-US" sz="2000" dirty="0">
                <a:latin typeface="+mj-lt"/>
                <a:cs typeface="Euphemia UCAS"/>
              </a:rPr>
              <a:t>.</a:t>
            </a:r>
          </a:p>
        </p:txBody>
      </p:sp>
      <p:sp>
        <p:nvSpPr>
          <p:cNvPr id="33" name="TextBox 32"/>
          <p:cNvSpPr txBox="1"/>
          <p:nvPr/>
        </p:nvSpPr>
        <p:spPr>
          <a:xfrm rot="18817445">
            <a:off x="7183547" y="3129199"/>
            <a:ext cx="2918168" cy="646331"/>
          </a:xfrm>
          <a:prstGeom prst="rect">
            <a:avLst/>
          </a:prstGeom>
          <a:solidFill>
            <a:schemeClr val="accent2"/>
          </a:solidFill>
        </p:spPr>
        <p:txBody>
          <a:bodyPr wrap="square" rtlCol="0">
            <a:spAutoFit/>
          </a:bodyPr>
          <a:lstStyle/>
          <a:p>
            <a:pPr algn="ctr"/>
            <a:r>
              <a:rPr lang="en-US" smtClean="0">
                <a:solidFill>
                  <a:schemeClr val="bg1"/>
                </a:solidFill>
                <a:latin typeface="+mj-lt"/>
                <a:cs typeface="Euphemia UCAS"/>
              </a:rPr>
              <a:t>Tangential l </a:t>
            </a:r>
            <a:r>
              <a:rPr lang="en-US" dirty="0">
                <a:solidFill>
                  <a:schemeClr val="bg1"/>
                </a:solidFill>
                <a:latin typeface="+mj-lt"/>
                <a:cs typeface="Euphemia UCAS"/>
              </a:rPr>
              <a:t>polarization in this case!</a:t>
            </a:r>
          </a:p>
        </p:txBody>
      </p:sp>
    </p:spTree>
    <p:extLst>
      <p:ext uri="{BB962C8B-B14F-4D97-AF65-F5344CB8AC3E}">
        <p14:creationId xmlns:p14="http://schemas.microsoft.com/office/powerpoint/2010/main" val="83860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16</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grpSp>
        <p:nvGrpSpPr>
          <p:cNvPr id="25" name="Group 24"/>
          <p:cNvGrpSpPr/>
          <p:nvPr/>
        </p:nvGrpSpPr>
        <p:grpSpPr>
          <a:xfrm>
            <a:off x="368924" y="1497164"/>
            <a:ext cx="4015050" cy="4252601"/>
            <a:chOff x="-43536" y="3062593"/>
            <a:chExt cx="4015050" cy="4252601"/>
          </a:xfrm>
        </p:grpSpPr>
        <p:pic>
          <p:nvPicPr>
            <p:cNvPr id="26" name="Picture 6" descr="tsscat2p Kopie"/>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7"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28"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29"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30"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6" name="Title 5"/>
          <p:cNvSpPr>
            <a:spLocks noGrp="1"/>
          </p:cNvSpPr>
          <p:nvPr>
            <p:ph type="title"/>
          </p:nvPr>
        </p:nvSpPr>
        <p:spPr>
          <a:xfrm>
            <a:off x="1962786" y="246231"/>
            <a:ext cx="8229600" cy="1143000"/>
          </a:xfrm>
        </p:spPr>
        <p:txBody>
          <a:bodyPr>
            <a:noAutofit/>
          </a:bodyPr>
          <a:lstStyle/>
          <a:p>
            <a:r>
              <a:rPr lang="en-US" dirty="0"/>
              <a:t>CMB Polarization </a:t>
            </a:r>
            <a:r>
              <a:rPr lang="en-US" dirty="0" smtClean="0"/>
              <a:t>SCENARIO</a:t>
            </a:r>
            <a:endParaRPr lang="en-US" dirty="0"/>
          </a:p>
        </p:txBody>
      </p:sp>
      <p:sp>
        <p:nvSpPr>
          <p:cNvPr id="49" name="TextBox 48"/>
          <p:cNvSpPr txBox="1"/>
          <p:nvPr/>
        </p:nvSpPr>
        <p:spPr>
          <a:xfrm>
            <a:off x="368924" y="604162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
        <p:nvSpPr>
          <p:cNvPr id="54" name="TextBox 53"/>
          <p:cNvSpPr txBox="1"/>
          <p:nvPr/>
        </p:nvSpPr>
        <p:spPr>
          <a:xfrm>
            <a:off x="6523671" y="1924460"/>
            <a:ext cx="3880203" cy="701731"/>
          </a:xfrm>
          <a:prstGeom prst="rect">
            <a:avLst/>
          </a:prstGeom>
          <a:solidFill>
            <a:schemeClr val="accent6"/>
          </a:solidFill>
          <a:ln w="6350">
            <a:noFill/>
          </a:ln>
        </p:spPr>
        <p:txBody>
          <a:bodyPr wrap="square" rtlCol="0">
            <a:spAutoFit/>
          </a:bodyPr>
          <a:lstStyle/>
          <a:p>
            <a:pPr algn="ctr">
              <a:lnSpc>
                <a:spcPct val="110000"/>
              </a:lnSpc>
            </a:pPr>
            <a:r>
              <a:rPr lang="en-US" dirty="0" smtClean="0">
                <a:solidFill>
                  <a:schemeClr val="accent1">
                    <a:lumMod val="20000"/>
                    <a:lumOff val="80000"/>
                  </a:schemeClr>
                </a:solidFill>
                <a:latin typeface="Euphemia UCAS"/>
                <a:cs typeface="Euphemia UCAS"/>
              </a:rPr>
              <a:t>WMAP7 </a:t>
            </a:r>
            <a:r>
              <a:rPr lang="en-US" dirty="0">
                <a:solidFill>
                  <a:schemeClr val="accent1">
                    <a:lumMod val="20000"/>
                    <a:lumOff val="80000"/>
                  </a:schemeClr>
                </a:solidFill>
                <a:latin typeface="Euphemia UCAS"/>
                <a:cs typeface="Euphemia UCAS"/>
              </a:rPr>
              <a:t>stacking on cold spots </a:t>
            </a:r>
            <a:r>
              <a:rPr lang="en-US" dirty="0" smtClean="0">
                <a:solidFill>
                  <a:schemeClr val="accent1">
                    <a:lumMod val="20000"/>
                    <a:lumOff val="80000"/>
                  </a:schemeClr>
                </a:solidFill>
                <a:latin typeface="Euphemia UCAS"/>
                <a:cs typeface="Euphemia UCAS"/>
              </a:rPr>
              <a:t> </a:t>
            </a:r>
          </a:p>
          <a:p>
            <a:pPr algn="ctr">
              <a:lnSpc>
                <a:spcPct val="110000"/>
              </a:lnSpc>
            </a:pPr>
            <a:r>
              <a:rPr lang="en-US" dirty="0" smtClean="0">
                <a:solidFill>
                  <a:schemeClr val="accent1">
                    <a:lumMod val="20000"/>
                    <a:lumOff val="80000"/>
                  </a:schemeClr>
                </a:solidFill>
                <a:latin typeface="Euphemia UCAS"/>
                <a:cs typeface="Euphemia UCAS"/>
              </a:rPr>
              <a:t>Komatsu </a:t>
            </a:r>
            <a:r>
              <a:rPr lang="en-US" dirty="0">
                <a:solidFill>
                  <a:schemeClr val="accent1">
                    <a:lumMod val="20000"/>
                    <a:lumOff val="80000"/>
                  </a:schemeClr>
                </a:solidFill>
                <a:latin typeface="Euphemia UCAS"/>
                <a:cs typeface="Euphemia UCAS"/>
              </a:rPr>
              <a:t>et al, </a:t>
            </a:r>
            <a:r>
              <a:rPr lang="en-US" dirty="0" smtClean="0">
                <a:solidFill>
                  <a:schemeClr val="accent1">
                    <a:lumMod val="20000"/>
                    <a:lumOff val="80000"/>
                  </a:schemeClr>
                </a:solidFill>
                <a:latin typeface="Euphemia UCAS"/>
                <a:cs typeface="Euphemia UCAS"/>
              </a:rPr>
              <a:t>2011.</a:t>
            </a:r>
            <a:endParaRPr lang="en-US" dirty="0">
              <a:solidFill>
                <a:schemeClr val="accent1">
                  <a:lumMod val="20000"/>
                  <a:lumOff val="80000"/>
                </a:schemeClr>
              </a:solidFill>
              <a:latin typeface="Euphemia UCAS"/>
              <a:cs typeface="Euphemia UCAS"/>
            </a:endParaRPr>
          </a:p>
        </p:txBody>
      </p:sp>
      <p:grpSp>
        <p:nvGrpSpPr>
          <p:cNvPr id="9" name="Group 8"/>
          <p:cNvGrpSpPr/>
          <p:nvPr/>
        </p:nvGrpSpPr>
        <p:grpSpPr>
          <a:xfrm>
            <a:off x="5792838" y="2992007"/>
            <a:ext cx="4915620" cy="3049614"/>
            <a:chOff x="7184940" y="3586712"/>
            <a:chExt cx="4915620" cy="3049614"/>
          </a:xfrm>
        </p:grpSpPr>
        <p:pic>
          <p:nvPicPr>
            <p:cNvPr id="58" name="Picture 57" descr="w.png"/>
            <p:cNvPicPr>
              <a:picLocks noChangeAspect="1"/>
            </p:cNvPicPr>
            <p:nvPr/>
          </p:nvPicPr>
          <p:blipFill rotWithShape="1">
            <a:blip r:embed="rId4">
              <a:extLst>
                <a:ext uri="{28A0092B-C50C-407E-A947-70E740481C1C}">
                  <a14:useLocalDpi xmlns:a14="http://schemas.microsoft.com/office/drawing/2010/main" val="0"/>
                </a:ext>
              </a:extLst>
            </a:blip>
            <a:srcRect l="58202" r="499"/>
            <a:stretch/>
          </p:blipFill>
          <p:spPr>
            <a:xfrm>
              <a:off x="9997440" y="3586712"/>
              <a:ext cx="2103120" cy="2247900"/>
            </a:xfrm>
            <a:prstGeom prst="rect">
              <a:avLst/>
            </a:prstGeom>
          </p:spPr>
        </p:pic>
        <p:grpSp>
          <p:nvGrpSpPr>
            <p:cNvPr id="5" name="Group 4"/>
            <p:cNvGrpSpPr/>
            <p:nvPr/>
          </p:nvGrpSpPr>
          <p:grpSpPr>
            <a:xfrm>
              <a:off x="7184940" y="3591891"/>
              <a:ext cx="4911543" cy="3044435"/>
              <a:chOff x="6941100" y="3591891"/>
              <a:chExt cx="4911543" cy="3044435"/>
            </a:xfrm>
          </p:grpSpPr>
          <p:pic>
            <p:nvPicPr>
              <p:cNvPr id="55" name="Picture 54" descr="w.png"/>
              <p:cNvPicPr>
                <a:picLocks noChangeAspect="1"/>
              </p:cNvPicPr>
              <p:nvPr/>
            </p:nvPicPr>
            <p:blipFill rotWithShape="1">
              <a:blip r:embed="rId4">
                <a:extLst>
                  <a:ext uri="{28A0092B-C50C-407E-A947-70E740481C1C}">
                    <a14:useLocalDpi xmlns:a14="http://schemas.microsoft.com/office/drawing/2010/main" val="0"/>
                  </a:ext>
                </a:extLst>
              </a:blip>
              <a:srcRect l="-2" r="44338"/>
              <a:stretch/>
            </p:blipFill>
            <p:spPr>
              <a:xfrm>
                <a:off x="6941100" y="3591891"/>
                <a:ext cx="2834640" cy="2247900"/>
              </a:xfrm>
              <a:prstGeom prst="rect">
                <a:avLst/>
              </a:prstGeom>
            </p:spPr>
          </p:pic>
          <p:sp>
            <p:nvSpPr>
              <p:cNvPr id="56" name="TextBox 55"/>
              <p:cNvSpPr txBox="1"/>
              <p:nvPr/>
            </p:nvSpPr>
            <p:spPr>
              <a:xfrm>
                <a:off x="7899609" y="3689511"/>
                <a:ext cx="2092325" cy="369332"/>
              </a:xfrm>
              <a:prstGeom prst="rect">
                <a:avLst/>
              </a:prstGeom>
              <a:noFill/>
            </p:spPr>
            <p:txBody>
              <a:bodyPr wrap="square" rtlCol="0">
                <a:spAutoFit/>
              </a:bodyPr>
              <a:lstStyle/>
              <a:p>
                <a:r>
                  <a:rPr lang="en-US" dirty="0">
                    <a:latin typeface="Euphemia UCAS"/>
                    <a:cs typeface="Euphemia UCAS"/>
                  </a:rPr>
                  <a:t>TEMPERATURE</a:t>
                </a:r>
              </a:p>
            </p:txBody>
          </p:sp>
          <p:pic>
            <p:nvPicPr>
              <p:cNvPr id="57" name="Picture 56" desc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3263" y="5911731"/>
                <a:ext cx="1889124" cy="684808"/>
              </a:xfrm>
              <a:prstGeom prst="rect">
                <a:avLst/>
              </a:prstGeom>
            </p:spPr>
          </p:pic>
          <p:pic>
            <p:nvPicPr>
              <p:cNvPr id="59" name="Picture 58" descr="Q.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8277" y="5884658"/>
                <a:ext cx="1847850" cy="751668"/>
              </a:xfrm>
              <a:prstGeom prst="rect">
                <a:avLst/>
              </a:prstGeom>
            </p:spPr>
          </p:pic>
          <p:sp>
            <p:nvSpPr>
              <p:cNvPr id="60" name="TextBox 59"/>
              <p:cNvSpPr txBox="1"/>
              <p:nvPr/>
            </p:nvSpPr>
            <p:spPr>
              <a:xfrm>
                <a:off x="9760318" y="3639465"/>
                <a:ext cx="2092325" cy="369332"/>
              </a:xfrm>
              <a:prstGeom prst="rect">
                <a:avLst/>
              </a:prstGeom>
              <a:solidFill>
                <a:srgbClr val="519E3F"/>
              </a:solidFill>
            </p:spPr>
            <p:txBody>
              <a:bodyPr wrap="square" rtlCol="0">
                <a:spAutoFit/>
              </a:bodyPr>
              <a:lstStyle/>
              <a:p>
                <a:pPr algn="ctr"/>
                <a:r>
                  <a:rPr lang="en-US" dirty="0" smtClean="0">
                    <a:latin typeface="Euphemia UCAS"/>
                    <a:cs typeface="Euphemia UCAS"/>
                  </a:rPr>
                  <a:t>POLARIZATION</a:t>
                </a:r>
                <a:endParaRPr lang="en-US" dirty="0">
                  <a:latin typeface="Euphemia UCAS"/>
                  <a:cs typeface="Euphemia UCAS"/>
                </a:endParaRPr>
              </a:p>
            </p:txBody>
          </p:sp>
        </p:grpSp>
      </p:grpSp>
    </p:spTree>
    <p:extLst>
      <p:ext uri="{BB962C8B-B14F-4D97-AF65-F5344CB8AC3E}">
        <p14:creationId xmlns:p14="http://schemas.microsoft.com/office/powerpoint/2010/main" val="20205127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70" y="-23445"/>
            <a:ext cx="9905998" cy="1905000"/>
          </a:xfrm>
        </p:spPr>
        <p:txBody>
          <a:bodyPr/>
          <a:lstStyle/>
          <a:p>
            <a:pPr algn="ctr"/>
            <a:r>
              <a:rPr lang="en-US" dirty="0" smtClean="0"/>
              <a:t>Acoustic oscillations produce e-Modes (with Even </a:t>
            </a:r>
            <a:r>
              <a:rPr lang="en-US" dirty="0" err="1" smtClean="0"/>
              <a:t>parIty</a:t>
            </a:r>
            <a:r>
              <a:rPr lang="en-US" dirty="0" smtClean="0"/>
              <a:t> </a:t>
            </a:r>
            <a:r>
              <a:rPr lang="en-US" dirty="0" smtClean="0"/>
              <a:t>symmetry)</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59" y="1881555"/>
            <a:ext cx="8826500" cy="4051300"/>
          </a:xfrm>
          <a:prstGeom prst="rect">
            <a:avLst/>
          </a:prstGeom>
        </p:spPr>
      </p:pic>
      <p:sp>
        <p:nvSpPr>
          <p:cNvPr id="20" name="Rectangle 19"/>
          <p:cNvSpPr/>
          <p:nvPr/>
        </p:nvSpPr>
        <p:spPr>
          <a:xfrm>
            <a:off x="6400800" y="1881555"/>
            <a:ext cx="4442759" cy="405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7409254" y="2705563"/>
            <a:ext cx="2103120" cy="3049614"/>
            <a:chOff x="7790805" y="3068196"/>
            <a:chExt cx="2103120" cy="3049614"/>
          </a:xfrm>
        </p:grpSpPr>
        <p:pic>
          <p:nvPicPr>
            <p:cNvPr id="13" name="Picture 12" descr="w.png"/>
            <p:cNvPicPr>
              <a:picLocks noChangeAspect="1"/>
            </p:cNvPicPr>
            <p:nvPr/>
          </p:nvPicPr>
          <p:blipFill rotWithShape="1">
            <a:blip r:embed="rId4">
              <a:extLst>
                <a:ext uri="{28A0092B-C50C-407E-A947-70E740481C1C}">
                  <a14:useLocalDpi xmlns:a14="http://schemas.microsoft.com/office/drawing/2010/main" val="0"/>
                </a:ext>
              </a:extLst>
            </a:blip>
            <a:srcRect l="58202" r="499"/>
            <a:stretch/>
          </p:blipFill>
          <p:spPr>
            <a:xfrm>
              <a:off x="7790805" y="3068196"/>
              <a:ext cx="2103120" cy="2247900"/>
            </a:xfrm>
            <a:prstGeom prst="rect">
              <a:avLst/>
            </a:prstGeom>
          </p:spPr>
        </p:pic>
        <p:pic>
          <p:nvPicPr>
            <p:cNvPr id="18" name="Picture 17" descr="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5482" y="5366142"/>
              <a:ext cx="1847850" cy="751668"/>
            </a:xfrm>
            <a:prstGeom prst="rect">
              <a:avLst/>
            </a:prstGeom>
          </p:spPr>
        </p:pic>
        <p:sp>
          <p:nvSpPr>
            <p:cNvPr id="19" name="TextBox 18"/>
            <p:cNvSpPr txBox="1"/>
            <p:nvPr/>
          </p:nvSpPr>
          <p:spPr>
            <a:xfrm>
              <a:off x="7797523" y="3068196"/>
              <a:ext cx="2092325" cy="369332"/>
            </a:xfrm>
            <a:prstGeom prst="rect">
              <a:avLst/>
            </a:prstGeom>
            <a:solidFill>
              <a:srgbClr val="519E3F"/>
            </a:solidFill>
          </p:spPr>
          <p:txBody>
            <a:bodyPr wrap="square" rtlCol="0">
              <a:spAutoFit/>
            </a:bodyPr>
            <a:lstStyle/>
            <a:p>
              <a:pPr algn="ctr"/>
              <a:r>
                <a:rPr lang="en-US" dirty="0" smtClean="0">
                  <a:latin typeface="Euphemia UCAS"/>
                  <a:cs typeface="Euphemia UCAS"/>
                </a:rPr>
                <a:t>POLARIZATION</a:t>
              </a:r>
              <a:endParaRPr lang="en-US" dirty="0">
                <a:latin typeface="Euphemia UCAS"/>
                <a:cs typeface="Euphemia UCAS"/>
              </a:endParaRPr>
            </a:p>
          </p:txBody>
        </p:sp>
      </p:grpSp>
      <p:sp>
        <p:nvSpPr>
          <p:cNvPr id="22" name="TextBox 21"/>
          <p:cNvSpPr txBox="1"/>
          <p:nvPr/>
        </p:nvSpPr>
        <p:spPr>
          <a:xfrm>
            <a:off x="6651812" y="1881555"/>
            <a:ext cx="4191747" cy="646331"/>
          </a:xfrm>
          <a:prstGeom prst="rect">
            <a:avLst/>
          </a:prstGeom>
          <a:noFill/>
        </p:spPr>
        <p:txBody>
          <a:bodyPr wrap="square" rtlCol="0">
            <a:spAutoFit/>
          </a:bodyPr>
          <a:lstStyle/>
          <a:p>
            <a:r>
              <a:rPr lang="en-US" dirty="0" smtClean="0">
                <a:solidFill>
                  <a:schemeClr val="bg1"/>
                </a:solidFill>
              </a:rPr>
              <a:t>Radial &amp; tangential polarization patterns around cold/ hot spots</a:t>
            </a:r>
            <a:endParaRPr lang="en-US" dirty="0">
              <a:solidFill>
                <a:schemeClr val="bg1"/>
              </a:solidFill>
            </a:endParaRPr>
          </a:p>
        </p:txBody>
      </p:sp>
      <p:sp>
        <p:nvSpPr>
          <p:cNvPr id="23" name="TextBox 22"/>
          <p:cNvSpPr txBox="1"/>
          <p:nvPr/>
        </p:nvSpPr>
        <p:spPr>
          <a:xfrm rot="1546365">
            <a:off x="4056570" y="5143770"/>
            <a:ext cx="2097741" cy="369332"/>
          </a:xfrm>
          <a:prstGeom prst="rect">
            <a:avLst/>
          </a:prstGeom>
          <a:noFill/>
        </p:spPr>
        <p:txBody>
          <a:bodyPr wrap="square" rtlCol="0">
            <a:spAutoFit/>
          </a:bodyPr>
          <a:lstStyle/>
          <a:p>
            <a:r>
              <a:rPr lang="en-US" dirty="0" smtClean="0">
                <a:solidFill>
                  <a:schemeClr val="bg1"/>
                </a:solidFill>
              </a:rPr>
              <a:t>Mirrored image </a:t>
            </a:r>
            <a:endParaRPr lang="en-US" dirty="0">
              <a:solidFill>
                <a:schemeClr val="bg1"/>
              </a:solidFill>
            </a:endParaRPr>
          </a:p>
        </p:txBody>
      </p:sp>
      <p:sp>
        <p:nvSpPr>
          <p:cNvPr id="24" name="TextBox 23"/>
          <p:cNvSpPr txBox="1"/>
          <p:nvPr/>
        </p:nvSpPr>
        <p:spPr>
          <a:xfrm>
            <a:off x="0" y="6211669"/>
            <a:ext cx="12192000" cy="646331"/>
          </a:xfrm>
          <a:prstGeom prst="rect">
            <a:avLst/>
          </a:prstGeom>
          <a:noFill/>
        </p:spPr>
        <p:txBody>
          <a:bodyPr wrap="square" rtlCol="0">
            <a:spAutoFit/>
          </a:bodyPr>
          <a:lstStyle/>
          <a:p>
            <a:pPr algn="ctr"/>
            <a:r>
              <a:rPr lang="en-US" dirty="0" smtClean="0"/>
              <a:t>Mirror artwork from </a:t>
            </a:r>
            <a:r>
              <a:rPr lang="en-US" b="1" dirty="0" smtClean="0">
                <a:solidFill>
                  <a:schemeClr val="accent4"/>
                </a:solidFill>
              </a:rPr>
              <a:t>Shane L. Larson</a:t>
            </a:r>
            <a:r>
              <a:rPr lang="en-US" dirty="0" smtClean="0"/>
              <a:t>: </a:t>
            </a:r>
            <a:r>
              <a:rPr lang="en-US" dirty="0"/>
              <a:t>https://</a:t>
            </a:r>
            <a:r>
              <a:rPr lang="en-US" dirty="0" err="1"/>
              <a:t>writescience.wordpress.com</a:t>
            </a:r>
            <a:r>
              <a:rPr lang="en-US" dirty="0"/>
              <a:t>/tag/gravitational-waves/</a:t>
            </a:r>
          </a:p>
          <a:p>
            <a:endParaRPr lang="en-US" dirty="0"/>
          </a:p>
        </p:txBody>
      </p:sp>
    </p:spTree>
    <p:extLst>
      <p:ext uri="{BB962C8B-B14F-4D97-AF65-F5344CB8AC3E}">
        <p14:creationId xmlns:p14="http://schemas.microsoft.com/office/powerpoint/2010/main" val="526270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1768280" y="228600"/>
            <a:ext cx="8137720" cy="1143000"/>
          </a:xfrm>
        </p:spPr>
        <p:txBody>
          <a:bodyPr vert="horz" lIns="91440" tIns="45720" rIns="35717" bIns="45720" rtlCol="0" anchor="ctr">
            <a:normAutofit/>
          </a:bodyPr>
          <a:lstStyle/>
          <a:p>
            <a:pPr eaLnBrk="1" hangingPunct="1"/>
            <a:r>
              <a:rPr lang="en-US" dirty="0" smtClean="0">
                <a:latin typeface="Euphemia UCAS" charset="0"/>
                <a:ea typeface="Euphemia UCAS" charset="0"/>
                <a:cs typeface="Euphemia UCAS" charset="0"/>
              </a:rPr>
              <a:t>CMB Polarization:  E &amp; B Defined </a:t>
            </a:r>
            <a:endParaRPr lang="en-US" dirty="0">
              <a:latin typeface="Euphemia UCAS" charset="0"/>
              <a:ea typeface="Euphemia UCAS" charset="0"/>
              <a:cs typeface="Euphemia UCAS" charset="0"/>
            </a:endParaRPr>
          </a:p>
        </p:txBody>
      </p:sp>
      <p:sp>
        <p:nvSpPr>
          <p:cNvPr id="7178" name="Text Box 27"/>
          <p:cNvSpPr txBox="1">
            <a:spLocks noChangeArrowheads="1"/>
          </p:cNvSpPr>
          <p:nvPr/>
        </p:nvSpPr>
        <p:spPr bwMode="auto">
          <a:xfrm>
            <a:off x="1768281" y="2748962"/>
            <a:ext cx="4664272" cy="646331"/>
          </a:xfrm>
          <a:prstGeom prst="rect">
            <a:avLst/>
          </a:prstGeom>
          <a:solidFill>
            <a:schemeClr val="accent4"/>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solidFill>
                  <a:schemeClr val="bg1"/>
                </a:solidFill>
                <a:latin typeface="+mj-lt"/>
                <a:ea typeface="Euphemia UCAS" charset="0"/>
                <a:cs typeface="Euphemia UCAS" charset="0"/>
              </a:rPr>
              <a:t>LINEAR POLARIZATION IS A TENSOR  Requires a magnitude and a direction.</a:t>
            </a:r>
          </a:p>
        </p:txBody>
      </p:sp>
      <p:sp>
        <p:nvSpPr>
          <p:cNvPr id="82972" name="Rectangle 28"/>
          <p:cNvSpPr>
            <a:spLocks noChangeArrowheads="1"/>
          </p:cNvSpPr>
          <p:nvPr/>
        </p:nvSpPr>
        <p:spPr bwMode="auto">
          <a:xfrm>
            <a:off x="2073275" y="1614811"/>
            <a:ext cx="3213102" cy="472787"/>
          </a:xfrm>
          <a:prstGeom prst="rect">
            <a:avLst/>
          </a:prstGeom>
          <a:solidFill>
            <a:schemeClr val="accent3"/>
          </a:solidFill>
          <a:ln>
            <a:noFill/>
          </a:ln>
          <a:effectLst/>
          <a:extLst/>
        </p:spPr>
        <p:txBody>
          <a:bodyPr anchor="ctr"/>
          <a:lstStyle/>
          <a:p>
            <a:pPr eaLnBrk="1" hangingPunct="1">
              <a:defRPr/>
            </a:pPr>
            <a:r>
              <a:rPr lang="en-US" sz="1600" dirty="0">
                <a:solidFill>
                  <a:schemeClr val="bg1"/>
                </a:solidFill>
                <a:latin typeface="+mj-lt"/>
                <a:ea typeface="Euphemia UCAS" charset="0"/>
                <a:cs typeface="Euphemia UCAS" charset="0"/>
              </a:rPr>
              <a:t>TEMPERATURE IS A SCALAR</a:t>
            </a:r>
            <a:endParaRPr lang="en-US" sz="4000" dirty="0">
              <a:solidFill>
                <a:schemeClr val="bg1"/>
              </a:solidFill>
              <a:latin typeface="+mj-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42522448"/>
              </p:ext>
            </p:extLst>
          </p:nvPr>
        </p:nvGraphicFramePr>
        <p:xfrm>
          <a:off x="7658531" y="3824657"/>
          <a:ext cx="2514600" cy="2646947"/>
        </p:xfrm>
        <a:graphic>
          <a:graphicData uri="http://schemas.openxmlformats.org/presentationml/2006/ole">
            <mc:AlternateContent xmlns:mc="http://schemas.openxmlformats.org/markup-compatibility/2006">
              <mc:Choice xmlns:v="urn:schemas-microsoft-com:vml" Requires="v">
                <p:oleObj spid="_x0000_s15403" name="Equation" r:id="rId4" imgW="965200" imgH="1016000" progId="Equation.3">
                  <p:embed/>
                </p:oleObj>
              </mc:Choice>
              <mc:Fallback>
                <p:oleObj name="Equation" r:id="rId4" imgW="965200" imgH="1016000" progId="Equation.3">
                  <p:embed/>
                  <p:pic>
                    <p:nvPicPr>
                      <p:cNvPr id="0" name=""/>
                      <p:cNvPicPr/>
                      <p:nvPr/>
                    </p:nvPicPr>
                    <p:blipFill>
                      <a:blip r:embed="rId5"/>
                      <a:stretch>
                        <a:fillRect/>
                      </a:stretch>
                    </p:blipFill>
                    <p:spPr>
                      <a:xfrm>
                        <a:off x="7658531" y="3824657"/>
                        <a:ext cx="2514600" cy="2646947"/>
                      </a:xfrm>
                      <a:prstGeom prst="rect">
                        <a:avLst/>
                      </a:prstGeom>
                      <a:solidFill>
                        <a:schemeClr val="tx1"/>
                      </a:solidFill>
                    </p:spPr>
                  </p:pic>
                </p:oleObj>
              </mc:Fallback>
            </mc:AlternateContent>
          </a:graphicData>
        </a:graphic>
      </p:graphicFrame>
      <p:pic>
        <p:nvPicPr>
          <p:cNvPr id="4" name="Picture 3" descr="polli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8280" y="3652574"/>
            <a:ext cx="4326132" cy="2991115"/>
          </a:xfrm>
          <a:prstGeom prst="rect">
            <a:avLst/>
          </a:prstGeom>
        </p:spPr>
      </p:pic>
      <p:sp>
        <p:nvSpPr>
          <p:cNvPr id="70" name="Text Box 27"/>
          <p:cNvSpPr txBox="1">
            <a:spLocks noChangeArrowheads="1"/>
          </p:cNvSpPr>
          <p:nvPr/>
        </p:nvSpPr>
        <p:spPr bwMode="auto">
          <a:xfrm>
            <a:off x="7204078" y="2830181"/>
            <a:ext cx="3336923" cy="784830"/>
          </a:xfrm>
          <a:prstGeom prst="rect">
            <a:avLst/>
          </a:prstGeom>
          <a:solidFill>
            <a:schemeClr val="accent6"/>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800" dirty="0">
                <a:latin typeface="Euphemia UCAS" charset="0"/>
                <a:ea typeface="Euphemia UCAS" charset="0"/>
                <a:cs typeface="Euphemia UCAS" charset="0"/>
              </a:rPr>
              <a:t>STOKES PARAMETERS</a:t>
            </a:r>
          </a:p>
          <a:p>
            <a:pPr>
              <a:spcBef>
                <a:spcPct val="50000"/>
              </a:spcBef>
            </a:pPr>
            <a:r>
              <a:rPr lang="en-US" sz="1800" dirty="0">
                <a:latin typeface="Euphemia UCAS" charset="0"/>
                <a:ea typeface="Euphemia UCAS" charset="0"/>
                <a:cs typeface="Euphemia UCAS" charset="0"/>
              </a:rPr>
              <a:t>Step 1:  Define </a:t>
            </a:r>
            <a:r>
              <a:rPr lang="en-US" sz="1800" dirty="0" err="1">
                <a:latin typeface="Euphemia UCAS" charset="0"/>
                <a:ea typeface="Euphemia UCAS" charset="0"/>
                <a:cs typeface="Euphemia UCAS" charset="0"/>
              </a:rPr>
              <a:t>x,y,z</a:t>
            </a:r>
            <a:r>
              <a:rPr lang="en-US" sz="1800" dirty="0">
                <a:latin typeface="Euphemia UCAS" charset="0"/>
                <a:ea typeface="Euphemia UCAS" charset="0"/>
                <a:cs typeface="Euphemia UCAS" charset="0"/>
              </a:rPr>
              <a:t> system</a:t>
            </a:r>
          </a:p>
        </p:txBody>
      </p:sp>
      <p:graphicFrame>
        <p:nvGraphicFramePr>
          <p:cNvPr id="7176" name="Object 25"/>
          <p:cNvGraphicFramePr>
            <a:graphicFrameLocks noChangeAspect="1"/>
          </p:cNvGraphicFramePr>
          <p:nvPr>
            <p:extLst>
              <p:ext uri="{D42A27DB-BD31-4B8C-83A1-F6EECF244321}">
                <p14:modId xmlns:p14="http://schemas.microsoft.com/office/powerpoint/2010/main" val="1685307815"/>
              </p:ext>
            </p:extLst>
          </p:nvPr>
        </p:nvGraphicFramePr>
        <p:xfrm>
          <a:off x="6604603" y="1641214"/>
          <a:ext cx="3184525" cy="652462"/>
        </p:xfrm>
        <a:graphic>
          <a:graphicData uri="http://schemas.openxmlformats.org/presentationml/2006/ole">
            <mc:AlternateContent xmlns:mc="http://schemas.openxmlformats.org/markup-compatibility/2006">
              <mc:Choice xmlns:v="urn:schemas-microsoft-com:vml" Requires="v">
                <p:oleObj spid="_x0000_s15404" name="Equation" r:id="rId7" imgW="4521200" imgH="927100" progId="Equation.3">
                  <p:embed/>
                </p:oleObj>
              </mc:Choice>
              <mc:Fallback>
                <p:oleObj name="Equation" r:id="rId7" imgW="4521200" imgH="927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603" y="1641214"/>
                        <a:ext cx="3184525" cy="652462"/>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 name="Oval 7"/>
          <p:cNvSpPr/>
          <p:nvPr/>
        </p:nvSpPr>
        <p:spPr>
          <a:xfrm>
            <a:off x="5984554" y="1419383"/>
            <a:ext cx="4188577" cy="1098884"/>
          </a:xfrm>
          <a:prstGeom prst="ellipse">
            <a:avLst/>
          </a:prstGeom>
          <a:noFill/>
          <a:ln w="508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35024" y="2333601"/>
            <a:ext cx="1461003" cy="369332"/>
          </a:xfrm>
          <a:prstGeom prst="rect">
            <a:avLst/>
          </a:prstGeom>
          <a:noFill/>
        </p:spPr>
        <p:txBody>
          <a:bodyPr wrap="square" rtlCol="0">
            <a:spAutoFit/>
          </a:bodyPr>
          <a:lstStyle/>
          <a:p>
            <a:pPr algn="ctr"/>
            <a:r>
              <a:rPr lang="en-US" b="1" dirty="0">
                <a:solidFill>
                  <a:schemeClr val="accent1"/>
                </a:solidFill>
                <a:latin typeface="Euphemia UCAS" charset="0"/>
                <a:ea typeface="Euphemia UCAS" charset="0"/>
                <a:cs typeface="Euphemia UCAS" charset="0"/>
              </a:rPr>
              <a:t>Nice form!</a:t>
            </a:r>
          </a:p>
        </p:txBody>
      </p:sp>
      <p:cxnSp>
        <p:nvCxnSpPr>
          <p:cNvPr id="11" name="Straight Arrow Connector 10"/>
          <p:cNvCxnSpPr/>
          <p:nvPr/>
        </p:nvCxnSpPr>
        <p:spPr>
          <a:xfrm flipV="1">
            <a:off x="5701093" y="2293676"/>
            <a:ext cx="519508" cy="224591"/>
          </a:xfrm>
          <a:prstGeom prst="straightConnector1">
            <a:avLst/>
          </a:prstGeom>
          <a:ln w="41275">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41968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8650" y="163513"/>
            <a:ext cx="8572500" cy="1344612"/>
          </a:xfrm>
        </p:spPr>
        <p:txBody>
          <a:bodyPr>
            <a:normAutofit/>
          </a:bodyPr>
          <a:lstStyle/>
          <a:p>
            <a:r>
              <a:rPr lang="en-US" sz="3600" dirty="0">
                <a:latin typeface="Euphemia UCAS" charset="0"/>
                <a:ea typeface="Euphemia UCAS" charset="0"/>
                <a:cs typeface="Euphemia UCAS" charset="0"/>
              </a:rPr>
              <a:t>E &amp; B:  Scalars for Polarization</a:t>
            </a:r>
            <a:r>
              <a:rPr lang="en-US" sz="2400" dirty="0">
                <a:latin typeface="Euphemia UCAS" charset="0"/>
                <a:ea typeface="Euphemia UCAS" charset="0"/>
                <a:cs typeface="Euphemia UCAS" charset="0"/>
              </a:rPr>
              <a:t>)</a:t>
            </a:r>
          </a:p>
        </p:txBody>
      </p:sp>
      <p:pic>
        <p:nvPicPr>
          <p:cNvPr id="8" name="Picture 7" descr="a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213" y="2005641"/>
            <a:ext cx="4419600" cy="774700"/>
          </a:xfrm>
          <a:prstGeom prst="rect">
            <a:avLst/>
          </a:prstGeom>
        </p:spPr>
      </p:pic>
      <p:sp>
        <p:nvSpPr>
          <p:cNvPr id="5" name="TextBox 4"/>
          <p:cNvSpPr txBox="1"/>
          <p:nvPr/>
        </p:nvSpPr>
        <p:spPr>
          <a:xfrm>
            <a:off x="7696201" y="6375493"/>
            <a:ext cx="4298950" cy="369332"/>
          </a:xfrm>
          <a:prstGeom prst="rect">
            <a:avLst/>
          </a:prstGeom>
          <a:noFill/>
        </p:spPr>
        <p:txBody>
          <a:bodyPr wrap="square" rtlCol="0">
            <a:spAutoFit/>
          </a:bodyPr>
          <a:lstStyle/>
          <a:p>
            <a:r>
              <a:rPr lang="en-US" dirty="0">
                <a:ea typeface="Euphemia UCAS" charset="0"/>
                <a:cs typeface="Euphemia UCAS" charset="0"/>
              </a:rPr>
              <a:t>But:  experiments measure Q &amp; U</a:t>
            </a:r>
            <a:r>
              <a:rPr lang="is-IS" dirty="0">
                <a:ea typeface="Euphemia UCAS" charset="0"/>
                <a:cs typeface="Euphemia UCAS" charset="0"/>
              </a:rPr>
              <a:t>…</a:t>
            </a:r>
            <a:endParaRPr lang="en-US" dirty="0">
              <a:ea typeface="Euphemia UCAS" charset="0"/>
              <a:cs typeface="Euphemia UCAS" charset="0"/>
            </a:endParaRPr>
          </a:p>
        </p:txBody>
      </p:sp>
      <p:grpSp>
        <p:nvGrpSpPr>
          <p:cNvPr id="24" name="Group 23"/>
          <p:cNvGrpSpPr/>
          <p:nvPr/>
        </p:nvGrpSpPr>
        <p:grpSpPr>
          <a:xfrm>
            <a:off x="4170767" y="3015233"/>
            <a:ext cx="7054049" cy="3168171"/>
            <a:chOff x="4170767" y="3015233"/>
            <a:chExt cx="7054049" cy="3168171"/>
          </a:xfrm>
        </p:grpSpPr>
        <p:sp>
          <p:nvSpPr>
            <p:cNvPr id="4" name="TextBox 3"/>
            <p:cNvSpPr txBox="1"/>
            <p:nvPr/>
          </p:nvSpPr>
          <p:spPr>
            <a:xfrm>
              <a:off x="4525566" y="5537073"/>
              <a:ext cx="6699250" cy="646331"/>
            </a:xfrm>
            <a:prstGeom prst="rect">
              <a:avLst/>
            </a:prstGeom>
            <a:solidFill>
              <a:schemeClr val="accent3"/>
            </a:solidFill>
          </p:spPr>
          <p:txBody>
            <a:bodyPr wrap="square" rtlCol="0">
              <a:spAutoFit/>
            </a:bodyPr>
            <a:lstStyle/>
            <a:p>
              <a:pPr algn="ctr"/>
              <a:r>
                <a:rPr lang="en-US" dirty="0" err="1">
                  <a:solidFill>
                    <a:schemeClr val="bg1"/>
                  </a:solidFill>
                  <a:latin typeface="+mj-lt"/>
                  <a:ea typeface="Euphemia UCAS" charset="0"/>
                  <a:cs typeface="Euphemia UCAS" charset="0"/>
                </a:rPr>
                <a:t>Seljak</a:t>
              </a:r>
              <a:r>
                <a:rPr lang="en-US" dirty="0">
                  <a:solidFill>
                    <a:schemeClr val="bg1"/>
                  </a:solidFill>
                  <a:latin typeface="+mj-lt"/>
                  <a:ea typeface="Euphemia UCAS" charset="0"/>
                  <a:cs typeface="Euphemia UCAS" charset="0"/>
                </a:rPr>
                <a:t> &amp; </a:t>
              </a:r>
              <a:r>
                <a:rPr lang="en-US" dirty="0" err="1">
                  <a:solidFill>
                    <a:schemeClr val="bg1"/>
                  </a:solidFill>
                  <a:latin typeface="+mj-lt"/>
                  <a:ea typeface="Euphemia UCAS" charset="0"/>
                  <a:cs typeface="Euphemia UCAS" charset="0"/>
                </a:rPr>
                <a:t>Zaldarriaga</a:t>
              </a:r>
              <a:r>
                <a:rPr lang="en-US" dirty="0">
                  <a:solidFill>
                    <a:schemeClr val="bg1"/>
                  </a:solidFill>
                  <a:latin typeface="+mj-lt"/>
                  <a:ea typeface="Euphemia UCAS" charset="0"/>
                  <a:cs typeface="Euphemia UCAS" charset="0"/>
                </a:rPr>
                <a:t> 1997</a:t>
              </a:r>
              <a:br>
                <a:rPr lang="en-US" dirty="0">
                  <a:solidFill>
                    <a:schemeClr val="bg1"/>
                  </a:solidFill>
                  <a:latin typeface="+mj-lt"/>
                  <a:ea typeface="Euphemia UCAS" charset="0"/>
                  <a:cs typeface="Euphemia UCAS" charset="0"/>
                </a:rPr>
              </a:br>
              <a:r>
                <a:rPr lang="en-US" dirty="0" err="1">
                  <a:solidFill>
                    <a:schemeClr val="bg1"/>
                  </a:solidFill>
                  <a:latin typeface="+mj-lt"/>
                  <a:ea typeface="Euphemia UCAS" charset="0"/>
                  <a:cs typeface="Euphemia UCAS" charset="0"/>
                </a:rPr>
                <a:t>Kamionkowski</a:t>
              </a:r>
              <a:r>
                <a:rPr lang="en-US" dirty="0">
                  <a:solidFill>
                    <a:schemeClr val="bg1"/>
                  </a:solidFill>
                  <a:latin typeface="+mj-lt"/>
                  <a:ea typeface="Euphemia UCAS" charset="0"/>
                  <a:cs typeface="Euphemia UCAS" charset="0"/>
                </a:rPr>
                <a:t>, </a:t>
              </a:r>
              <a:r>
                <a:rPr lang="en-US" dirty="0" err="1">
                  <a:solidFill>
                    <a:schemeClr val="bg1"/>
                  </a:solidFill>
                  <a:latin typeface="+mj-lt"/>
                  <a:ea typeface="Euphemia UCAS" charset="0"/>
                  <a:cs typeface="Euphemia UCAS" charset="0"/>
                </a:rPr>
                <a:t>Kosowsky</a:t>
              </a:r>
              <a:r>
                <a:rPr lang="en-US" dirty="0">
                  <a:solidFill>
                    <a:schemeClr val="bg1"/>
                  </a:solidFill>
                  <a:latin typeface="+mj-lt"/>
                  <a:ea typeface="Euphemia UCAS" charset="0"/>
                  <a:cs typeface="Euphemia UCAS" charset="0"/>
                </a:rPr>
                <a:t>, Stebbins 1997 (E</a:t>
              </a:r>
              <a:r>
                <a:rPr lang="en-US" dirty="0">
                  <a:solidFill>
                    <a:schemeClr val="bg1"/>
                  </a:solidFill>
                  <a:latin typeface="+mj-lt"/>
                  <a:ea typeface="Euphemia UCAS" charset="0"/>
                  <a:cs typeface="Euphemia UCAS" charset="0"/>
                  <a:sym typeface="Wingdings"/>
                </a:rPr>
                <a:t> </a:t>
              </a:r>
              <a:r>
                <a:rPr lang="en-US" dirty="0">
                  <a:solidFill>
                    <a:schemeClr val="bg1"/>
                  </a:solidFill>
                  <a:latin typeface="+mj-lt"/>
                  <a:ea typeface="Euphemia UCAS" charset="0"/>
                  <a:cs typeface="Euphemia UCAS" charset="0"/>
                </a:rPr>
                <a:t>G, B </a:t>
              </a:r>
              <a:r>
                <a:rPr lang="en-US" dirty="0">
                  <a:solidFill>
                    <a:schemeClr val="bg1"/>
                  </a:solidFill>
                  <a:latin typeface="+mj-lt"/>
                  <a:ea typeface="Euphemia UCAS" charset="0"/>
                  <a:cs typeface="Euphemia UCAS" charset="0"/>
                  <a:sym typeface="Wingdings"/>
                </a:rPr>
                <a:t> </a:t>
              </a:r>
              <a:r>
                <a:rPr lang="en-US" dirty="0">
                  <a:solidFill>
                    <a:schemeClr val="bg1"/>
                  </a:solidFill>
                  <a:latin typeface="+mj-lt"/>
                  <a:ea typeface="Euphemia UCAS" charset="0"/>
                  <a:cs typeface="Euphemia UCAS" charset="0"/>
                </a:rPr>
                <a:t>C)</a:t>
              </a:r>
            </a:p>
          </p:txBody>
        </p:sp>
        <p:grpSp>
          <p:nvGrpSpPr>
            <p:cNvPr id="16" name="Group 15"/>
            <p:cNvGrpSpPr/>
            <p:nvPr/>
          </p:nvGrpSpPr>
          <p:grpSpPr>
            <a:xfrm>
              <a:off x="4170767" y="3015233"/>
              <a:ext cx="6515100" cy="2023363"/>
              <a:chOff x="4170767" y="3015233"/>
              <a:chExt cx="6515100" cy="2023363"/>
            </a:xfrm>
          </p:grpSpPr>
          <p:pic>
            <p:nvPicPr>
              <p:cNvPr id="10" name="Picture 9" descr="a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2042" y="3015233"/>
                <a:ext cx="6459943" cy="762000"/>
              </a:xfrm>
              <a:prstGeom prst="rect">
                <a:avLst/>
              </a:prstGeom>
            </p:spPr>
          </p:pic>
          <p:pic>
            <p:nvPicPr>
              <p:cNvPr id="11" name="Picture 10" descr="ae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0767" y="4174996"/>
                <a:ext cx="6515100" cy="863600"/>
              </a:xfrm>
              <a:prstGeom prst="rect">
                <a:avLst/>
              </a:prstGeom>
            </p:spPr>
          </p:pic>
        </p:grpSp>
      </p:grpSp>
      <p:grpSp>
        <p:nvGrpSpPr>
          <p:cNvPr id="18" name="Group 17"/>
          <p:cNvGrpSpPr/>
          <p:nvPr/>
        </p:nvGrpSpPr>
        <p:grpSpPr>
          <a:xfrm>
            <a:off x="2120906" y="3928599"/>
            <a:ext cx="9286869" cy="2116305"/>
            <a:chOff x="2120906" y="3928599"/>
            <a:chExt cx="9286869" cy="2116305"/>
          </a:xfrm>
        </p:grpSpPr>
        <p:sp>
          <p:nvSpPr>
            <p:cNvPr id="13" name="Oval 12"/>
            <p:cNvSpPr/>
            <p:nvPr/>
          </p:nvSpPr>
          <p:spPr>
            <a:xfrm>
              <a:off x="4170767" y="3928599"/>
              <a:ext cx="7237008" cy="1288867"/>
            </a:xfrm>
            <a:prstGeom prst="ellipse">
              <a:avLst/>
            </a:prstGeom>
            <a:no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2120906" y="5675572"/>
              <a:ext cx="2091136" cy="369332"/>
            </a:xfrm>
            <a:prstGeom prst="rect">
              <a:avLst/>
            </a:prstGeom>
            <a:noFill/>
          </p:spPr>
          <p:txBody>
            <a:bodyPr wrap="square" rtlCol="0">
              <a:spAutoFit/>
            </a:bodyPr>
            <a:lstStyle/>
            <a:p>
              <a:pPr algn="ctr"/>
              <a:r>
                <a:rPr lang="en-US" dirty="0">
                  <a:solidFill>
                    <a:schemeClr val="accent1"/>
                  </a:solidFill>
                  <a:latin typeface="+mj-lt"/>
                  <a:ea typeface="Euphemia UCAS" charset="0"/>
                  <a:cs typeface="Euphemia UCAS" charset="0"/>
                </a:rPr>
                <a:t>Nice forms!</a:t>
              </a:r>
            </a:p>
          </p:txBody>
        </p:sp>
        <p:cxnSp>
          <p:nvCxnSpPr>
            <p:cNvPr id="15" name="Straight Arrow Connector 14"/>
            <p:cNvCxnSpPr/>
            <p:nvPr/>
          </p:nvCxnSpPr>
          <p:spPr>
            <a:xfrm flipV="1">
              <a:off x="3500626" y="5148435"/>
              <a:ext cx="1736356" cy="497291"/>
            </a:xfrm>
            <a:prstGeom prst="straightConnector1">
              <a:avLst/>
            </a:prstGeom>
            <a:ln w="47625">
              <a:solidFill>
                <a:srgbClr val="FFC000"/>
              </a:solidFill>
              <a:tailEnd type="triangle"/>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10034955" y="2049295"/>
            <a:ext cx="1781908" cy="646331"/>
          </a:xfrm>
          <a:prstGeom prst="rect">
            <a:avLst/>
          </a:prstGeom>
          <a:noFill/>
        </p:spPr>
        <p:txBody>
          <a:bodyPr wrap="square" rtlCol="0">
            <a:spAutoFit/>
          </a:bodyPr>
          <a:lstStyle/>
          <a:p>
            <a:pPr algn="ctr"/>
            <a:r>
              <a:rPr lang="en-US" b="1" dirty="0">
                <a:solidFill>
                  <a:schemeClr val="accent6"/>
                </a:solidFill>
              </a:rPr>
              <a:t>Spin-weighted harmonics</a:t>
            </a:r>
          </a:p>
        </p:txBody>
      </p:sp>
      <p:cxnSp>
        <p:nvCxnSpPr>
          <p:cNvPr id="17" name="Straight Arrow Connector 16"/>
          <p:cNvCxnSpPr/>
          <p:nvPr/>
        </p:nvCxnSpPr>
        <p:spPr>
          <a:xfrm flipH="1" flipV="1">
            <a:off x="9744349" y="2287757"/>
            <a:ext cx="244962" cy="64756"/>
          </a:xfrm>
          <a:prstGeom prst="straightConnector1">
            <a:avLst/>
          </a:prstGeom>
          <a:ln w="41275">
            <a:solidFill>
              <a:schemeClr val="accent6"/>
            </a:solidFill>
            <a:headEnd w="lg" len="lg"/>
            <a:tailEnd type="triangle"/>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rot="16200000">
            <a:off x="38547" y="1711135"/>
            <a:ext cx="4056185" cy="3173781"/>
          </a:xfrm>
          <a:prstGeom prst="rect">
            <a:avLst/>
          </a:prstGeom>
          <a:solidFill>
            <a:srgbClr val="C04CC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rot="16200000">
            <a:off x="187204" y="1943553"/>
            <a:ext cx="3741615" cy="2806211"/>
          </a:xfrm>
          <a:prstGeom prst="rect">
            <a:avLst/>
          </a:prstGeom>
        </p:spPr>
      </p:pic>
      <p:pic>
        <p:nvPicPr>
          <p:cNvPr id="23" name="Picture 22"/>
          <p:cNvPicPr>
            <a:picLocks noChangeAspect="1"/>
          </p:cNvPicPr>
          <p:nvPr/>
        </p:nvPicPr>
        <p:blipFill>
          <a:blip r:embed="rId7"/>
          <a:stretch>
            <a:fillRect/>
          </a:stretch>
        </p:blipFill>
        <p:spPr>
          <a:xfrm>
            <a:off x="11466607" y="2780341"/>
            <a:ext cx="420596" cy="420596"/>
          </a:xfrm>
          <a:prstGeom prst="rect">
            <a:avLst/>
          </a:prstGeom>
          <a:ln w="63500">
            <a:solidFill>
              <a:schemeClr val="accent6"/>
            </a:solidFill>
          </a:ln>
        </p:spPr>
      </p:pic>
    </p:spTree>
    <p:extLst>
      <p:ext uri="{BB962C8B-B14F-4D97-AF65-F5344CB8AC3E}">
        <p14:creationId xmlns:p14="http://schemas.microsoft.com/office/powerpoint/2010/main" val="131751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5866" y="210724"/>
            <a:ext cx="11283037" cy="1145059"/>
          </a:xfrm>
        </p:spPr>
        <p:txBody>
          <a:bodyPr/>
          <a:lstStyle/>
          <a:p>
            <a:r>
              <a:rPr lang="en-US" dirty="0" smtClean="0"/>
              <a:t>The </a:t>
            </a:r>
            <a:r>
              <a:rPr lang="en-US" dirty="0" smtClean="0">
                <a:solidFill>
                  <a:schemeClr val="accent6"/>
                </a:solidFill>
              </a:rPr>
              <a:t>C</a:t>
            </a:r>
            <a:r>
              <a:rPr lang="en-US" dirty="0" smtClean="0"/>
              <a:t>osmic </a:t>
            </a:r>
            <a:r>
              <a:rPr lang="en-US" dirty="0" smtClean="0">
                <a:solidFill>
                  <a:schemeClr val="accent6"/>
                </a:solidFill>
              </a:rPr>
              <a:t>M</a:t>
            </a:r>
            <a:r>
              <a:rPr lang="en-US" dirty="0" smtClean="0"/>
              <a:t>icrowave </a:t>
            </a:r>
            <a:r>
              <a:rPr lang="en-US" dirty="0" smtClean="0">
                <a:solidFill>
                  <a:schemeClr val="accent6"/>
                </a:solidFill>
              </a:rPr>
              <a:t>B</a:t>
            </a:r>
            <a:r>
              <a:rPr lang="en-US" dirty="0" smtClean="0"/>
              <a:t>ackground in CONTEXT</a:t>
            </a:r>
            <a:endParaRPr lang="en-US" dirty="0"/>
          </a:p>
        </p:txBody>
      </p:sp>
      <p:sp>
        <p:nvSpPr>
          <p:cNvPr id="6" name="Slide Number Placeholder 5"/>
          <p:cNvSpPr>
            <a:spLocks noGrp="1"/>
          </p:cNvSpPr>
          <p:nvPr>
            <p:ph type="sldNum" sz="quarter" idx="12"/>
          </p:nvPr>
        </p:nvSpPr>
        <p:spPr/>
        <p:txBody>
          <a:bodyPr/>
          <a:lstStyle/>
          <a:p>
            <a:fld id="{9DBB6833-7FF9-4746-997F-E5A1378B407F}" type="slidenum">
              <a:rPr lang="en-US" smtClean="0"/>
              <a:t>2</a:t>
            </a:fld>
            <a:endParaRPr lang="en-US" dirty="0"/>
          </a:p>
        </p:txBody>
      </p:sp>
      <p:grpSp>
        <p:nvGrpSpPr>
          <p:cNvPr id="19" name="Group 18"/>
          <p:cNvGrpSpPr/>
          <p:nvPr/>
        </p:nvGrpSpPr>
        <p:grpSpPr>
          <a:xfrm>
            <a:off x="925014" y="1325195"/>
            <a:ext cx="9520707" cy="5468119"/>
            <a:chOff x="370834" y="1325195"/>
            <a:chExt cx="9520707" cy="5468119"/>
          </a:xfrm>
        </p:grpSpPr>
        <p:grpSp>
          <p:nvGrpSpPr>
            <p:cNvPr id="18" name="Group 17"/>
            <p:cNvGrpSpPr/>
            <p:nvPr/>
          </p:nvGrpSpPr>
          <p:grpSpPr>
            <a:xfrm>
              <a:off x="370834" y="1325195"/>
              <a:ext cx="9509760" cy="5323920"/>
              <a:chOff x="370834" y="1325195"/>
              <a:chExt cx="9509760" cy="532392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 t="6985" r="28545" b="2105"/>
              <a:stretch/>
            </p:blipFill>
            <p:spPr>
              <a:xfrm>
                <a:off x="370834" y="1325195"/>
                <a:ext cx="9509760" cy="5323920"/>
              </a:xfrm>
              <a:prstGeom prst="rect">
                <a:avLst/>
              </a:prstGeom>
            </p:spPr>
          </p:pic>
          <p:sp>
            <p:nvSpPr>
              <p:cNvPr id="2" name="Rectangle 1"/>
              <p:cNvSpPr/>
              <p:nvPr/>
            </p:nvSpPr>
            <p:spPr>
              <a:xfrm>
                <a:off x="563129" y="1361771"/>
                <a:ext cx="9280889" cy="199219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43986" y="2537356"/>
                <a:ext cx="1417591" cy="523220"/>
              </a:xfrm>
              <a:prstGeom prst="rect">
                <a:avLst/>
              </a:prstGeom>
              <a:noFill/>
              <a:ln>
                <a:solidFill>
                  <a:schemeClr val="accent2"/>
                </a:solidFill>
              </a:ln>
            </p:spPr>
            <p:txBody>
              <a:bodyPr wrap="square" rtlCol="0">
                <a:spAutoFit/>
              </a:bodyPr>
              <a:lstStyle/>
              <a:p>
                <a:pPr algn="ctr"/>
                <a:r>
                  <a:rPr lang="en-US" dirty="0" smtClean="0">
                    <a:solidFill>
                      <a:schemeClr val="accent2"/>
                    </a:solidFill>
                  </a:rPr>
                  <a:t>ln (t) </a:t>
                </a:r>
                <a:r>
                  <a:rPr lang="en-US" dirty="0" smtClean="0">
                    <a:solidFill>
                      <a:schemeClr val="accent2"/>
                    </a:solidFill>
                    <a:sym typeface="Wingdings"/>
                  </a:rPr>
                  <a:t> </a:t>
                </a:r>
                <a:r>
                  <a:rPr lang="en-US" sz="2800" dirty="0" smtClean="0">
                    <a:solidFill>
                      <a:schemeClr val="accent2"/>
                    </a:solidFill>
                    <a:sym typeface="Wingdings"/>
                  </a:rPr>
                  <a:t>-∞</a:t>
                </a:r>
                <a:endParaRPr lang="en-US" sz="2800" dirty="0">
                  <a:solidFill>
                    <a:schemeClr val="accent2"/>
                  </a:solidFill>
                </a:endParaRPr>
              </a:p>
            </p:txBody>
          </p:sp>
          <p:cxnSp>
            <p:nvCxnSpPr>
              <p:cNvPr id="8" name="Straight Connector 7"/>
              <p:cNvCxnSpPr/>
              <p:nvPr/>
            </p:nvCxnSpPr>
            <p:spPr>
              <a:xfrm flipV="1">
                <a:off x="1221497" y="3079642"/>
                <a:ext cx="0" cy="1308381"/>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9684865">
                <a:off x="2085542" y="2653985"/>
                <a:ext cx="1356361" cy="369332"/>
              </a:xfrm>
              <a:prstGeom prst="rect">
                <a:avLst/>
              </a:prstGeom>
              <a:noFill/>
              <a:ln>
                <a:solidFill>
                  <a:schemeClr val="accent1"/>
                </a:solidFill>
              </a:ln>
            </p:spPr>
            <p:txBody>
              <a:bodyPr wrap="square" rtlCol="0">
                <a:spAutoFit/>
              </a:bodyPr>
              <a:lstStyle/>
              <a:p>
                <a:pPr algn="ctr"/>
                <a:r>
                  <a:rPr lang="en-US" dirty="0" smtClean="0">
                    <a:solidFill>
                      <a:schemeClr val="accent1"/>
                    </a:solidFill>
                  </a:rPr>
                  <a:t>PLASMA</a:t>
                </a:r>
                <a:endParaRPr lang="en-US" sz="2800" dirty="0">
                  <a:solidFill>
                    <a:schemeClr val="accent1"/>
                  </a:solidFill>
                </a:endParaRPr>
              </a:p>
            </p:txBody>
          </p:sp>
          <p:sp>
            <p:nvSpPr>
              <p:cNvPr id="13" name="TextBox 12"/>
              <p:cNvSpPr txBox="1"/>
              <p:nvPr/>
            </p:nvSpPr>
            <p:spPr>
              <a:xfrm>
                <a:off x="2537565" y="1646286"/>
                <a:ext cx="2545351" cy="369332"/>
              </a:xfrm>
              <a:prstGeom prst="rect">
                <a:avLst/>
              </a:prstGeom>
              <a:noFill/>
              <a:ln>
                <a:solidFill>
                  <a:schemeClr val="accent4"/>
                </a:solidFill>
              </a:ln>
            </p:spPr>
            <p:txBody>
              <a:bodyPr wrap="square" rtlCol="0">
                <a:spAutoFit/>
              </a:bodyPr>
              <a:lstStyle/>
              <a:p>
                <a:pPr algn="ctr"/>
                <a:r>
                  <a:rPr lang="en-US" dirty="0" smtClean="0">
                    <a:solidFill>
                      <a:schemeClr val="accent4"/>
                    </a:solidFill>
                  </a:rPr>
                  <a:t>CMB DECOUPLING!</a:t>
                </a:r>
                <a:endParaRPr lang="en-US" sz="2800" dirty="0">
                  <a:solidFill>
                    <a:schemeClr val="accent4"/>
                  </a:solidFill>
                </a:endParaRPr>
              </a:p>
            </p:txBody>
          </p:sp>
          <p:cxnSp>
            <p:nvCxnSpPr>
              <p:cNvPr id="14" name="Straight Arrow Connector 13"/>
              <p:cNvCxnSpPr/>
              <p:nvPr/>
            </p:nvCxnSpPr>
            <p:spPr>
              <a:xfrm flipH="1">
                <a:off x="3306329" y="2120386"/>
                <a:ext cx="530352" cy="1233576"/>
              </a:xfrm>
              <a:prstGeom prst="straightConnector1">
                <a:avLst/>
              </a:prstGeom>
              <a:ln w="53975">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937536" y="2323340"/>
                <a:ext cx="3668800" cy="923330"/>
              </a:xfrm>
              <a:prstGeom prst="rect">
                <a:avLst/>
              </a:prstGeom>
              <a:noFill/>
              <a:ln>
                <a:solidFill>
                  <a:schemeClr val="accent5"/>
                </a:solidFill>
              </a:ln>
            </p:spPr>
            <p:txBody>
              <a:bodyPr wrap="square" rtlCol="0">
                <a:spAutoFit/>
              </a:bodyPr>
              <a:lstStyle/>
              <a:p>
                <a:pPr algn="ctr"/>
                <a:r>
                  <a:rPr lang="en-US" dirty="0" smtClean="0">
                    <a:solidFill>
                      <a:schemeClr val="accent5"/>
                    </a:solidFill>
                  </a:rPr>
                  <a:t>Structures form via gravitational  collapse in expanding universe</a:t>
                </a:r>
                <a:endParaRPr lang="en-US" sz="2800" dirty="0">
                  <a:solidFill>
                    <a:schemeClr val="accent5"/>
                  </a:solidFill>
                </a:endParaRPr>
              </a:p>
            </p:txBody>
          </p:sp>
          <p:cxnSp>
            <p:nvCxnSpPr>
              <p:cNvPr id="16" name="Straight Arrow Connector 15"/>
              <p:cNvCxnSpPr/>
              <p:nvPr/>
            </p:nvCxnSpPr>
            <p:spPr>
              <a:xfrm flipH="1">
                <a:off x="7868564" y="2107102"/>
                <a:ext cx="530352" cy="1233576"/>
              </a:xfrm>
              <a:prstGeom prst="straightConnector1">
                <a:avLst/>
              </a:prstGeom>
              <a:ln w="539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68564" y="1646286"/>
                <a:ext cx="1116606" cy="369332"/>
              </a:xfrm>
              <a:prstGeom prst="rect">
                <a:avLst/>
              </a:prstGeom>
              <a:noFill/>
              <a:ln>
                <a:solidFill>
                  <a:schemeClr val="accent6"/>
                </a:solidFill>
              </a:ln>
            </p:spPr>
            <p:txBody>
              <a:bodyPr wrap="square" rtlCol="0">
                <a:spAutoFit/>
              </a:bodyPr>
              <a:lstStyle/>
              <a:p>
                <a:pPr algn="ctr"/>
                <a:r>
                  <a:rPr lang="en-US" dirty="0" smtClean="0">
                    <a:solidFill>
                      <a:schemeClr val="accent6"/>
                    </a:solidFill>
                  </a:rPr>
                  <a:t>NOW</a:t>
                </a:r>
                <a:endParaRPr lang="en-US" sz="2800" dirty="0">
                  <a:solidFill>
                    <a:schemeClr val="accent6"/>
                  </a:solidFill>
                </a:endParaRPr>
              </a:p>
            </p:txBody>
          </p:sp>
        </p:grpSp>
        <p:sp>
          <p:nvSpPr>
            <p:cNvPr id="11" name="TextBox 10"/>
            <p:cNvSpPr txBox="1"/>
            <p:nvPr/>
          </p:nvSpPr>
          <p:spPr>
            <a:xfrm>
              <a:off x="5955315" y="6516315"/>
              <a:ext cx="3936226" cy="276999"/>
            </a:xfrm>
            <a:prstGeom prst="rect">
              <a:avLst/>
            </a:prstGeom>
            <a:noFill/>
          </p:spPr>
          <p:txBody>
            <a:bodyPr wrap="square" rtlCol="0">
              <a:spAutoFit/>
            </a:bodyPr>
            <a:lstStyle/>
            <a:p>
              <a:pPr algn="r"/>
              <a:r>
                <a:rPr lang="en-US" sz="1200" dirty="0" smtClean="0">
                  <a:solidFill>
                    <a:schemeClr val="tx2"/>
                  </a:solidFill>
                  <a:ea typeface="Calibri" charset="0"/>
                  <a:cs typeface="Calibri" charset="0"/>
                </a:rPr>
                <a:t>Base image  courtesy of Planck science team</a:t>
              </a:r>
              <a:endParaRPr lang="en-US" sz="1200" dirty="0">
                <a:solidFill>
                  <a:schemeClr val="tx2"/>
                </a:solidFill>
                <a:ea typeface="Calibri" charset="0"/>
                <a:cs typeface="Calibri" charset="0"/>
              </a:endParaRPr>
            </a:p>
          </p:txBody>
        </p:sp>
      </p:grpSp>
    </p:spTree>
    <p:extLst>
      <p:ext uri="{BB962C8B-B14F-4D97-AF65-F5344CB8AC3E}">
        <p14:creationId xmlns:p14="http://schemas.microsoft.com/office/powerpoint/2010/main" val="15861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66" y="411892"/>
            <a:ext cx="11609459" cy="1145059"/>
          </a:xfrm>
        </p:spPr>
        <p:txBody>
          <a:bodyPr/>
          <a:lstStyle/>
          <a:p>
            <a:r>
              <a:rPr lang="en-US" dirty="0" smtClean="0"/>
              <a:t>Cartoon visualization of E &amp; B </a:t>
            </a:r>
            <a:r>
              <a:rPr lang="en-US" dirty="0" err="1" smtClean="0"/>
              <a:t>mODES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20</a:t>
            </a:fld>
            <a:endParaRPr lang="en-US" dirty="0"/>
          </a:p>
        </p:txBody>
      </p:sp>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866" y="1924376"/>
            <a:ext cx="9251458" cy="4201072"/>
          </a:xfrm>
          <a:prstGeom prst="rect">
            <a:avLst/>
          </a:prstGeom>
        </p:spPr>
      </p:pic>
      <p:sp>
        <p:nvSpPr>
          <p:cNvPr id="4" name="TextBox 3"/>
          <p:cNvSpPr txBox="1"/>
          <p:nvPr/>
        </p:nvSpPr>
        <p:spPr>
          <a:xfrm>
            <a:off x="2634342" y="6169707"/>
            <a:ext cx="7879670" cy="646331"/>
          </a:xfrm>
          <a:prstGeom prst="rect">
            <a:avLst/>
          </a:prstGeom>
          <a:noFill/>
        </p:spPr>
        <p:txBody>
          <a:bodyPr wrap="square" rtlCol="0">
            <a:spAutoFit/>
          </a:bodyPr>
          <a:lstStyle/>
          <a:p>
            <a:r>
              <a:rPr lang="en-US" dirty="0" smtClean="0"/>
              <a:t>E &amp; B are GLOBAL rather than </a:t>
            </a:r>
            <a:r>
              <a:rPr lang="en-US" smtClean="0"/>
              <a:t>LOCAL  since they </a:t>
            </a:r>
            <a:r>
              <a:rPr lang="en-US" dirty="0" smtClean="0"/>
              <a:t>are  fundamentally defined in the harmonic (rather than position) space.</a:t>
            </a:r>
            <a:endParaRPr lang="en-US" dirty="0"/>
          </a:p>
        </p:txBody>
      </p:sp>
    </p:spTree>
    <p:extLst>
      <p:ext uri="{BB962C8B-B14F-4D97-AF65-F5344CB8AC3E}">
        <p14:creationId xmlns:p14="http://schemas.microsoft.com/office/powerpoint/2010/main" val="605897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66" y="411892"/>
            <a:ext cx="11609459" cy="1145059"/>
          </a:xfrm>
        </p:spPr>
        <p:txBody>
          <a:bodyPr/>
          <a:lstStyle/>
          <a:p>
            <a:r>
              <a:rPr lang="en-US" dirty="0" smtClean="0"/>
              <a:t>Cartoon visualization of E &amp; B </a:t>
            </a:r>
            <a:r>
              <a:rPr lang="en-US" dirty="0" err="1" smtClean="0"/>
              <a:t>mODES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21</a:t>
            </a:fld>
            <a:endParaRPr lang="en-US" dirty="0"/>
          </a:p>
        </p:txBody>
      </p:sp>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4866" y="1924376"/>
            <a:ext cx="9251458" cy="4201072"/>
          </a:xfrm>
          <a:prstGeom prst="rect">
            <a:avLst/>
          </a:prstGeom>
        </p:spPr>
      </p:pic>
      <p:sp>
        <p:nvSpPr>
          <p:cNvPr id="5" name="TextBox 4"/>
          <p:cNvSpPr txBox="1"/>
          <p:nvPr/>
        </p:nvSpPr>
        <p:spPr>
          <a:xfrm rot="8818924" flipV="1">
            <a:off x="-1134" y="1823976"/>
            <a:ext cx="8410988" cy="1292662"/>
          </a:xfrm>
          <a:prstGeom prst="rect">
            <a:avLst/>
          </a:prstGeom>
          <a:solidFill>
            <a:schemeClr val="accent3"/>
          </a:solidFill>
        </p:spPr>
        <p:txBody>
          <a:bodyPr wrap="square" rtlCol="0">
            <a:spAutoFit/>
          </a:bodyPr>
          <a:lstStyle/>
          <a:p>
            <a:pPr algn="ctr"/>
            <a:r>
              <a:rPr lang="en-US" sz="3200" dirty="0" smtClean="0">
                <a:solidFill>
                  <a:schemeClr val="bg1"/>
                </a:solidFill>
                <a:cs typeface="Euphemia UCAS"/>
              </a:rPr>
              <a:t>ACOUSTIC OSCILLATIONS (SCALAR MODES)    PRODUCE ONLY E-MODES!                 </a:t>
            </a:r>
            <a:r>
              <a:rPr lang="en-US" sz="1400" dirty="0" smtClean="0">
                <a:solidFill>
                  <a:schemeClr val="bg1"/>
                </a:solidFill>
                <a:cs typeface="Euphemia UCAS"/>
              </a:rPr>
              <a:t>Kamionkowski, Kosowsky &amp; Stebbins; 1997; Seljak &amp; Zaldarriaga 1997</a:t>
            </a:r>
            <a:endParaRPr lang="en-US" sz="1400" dirty="0">
              <a:solidFill>
                <a:schemeClr val="bg1"/>
              </a:solidFill>
              <a:cs typeface="Euphemia UCAS"/>
            </a:endParaRPr>
          </a:p>
        </p:txBody>
      </p:sp>
      <p:sp>
        <p:nvSpPr>
          <p:cNvPr id="6" name="TextBox 5"/>
          <p:cNvSpPr txBox="1"/>
          <p:nvPr/>
        </p:nvSpPr>
        <p:spPr>
          <a:xfrm rot="612506">
            <a:off x="2755450" y="5011449"/>
            <a:ext cx="9197478" cy="584775"/>
          </a:xfrm>
          <a:prstGeom prst="rect">
            <a:avLst/>
          </a:prstGeom>
          <a:solidFill>
            <a:schemeClr val="accent5"/>
          </a:solidFill>
          <a:ln w="22225">
            <a:noFill/>
          </a:ln>
        </p:spPr>
        <p:txBody>
          <a:bodyPr wrap="square" rtlCol="0">
            <a:spAutoFit/>
          </a:bodyPr>
          <a:lstStyle/>
          <a:p>
            <a:r>
              <a:rPr lang="en-US" sz="3200" dirty="0" smtClean="0">
                <a:solidFill>
                  <a:schemeClr val="bg1"/>
                </a:solidFill>
                <a:cs typeface="Euphemia UCAS"/>
              </a:rPr>
              <a:t>GRAVITATIONAL WAVES PRODUCE E AND B...</a:t>
            </a:r>
            <a:endParaRPr lang="en-US" sz="3200" dirty="0">
              <a:solidFill>
                <a:schemeClr val="bg1"/>
              </a:solidFill>
              <a:cs typeface="Euphemia UCAS"/>
            </a:endParaRPr>
          </a:p>
        </p:txBody>
      </p:sp>
    </p:spTree>
    <p:extLst>
      <p:ext uri="{BB962C8B-B14F-4D97-AF65-F5344CB8AC3E}">
        <p14:creationId xmlns:p14="http://schemas.microsoft.com/office/powerpoint/2010/main" val="139671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66" y="411892"/>
            <a:ext cx="11609459" cy="1145059"/>
          </a:xfrm>
        </p:spPr>
        <p:txBody>
          <a:bodyPr/>
          <a:lstStyle/>
          <a:p>
            <a:r>
              <a:rPr lang="en-US" dirty="0" smtClean="0"/>
              <a:t>Cartoon visualization of E &amp; B </a:t>
            </a:r>
            <a:r>
              <a:rPr lang="en-US" dirty="0" err="1" smtClean="0"/>
              <a:t>mODES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22</a:t>
            </a:fld>
            <a:endParaRPr lang="en-US" dirty="0"/>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866" y="1924376"/>
            <a:ext cx="9251458" cy="4201072"/>
          </a:xfrm>
          <a:prstGeom prst="rect">
            <a:avLst/>
          </a:prstGeom>
        </p:spPr>
      </p:pic>
      <p:sp>
        <p:nvSpPr>
          <p:cNvPr id="6" name="TextBox 5"/>
          <p:cNvSpPr txBox="1"/>
          <p:nvPr/>
        </p:nvSpPr>
        <p:spPr>
          <a:xfrm rot="612506">
            <a:off x="2755450" y="5011449"/>
            <a:ext cx="9197478" cy="584775"/>
          </a:xfrm>
          <a:prstGeom prst="rect">
            <a:avLst/>
          </a:prstGeom>
          <a:solidFill>
            <a:schemeClr val="accent5"/>
          </a:solidFill>
          <a:ln w="22225">
            <a:noFill/>
          </a:ln>
        </p:spPr>
        <p:txBody>
          <a:bodyPr wrap="square" rtlCol="0">
            <a:spAutoFit/>
          </a:bodyPr>
          <a:lstStyle/>
          <a:p>
            <a:r>
              <a:rPr lang="en-US" sz="3200" dirty="0" smtClean="0">
                <a:solidFill>
                  <a:schemeClr val="bg1"/>
                </a:solidFill>
                <a:cs typeface="Euphemia UCAS"/>
              </a:rPr>
              <a:t>GRAVITATIONAL WAVES PRODUCE E AND B...</a:t>
            </a:r>
            <a:endParaRPr lang="en-US" sz="3200" dirty="0">
              <a:solidFill>
                <a:schemeClr val="bg1"/>
              </a:solidFill>
              <a:cs typeface="Euphemia UCAS"/>
            </a:endParaRPr>
          </a:p>
        </p:txBody>
      </p:sp>
      <p:sp>
        <p:nvSpPr>
          <p:cNvPr id="8" name="TextBox 7"/>
          <p:cNvSpPr txBox="1"/>
          <p:nvPr/>
        </p:nvSpPr>
        <p:spPr>
          <a:xfrm rot="8818924" flipV="1">
            <a:off x="-1134" y="1823976"/>
            <a:ext cx="8410988" cy="1292662"/>
          </a:xfrm>
          <a:prstGeom prst="rect">
            <a:avLst/>
          </a:prstGeom>
          <a:solidFill>
            <a:schemeClr val="accent3"/>
          </a:solidFill>
        </p:spPr>
        <p:txBody>
          <a:bodyPr wrap="square" rtlCol="0">
            <a:spAutoFit/>
          </a:bodyPr>
          <a:lstStyle/>
          <a:p>
            <a:pPr algn="ctr"/>
            <a:r>
              <a:rPr lang="en-US" sz="3200" dirty="0" smtClean="0">
                <a:solidFill>
                  <a:schemeClr val="bg1"/>
                </a:solidFill>
                <a:cs typeface="Euphemia UCAS"/>
              </a:rPr>
              <a:t>ACOUSTIC OSCILLATIONS (SCALAR MODES)    PRODUCE ONLY E-MODES!                 </a:t>
            </a:r>
            <a:r>
              <a:rPr lang="en-US" sz="1400" dirty="0" smtClean="0">
                <a:solidFill>
                  <a:schemeClr val="bg1"/>
                </a:solidFill>
                <a:cs typeface="Euphemia UCAS"/>
              </a:rPr>
              <a:t>Kamionkowski, Kosowsky &amp; Stebbins; 1997; Seljak &amp; Zaldarriaga 1997</a:t>
            </a:r>
            <a:endParaRPr lang="en-US" sz="1400" dirty="0">
              <a:solidFill>
                <a:schemeClr val="bg1"/>
              </a:solidFill>
              <a:cs typeface="Euphemia UCAS"/>
            </a:endParaRPr>
          </a:p>
        </p:txBody>
      </p:sp>
      <p:sp>
        <p:nvSpPr>
          <p:cNvPr id="7" name="TextBox 6"/>
          <p:cNvSpPr txBox="1"/>
          <p:nvPr/>
        </p:nvSpPr>
        <p:spPr>
          <a:xfrm rot="2063763">
            <a:off x="3797818" y="3723990"/>
            <a:ext cx="7112743" cy="954107"/>
          </a:xfrm>
          <a:prstGeom prst="rect">
            <a:avLst/>
          </a:prstGeom>
          <a:solidFill>
            <a:schemeClr val="accent6"/>
          </a:solidFill>
          <a:ln w="22225">
            <a:noFill/>
          </a:ln>
        </p:spPr>
        <p:txBody>
          <a:bodyPr wrap="square" rtlCol="0">
            <a:spAutoFit/>
          </a:bodyPr>
          <a:lstStyle/>
          <a:p>
            <a:pPr algn="ctr"/>
            <a:r>
              <a:rPr lang="en-US" sz="2800" dirty="0" smtClean="0">
                <a:solidFill>
                  <a:prstClr val="black"/>
                </a:solidFill>
                <a:cs typeface="Euphemia UCAS"/>
              </a:rPr>
              <a:t>INFLATION </a:t>
            </a:r>
            <a:r>
              <a:rPr lang="en-US" dirty="0" smtClean="0">
                <a:solidFill>
                  <a:prstClr val="black"/>
                </a:solidFill>
                <a:cs typeface="Euphemia UCAS"/>
              </a:rPr>
              <a:t>(OR OTHER P(k) PROGENITOR) </a:t>
            </a:r>
            <a:r>
              <a:rPr lang="en-US" sz="2800" dirty="0" smtClean="0">
                <a:solidFill>
                  <a:prstClr val="black"/>
                </a:solidFill>
                <a:cs typeface="Euphemia UCAS"/>
              </a:rPr>
              <a:t>COULD CAUSE </a:t>
            </a:r>
            <a:r>
              <a:rPr lang="en-US" dirty="0" smtClean="0">
                <a:solidFill>
                  <a:prstClr val="black"/>
                </a:solidFill>
                <a:cs typeface="Euphemia UCAS"/>
              </a:rPr>
              <a:t>PRIMORDIAL</a:t>
            </a:r>
            <a:r>
              <a:rPr lang="en-US" sz="2800" dirty="0" smtClean="0">
                <a:solidFill>
                  <a:prstClr val="black"/>
                </a:solidFill>
                <a:cs typeface="Euphemia UCAS"/>
              </a:rPr>
              <a:t> GRAVITATIONAL WAVES</a:t>
            </a:r>
            <a:endParaRPr lang="en-US" sz="2800" dirty="0">
              <a:solidFill>
                <a:prstClr val="black"/>
              </a:solidFill>
              <a:cs typeface="Euphemia UCAS"/>
            </a:endParaRPr>
          </a:p>
        </p:txBody>
      </p:sp>
    </p:spTree>
    <p:extLst>
      <p:ext uri="{BB962C8B-B14F-4D97-AF65-F5344CB8AC3E}">
        <p14:creationId xmlns:p14="http://schemas.microsoft.com/office/powerpoint/2010/main" val="749862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70" y="-23445"/>
            <a:ext cx="9905998" cy="1905000"/>
          </a:xfrm>
        </p:spPr>
        <p:txBody>
          <a:bodyPr/>
          <a:lstStyle/>
          <a:p>
            <a:pPr algn="ctr"/>
            <a:r>
              <a:rPr lang="en-US" dirty="0" smtClean="0"/>
              <a:t>Acoustic oscillations produce e-Modes (with Even </a:t>
            </a:r>
            <a:r>
              <a:rPr lang="en-US" dirty="0" err="1" smtClean="0"/>
              <a:t>partiy</a:t>
            </a:r>
            <a:r>
              <a:rPr lang="en-US" dirty="0" smtClean="0"/>
              <a:t> symmetry)</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59" y="1881555"/>
            <a:ext cx="8826500" cy="4051300"/>
          </a:xfrm>
          <a:prstGeom prst="rect">
            <a:avLst/>
          </a:prstGeom>
        </p:spPr>
      </p:pic>
      <p:sp>
        <p:nvSpPr>
          <p:cNvPr id="20" name="Rectangle 19"/>
          <p:cNvSpPr/>
          <p:nvPr/>
        </p:nvSpPr>
        <p:spPr>
          <a:xfrm>
            <a:off x="6400800" y="1881555"/>
            <a:ext cx="4442759" cy="40513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7409254" y="2705563"/>
            <a:ext cx="2103120" cy="3049614"/>
            <a:chOff x="7790805" y="3068196"/>
            <a:chExt cx="2103120" cy="3049614"/>
          </a:xfrm>
        </p:grpSpPr>
        <p:pic>
          <p:nvPicPr>
            <p:cNvPr id="13" name="Picture 12" descr="w.png"/>
            <p:cNvPicPr>
              <a:picLocks noChangeAspect="1"/>
            </p:cNvPicPr>
            <p:nvPr/>
          </p:nvPicPr>
          <p:blipFill rotWithShape="1">
            <a:blip r:embed="rId4">
              <a:extLst>
                <a:ext uri="{28A0092B-C50C-407E-A947-70E740481C1C}">
                  <a14:useLocalDpi xmlns:a14="http://schemas.microsoft.com/office/drawing/2010/main" val="0"/>
                </a:ext>
              </a:extLst>
            </a:blip>
            <a:srcRect l="58202" r="499"/>
            <a:stretch/>
          </p:blipFill>
          <p:spPr>
            <a:xfrm>
              <a:off x="7790805" y="3068196"/>
              <a:ext cx="2103120" cy="2247900"/>
            </a:xfrm>
            <a:prstGeom prst="rect">
              <a:avLst/>
            </a:prstGeom>
          </p:spPr>
        </p:pic>
        <p:pic>
          <p:nvPicPr>
            <p:cNvPr id="18" name="Picture 17" descr="Q.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5482" y="5366142"/>
              <a:ext cx="1847850" cy="751668"/>
            </a:xfrm>
            <a:prstGeom prst="rect">
              <a:avLst/>
            </a:prstGeom>
          </p:spPr>
        </p:pic>
        <p:sp>
          <p:nvSpPr>
            <p:cNvPr id="19" name="TextBox 18"/>
            <p:cNvSpPr txBox="1"/>
            <p:nvPr/>
          </p:nvSpPr>
          <p:spPr>
            <a:xfrm>
              <a:off x="7797523" y="3068196"/>
              <a:ext cx="2092325" cy="369332"/>
            </a:xfrm>
            <a:prstGeom prst="rect">
              <a:avLst/>
            </a:prstGeom>
            <a:solidFill>
              <a:srgbClr val="519E3F"/>
            </a:solidFill>
          </p:spPr>
          <p:txBody>
            <a:bodyPr wrap="square" rtlCol="0">
              <a:spAutoFit/>
            </a:bodyPr>
            <a:lstStyle/>
            <a:p>
              <a:pPr algn="ctr"/>
              <a:r>
                <a:rPr lang="en-US" dirty="0" smtClean="0">
                  <a:latin typeface="Euphemia UCAS"/>
                  <a:cs typeface="Euphemia UCAS"/>
                </a:rPr>
                <a:t>POLARIZATION</a:t>
              </a:r>
              <a:endParaRPr lang="en-US" dirty="0">
                <a:latin typeface="Euphemia UCAS"/>
                <a:cs typeface="Euphemia UCAS"/>
              </a:endParaRPr>
            </a:p>
          </p:txBody>
        </p:sp>
      </p:grpSp>
      <p:sp>
        <p:nvSpPr>
          <p:cNvPr id="22" name="TextBox 21"/>
          <p:cNvSpPr txBox="1"/>
          <p:nvPr/>
        </p:nvSpPr>
        <p:spPr>
          <a:xfrm>
            <a:off x="6651812" y="1881555"/>
            <a:ext cx="4191747" cy="646331"/>
          </a:xfrm>
          <a:prstGeom prst="rect">
            <a:avLst/>
          </a:prstGeom>
          <a:noFill/>
        </p:spPr>
        <p:txBody>
          <a:bodyPr wrap="square" rtlCol="0">
            <a:spAutoFit/>
          </a:bodyPr>
          <a:lstStyle/>
          <a:p>
            <a:r>
              <a:rPr lang="en-US" dirty="0" smtClean="0">
                <a:solidFill>
                  <a:schemeClr val="bg1"/>
                </a:solidFill>
              </a:rPr>
              <a:t>Radial &amp; tangential polarization patterns around cold/ hot spots</a:t>
            </a:r>
            <a:endParaRPr lang="en-US" dirty="0">
              <a:solidFill>
                <a:schemeClr val="bg1"/>
              </a:solidFill>
            </a:endParaRPr>
          </a:p>
        </p:txBody>
      </p:sp>
      <p:sp>
        <p:nvSpPr>
          <p:cNvPr id="23" name="TextBox 22"/>
          <p:cNvSpPr txBox="1"/>
          <p:nvPr/>
        </p:nvSpPr>
        <p:spPr>
          <a:xfrm rot="1546365">
            <a:off x="4056570" y="5143770"/>
            <a:ext cx="2097741" cy="369332"/>
          </a:xfrm>
          <a:prstGeom prst="rect">
            <a:avLst/>
          </a:prstGeom>
          <a:noFill/>
        </p:spPr>
        <p:txBody>
          <a:bodyPr wrap="square" rtlCol="0">
            <a:spAutoFit/>
          </a:bodyPr>
          <a:lstStyle/>
          <a:p>
            <a:r>
              <a:rPr lang="en-US" dirty="0" smtClean="0">
                <a:solidFill>
                  <a:schemeClr val="bg1"/>
                </a:solidFill>
              </a:rPr>
              <a:t>Mirrored image </a:t>
            </a:r>
            <a:endParaRPr lang="en-US" dirty="0">
              <a:solidFill>
                <a:schemeClr val="bg1"/>
              </a:solidFill>
            </a:endParaRPr>
          </a:p>
        </p:txBody>
      </p:sp>
      <p:sp>
        <p:nvSpPr>
          <p:cNvPr id="24" name="TextBox 23"/>
          <p:cNvSpPr txBox="1"/>
          <p:nvPr/>
        </p:nvSpPr>
        <p:spPr>
          <a:xfrm>
            <a:off x="0" y="6211669"/>
            <a:ext cx="12192000" cy="646331"/>
          </a:xfrm>
          <a:prstGeom prst="rect">
            <a:avLst/>
          </a:prstGeom>
          <a:noFill/>
        </p:spPr>
        <p:txBody>
          <a:bodyPr wrap="square" rtlCol="0">
            <a:spAutoFit/>
          </a:bodyPr>
          <a:lstStyle/>
          <a:p>
            <a:pPr algn="ctr"/>
            <a:r>
              <a:rPr lang="en-US" dirty="0" smtClean="0"/>
              <a:t>Mirror artwork from </a:t>
            </a:r>
            <a:r>
              <a:rPr lang="en-US" b="1" dirty="0" smtClean="0">
                <a:solidFill>
                  <a:schemeClr val="accent4"/>
                </a:solidFill>
              </a:rPr>
              <a:t>Shane L. Larson</a:t>
            </a:r>
            <a:r>
              <a:rPr lang="en-US" dirty="0" smtClean="0"/>
              <a:t>: </a:t>
            </a:r>
            <a:r>
              <a:rPr lang="en-US" dirty="0"/>
              <a:t>https://</a:t>
            </a:r>
            <a:r>
              <a:rPr lang="en-US" dirty="0" err="1"/>
              <a:t>writescience.wordpress.com</a:t>
            </a:r>
            <a:r>
              <a:rPr lang="en-US" dirty="0"/>
              <a:t>/tag/gravitational-waves/</a:t>
            </a:r>
          </a:p>
          <a:p>
            <a:endParaRPr lang="en-US" dirty="0"/>
          </a:p>
        </p:txBody>
      </p:sp>
    </p:spTree>
    <p:extLst>
      <p:ext uri="{BB962C8B-B14F-4D97-AF65-F5344CB8AC3E}">
        <p14:creationId xmlns:p14="http://schemas.microsoft.com/office/powerpoint/2010/main" val="464008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45"/>
            <a:ext cx="12192000" cy="1905000"/>
          </a:xfrm>
        </p:spPr>
        <p:txBody>
          <a:bodyPr/>
          <a:lstStyle/>
          <a:p>
            <a:pPr algn="ctr"/>
            <a:r>
              <a:rPr lang="en-US" dirty="0" smtClean="0"/>
              <a:t>Acoustic </a:t>
            </a:r>
            <a:r>
              <a:rPr lang="en-US" smtClean="0"/>
              <a:t>oscillations produce ONLY </a:t>
            </a:r>
            <a:r>
              <a:rPr lang="en-US" dirty="0" smtClean="0"/>
              <a:t>e-Modes (with Even </a:t>
            </a:r>
            <a:r>
              <a:rPr lang="en-US" dirty="0" err="1" smtClean="0"/>
              <a:t>partiy</a:t>
            </a:r>
            <a:r>
              <a:rPr lang="en-US" dirty="0" smtClean="0"/>
              <a:t> symmetry)</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59" y="1881555"/>
            <a:ext cx="8826500" cy="4051300"/>
          </a:xfrm>
          <a:prstGeom prst="rect">
            <a:avLst/>
          </a:prstGeom>
        </p:spPr>
      </p:pic>
      <p:sp>
        <p:nvSpPr>
          <p:cNvPr id="23" name="TextBox 22"/>
          <p:cNvSpPr txBox="1"/>
          <p:nvPr/>
        </p:nvSpPr>
        <p:spPr>
          <a:xfrm rot="1546365">
            <a:off x="4056570" y="5143770"/>
            <a:ext cx="2097741" cy="369332"/>
          </a:xfrm>
          <a:prstGeom prst="rect">
            <a:avLst/>
          </a:prstGeom>
          <a:noFill/>
        </p:spPr>
        <p:txBody>
          <a:bodyPr wrap="square" rtlCol="0">
            <a:spAutoFit/>
          </a:bodyPr>
          <a:lstStyle/>
          <a:p>
            <a:r>
              <a:rPr lang="en-US" dirty="0" smtClean="0">
                <a:solidFill>
                  <a:schemeClr val="bg1"/>
                </a:solidFill>
              </a:rPr>
              <a:t>Mirrored image </a:t>
            </a:r>
            <a:endParaRPr lang="en-US" dirty="0">
              <a:solidFill>
                <a:schemeClr val="bg1"/>
              </a:solidFill>
            </a:endParaRPr>
          </a:p>
        </p:txBody>
      </p:sp>
      <p:sp>
        <p:nvSpPr>
          <p:cNvPr id="24" name="TextBox 23"/>
          <p:cNvSpPr txBox="1"/>
          <p:nvPr/>
        </p:nvSpPr>
        <p:spPr>
          <a:xfrm>
            <a:off x="0" y="6211669"/>
            <a:ext cx="12192000" cy="646331"/>
          </a:xfrm>
          <a:prstGeom prst="rect">
            <a:avLst/>
          </a:prstGeom>
          <a:noFill/>
        </p:spPr>
        <p:txBody>
          <a:bodyPr wrap="square" rtlCol="0">
            <a:spAutoFit/>
          </a:bodyPr>
          <a:lstStyle/>
          <a:p>
            <a:pPr algn="ctr"/>
            <a:r>
              <a:rPr lang="en-US" dirty="0" smtClean="0"/>
              <a:t>Mirror artwork from </a:t>
            </a:r>
            <a:r>
              <a:rPr lang="en-US" b="1" dirty="0" smtClean="0">
                <a:solidFill>
                  <a:schemeClr val="accent4"/>
                </a:solidFill>
              </a:rPr>
              <a:t>Shane L. Larson</a:t>
            </a:r>
            <a:r>
              <a:rPr lang="en-US" dirty="0" smtClean="0"/>
              <a:t>: </a:t>
            </a:r>
            <a:r>
              <a:rPr lang="en-US" dirty="0"/>
              <a:t>https://</a:t>
            </a:r>
            <a:r>
              <a:rPr lang="en-US" dirty="0" err="1"/>
              <a:t>writescience.wordpress.com</a:t>
            </a:r>
            <a:r>
              <a:rPr lang="en-US" dirty="0"/>
              <a:t>/tag/gravitational-waves/</a:t>
            </a:r>
          </a:p>
          <a:p>
            <a:endParaRPr lang="en-US" dirty="0"/>
          </a:p>
        </p:txBody>
      </p:sp>
      <p:sp>
        <p:nvSpPr>
          <p:cNvPr id="14" name="TextBox 13"/>
          <p:cNvSpPr txBox="1"/>
          <p:nvPr/>
        </p:nvSpPr>
        <p:spPr>
          <a:xfrm rot="1546365">
            <a:off x="8693660" y="5181989"/>
            <a:ext cx="2097741" cy="369332"/>
          </a:xfrm>
          <a:prstGeom prst="rect">
            <a:avLst/>
          </a:prstGeom>
          <a:noFill/>
        </p:spPr>
        <p:txBody>
          <a:bodyPr wrap="square" rtlCol="0">
            <a:spAutoFit/>
          </a:bodyPr>
          <a:lstStyle/>
          <a:p>
            <a:r>
              <a:rPr lang="en-US" dirty="0" smtClean="0">
                <a:solidFill>
                  <a:schemeClr val="bg1"/>
                </a:solidFill>
              </a:rPr>
              <a:t>Mirrored image </a:t>
            </a:r>
            <a:endParaRPr lang="en-US" dirty="0">
              <a:solidFill>
                <a:schemeClr val="bg1"/>
              </a:solidFill>
            </a:endParaRPr>
          </a:p>
        </p:txBody>
      </p:sp>
      <p:sp>
        <p:nvSpPr>
          <p:cNvPr id="4" name="TextBox 3"/>
          <p:cNvSpPr txBox="1"/>
          <p:nvPr/>
        </p:nvSpPr>
        <p:spPr>
          <a:xfrm>
            <a:off x="3276640" y="5334001"/>
            <a:ext cx="1498560" cy="461665"/>
          </a:xfrm>
          <a:prstGeom prst="rect">
            <a:avLst/>
          </a:prstGeom>
          <a:solidFill>
            <a:schemeClr val="accent4"/>
          </a:solidFill>
        </p:spPr>
        <p:txBody>
          <a:bodyPr wrap="square" rtlCol="0">
            <a:spAutoFit/>
          </a:bodyPr>
          <a:lstStyle/>
          <a:p>
            <a:pPr algn="ctr"/>
            <a:r>
              <a:rPr lang="en-US" sz="2400" b="1" dirty="0" smtClean="0">
                <a:solidFill>
                  <a:schemeClr val="bg1"/>
                </a:solidFill>
              </a:rPr>
              <a:t>E-modes</a:t>
            </a:r>
            <a:endParaRPr lang="en-US" sz="2400" b="1" dirty="0">
              <a:solidFill>
                <a:schemeClr val="bg1"/>
              </a:solidFill>
            </a:endParaRPr>
          </a:p>
        </p:txBody>
      </p:sp>
      <p:sp>
        <p:nvSpPr>
          <p:cNvPr id="17" name="TextBox 16"/>
          <p:cNvSpPr txBox="1"/>
          <p:nvPr/>
        </p:nvSpPr>
        <p:spPr>
          <a:xfrm>
            <a:off x="7558949" y="5412921"/>
            <a:ext cx="1866933" cy="461665"/>
          </a:xfrm>
          <a:prstGeom prst="rect">
            <a:avLst/>
          </a:prstGeom>
          <a:solidFill>
            <a:schemeClr val="accent5"/>
          </a:solidFill>
        </p:spPr>
        <p:txBody>
          <a:bodyPr wrap="square" rtlCol="0">
            <a:spAutoFit/>
          </a:bodyPr>
          <a:lstStyle/>
          <a:p>
            <a:pPr algn="ctr"/>
            <a:r>
              <a:rPr lang="en-US" sz="2400" b="1" smtClean="0">
                <a:solidFill>
                  <a:schemeClr val="bg1"/>
                </a:solidFill>
              </a:rPr>
              <a:t>B-modes</a:t>
            </a:r>
            <a:endParaRPr lang="en-US" sz="2400" b="1" dirty="0">
              <a:solidFill>
                <a:schemeClr val="bg1"/>
              </a:solidFill>
            </a:endParaRPr>
          </a:p>
        </p:txBody>
      </p:sp>
    </p:spTree>
    <p:extLst>
      <p:ext uri="{BB962C8B-B14F-4D97-AF65-F5344CB8AC3E}">
        <p14:creationId xmlns:p14="http://schemas.microsoft.com/office/powerpoint/2010/main" val="77594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95161" y="3582407"/>
            <a:ext cx="6672279" cy="707886"/>
          </a:xfrm>
          <a:prstGeom prst="rect">
            <a:avLst/>
          </a:prstGeom>
          <a:solidFill>
            <a:schemeClr val="accent2"/>
          </a:solidFill>
          <a:ln w="25400">
            <a:noFill/>
          </a:ln>
        </p:spPr>
        <p:txBody>
          <a:bodyPr wrap="square" rtlCol="0">
            <a:spAutoFit/>
          </a:bodyPr>
          <a:lstStyle/>
          <a:p>
            <a:r>
              <a:rPr lang="en-US" sz="2000" smtClean="0">
                <a:solidFill>
                  <a:schemeClr val="bg1"/>
                </a:solidFill>
                <a:ea typeface="Calibri" charset="0"/>
                <a:cs typeface="Calibri" charset="0"/>
              </a:rPr>
              <a:t>CMB PHOTONS ARE DEFLECTED BY MASS CONCENTRATIONS AS THEY TRAVERSE THE UNIVERSE</a:t>
            </a:r>
            <a:endParaRPr lang="en-US" sz="2000" dirty="0">
              <a:solidFill>
                <a:schemeClr val="bg1"/>
              </a:solidFill>
              <a:ea typeface="Calibri" charset="0"/>
              <a:cs typeface="Calibri" charset="0"/>
            </a:endParaRPr>
          </a:p>
        </p:txBody>
      </p:sp>
      <p:pic>
        <p:nvPicPr>
          <p:cNvPr id="11" name="image18.png"/>
          <p:cNvPicPr/>
          <p:nvPr/>
        </p:nvPicPr>
        <p:blipFill>
          <a:blip r:embed="rId3">
            <a:extLst/>
          </a:blip>
          <a:stretch>
            <a:fillRect/>
          </a:stretch>
        </p:blipFill>
        <p:spPr>
          <a:xfrm>
            <a:off x="785302" y="298777"/>
            <a:ext cx="4206631" cy="3757684"/>
          </a:xfrm>
          <a:prstGeom prst="rect">
            <a:avLst/>
          </a:prstGeom>
          <a:ln w="12700">
            <a:miter lim="400000"/>
          </a:ln>
        </p:spPr>
      </p:pic>
      <p:sp>
        <p:nvSpPr>
          <p:cNvPr id="2" name="Title 1"/>
          <p:cNvSpPr>
            <a:spLocks noGrp="1"/>
          </p:cNvSpPr>
          <p:nvPr>
            <p:ph type="title"/>
          </p:nvPr>
        </p:nvSpPr>
        <p:spPr>
          <a:xfrm>
            <a:off x="448056" y="337603"/>
            <a:ext cx="10875811" cy="491301"/>
          </a:xfrm>
        </p:spPr>
        <p:txBody>
          <a:bodyPr>
            <a:normAutofit fontScale="90000"/>
          </a:bodyPr>
          <a:lstStyle/>
          <a:p>
            <a:r>
              <a:rPr lang="en-US" smtClean="0"/>
              <a:t>GOOD &amp; BAD NEWS:  GRAVITATIONAL LENSING</a:t>
            </a:r>
            <a:endParaRPr lang="en-US" dirty="0"/>
          </a:p>
        </p:txBody>
      </p:sp>
      <p:sp>
        <p:nvSpPr>
          <p:cNvPr id="6" name="Text Box 8"/>
          <p:cNvSpPr txBox="1">
            <a:spLocks noChangeArrowheads="1"/>
          </p:cNvSpPr>
          <p:nvPr/>
        </p:nvSpPr>
        <p:spPr bwMode="auto">
          <a:xfrm>
            <a:off x="448056" y="5546102"/>
            <a:ext cx="8904871" cy="830997"/>
          </a:xfrm>
          <a:prstGeom prst="rect">
            <a:avLst/>
          </a:prstGeom>
          <a:solidFill>
            <a:schemeClr val="accent4"/>
          </a:solidFill>
          <a:ln w="25400">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dirty="0">
                <a:solidFill>
                  <a:srgbClr val="000000"/>
                </a:solidFill>
                <a:latin typeface="+mn-lt"/>
                <a:ea typeface="Calibri" charset="0"/>
                <a:cs typeface="Calibri" charset="0"/>
              </a:rPr>
              <a:t>RULE OF 2-3:  Typically ~ </a:t>
            </a:r>
            <a:r>
              <a:rPr lang="en-US" dirty="0" smtClean="0">
                <a:solidFill>
                  <a:srgbClr val="000000"/>
                </a:solidFill>
                <a:latin typeface="+mn-lt"/>
                <a:ea typeface="Calibri" charset="0"/>
                <a:cs typeface="Calibri" charset="0"/>
              </a:rPr>
              <a:t>fifty </a:t>
            </a:r>
            <a:r>
              <a:rPr lang="en-US" dirty="0">
                <a:solidFill>
                  <a:srgbClr val="000000"/>
                </a:solidFill>
                <a:latin typeface="+mn-lt"/>
                <a:ea typeface="Calibri" charset="0"/>
                <a:cs typeface="Calibri" charset="0"/>
              </a:rPr>
              <a:t>deflections random-sum to 2-3’, coherent over 2-3</a:t>
            </a:r>
            <a:r>
              <a:rPr lang="en-US" baseline="30000" dirty="0">
                <a:solidFill>
                  <a:srgbClr val="000000"/>
                </a:solidFill>
                <a:latin typeface="+mn-lt"/>
                <a:ea typeface="Calibri" charset="0"/>
                <a:cs typeface="Calibri" charset="0"/>
              </a:rPr>
              <a:t>o</a:t>
            </a:r>
            <a:r>
              <a:rPr lang="en-US" dirty="0">
                <a:solidFill>
                  <a:srgbClr val="000000"/>
                </a:solidFill>
                <a:latin typeface="+mn-lt"/>
                <a:ea typeface="Calibri" charset="0"/>
                <a:cs typeface="Calibri" charset="0"/>
              </a:rPr>
              <a:t>, mainly coming from redshifts of 2-3.</a:t>
            </a:r>
          </a:p>
        </p:txBody>
      </p:sp>
      <p:sp>
        <p:nvSpPr>
          <p:cNvPr id="14" name="TextBox 13"/>
          <p:cNvSpPr txBox="1">
            <a:spLocks noChangeArrowheads="1"/>
          </p:cNvSpPr>
          <p:nvPr/>
        </p:nvSpPr>
        <p:spPr bwMode="auto">
          <a:xfrm>
            <a:off x="5791200" y="6478952"/>
            <a:ext cx="4876800" cy="369332"/>
          </a:xfrm>
          <a:prstGeom prst="rect">
            <a:avLst/>
          </a:prstGeom>
          <a:solidFill>
            <a:schemeClr val="bg1"/>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Euphemia UCAS"/>
                <a:cs typeface="Euphemia UCAS"/>
              </a:rPr>
              <a:t>Das et al, 2011, </a:t>
            </a:r>
            <a:r>
              <a:rPr lang="en-US" sz="1400" dirty="0">
                <a:latin typeface="Euphemia UCAS"/>
                <a:cs typeface="Euphemia UCAS"/>
              </a:rPr>
              <a:t>1103.2124 ( PRL 107, 021301.)</a:t>
            </a:r>
          </a:p>
        </p:txBody>
      </p:sp>
      <p:sp>
        <p:nvSpPr>
          <p:cNvPr id="18" name="TextBox 17"/>
          <p:cNvSpPr txBox="1"/>
          <p:nvPr/>
        </p:nvSpPr>
        <p:spPr>
          <a:xfrm>
            <a:off x="1116776" y="4476880"/>
            <a:ext cx="5989354" cy="707886"/>
          </a:xfrm>
          <a:prstGeom prst="rect">
            <a:avLst/>
          </a:prstGeom>
          <a:solidFill>
            <a:schemeClr val="accent3"/>
          </a:solidFill>
          <a:ln w="25400">
            <a:noFill/>
          </a:ln>
        </p:spPr>
        <p:txBody>
          <a:bodyPr wrap="square" rtlCol="0">
            <a:spAutoFit/>
          </a:bodyPr>
          <a:lstStyle/>
          <a:p>
            <a:r>
              <a:rPr lang="en-US" sz="2000" dirty="0" smtClean="0">
                <a:solidFill>
                  <a:schemeClr val="bg1"/>
                </a:solidFill>
                <a:ea typeface="Calibri" charset="0"/>
                <a:cs typeface="Calibri" charset="0"/>
              </a:rPr>
              <a:t>(BAD):  POLARIZATION PATTERN SYMMETRY IS NOT RESPECTED IN THE ENSUING RESHUFFFLING.</a:t>
            </a:r>
            <a:endParaRPr lang="en-US" sz="2000" dirty="0">
              <a:solidFill>
                <a:schemeClr val="bg1"/>
              </a:solidFill>
              <a:ea typeface="Calibri" charset="0"/>
              <a:cs typeface="Calibri" charset="0"/>
            </a:endParaRPr>
          </a:p>
        </p:txBody>
      </p:sp>
      <p:grpSp>
        <p:nvGrpSpPr>
          <p:cNvPr id="12" name="Group 11"/>
          <p:cNvGrpSpPr/>
          <p:nvPr/>
        </p:nvGrpSpPr>
        <p:grpSpPr>
          <a:xfrm>
            <a:off x="10972800" y="5393979"/>
            <a:ext cx="1478487" cy="1465285"/>
            <a:chOff x="5540375" y="1372560"/>
            <a:chExt cx="2003743" cy="2195886"/>
          </a:xfrm>
        </p:grpSpPr>
        <p:pic>
          <p:nvPicPr>
            <p:cNvPr id="13" name="Picture 12"/>
            <p:cNvPicPr>
              <a:picLocks noChangeAspect="1"/>
            </p:cNvPicPr>
            <p:nvPr/>
          </p:nvPicPr>
          <p:blipFill>
            <a:blip r:embed="rId4"/>
            <a:stretch>
              <a:fillRect/>
            </a:stretch>
          </p:blipFill>
          <p:spPr>
            <a:xfrm>
              <a:off x="5540375" y="1372560"/>
              <a:ext cx="1727199" cy="2195886"/>
            </a:xfrm>
            <a:prstGeom prst="rect">
              <a:avLst/>
            </a:prstGeom>
          </p:spPr>
        </p:pic>
        <p:sp>
          <p:nvSpPr>
            <p:cNvPr id="15" name="TextBox 14"/>
            <p:cNvSpPr txBox="1"/>
            <p:nvPr/>
          </p:nvSpPr>
          <p:spPr>
            <a:xfrm rot="21137481">
              <a:off x="6534468" y="2141699"/>
              <a:ext cx="1009650" cy="513229"/>
            </a:xfrm>
            <a:prstGeom prst="rect">
              <a:avLst/>
            </a:prstGeom>
            <a:noFill/>
          </p:spPr>
          <p:txBody>
            <a:bodyPr wrap="square" rtlCol="0">
              <a:spAutoFit/>
            </a:bodyPr>
            <a:lstStyle/>
            <a:p>
              <a:r>
                <a:rPr lang="en-US" b="1" dirty="0" smtClean="0">
                  <a:solidFill>
                    <a:schemeClr val="bg1"/>
                  </a:solidFill>
                  <a:latin typeface="Comic Sans MS"/>
                  <a:cs typeface="Comic Sans MS"/>
                </a:rPr>
                <a:t>CMB</a:t>
              </a:r>
              <a:endParaRPr lang="en-US" b="1" dirty="0">
                <a:solidFill>
                  <a:schemeClr val="bg1"/>
                </a:solidFill>
                <a:latin typeface="Comic Sans MS"/>
                <a:cs typeface="Comic Sans MS"/>
              </a:endParaRPr>
            </a:p>
          </p:txBody>
        </p:sp>
      </p:grpSp>
      <p:grpSp>
        <p:nvGrpSpPr>
          <p:cNvPr id="4" name="Group 3"/>
          <p:cNvGrpSpPr/>
          <p:nvPr/>
        </p:nvGrpSpPr>
        <p:grpSpPr>
          <a:xfrm>
            <a:off x="4982656" y="1000782"/>
            <a:ext cx="6704045" cy="4278758"/>
            <a:chOff x="4982656" y="1000782"/>
            <a:chExt cx="6704045" cy="4278758"/>
          </a:xfrm>
        </p:grpSpPr>
        <p:pic>
          <p:nvPicPr>
            <p:cNvPr id="8" name="Picture 11" descr="ju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762" y="2313933"/>
              <a:ext cx="3327555" cy="2536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6747590" y="1491608"/>
              <a:ext cx="4917610" cy="707886"/>
            </a:xfrm>
            <a:prstGeom prst="rect">
              <a:avLst/>
            </a:prstGeom>
            <a:no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dirty="0">
                  <a:latin typeface="+mn-lt"/>
                  <a:ea typeface="Calibri" charset="0"/>
                  <a:cs typeface="Calibri" charset="0"/>
                </a:rPr>
                <a:t>Simulated difference between lensed and </a:t>
              </a:r>
              <a:r>
                <a:rPr lang="en-US" sz="2000" dirty="0" err="1">
                  <a:latin typeface="+mn-lt"/>
                  <a:ea typeface="Calibri" charset="0"/>
                  <a:cs typeface="Calibri" charset="0"/>
                </a:rPr>
                <a:t>unlensed</a:t>
              </a:r>
              <a:r>
                <a:rPr lang="en-US" sz="2000" dirty="0">
                  <a:latin typeface="+mn-lt"/>
                  <a:ea typeface="Calibri" charset="0"/>
                  <a:cs typeface="Calibri" charset="0"/>
                </a:rPr>
                <a:t> CMB in 10</a:t>
              </a:r>
              <a:r>
                <a:rPr lang="en-US" sz="2000" baseline="30000" dirty="0">
                  <a:latin typeface="+mn-lt"/>
                  <a:ea typeface="Calibri" charset="0"/>
                  <a:cs typeface="Calibri" charset="0"/>
                </a:rPr>
                <a:t>o</a:t>
              </a:r>
              <a:r>
                <a:rPr lang="en-US" sz="2000" dirty="0">
                  <a:latin typeface="+mn-lt"/>
                  <a:ea typeface="Calibri" charset="0"/>
                  <a:cs typeface="Calibri" charset="0"/>
                </a:rPr>
                <a:t>x10</a:t>
              </a:r>
              <a:r>
                <a:rPr lang="en-US" sz="2000" baseline="30000" dirty="0">
                  <a:latin typeface="+mn-lt"/>
                  <a:ea typeface="Calibri" charset="0"/>
                  <a:cs typeface="Calibri" charset="0"/>
                </a:rPr>
                <a:t>o</a:t>
              </a:r>
              <a:r>
                <a:rPr lang="en-US" sz="2000" dirty="0">
                  <a:latin typeface="+mn-lt"/>
                  <a:ea typeface="Calibri" charset="0"/>
                  <a:cs typeface="Calibri" charset="0"/>
                </a:rPr>
                <a:t> patch</a:t>
              </a:r>
              <a:endParaRPr lang="en-US" dirty="0">
                <a:latin typeface="+mn-lt"/>
                <a:ea typeface="Calibri" charset="0"/>
                <a:cs typeface="Calibri" charset="0"/>
              </a:endParaRPr>
            </a:p>
          </p:txBody>
        </p:sp>
        <p:sp>
          <p:nvSpPr>
            <p:cNvPr id="16" name="TextBox 15"/>
            <p:cNvSpPr txBox="1"/>
            <p:nvPr/>
          </p:nvSpPr>
          <p:spPr>
            <a:xfrm>
              <a:off x="7324378" y="4879430"/>
              <a:ext cx="4362323" cy="400110"/>
            </a:xfrm>
            <a:prstGeom prst="rect">
              <a:avLst/>
            </a:prstGeom>
            <a:noFill/>
            <a:ln w="25400">
              <a:noFill/>
            </a:ln>
          </p:spPr>
          <p:txBody>
            <a:bodyPr wrap="square" rtlCol="0">
              <a:spAutoFit/>
            </a:bodyPr>
            <a:lstStyle/>
            <a:p>
              <a:pPr algn="ctr"/>
              <a:r>
                <a:rPr lang="en-US" sz="2000" dirty="0">
                  <a:ea typeface="Calibri" charset="0"/>
                  <a:cs typeface="Calibri" charset="0"/>
                </a:rPr>
                <a:t>Large &amp; small scales are coupled</a:t>
              </a:r>
              <a:r>
                <a:rPr lang="en-US" sz="2000" dirty="0">
                  <a:cs typeface="Euphemia UCAS"/>
                </a:rPr>
                <a:t>.</a:t>
              </a:r>
            </a:p>
          </p:txBody>
        </p:sp>
        <p:sp>
          <p:nvSpPr>
            <p:cNvPr id="22" name="TextBox 21"/>
            <p:cNvSpPr txBox="1"/>
            <p:nvPr/>
          </p:nvSpPr>
          <p:spPr>
            <a:xfrm>
              <a:off x="4982656" y="1000782"/>
              <a:ext cx="6704045" cy="400110"/>
            </a:xfrm>
            <a:prstGeom prst="rect">
              <a:avLst/>
            </a:prstGeom>
            <a:solidFill>
              <a:schemeClr val="accent5"/>
            </a:solidFill>
            <a:ln w="25400">
              <a:noFill/>
            </a:ln>
          </p:spPr>
          <p:txBody>
            <a:bodyPr wrap="square" rtlCol="0">
              <a:spAutoFit/>
            </a:bodyPr>
            <a:lstStyle/>
            <a:p>
              <a:r>
                <a:rPr lang="en-US" sz="2000" dirty="0" smtClean="0">
                  <a:solidFill>
                    <a:schemeClr val="bg1"/>
                  </a:solidFill>
                  <a:ea typeface="Calibri" charset="0"/>
                  <a:cs typeface="Calibri" charset="0"/>
                </a:rPr>
                <a:t>(GOOD):  EVOLVING STRUCTURES LEAVE SIGNATURES</a:t>
              </a:r>
              <a:endParaRPr lang="en-US" sz="2000" dirty="0">
                <a:solidFill>
                  <a:schemeClr val="bg1"/>
                </a:solidFill>
                <a:ea typeface="Calibri" charset="0"/>
                <a:cs typeface="Calibri" charset="0"/>
              </a:endParaRPr>
            </a:p>
          </p:txBody>
        </p:sp>
      </p:grpSp>
    </p:spTree>
    <p:extLst>
      <p:ext uri="{BB962C8B-B14F-4D97-AF65-F5344CB8AC3E}">
        <p14:creationId xmlns:p14="http://schemas.microsoft.com/office/powerpoint/2010/main" val="18260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03" y="411892"/>
            <a:ext cx="11609459" cy="1145059"/>
          </a:xfrm>
        </p:spPr>
        <p:txBody>
          <a:bodyPr/>
          <a:lstStyle/>
          <a:p>
            <a:r>
              <a:rPr lang="en-US" dirty="0" smtClean="0"/>
              <a:t>Primordial GRAVITATIONAL WAVES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51" y="2099858"/>
            <a:ext cx="7315200" cy="4572000"/>
          </a:xfrm>
          <a:prstGeom prst="rect">
            <a:avLst/>
          </a:prstGeom>
        </p:spPr>
      </p:pic>
      <p:sp>
        <p:nvSpPr>
          <p:cNvPr id="4" name="TextBox 3"/>
          <p:cNvSpPr txBox="1"/>
          <p:nvPr/>
        </p:nvSpPr>
        <p:spPr>
          <a:xfrm>
            <a:off x="109300" y="1435827"/>
            <a:ext cx="3909250" cy="646331"/>
          </a:xfrm>
          <a:prstGeom prst="rect">
            <a:avLst/>
          </a:prstGeom>
          <a:solidFill>
            <a:schemeClr val="accent2"/>
          </a:solidFill>
          <a:ln w="19050">
            <a:solidFill>
              <a:schemeClr val="bg1"/>
            </a:solidFill>
          </a:ln>
        </p:spPr>
        <p:txBody>
          <a:bodyPr wrap="square" rtlCol="0">
            <a:spAutoFit/>
          </a:bodyPr>
          <a:lstStyle/>
          <a:p>
            <a:r>
              <a:rPr lang="en-US" dirty="0" smtClean="0">
                <a:solidFill>
                  <a:schemeClr val="bg1"/>
                </a:solidFill>
              </a:rPr>
              <a:t>ACOUSTIC OSCILLATIONS </a:t>
            </a:r>
            <a:r>
              <a:rPr lang="en-US" b="1" dirty="0" smtClean="0">
                <a:solidFill>
                  <a:schemeClr val="bg1"/>
                </a:solidFill>
              </a:rPr>
              <a:t>ARE</a:t>
            </a:r>
            <a:r>
              <a:rPr lang="en-US" dirty="0" smtClean="0">
                <a:solidFill>
                  <a:schemeClr val="bg1"/>
                </a:solidFill>
              </a:rPr>
              <a:t> </a:t>
            </a:r>
            <a:r>
              <a:rPr lang="en-US" dirty="0" smtClean="0">
                <a:solidFill>
                  <a:schemeClr val="bg1"/>
                </a:solidFill>
                <a:sym typeface="Wingdings"/>
              </a:rPr>
              <a:t> </a:t>
            </a:r>
            <a:r>
              <a:rPr lang="en-US" dirty="0" smtClean="0">
                <a:solidFill>
                  <a:schemeClr val="bg1"/>
                </a:solidFill>
              </a:rPr>
              <a:t>  SCALAR (DENSITY) FLUCTUATIONS</a:t>
            </a:r>
            <a:endParaRPr lang="en-US" dirty="0">
              <a:solidFill>
                <a:schemeClr val="bg1"/>
              </a:solidFill>
            </a:endParaRPr>
          </a:p>
        </p:txBody>
      </p:sp>
      <p:sp>
        <p:nvSpPr>
          <p:cNvPr id="6" name="TextBox 5"/>
          <p:cNvSpPr txBox="1"/>
          <p:nvPr/>
        </p:nvSpPr>
        <p:spPr>
          <a:xfrm>
            <a:off x="4066676" y="1453527"/>
            <a:ext cx="4294259" cy="646331"/>
          </a:xfrm>
          <a:prstGeom prst="rect">
            <a:avLst/>
          </a:prstGeom>
          <a:solidFill>
            <a:schemeClr val="accent2"/>
          </a:solidFill>
          <a:ln w="19050">
            <a:solidFill>
              <a:schemeClr val="bg1"/>
            </a:solidFill>
          </a:ln>
        </p:spPr>
        <p:txBody>
          <a:bodyPr wrap="square" rtlCol="0">
            <a:spAutoFit/>
          </a:bodyPr>
          <a:lstStyle/>
          <a:p>
            <a:r>
              <a:rPr lang="en-US" dirty="0" smtClean="0">
                <a:solidFill>
                  <a:schemeClr val="bg1"/>
                </a:solidFill>
              </a:rPr>
              <a:t>GRAVITATIONAL WAVES  </a:t>
            </a:r>
            <a:r>
              <a:rPr lang="en-US" b="1" smtClean="0">
                <a:solidFill>
                  <a:schemeClr val="bg1"/>
                </a:solidFill>
              </a:rPr>
              <a:t>ARE </a:t>
            </a:r>
            <a:r>
              <a:rPr lang="en-US" smtClean="0">
                <a:solidFill>
                  <a:schemeClr val="bg1"/>
                </a:solidFill>
                <a:sym typeface="Wingdings"/>
              </a:rPr>
              <a:t> </a:t>
            </a:r>
            <a:r>
              <a:rPr lang="en-US" smtClean="0">
                <a:solidFill>
                  <a:schemeClr val="bg1"/>
                </a:solidFill>
              </a:rPr>
              <a:t>  TENSOR FLUCTUATIONS IN THE METRIC</a:t>
            </a:r>
            <a:endParaRPr lang="en-US" dirty="0">
              <a:solidFill>
                <a:schemeClr val="bg1"/>
              </a:solidFill>
            </a:endParaRPr>
          </a:p>
        </p:txBody>
      </p:sp>
      <p:sp>
        <p:nvSpPr>
          <p:cNvPr id="7" name="TextBox 6"/>
          <p:cNvSpPr txBox="1"/>
          <p:nvPr/>
        </p:nvSpPr>
        <p:spPr>
          <a:xfrm>
            <a:off x="7908181" y="4134075"/>
            <a:ext cx="3909252" cy="646331"/>
          </a:xfrm>
          <a:prstGeom prst="rect">
            <a:avLst/>
          </a:prstGeom>
          <a:solidFill>
            <a:schemeClr val="accent2"/>
          </a:solidFill>
        </p:spPr>
        <p:txBody>
          <a:bodyPr wrap="square" rtlCol="0">
            <a:spAutoFit/>
          </a:bodyPr>
          <a:lstStyle/>
          <a:p>
            <a:r>
              <a:rPr lang="en-US" dirty="0" smtClean="0">
                <a:solidFill>
                  <a:schemeClr val="bg1"/>
                </a:solidFill>
              </a:rPr>
              <a:t>INFLATIONARY MODELS GENERICALLY </a:t>
            </a:r>
            <a:r>
              <a:rPr lang="en-US" smtClean="0">
                <a:solidFill>
                  <a:schemeClr val="bg1"/>
                </a:solidFill>
              </a:rPr>
              <a:t>PREDICT PGWs</a:t>
            </a:r>
            <a:endParaRPr lang="en-US" dirty="0">
              <a:solidFill>
                <a:schemeClr val="bg1"/>
              </a:solidFill>
            </a:endParaRPr>
          </a:p>
        </p:txBody>
      </p:sp>
      <p:sp>
        <p:nvSpPr>
          <p:cNvPr id="8" name="TextBox 7"/>
          <p:cNvSpPr txBox="1"/>
          <p:nvPr/>
        </p:nvSpPr>
        <p:spPr>
          <a:xfrm>
            <a:off x="7639478" y="2566023"/>
            <a:ext cx="4462699" cy="369332"/>
          </a:xfrm>
          <a:prstGeom prst="rect">
            <a:avLst/>
          </a:prstGeom>
          <a:solidFill>
            <a:schemeClr val="accent2"/>
          </a:solidFill>
        </p:spPr>
        <p:txBody>
          <a:bodyPr wrap="square" rtlCol="0">
            <a:spAutoFit/>
          </a:bodyPr>
          <a:lstStyle/>
          <a:p>
            <a:r>
              <a:rPr lang="en-US" dirty="0" smtClean="0">
                <a:solidFill>
                  <a:schemeClr val="bg1"/>
                </a:solidFill>
              </a:rPr>
              <a:t>PGWs IMPACT TT, TE &amp; EE SOMEWHAT.</a:t>
            </a:r>
            <a:endParaRPr lang="en-US" dirty="0">
              <a:solidFill>
                <a:schemeClr val="bg1"/>
              </a:solidFill>
            </a:endParaRPr>
          </a:p>
        </p:txBody>
      </p:sp>
      <p:sp>
        <p:nvSpPr>
          <p:cNvPr id="9" name="TextBox 8"/>
          <p:cNvSpPr txBox="1"/>
          <p:nvPr/>
        </p:nvSpPr>
        <p:spPr>
          <a:xfrm>
            <a:off x="7908181" y="3202727"/>
            <a:ext cx="3925292" cy="646331"/>
          </a:xfrm>
          <a:prstGeom prst="rect">
            <a:avLst/>
          </a:prstGeom>
          <a:solidFill>
            <a:schemeClr val="accent3"/>
          </a:solidFill>
        </p:spPr>
        <p:txBody>
          <a:bodyPr wrap="square" rtlCol="0">
            <a:spAutoFit/>
          </a:bodyPr>
          <a:lstStyle/>
          <a:p>
            <a:r>
              <a:rPr lang="is-IS" dirty="0" smtClean="0">
                <a:solidFill>
                  <a:schemeClr val="bg1"/>
                </a:solidFill>
              </a:rPr>
              <a:t>…. </a:t>
            </a:r>
            <a:r>
              <a:rPr lang="en-US" dirty="0">
                <a:solidFill>
                  <a:schemeClr val="bg1"/>
                </a:solidFill>
              </a:rPr>
              <a:t>b</a:t>
            </a:r>
            <a:r>
              <a:rPr lang="is-IS" dirty="0" smtClean="0">
                <a:solidFill>
                  <a:schemeClr val="bg1"/>
                </a:solidFill>
              </a:rPr>
              <a:t>ut </a:t>
            </a:r>
            <a:r>
              <a:rPr lang="en-US" dirty="0" smtClean="0">
                <a:solidFill>
                  <a:schemeClr val="bg1"/>
                </a:solidFill>
              </a:rPr>
              <a:t>BB OPENS UP A NEW FUNDAMENTAL OBSERVABLE!</a:t>
            </a:r>
            <a:endParaRPr lang="en-US" dirty="0">
              <a:solidFill>
                <a:schemeClr val="bg1"/>
              </a:solidFill>
            </a:endParaRPr>
          </a:p>
        </p:txBody>
      </p:sp>
      <p:sp>
        <p:nvSpPr>
          <p:cNvPr id="10" name="TextBox 9"/>
          <p:cNvSpPr txBox="1"/>
          <p:nvPr/>
        </p:nvSpPr>
        <p:spPr>
          <a:xfrm>
            <a:off x="7916201" y="5178730"/>
            <a:ext cx="3909252" cy="923330"/>
          </a:xfrm>
          <a:prstGeom prst="rect">
            <a:avLst/>
          </a:prstGeom>
          <a:solidFill>
            <a:schemeClr val="accent2"/>
          </a:solidFill>
        </p:spPr>
        <p:txBody>
          <a:bodyPr wrap="square" rtlCol="0">
            <a:spAutoFit/>
          </a:bodyPr>
          <a:lstStyle/>
          <a:p>
            <a:r>
              <a:rPr lang="en-US" smtClean="0">
                <a:solidFill>
                  <a:schemeClr val="bg1"/>
                </a:solidFill>
              </a:rPr>
              <a:t>VERIFIICATION OF INFLATION? </a:t>
            </a:r>
            <a:r>
              <a:rPr lang="en-US" dirty="0" smtClean="0">
                <a:solidFill>
                  <a:schemeClr val="bg1"/>
                </a:solidFill>
              </a:rPr>
              <a:t>QUANTUM NATURE OF GRAVITY?</a:t>
            </a:r>
          </a:p>
          <a:p>
            <a:r>
              <a:rPr lang="en-US" dirty="0" smtClean="0">
                <a:solidFill>
                  <a:schemeClr val="bg1"/>
                </a:solidFill>
              </a:rPr>
              <a:t>GRAND UNIFICATION SCALE?  </a:t>
            </a:r>
            <a:endParaRPr lang="en-US" dirty="0">
              <a:solidFill>
                <a:schemeClr val="bg1"/>
              </a:solidFill>
            </a:endParaRPr>
          </a:p>
        </p:txBody>
      </p:sp>
      <p:sp>
        <p:nvSpPr>
          <p:cNvPr id="11" name="TextBox 10"/>
          <p:cNvSpPr txBox="1"/>
          <p:nvPr/>
        </p:nvSpPr>
        <p:spPr>
          <a:xfrm>
            <a:off x="7993995" y="6437273"/>
            <a:ext cx="3917267" cy="369332"/>
          </a:xfrm>
          <a:prstGeom prst="rect">
            <a:avLst/>
          </a:prstGeom>
          <a:solidFill>
            <a:schemeClr val="accent1"/>
          </a:solidFill>
        </p:spPr>
        <p:txBody>
          <a:bodyPr wrap="square" rtlCol="0">
            <a:spAutoFit/>
          </a:bodyPr>
          <a:lstStyle/>
          <a:p>
            <a:r>
              <a:rPr lang="en-US" dirty="0" smtClean="0">
                <a:solidFill>
                  <a:schemeClr val="bg1"/>
                </a:solidFill>
              </a:rPr>
              <a:t>LENSING SCRAMBLES E INTO B</a:t>
            </a:r>
            <a:r>
              <a:rPr lang="is-I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712371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03" y="411892"/>
            <a:ext cx="11609459" cy="1145059"/>
          </a:xfrm>
        </p:spPr>
        <p:txBody>
          <a:bodyPr/>
          <a:lstStyle/>
          <a:p>
            <a:r>
              <a:rPr lang="en-US" dirty="0" smtClean="0"/>
              <a:t>Primordial GRAVITATIONAL WAVES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27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51" y="2099858"/>
            <a:ext cx="7315200" cy="4572000"/>
          </a:xfrm>
          <a:prstGeom prst="rect">
            <a:avLst/>
          </a:prstGeom>
        </p:spPr>
      </p:pic>
      <p:sp>
        <p:nvSpPr>
          <p:cNvPr id="4" name="TextBox 3"/>
          <p:cNvSpPr txBox="1"/>
          <p:nvPr/>
        </p:nvSpPr>
        <p:spPr>
          <a:xfrm>
            <a:off x="109300" y="1435827"/>
            <a:ext cx="3909250" cy="646331"/>
          </a:xfrm>
          <a:prstGeom prst="rect">
            <a:avLst/>
          </a:prstGeom>
          <a:solidFill>
            <a:schemeClr val="accent2"/>
          </a:solidFill>
          <a:ln w="19050">
            <a:solidFill>
              <a:schemeClr val="bg1"/>
            </a:solidFill>
          </a:ln>
        </p:spPr>
        <p:txBody>
          <a:bodyPr wrap="square" rtlCol="0">
            <a:spAutoFit/>
          </a:bodyPr>
          <a:lstStyle/>
          <a:p>
            <a:r>
              <a:rPr lang="en-US" dirty="0" smtClean="0">
                <a:solidFill>
                  <a:schemeClr val="bg1"/>
                </a:solidFill>
              </a:rPr>
              <a:t>ACOUSTIC OSCILLATIONS </a:t>
            </a:r>
            <a:r>
              <a:rPr lang="en-US" b="1" dirty="0" smtClean="0">
                <a:solidFill>
                  <a:schemeClr val="bg1"/>
                </a:solidFill>
              </a:rPr>
              <a:t>ARE</a:t>
            </a:r>
            <a:r>
              <a:rPr lang="en-US" dirty="0" smtClean="0">
                <a:solidFill>
                  <a:schemeClr val="bg1"/>
                </a:solidFill>
              </a:rPr>
              <a:t> </a:t>
            </a:r>
            <a:r>
              <a:rPr lang="en-US" dirty="0" smtClean="0">
                <a:solidFill>
                  <a:schemeClr val="bg1"/>
                </a:solidFill>
                <a:sym typeface="Wingdings"/>
              </a:rPr>
              <a:t> </a:t>
            </a:r>
            <a:r>
              <a:rPr lang="en-US" dirty="0" smtClean="0">
                <a:solidFill>
                  <a:schemeClr val="bg1"/>
                </a:solidFill>
              </a:rPr>
              <a:t>  SCALAR (DENSITY) FLUCTUATIONS</a:t>
            </a:r>
            <a:endParaRPr lang="en-US" dirty="0">
              <a:solidFill>
                <a:schemeClr val="bg1"/>
              </a:solidFill>
            </a:endParaRPr>
          </a:p>
        </p:txBody>
      </p:sp>
      <p:sp>
        <p:nvSpPr>
          <p:cNvPr id="6" name="TextBox 5"/>
          <p:cNvSpPr txBox="1"/>
          <p:nvPr/>
        </p:nvSpPr>
        <p:spPr>
          <a:xfrm>
            <a:off x="4066676" y="1453527"/>
            <a:ext cx="4294259" cy="646331"/>
          </a:xfrm>
          <a:prstGeom prst="rect">
            <a:avLst/>
          </a:prstGeom>
          <a:solidFill>
            <a:schemeClr val="accent2"/>
          </a:solidFill>
          <a:ln w="19050">
            <a:solidFill>
              <a:schemeClr val="bg1"/>
            </a:solidFill>
          </a:ln>
        </p:spPr>
        <p:txBody>
          <a:bodyPr wrap="square" rtlCol="0">
            <a:spAutoFit/>
          </a:bodyPr>
          <a:lstStyle/>
          <a:p>
            <a:r>
              <a:rPr lang="en-US" dirty="0" smtClean="0">
                <a:solidFill>
                  <a:schemeClr val="bg1"/>
                </a:solidFill>
              </a:rPr>
              <a:t>GRAVITATIONAL WAVES  </a:t>
            </a:r>
            <a:r>
              <a:rPr lang="en-US" b="1" smtClean="0">
                <a:solidFill>
                  <a:schemeClr val="bg1"/>
                </a:solidFill>
              </a:rPr>
              <a:t>ARE </a:t>
            </a:r>
            <a:r>
              <a:rPr lang="en-US" smtClean="0">
                <a:solidFill>
                  <a:schemeClr val="bg1"/>
                </a:solidFill>
                <a:sym typeface="Wingdings"/>
              </a:rPr>
              <a:t> </a:t>
            </a:r>
            <a:r>
              <a:rPr lang="en-US" smtClean="0">
                <a:solidFill>
                  <a:schemeClr val="bg1"/>
                </a:solidFill>
              </a:rPr>
              <a:t>  TENSOR FLUCTUATIONS IN THE METRIC</a:t>
            </a:r>
            <a:endParaRPr lang="en-US" dirty="0">
              <a:solidFill>
                <a:schemeClr val="bg1"/>
              </a:solidFill>
            </a:endParaRPr>
          </a:p>
        </p:txBody>
      </p:sp>
      <p:sp>
        <p:nvSpPr>
          <p:cNvPr id="7" name="TextBox 6"/>
          <p:cNvSpPr txBox="1"/>
          <p:nvPr/>
        </p:nvSpPr>
        <p:spPr>
          <a:xfrm>
            <a:off x="7937916" y="3523033"/>
            <a:ext cx="3909252" cy="646331"/>
          </a:xfrm>
          <a:prstGeom prst="rect">
            <a:avLst/>
          </a:prstGeom>
          <a:solidFill>
            <a:schemeClr val="accent2"/>
          </a:solidFill>
        </p:spPr>
        <p:txBody>
          <a:bodyPr wrap="square" rtlCol="0">
            <a:spAutoFit/>
          </a:bodyPr>
          <a:lstStyle/>
          <a:p>
            <a:r>
              <a:rPr lang="en-US" dirty="0" smtClean="0">
                <a:solidFill>
                  <a:schemeClr val="bg1"/>
                </a:solidFill>
              </a:rPr>
              <a:t>Primordial power spectrum in terms of the 3d </a:t>
            </a:r>
            <a:r>
              <a:rPr lang="en-US" dirty="0" err="1" smtClean="0">
                <a:solidFill>
                  <a:schemeClr val="bg1"/>
                </a:solidFill>
              </a:rPr>
              <a:t>wavevector</a:t>
            </a:r>
            <a:r>
              <a:rPr lang="en-US" dirty="0" smtClean="0">
                <a:solidFill>
                  <a:schemeClr val="bg1"/>
                </a:solidFill>
              </a:rPr>
              <a:t> k</a:t>
            </a:r>
            <a:endParaRPr lang="en-US" dirty="0">
              <a:solidFill>
                <a:schemeClr val="bg1"/>
              </a:solidFill>
            </a:endParaRPr>
          </a:p>
        </p:txBody>
      </p:sp>
      <p:sp>
        <p:nvSpPr>
          <p:cNvPr id="8" name="TextBox 7"/>
          <p:cNvSpPr txBox="1"/>
          <p:nvPr/>
        </p:nvSpPr>
        <p:spPr>
          <a:xfrm>
            <a:off x="7908181" y="2260648"/>
            <a:ext cx="1682322" cy="369332"/>
          </a:xfrm>
          <a:prstGeom prst="rect">
            <a:avLst/>
          </a:prstGeom>
          <a:solidFill>
            <a:schemeClr val="accent2"/>
          </a:solidFill>
        </p:spPr>
        <p:txBody>
          <a:bodyPr wrap="square" rtlCol="0">
            <a:spAutoFit/>
          </a:bodyPr>
          <a:lstStyle/>
          <a:p>
            <a:r>
              <a:rPr lang="en-US" smtClean="0">
                <a:solidFill>
                  <a:schemeClr val="bg1"/>
                </a:solidFill>
              </a:rPr>
              <a:t>TERMS:</a:t>
            </a:r>
            <a:endParaRPr lang="en-US" dirty="0">
              <a:solidFill>
                <a:schemeClr val="bg1"/>
              </a:solidFill>
            </a:endParaRPr>
          </a:p>
        </p:txBody>
      </p:sp>
      <p:sp>
        <p:nvSpPr>
          <p:cNvPr id="11" name="TextBox 10"/>
          <p:cNvSpPr txBox="1"/>
          <p:nvPr/>
        </p:nvSpPr>
        <p:spPr>
          <a:xfrm>
            <a:off x="7697286" y="5421610"/>
            <a:ext cx="4390511" cy="923330"/>
          </a:xfrm>
          <a:prstGeom prst="rect">
            <a:avLst/>
          </a:prstGeom>
          <a:solidFill>
            <a:schemeClr val="accent1"/>
          </a:solidFill>
        </p:spPr>
        <p:txBody>
          <a:bodyPr wrap="square" rtlCol="0">
            <a:spAutoFit/>
          </a:bodyPr>
          <a:lstStyle/>
          <a:p>
            <a:r>
              <a:rPr lang="en-US" dirty="0" smtClean="0">
                <a:solidFill>
                  <a:schemeClr val="bg1"/>
                </a:solidFill>
              </a:rPr>
              <a:t>Relating tensor fluctuations to primordial fluctuations giving rise to most of the structure in the universe!</a:t>
            </a:r>
            <a:endParaRPr lang="en-US" dirty="0">
              <a:solidFill>
                <a:schemeClr val="bg1"/>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445" y="2756246"/>
            <a:ext cx="3022600" cy="6096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2792" y="4438171"/>
            <a:ext cx="3619500" cy="622300"/>
          </a:xfrm>
          <a:prstGeom prst="rect">
            <a:avLst/>
          </a:prstGeom>
        </p:spPr>
      </p:pic>
    </p:spTree>
    <p:extLst>
      <p:ext uri="{BB962C8B-B14F-4D97-AF65-F5344CB8AC3E}">
        <p14:creationId xmlns:p14="http://schemas.microsoft.com/office/powerpoint/2010/main" val="123797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320"/>
            <a:ext cx="9905998" cy="1145059"/>
          </a:xfrm>
        </p:spPr>
        <p:txBody>
          <a:bodyPr/>
          <a:lstStyle/>
          <a:p>
            <a:r>
              <a:rPr lang="en-US" dirty="0" smtClean="0"/>
              <a:t>CMB POLARIZATION SPECTRA ~NOW</a:t>
            </a:r>
            <a:endParaRPr lang="en-US" dirty="0"/>
          </a:p>
        </p:txBody>
      </p:sp>
      <p:sp>
        <p:nvSpPr>
          <p:cNvPr id="6" name="Slide Number Placeholder 5"/>
          <p:cNvSpPr>
            <a:spLocks noGrp="1"/>
          </p:cNvSpPr>
          <p:nvPr>
            <p:ph type="sldNum" sz="quarter" idx="12"/>
          </p:nvPr>
        </p:nvSpPr>
        <p:spPr/>
        <p:txBody>
          <a:bodyPr/>
          <a:lstStyle/>
          <a:p>
            <a:fld id="{9DBB6833-7FF9-4746-997F-E5A1378B407F}" type="slidenum">
              <a:rPr lang="en-US" smtClean="0"/>
              <a:t>28</a:t>
            </a:fld>
            <a:endParaRPr lang="en-US" dirty="0"/>
          </a:p>
        </p:txBody>
      </p:sp>
      <p:sp>
        <p:nvSpPr>
          <p:cNvPr id="11" name="TextBox 10"/>
          <p:cNvSpPr txBox="1"/>
          <p:nvPr/>
        </p:nvSpPr>
        <p:spPr>
          <a:xfrm>
            <a:off x="7477755" y="6498134"/>
            <a:ext cx="4496262" cy="276999"/>
          </a:xfrm>
          <a:prstGeom prst="rect">
            <a:avLst/>
          </a:prstGeom>
          <a:noFill/>
        </p:spPr>
        <p:txBody>
          <a:bodyPr wrap="square" rtlCol="0">
            <a:spAutoFit/>
          </a:bodyPr>
          <a:lstStyle/>
          <a:p>
            <a:r>
              <a:rPr lang="en-US" sz="1200" dirty="0" smtClean="0">
                <a:solidFill>
                  <a:schemeClr val="accent1"/>
                </a:solidFill>
                <a:ea typeface="Calibri" charset="0"/>
                <a:cs typeface="Calibri" charset="0"/>
              </a:rPr>
              <a:t>Plot </a:t>
            </a:r>
            <a:r>
              <a:rPr lang="en-US" sz="1200" dirty="0" err="1" smtClean="0">
                <a:solidFill>
                  <a:schemeClr val="accent1"/>
                </a:solidFill>
                <a:ea typeface="Calibri" charset="0"/>
                <a:cs typeface="Calibri" charset="0"/>
              </a:rPr>
              <a:t>fom</a:t>
            </a:r>
            <a:r>
              <a:rPr lang="en-US" sz="1200" dirty="0" smtClean="0">
                <a:solidFill>
                  <a:schemeClr val="accent1"/>
                </a:solidFill>
                <a:ea typeface="Calibri" charset="0"/>
                <a:cs typeface="Calibri" charset="0"/>
              </a:rPr>
              <a:t> </a:t>
            </a:r>
            <a:r>
              <a:rPr lang="en-US" sz="1200" dirty="0" smtClean="0">
                <a:solidFill>
                  <a:schemeClr val="accent1"/>
                </a:solidFill>
              </a:rPr>
              <a:t>Planck 2015 results XIII Cosmological Parameters.</a:t>
            </a:r>
          </a:p>
        </p:txBody>
      </p:sp>
      <p:grpSp>
        <p:nvGrpSpPr>
          <p:cNvPr id="36" name="Group 35"/>
          <p:cNvGrpSpPr/>
          <p:nvPr/>
        </p:nvGrpSpPr>
        <p:grpSpPr>
          <a:xfrm>
            <a:off x="98281" y="1298045"/>
            <a:ext cx="7217891" cy="5249375"/>
            <a:chOff x="289291" y="1426061"/>
            <a:chExt cx="7217891" cy="5249375"/>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291" y="1426061"/>
              <a:ext cx="7217891" cy="5249375"/>
            </a:xfrm>
            <a:prstGeom prst="rect">
              <a:avLst/>
            </a:prstGeom>
          </p:spPr>
        </p:pic>
        <p:sp>
          <p:nvSpPr>
            <p:cNvPr id="26" name="TextBox 25"/>
            <p:cNvSpPr txBox="1"/>
            <p:nvPr/>
          </p:nvSpPr>
          <p:spPr>
            <a:xfrm>
              <a:off x="1341782" y="3045360"/>
              <a:ext cx="616226" cy="461665"/>
            </a:xfrm>
            <a:prstGeom prst="rect">
              <a:avLst/>
            </a:prstGeom>
            <a:solidFill>
              <a:schemeClr val="accent4"/>
            </a:solidFill>
          </p:spPr>
          <p:txBody>
            <a:bodyPr wrap="square" rtlCol="0">
              <a:spAutoFit/>
            </a:bodyPr>
            <a:lstStyle/>
            <a:p>
              <a:pPr algn="ctr"/>
              <a:r>
                <a:rPr lang="en-US" sz="2400" dirty="0" smtClean="0">
                  <a:solidFill>
                    <a:schemeClr val="bg1"/>
                  </a:solidFill>
                </a:rPr>
                <a:t>TT</a:t>
              </a:r>
              <a:endParaRPr lang="en-US" sz="2400" dirty="0">
                <a:solidFill>
                  <a:schemeClr val="bg1"/>
                </a:solidFill>
              </a:endParaRPr>
            </a:p>
          </p:txBody>
        </p:sp>
        <p:sp>
          <p:nvSpPr>
            <p:cNvPr id="27" name="TextBox 26"/>
            <p:cNvSpPr txBox="1"/>
            <p:nvPr/>
          </p:nvSpPr>
          <p:spPr>
            <a:xfrm>
              <a:off x="4662640" y="3086833"/>
              <a:ext cx="616226" cy="461665"/>
            </a:xfrm>
            <a:prstGeom prst="rect">
              <a:avLst/>
            </a:prstGeom>
            <a:solidFill>
              <a:schemeClr val="accent5"/>
            </a:solidFill>
          </p:spPr>
          <p:txBody>
            <a:bodyPr wrap="square" rtlCol="0">
              <a:spAutoFit/>
            </a:bodyPr>
            <a:lstStyle/>
            <a:p>
              <a:pPr algn="ctr"/>
              <a:r>
                <a:rPr lang="en-US" sz="2400" smtClean="0">
                  <a:solidFill>
                    <a:schemeClr val="bg1"/>
                  </a:solidFill>
                </a:rPr>
                <a:t>TE</a:t>
              </a:r>
              <a:endParaRPr lang="en-US" sz="2400" dirty="0">
                <a:solidFill>
                  <a:schemeClr val="bg1"/>
                </a:solidFill>
              </a:endParaRPr>
            </a:p>
          </p:txBody>
        </p:sp>
        <p:sp>
          <p:nvSpPr>
            <p:cNvPr id="28" name="TextBox 27"/>
            <p:cNvSpPr txBox="1"/>
            <p:nvPr/>
          </p:nvSpPr>
          <p:spPr>
            <a:xfrm>
              <a:off x="2846499" y="4266653"/>
              <a:ext cx="616226" cy="461665"/>
            </a:xfrm>
            <a:prstGeom prst="rect">
              <a:avLst/>
            </a:prstGeom>
            <a:solidFill>
              <a:schemeClr val="accent3"/>
            </a:solidFill>
          </p:spPr>
          <p:txBody>
            <a:bodyPr wrap="square" rtlCol="0">
              <a:spAutoFit/>
            </a:bodyPr>
            <a:lstStyle/>
            <a:p>
              <a:pPr algn="ctr"/>
              <a:r>
                <a:rPr lang="en-US" sz="2400" dirty="0" smtClean="0">
                  <a:solidFill>
                    <a:schemeClr val="bg1"/>
                  </a:solidFill>
                </a:rPr>
                <a:t>E</a:t>
              </a:r>
              <a:r>
                <a:rPr lang="en-US" sz="2400" dirty="0">
                  <a:solidFill>
                    <a:schemeClr val="bg1"/>
                  </a:solidFill>
                </a:rPr>
                <a:t>E</a:t>
              </a:r>
            </a:p>
          </p:txBody>
        </p:sp>
        <p:sp>
          <p:nvSpPr>
            <p:cNvPr id="29" name="TextBox 28"/>
            <p:cNvSpPr txBox="1"/>
            <p:nvPr/>
          </p:nvSpPr>
          <p:spPr>
            <a:xfrm>
              <a:off x="6599582" y="4266653"/>
              <a:ext cx="616226" cy="461665"/>
            </a:xfrm>
            <a:prstGeom prst="rect">
              <a:avLst/>
            </a:prstGeom>
            <a:solidFill>
              <a:schemeClr val="accent2"/>
            </a:solidFill>
          </p:spPr>
          <p:txBody>
            <a:bodyPr wrap="square" rtlCol="0">
              <a:spAutoFit/>
            </a:bodyPr>
            <a:lstStyle/>
            <a:p>
              <a:pPr algn="ctr"/>
              <a:r>
                <a:rPr lang="en-US" sz="2400" dirty="0" smtClean="0">
                  <a:solidFill>
                    <a:schemeClr val="bg1"/>
                  </a:solidFill>
                </a:rPr>
                <a:t>BB</a:t>
              </a:r>
              <a:endParaRPr lang="en-US" sz="2400" dirty="0">
                <a:solidFill>
                  <a:schemeClr val="bg1"/>
                </a:solidFill>
              </a:endParaRPr>
            </a:p>
          </p:txBody>
        </p:sp>
      </p:grpSp>
      <p:grpSp>
        <p:nvGrpSpPr>
          <p:cNvPr id="39" name="Group 38"/>
          <p:cNvGrpSpPr/>
          <p:nvPr/>
        </p:nvGrpSpPr>
        <p:grpSpPr>
          <a:xfrm>
            <a:off x="7417214" y="1172849"/>
            <a:ext cx="4629955" cy="5195852"/>
            <a:chOff x="7417214" y="1172849"/>
            <a:chExt cx="4629955" cy="5195852"/>
          </a:xfrm>
        </p:grpSpPr>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9951" y="2488136"/>
              <a:ext cx="3843923" cy="3662541"/>
            </a:xfrm>
            <a:prstGeom prst="rect">
              <a:avLst/>
            </a:prstGeom>
          </p:spPr>
        </p:pic>
        <p:sp>
          <p:nvSpPr>
            <p:cNvPr id="14" name="TextBox 13"/>
            <p:cNvSpPr txBox="1"/>
            <p:nvPr/>
          </p:nvSpPr>
          <p:spPr>
            <a:xfrm>
              <a:off x="7417214" y="6030147"/>
              <a:ext cx="4486659" cy="338554"/>
            </a:xfrm>
            <a:prstGeom prst="rect">
              <a:avLst/>
            </a:prstGeom>
            <a:solidFill>
              <a:schemeClr val="accent2"/>
            </a:solidFill>
            <a:ln w="25400">
              <a:noFill/>
            </a:ln>
          </p:spPr>
          <p:txBody>
            <a:bodyPr wrap="square" rtlCol="0">
              <a:spAutoFit/>
            </a:bodyPr>
            <a:lstStyle/>
            <a:p>
              <a:pPr algn="ctr"/>
              <a:r>
                <a:rPr lang="en-US" sz="1600" smtClean="0">
                  <a:solidFill>
                    <a:schemeClr val="bg1"/>
                  </a:solidFill>
                  <a:ea typeface="Euphemia UCAS" charset="0"/>
                  <a:cs typeface="Euphemia UCAS" charset="0"/>
                </a:rPr>
                <a:t>            </a:t>
              </a:r>
              <a:r>
                <a:rPr lang="en-US" sz="1400" dirty="0" smtClean="0">
                  <a:solidFill>
                    <a:schemeClr val="bg1"/>
                  </a:solidFill>
                  <a:ea typeface="Euphemia UCAS" charset="0"/>
                  <a:cs typeface="Euphemia UCAS" charset="0"/>
                </a:rPr>
                <a:t>100</a:t>
              </a:r>
              <a:r>
                <a:rPr lang="en-US" sz="1600" dirty="0" smtClean="0">
                  <a:solidFill>
                    <a:schemeClr val="bg1"/>
                  </a:solidFill>
                  <a:latin typeface="Symbol" charset="2"/>
                  <a:cs typeface="Symbol" charset="2"/>
                </a:rPr>
                <a:t>q</a:t>
              </a:r>
              <a:r>
                <a:rPr lang="en-US" sz="1600" baseline="-25000" dirty="0" smtClean="0">
                  <a:solidFill>
                    <a:schemeClr val="bg1"/>
                  </a:solidFill>
                  <a:latin typeface="Euphemia UCAS"/>
                  <a:cs typeface="Euphemia UCAS"/>
                </a:rPr>
                <a:t>MC</a:t>
              </a:r>
              <a:r>
                <a:rPr lang="en-US" sz="1600" dirty="0" smtClean="0">
                  <a:solidFill>
                    <a:schemeClr val="bg1"/>
                  </a:solidFill>
                  <a:latin typeface="Euphemia UCAS"/>
                  <a:cs typeface="Euphemia UCAS"/>
                </a:rPr>
                <a:t> </a:t>
              </a:r>
              <a:r>
                <a:rPr lang="en-US" sz="1600" dirty="0" smtClean="0">
                  <a:solidFill>
                    <a:schemeClr val="bg1"/>
                  </a:solidFill>
                  <a:latin typeface="Symbol" charset="2"/>
                  <a:cs typeface="Symbol" charset="2"/>
                </a:rPr>
                <a:t>W</a:t>
              </a:r>
              <a:r>
                <a:rPr lang="en-US" sz="1600" baseline="-25000" dirty="0" smtClean="0">
                  <a:solidFill>
                    <a:schemeClr val="bg1"/>
                  </a:solidFill>
                  <a:latin typeface="Euphemia UCAS"/>
                  <a:cs typeface="Euphemia UCAS"/>
                </a:rPr>
                <a:t>b</a:t>
              </a:r>
              <a:r>
                <a:rPr lang="en-US" sz="1600" dirty="0" smtClean="0">
                  <a:solidFill>
                    <a:schemeClr val="bg1"/>
                  </a:solidFill>
                  <a:latin typeface="Euphemia UCAS"/>
                  <a:cs typeface="Euphemia UCAS"/>
                </a:rPr>
                <a:t>h</a:t>
              </a:r>
              <a:r>
                <a:rPr lang="en-US" sz="1600" baseline="30000" dirty="0" smtClean="0">
                  <a:solidFill>
                    <a:schemeClr val="bg1"/>
                  </a:solidFill>
                  <a:latin typeface="Euphemia UCAS"/>
                  <a:cs typeface="Euphemia UCAS"/>
                </a:rPr>
                <a:t>2</a:t>
              </a:r>
              <a:r>
                <a:rPr lang="en-US" sz="1600" dirty="0">
                  <a:solidFill>
                    <a:schemeClr val="bg1"/>
                  </a:solidFill>
                  <a:latin typeface="Euphemia UCAS"/>
                  <a:cs typeface="Euphemia UCAS"/>
                </a:rPr>
                <a:t> </a:t>
              </a:r>
              <a:r>
                <a:rPr lang="en-US" sz="1600" dirty="0" smtClean="0">
                  <a:solidFill>
                    <a:schemeClr val="bg1"/>
                  </a:solidFill>
                  <a:latin typeface="Symbol" charset="2"/>
                  <a:cs typeface="Symbol" charset="2"/>
                </a:rPr>
                <a:t>W</a:t>
              </a:r>
              <a:r>
                <a:rPr lang="en-US" sz="1600" baseline="-25000" dirty="0" smtClean="0">
                  <a:solidFill>
                    <a:schemeClr val="bg1"/>
                  </a:solidFill>
                  <a:latin typeface="Euphemia UCAS"/>
                  <a:cs typeface="Euphemia UCAS"/>
                </a:rPr>
                <a:t>c</a:t>
              </a:r>
              <a:r>
                <a:rPr lang="en-US" sz="1600" dirty="0" smtClean="0">
                  <a:solidFill>
                    <a:schemeClr val="bg1"/>
                  </a:solidFill>
                  <a:latin typeface="Euphemia UCAS"/>
                  <a:cs typeface="Euphemia UCAS"/>
                </a:rPr>
                <a:t>h</a:t>
              </a:r>
              <a:r>
                <a:rPr lang="en-US" sz="1600" baseline="30000" dirty="0" smtClean="0">
                  <a:solidFill>
                    <a:schemeClr val="bg1"/>
                  </a:solidFill>
                  <a:latin typeface="Euphemia UCAS"/>
                  <a:cs typeface="Euphemia UCAS"/>
                </a:rPr>
                <a:t>2</a:t>
              </a:r>
              <a:r>
                <a:rPr lang="en-US" sz="1600" dirty="0" smtClean="0">
                  <a:solidFill>
                    <a:schemeClr val="bg1"/>
                  </a:solidFill>
                  <a:latin typeface="Euphemia UCAS"/>
                  <a:cs typeface="Euphemia UCAS"/>
                </a:rPr>
                <a:t> </a:t>
              </a:r>
              <a:r>
                <a:rPr lang="en-US" sz="1200" dirty="0" smtClean="0">
                  <a:solidFill>
                    <a:schemeClr val="bg1"/>
                  </a:solidFill>
                  <a:latin typeface="Euphemia UCAS"/>
                  <a:cs typeface="Euphemia UCAS"/>
                </a:rPr>
                <a:t>ln(10</a:t>
              </a:r>
              <a:r>
                <a:rPr lang="en-US" sz="1200" baseline="30000" dirty="0" smtClean="0">
                  <a:solidFill>
                    <a:schemeClr val="bg1"/>
                  </a:solidFill>
                  <a:latin typeface="Euphemia UCAS"/>
                  <a:cs typeface="Euphemia UCAS"/>
                </a:rPr>
                <a:t>10</a:t>
              </a:r>
              <a:r>
                <a:rPr lang="en-US" sz="1200" dirty="0" smtClean="0">
                  <a:solidFill>
                    <a:schemeClr val="bg1"/>
                  </a:solidFill>
                  <a:latin typeface="Euphemia UCAS"/>
                  <a:cs typeface="Euphemia UCAS"/>
                </a:rPr>
                <a:t>A</a:t>
              </a:r>
              <a:r>
                <a:rPr lang="en-US" sz="1200" baseline="-25000" dirty="0" smtClean="0">
                  <a:solidFill>
                    <a:schemeClr val="bg1"/>
                  </a:solidFill>
                  <a:latin typeface="Euphemia UCAS"/>
                  <a:cs typeface="Euphemia UCAS"/>
                </a:rPr>
                <a:t>s</a:t>
              </a:r>
              <a:r>
                <a:rPr lang="en-US" sz="1600" dirty="0" smtClean="0">
                  <a:solidFill>
                    <a:schemeClr val="bg1"/>
                  </a:solidFill>
                  <a:latin typeface="Euphemia UCAS"/>
                  <a:cs typeface="Euphemia UCAS"/>
                </a:rPr>
                <a:t>) </a:t>
              </a:r>
              <a:r>
                <a:rPr lang="en-US" sz="1600" dirty="0" smtClean="0">
                  <a:solidFill>
                    <a:schemeClr val="bg1"/>
                  </a:solidFill>
                  <a:cs typeface="Symbol" charset="2"/>
                </a:rPr>
                <a:t>n</a:t>
              </a:r>
              <a:r>
                <a:rPr lang="en-US" sz="1600" baseline="-25000" dirty="0" smtClean="0">
                  <a:solidFill>
                    <a:schemeClr val="bg1"/>
                  </a:solidFill>
                  <a:cs typeface="Symbol" charset="2"/>
                </a:rPr>
                <a:t>s</a:t>
              </a:r>
              <a:r>
                <a:rPr lang="en-US" sz="1600" dirty="0" smtClean="0">
                  <a:solidFill>
                    <a:schemeClr val="bg1"/>
                  </a:solidFill>
                  <a:latin typeface="Symbol" charset="2"/>
                  <a:cs typeface="Symbol" charset="2"/>
                </a:rPr>
                <a:t>     t</a:t>
              </a:r>
              <a:endParaRPr lang="en-US" sz="1600" dirty="0">
                <a:solidFill>
                  <a:schemeClr val="bg1"/>
                </a:solidFill>
                <a:latin typeface="Symbol" charset="2"/>
                <a:cs typeface="Symbol" charset="2"/>
              </a:endParaRPr>
            </a:p>
          </p:txBody>
        </p:sp>
        <p:sp>
          <p:nvSpPr>
            <p:cNvPr id="31" name="TextBox 30"/>
            <p:cNvSpPr txBox="1"/>
            <p:nvPr/>
          </p:nvSpPr>
          <p:spPr>
            <a:xfrm>
              <a:off x="7417215" y="2488137"/>
              <a:ext cx="910608" cy="3662541"/>
            </a:xfrm>
            <a:prstGeom prst="rect">
              <a:avLst/>
            </a:prstGeom>
            <a:solidFill>
              <a:schemeClr val="accent2"/>
            </a:solidFill>
            <a:ln w="25400">
              <a:noFill/>
            </a:ln>
          </p:spPr>
          <p:txBody>
            <a:bodyPr wrap="square" rtlCol="0">
              <a:spAutoFit/>
            </a:bodyPr>
            <a:lstStyle/>
            <a:p>
              <a:pPr algn="r"/>
              <a:endParaRPr lang="en-US" sz="1600" dirty="0" smtClean="0">
                <a:solidFill>
                  <a:schemeClr val="bg1"/>
                </a:solidFill>
                <a:latin typeface="Symbol" charset="2"/>
                <a:cs typeface="Symbol" charset="2"/>
              </a:endParaRPr>
            </a:p>
            <a:p>
              <a:pPr algn="r"/>
              <a:endParaRPr lang="en-US" sz="1600" dirty="0">
                <a:solidFill>
                  <a:schemeClr val="bg1"/>
                </a:solidFill>
                <a:latin typeface="Symbol" charset="2"/>
                <a:cs typeface="Symbol" charset="2"/>
              </a:endParaRPr>
            </a:p>
            <a:p>
              <a:pPr algn="r"/>
              <a:endParaRPr lang="en-US" sz="1600" dirty="0" smtClean="0">
                <a:solidFill>
                  <a:schemeClr val="bg1"/>
                </a:solidFill>
                <a:latin typeface="Symbol" charset="2"/>
                <a:cs typeface="Symbol" charset="2"/>
              </a:endParaRPr>
            </a:p>
            <a:p>
              <a:pPr algn="r"/>
              <a:r>
                <a:rPr lang="en-US" sz="1600" dirty="0" smtClean="0">
                  <a:solidFill>
                    <a:schemeClr val="bg1"/>
                  </a:solidFill>
                  <a:latin typeface="Symbol" charset="2"/>
                  <a:cs typeface="Symbol" charset="2"/>
                </a:rPr>
                <a:t>W</a:t>
              </a:r>
              <a:r>
                <a:rPr lang="en-US" sz="1600" baseline="-25000" dirty="0" smtClean="0">
                  <a:solidFill>
                    <a:schemeClr val="bg1"/>
                  </a:solidFill>
                  <a:latin typeface="Euphemia UCAS"/>
                  <a:cs typeface="Euphemia UCAS"/>
                </a:rPr>
                <a:t>b</a:t>
              </a:r>
              <a:r>
                <a:rPr lang="en-US" sz="1600" dirty="0" smtClean="0">
                  <a:solidFill>
                    <a:schemeClr val="bg1"/>
                  </a:solidFill>
                  <a:latin typeface="Euphemia UCAS"/>
                  <a:cs typeface="Euphemia UCAS"/>
                </a:rPr>
                <a:t>h</a:t>
              </a:r>
              <a:r>
                <a:rPr lang="en-US" sz="1600" baseline="30000" dirty="0" smtClean="0">
                  <a:solidFill>
                    <a:schemeClr val="bg1"/>
                  </a:solidFill>
                  <a:latin typeface="Euphemia UCAS"/>
                  <a:cs typeface="Euphemia UCAS"/>
                </a:rPr>
                <a:t>2</a:t>
              </a:r>
            </a:p>
            <a:p>
              <a:pPr algn="r"/>
              <a:endParaRPr lang="en-US" sz="1600" baseline="30000" dirty="0" smtClean="0">
                <a:solidFill>
                  <a:schemeClr val="bg1"/>
                </a:solidFill>
                <a:latin typeface="Euphemia UCAS"/>
                <a:cs typeface="Euphemia UCAS"/>
              </a:endParaRPr>
            </a:p>
            <a:p>
              <a:pPr algn="r"/>
              <a:r>
                <a:rPr lang="en-US" sz="1600" baseline="30000" dirty="0" smtClean="0">
                  <a:solidFill>
                    <a:schemeClr val="bg1"/>
                  </a:solidFill>
                  <a:latin typeface="Euphemia UCAS"/>
                  <a:cs typeface="Euphemia UCAS"/>
                </a:rPr>
                <a:t> </a:t>
              </a:r>
              <a:endParaRPr lang="en-US" sz="1600" baseline="30000" dirty="0">
                <a:solidFill>
                  <a:schemeClr val="bg1"/>
                </a:solidFill>
                <a:latin typeface="Euphemia UCAS"/>
                <a:cs typeface="Euphemia UCAS"/>
              </a:endParaRPr>
            </a:p>
            <a:p>
              <a:pPr algn="r"/>
              <a:r>
                <a:rPr lang="en-US" sz="1600" dirty="0" smtClean="0">
                  <a:solidFill>
                    <a:schemeClr val="bg1"/>
                  </a:solidFill>
                  <a:latin typeface="Symbol" charset="2"/>
                  <a:cs typeface="Symbol" charset="2"/>
                </a:rPr>
                <a:t>W</a:t>
              </a:r>
              <a:r>
                <a:rPr lang="en-US" sz="1600" baseline="-25000" dirty="0" smtClean="0">
                  <a:solidFill>
                    <a:schemeClr val="bg1"/>
                  </a:solidFill>
                  <a:latin typeface="Euphemia UCAS"/>
                  <a:cs typeface="Euphemia UCAS"/>
                </a:rPr>
                <a:t>c</a:t>
              </a:r>
              <a:r>
                <a:rPr lang="en-US" sz="1600" dirty="0" smtClean="0">
                  <a:solidFill>
                    <a:schemeClr val="bg1"/>
                  </a:solidFill>
                  <a:latin typeface="Euphemia UCAS"/>
                  <a:cs typeface="Euphemia UCAS"/>
                </a:rPr>
                <a:t>h</a:t>
              </a:r>
              <a:r>
                <a:rPr lang="en-US" sz="1600" baseline="30000" dirty="0" smtClean="0">
                  <a:solidFill>
                    <a:schemeClr val="bg1"/>
                  </a:solidFill>
                  <a:latin typeface="Euphemia UCAS"/>
                  <a:cs typeface="Euphemia UCAS"/>
                </a:rPr>
                <a:t>2</a:t>
              </a:r>
            </a:p>
            <a:p>
              <a:pPr algn="r"/>
              <a:endParaRPr lang="en-US" sz="1600" dirty="0" smtClean="0">
                <a:solidFill>
                  <a:schemeClr val="bg1"/>
                </a:solidFill>
                <a:latin typeface="Euphemia UCAS"/>
                <a:cs typeface="Euphemia UCAS"/>
              </a:endParaRPr>
            </a:p>
            <a:p>
              <a:pPr algn="r"/>
              <a:endParaRPr lang="en-US" sz="1600" dirty="0" smtClean="0">
                <a:solidFill>
                  <a:schemeClr val="bg1"/>
                </a:solidFill>
                <a:latin typeface="Euphemia UCAS"/>
                <a:cs typeface="Euphemia UCAS"/>
              </a:endParaRPr>
            </a:p>
            <a:p>
              <a:pPr algn="r"/>
              <a:r>
                <a:rPr lang="en-US" sz="1200" dirty="0" smtClean="0">
                  <a:solidFill>
                    <a:schemeClr val="bg1"/>
                  </a:solidFill>
                  <a:latin typeface="Euphemia UCAS"/>
                  <a:cs typeface="Euphemia UCAS"/>
                </a:rPr>
                <a:t>ln(10</a:t>
              </a:r>
              <a:r>
                <a:rPr lang="en-US" sz="1200" baseline="30000" dirty="0" smtClean="0">
                  <a:solidFill>
                    <a:schemeClr val="bg1"/>
                  </a:solidFill>
                  <a:latin typeface="Euphemia UCAS"/>
                  <a:cs typeface="Euphemia UCAS"/>
                </a:rPr>
                <a:t>10</a:t>
              </a:r>
              <a:r>
                <a:rPr lang="en-US" sz="1200" dirty="0" smtClean="0">
                  <a:solidFill>
                    <a:schemeClr val="bg1"/>
                  </a:solidFill>
                  <a:latin typeface="Euphemia UCAS"/>
                  <a:cs typeface="Euphemia UCAS"/>
                </a:rPr>
                <a:t>A</a:t>
              </a:r>
              <a:r>
                <a:rPr lang="en-US" sz="1200" baseline="-25000" dirty="0" smtClean="0">
                  <a:solidFill>
                    <a:schemeClr val="bg1"/>
                  </a:solidFill>
                  <a:latin typeface="Euphemia UCAS"/>
                  <a:cs typeface="Euphemia UCAS"/>
                </a:rPr>
                <a:t>s</a:t>
              </a:r>
              <a:r>
                <a:rPr lang="en-US" sz="1200" dirty="0" smtClean="0">
                  <a:solidFill>
                    <a:schemeClr val="bg1"/>
                  </a:solidFill>
                  <a:latin typeface="Euphemia UCAS"/>
                  <a:cs typeface="Euphemia UCAS"/>
                </a:rPr>
                <a:t>)</a:t>
              </a:r>
            </a:p>
            <a:p>
              <a:pPr algn="r"/>
              <a:endParaRPr lang="en-US" sz="1400" baseline="-25000" dirty="0" smtClean="0">
                <a:solidFill>
                  <a:schemeClr val="bg1"/>
                </a:solidFill>
                <a:latin typeface="Euphemia UCAS"/>
                <a:cs typeface="Euphemia UCAS"/>
              </a:endParaRPr>
            </a:p>
            <a:p>
              <a:pPr algn="r"/>
              <a:r>
                <a:rPr lang="en-US" sz="1600" dirty="0" smtClean="0">
                  <a:solidFill>
                    <a:schemeClr val="bg1"/>
                  </a:solidFill>
                  <a:latin typeface="Euphemia UCAS"/>
                  <a:cs typeface="Euphemia UCAS"/>
                </a:rPr>
                <a:t>n</a:t>
              </a:r>
              <a:r>
                <a:rPr lang="en-US" sz="1600" baseline="-25000" dirty="0" smtClean="0">
                  <a:solidFill>
                    <a:schemeClr val="bg1"/>
                  </a:solidFill>
                  <a:latin typeface="Euphemia UCAS"/>
                  <a:cs typeface="Euphemia UCAS"/>
                </a:rPr>
                <a:t>s</a:t>
              </a:r>
            </a:p>
            <a:p>
              <a:pPr algn="r"/>
              <a:endParaRPr lang="en-US" sz="1600" baseline="-25000" dirty="0" smtClean="0">
                <a:solidFill>
                  <a:schemeClr val="bg1"/>
                </a:solidFill>
                <a:latin typeface="Euphemia UCAS"/>
                <a:cs typeface="Euphemia UCAS"/>
              </a:endParaRPr>
            </a:p>
            <a:p>
              <a:pPr algn="r"/>
              <a:endParaRPr lang="en-US" sz="1600" baseline="-25000" dirty="0">
                <a:solidFill>
                  <a:schemeClr val="bg1"/>
                </a:solidFill>
                <a:latin typeface="Euphemia UCAS"/>
                <a:cs typeface="Euphemia UCAS"/>
              </a:endParaRPr>
            </a:p>
            <a:p>
              <a:pPr algn="r"/>
              <a:r>
                <a:rPr lang="en-US" sz="2000" dirty="0" smtClean="0">
                  <a:solidFill>
                    <a:schemeClr val="bg1"/>
                  </a:solidFill>
                  <a:latin typeface="Symbol" charset="2"/>
                  <a:cs typeface="Symbol" charset="2"/>
                </a:rPr>
                <a:t>t</a:t>
              </a:r>
            </a:p>
            <a:p>
              <a:pPr algn="r"/>
              <a:endParaRPr lang="en-US" sz="2000" dirty="0" smtClean="0">
                <a:solidFill>
                  <a:schemeClr val="bg1"/>
                </a:solidFill>
                <a:latin typeface="Euphemia UCAS"/>
                <a:cs typeface="Euphemia UCAS"/>
              </a:endParaRPr>
            </a:p>
          </p:txBody>
        </p:sp>
        <p:sp>
          <p:nvSpPr>
            <p:cNvPr id="33" name="TextBox 32"/>
            <p:cNvSpPr txBox="1"/>
            <p:nvPr/>
          </p:nvSpPr>
          <p:spPr>
            <a:xfrm>
              <a:off x="7417214" y="1172849"/>
              <a:ext cx="4629955" cy="1292662"/>
            </a:xfrm>
            <a:prstGeom prst="rect">
              <a:avLst/>
            </a:prstGeom>
            <a:solidFill>
              <a:schemeClr val="accent2"/>
            </a:solidFill>
          </p:spPr>
          <p:txBody>
            <a:bodyPr wrap="square" rtlCol="0">
              <a:spAutoFit/>
            </a:bodyPr>
            <a:lstStyle/>
            <a:p>
              <a:pPr lvl="1"/>
              <a:r>
                <a:rPr lang="en-US" b="1" dirty="0" smtClean="0">
                  <a:solidFill>
                    <a:schemeClr val="bg1"/>
                  </a:solidFill>
                </a:rPr>
                <a:t>SIX PARAMETER FIT</a:t>
              </a:r>
              <a:r>
                <a:rPr lang="en-US" dirty="0" smtClean="0">
                  <a:solidFill>
                    <a:schemeClr val="bg1"/>
                  </a:solidFill>
                </a:rPr>
                <a:t>:  </a:t>
              </a:r>
            </a:p>
            <a:p>
              <a:pPr lvl="1"/>
              <a:r>
                <a:rPr lang="en-US" dirty="0" smtClean="0">
                  <a:solidFill>
                    <a:schemeClr val="bg1"/>
                  </a:solidFill>
                </a:rPr>
                <a:t>epoch, baryons, DM, </a:t>
              </a:r>
              <a:r>
                <a:rPr lang="en-US" dirty="0" err="1" smtClean="0">
                  <a:solidFill>
                    <a:schemeClr val="bg1"/>
                  </a:solidFill>
                </a:rPr>
                <a:t>reinoization</a:t>
              </a:r>
              <a:r>
                <a:rPr lang="en-US" dirty="0" smtClean="0">
                  <a:solidFill>
                    <a:schemeClr val="bg1"/>
                  </a:solidFill>
                </a:rPr>
                <a:t>, power spectrum normalization, tilt – &lt;~1% except </a:t>
              </a:r>
              <a:r>
                <a:rPr lang="en-US" sz="2400" dirty="0" smtClean="0">
                  <a:solidFill>
                    <a:schemeClr val="bg1"/>
                  </a:solidFill>
                  <a:latin typeface="Symbol" charset="2"/>
                  <a:ea typeface="Symbol" charset="2"/>
                  <a:cs typeface="Symbol" charset="2"/>
                </a:rPr>
                <a:t>t</a:t>
              </a:r>
              <a:r>
                <a:rPr lang="en-US" dirty="0">
                  <a:solidFill>
                    <a:schemeClr val="bg1"/>
                  </a:solidFill>
                  <a:ea typeface="Symbol" charset="2"/>
                  <a:cs typeface="Symbol" charset="2"/>
                </a:rPr>
                <a:t> </a:t>
              </a:r>
              <a:r>
                <a:rPr lang="en-US" dirty="0" smtClean="0">
                  <a:solidFill>
                    <a:schemeClr val="bg1"/>
                  </a:solidFill>
                  <a:ea typeface="Symbol" charset="2"/>
                  <a:cs typeface="Symbol" charset="2"/>
                </a:rPr>
                <a:t>(15%) &amp; n</a:t>
              </a:r>
              <a:r>
                <a:rPr lang="en-US" baseline="-25000" dirty="0" smtClean="0">
                  <a:solidFill>
                    <a:schemeClr val="bg1"/>
                  </a:solidFill>
                  <a:ea typeface="Symbol" charset="2"/>
                  <a:cs typeface="Symbol" charset="2"/>
                </a:rPr>
                <a:t>s</a:t>
              </a:r>
              <a:r>
                <a:rPr lang="en-US" dirty="0" smtClean="0">
                  <a:solidFill>
                    <a:schemeClr val="bg1"/>
                  </a:solidFill>
                  <a:ea typeface="Symbol" charset="2"/>
                  <a:cs typeface="Symbol" charset="2"/>
                </a:rPr>
                <a:t> (5%)</a:t>
              </a:r>
              <a:endParaRPr lang="en-US" dirty="0" smtClean="0">
                <a:solidFill>
                  <a:schemeClr val="bg1"/>
                </a:solidFill>
              </a:endParaRPr>
            </a:p>
          </p:txBody>
        </p:sp>
        <p:sp>
          <p:nvSpPr>
            <p:cNvPr id="34" name="Rectangle 33"/>
            <p:cNvSpPr/>
            <p:nvPr/>
          </p:nvSpPr>
          <p:spPr>
            <a:xfrm>
              <a:off x="11695494" y="1860092"/>
              <a:ext cx="351675" cy="45033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9732097" y="2948122"/>
            <a:ext cx="1804694" cy="430887"/>
          </a:xfrm>
          <a:prstGeom prst="rect">
            <a:avLst/>
          </a:prstGeom>
          <a:solidFill>
            <a:schemeClr val="accent3"/>
          </a:solidFill>
        </p:spPr>
        <p:txBody>
          <a:bodyPr wrap="square" rtlCol="0">
            <a:spAutoFit/>
          </a:bodyPr>
          <a:lstStyle/>
          <a:p>
            <a:r>
              <a:rPr lang="en-US" sz="1100" dirty="0" smtClean="0">
                <a:solidFill>
                  <a:schemeClr val="bg1"/>
                </a:solidFill>
              </a:rPr>
              <a:t>EXAMPLE RESULTS from Planck 2015 XIII</a:t>
            </a:r>
            <a:endParaRPr lang="en-US" sz="1100" dirty="0">
              <a:solidFill>
                <a:schemeClr val="bg1"/>
              </a:solidFill>
            </a:endParaRPr>
          </a:p>
        </p:txBody>
      </p:sp>
    </p:spTree>
    <p:extLst>
      <p:ext uri="{BB962C8B-B14F-4D97-AF65-F5344CB8AC3E}">
        <p14:creationId xmlns:p14="http://schemas.microsoft.com/office/powerpoint/2010/main" val="6653149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476" y="234462"/>
            <a:ext cx="9905998" cy="1905000"/>
          </a:xfrm>
        </p:spPr>
        <p:txBody>
          <a:bodyPr/>
          <a:lstStyle/>
          <a:p>
            <a:r>
              <a:rPr lang="en-US" dirty="0" smtClean="0"/>
              <a:t>A LITTLE BIT MORE </a:t>
            </a:r>
            <a:r>
              <a:rPr lang="en-US" dirty="0" err="1" smtClean="0"/>
              <a:t>SOBRIETy</a:t>
            </a:r>
            <a:endParaRPr lang="en-US" dirty="0"/>
          </a:p>
        </p:txBody>
      </p:sp>
      <p:pic>
        <p:nvPicPr>
          <p:cNvPr id="10" name="Picture 9" descr="Screen shot 2014-06-12 at 10.44.38 AM.png"/>
          <p:cNvPicPr>
            <a:picLocks noChangeAspect="1"/>
          </p:cNvPicPr>
          <p:nvPr/>
        </p:nvPicPr>
        <p:blipFill rotWithShape="1">
          <a:blip r:embed="rId3">
            <a:extLst>
              <a:ext uri="{28A0092B-C50C-407E-A947-70E740481C1C}">
                <a14:useLocalDpi xmlns:a14="http://schemas.microsoft.com/office/drawing/2010/main" val="0"/>
              </a:ext>
            </a:extLst>
          </a:blip>
          <a:srcRect l="36267" t="25433" r="10104" b="46393"/>
          <a:stretch/>
        </p:blipFill>
        <p:spPr>
          <a:xfrm>
            <a:off x="375138" y="2578657"/>
            <a:ext cx="7999418" cy="2626590"/>
          </a:xfrm>
          <a:prstGeom prst="rect">
            <a:avLst/>
          </a:prstGeom>
        </p:spPr>
      </p:pic>
      <p:pic>
        <p:nvPicPr>
          <p:cNvPr id="3" name="Picture 2"/>
          <p:cNvPicPr>
            <a:picLocks noChangeAspect="1"/>
          </p:cNvPicPr>
          <p:nvPr/>
        </p:nvPicPr>
        <p:blipFill>
          <a:blip r:embed="rId4"/>
          <a:stretch>
            <a:fillRect/>
          </a:stretch>
        </p:blipFill>
        <p:spPr>
          <a:xfrm>
            <a:off x="9232948" y="3130061"/>
            <a:ext cx="2959052" cy="3727939"/>
          </a:xfrm>
          <a:prstGeom prst="rect">
            <a:avLst/>
          </a:prstGeom>
        </p:spPr>
      </p:pic>
      <p:sp>
        <p:nvSpPr>
          <p:cNvPr id="5" name="TextBox 4"/>
          <p:cNvSpPr txBox="1"/>
          <p:nvPr/>
        </p:nvSpPr>
        <p:spPr>
          <a:xfrm>
            <a:off x="375138" y="1878541"/>
            <a:ext cx="10152185" cy="369332"/>
          </a:xfrm>
          <a:prstGeom prst="rect">
            <a:avLst/>
          </a:prstGeom>
          <a:solidFill>
            <a:schemeClr val="accent3"/>
          </a:solidFill>
        </p:spPr>
        <p:txBody>
          <a:bodyPr wrap="square" rtlCol="0">
            <a:spAutoFit/>
          </a:bodyPr>
          <a:lstStyle/>
          <a:p>
            <a:r>
              <a:rPr lang="en-US" b="1" dirty="0" smtClean="0">
                <a:solidFill>
                  <a:schemeClr val="bg1"/>
                </a:solidFill>
              </a:rPr>
              <a:t>GALACTTIC FOREGROUNDS:  DUST AND SYNCHROTRON EMISSION ARE OUT THERE!</a:t>
            </a:r>
            <a:endParaRPr lang="en-US" b="1" dirty="0">
              <a:solidFill>
                <a:schemeClr val="bg1"/>
              </a:solidFill>
            </a:endParaRPr>
          </a:p>
        </p:txBody>
      </p:sp>
    </p:spTree>
    <p:extLst>
      <p:ext uri="{BB962C8B-B14F-4D97-AF65-F5344CB8AC3E}">
        <p14:creationId xmlns:p14="http://schemas.microsoft.com/office/powerpoint/2010/main" val="3742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DBB6833-7FF9-4746-997F-E5A1378B407F}" type="slidenum">
              <a:rPr lang="en-US" smtClean="0"/>
              <a:t>3</a:t>
            </a:fld>
            <a:endParaRPr lang="en-US" dirty="0"/>
          </a:p>
        </p:txBody>
      </p:sp>
      <p:pic>
        <p:nvPicPr>
          <p:cNvPr id="5" name="Picture 4" descr="NYer_anticlimax_cartoon.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9998" t="5333" r="17002" b="17289"/>
          <a:stretch/>
        </p:blipFill>
        <p:spPr>
          <a:xfrm>
            <a:off x="2801019" y="457200"/>
            <a:ext cx="6512173" cy="6400800"/>
          </a:xfrm>
          <a:prstGeom prst="rect">
            <a:avLst/>
          </a:prstGeom>
          <a:ln w="50800">
            <a:solidFill>
              <a:srgbClr val="000090"/>
            </a:solidFill>
          </a:ln>
        </p:spPr>
      </p:pic>
      <p:sp>
        <p:nvSpPr>
          <p:cNvPr id="7" name="Title 6"/>
          <p:cNvSpPr>
            <a:spLocks noGrp="1"/>
          </p:cNvSpPr>
          <p:nvPr>
            <p:ph type="title"/>
          </p:nvPr>
        </p:nvSpPr>
        <p:spPr>
          <a:xfrm>
            <a:off x="3583621" y="-22860"/>
            <a:ext cx="5038407" cy="457200"/>
          </a:xfrm>
        </p:spPr>
        <p:txBody>
          <a:bodyPr>
            <a:normAutofit fontScale="90000"/>
          </a:bodyPr>
          <a:lstStyle/>
          <a:p>
            <a:r>
              <a:rPr lang="en-US" dirty="0" smtClean="0"/>
              <a:t>A little </a:t>
            </a:r>
            <a:r>
              <a:rPr lang="en-US" smtClean="0"/>
              <a:t>more context</a:t>
            </a:r>
            <a:endParaRPr lang="en-US" dirty="0"/>
          </a:p>
        </p:txBody>
      </p:sp>
      <p:sp>
        <p:nvSpPr>
          <p:cNvPr id="8" name="TextBox 7"/>
          <p:cNvSpPr txBox="1"/>
          <p:nvPr/>
        </p:nvSpPr>
        <p:spPr>
          <a:xfrm>
            <a:off x="2801019" y="6488668"/>
            <a:ext cx="4674201" cy="369332"/>
          </a:xfrm>
          <a:prstGeom prst="rect">
            <a:avLst/>
          </a:prstGeom>
          <a:noFill/>
        </p:spPr>
        <p:txBody>
          <a:bodyPr wrap="square" rtlCol="0">
            <a:spAutoFit/>
          </a:bodyPr>
          <a:lstStyle/>
          <a:p>
            <a:r>
              <a:rPr lang="en-US" b="1" dirty="0" smtClean="0">
                <a:solidFill>
                  <a:schemeClr val="bg1"/>
                </a:solidFill>
              </a:rPr>
              <a:t>THE NEW YORKER, 21 &amp; 27 AUGUST 2007</a:t>
            </a:r>
            <a:endParaRPr lang="en-US" b="1" dirty="0">
              <a:solidFill>
                <a:schemeClr val="bg1"/>
              </a:solidFill>
            </a:endParaRPr>
          </a:p>
        </p:txBody>
      </p:sp>
    </p:spTree>
    <p:extLst>
      <p:ext uri="{BB962C8B-B14F-4D97-AF65-F5344CB8AC3E}">
        <p14:creationId xmlns:p14="http://schemas.microsoft.com/office/powerpoint/2010/main" val="1380451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492" y="328247"/>
            <a:ext cx="3563815" cy="1905000"/>
          </a:xfrm>
        </p:spPr>
        <p:txBody>
          <a:bodyPr/>
          <a:lstStyle/>
          <a:p>
            <a:r>
              <a:rPr lang="en-US" smtClean="0"/>
              <a:t>FOREGROUNDS</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906" y="0"/>
            <a:ext cx="5486400" cy="6858000"/>
          </a:xfrm>
          <a:prstGeom prst="rect">
            <a:avLst/>
          </a:prstGeom>
        </p:spPr>
      </p:pic>
      <p:sp>
        <p:nvSpPr>
          <p:cNvPr id="4" name="TextBox 3"/>
          <p:cNvSpPr txBox="1"/>
          <p:nvPr/>
        </p:nvSpPr>
        <p:spPr>
          <a:xfrm>
            <a:off x="504643" y="6443723"/>
            <a:ext cx="4790463" cy="369332"/>
          </a:xfrm>
          <a:prstGeom prst="rect">
            <a:avLst/>
          </a:prstGeom>
          <a:noFill/>
        </p:spPr>
        <p:txBody>
          <a:bodyPr wrap="square" rtlCol="0">
            <a:spAutoFit/>
          </a:bodyPr>
          <a:lstStyle/>
          <a:p>
            <a:r>
              <a:rPr lang="en-US" dirty="0" smtClean="0"/>
              <a:t>From Staggs, </a:t>
            </a:r>
            <a:r>
              <a:rPr lang="en-US" dirty="0" smtClean="0">
                <a:solidFill>
                  <a:schemeClr val="accent1"/>
                </a:solidFill>
              </a:rPr>
              <a:t>Page </a:t>
            </a:r>
            <a:r>
              <a:rPr lang="en-US" dirty="0" smtClean="0"/>
              <a:t>&amp; Dunkley, </a:t>
            </a:r>
            <a:r>
              <a:rPr lang="en-US" dirty="0" err="1" smtClean="0"/>
              <a:t>RoPP</a:t>
            </a:r>
            <a:r>
              <a:rPr lang="en-US" dirty="0" smtClean="0"/>
              <a:t>, 2017</a:t>
            </a:r>
            <a:endParaRPr lang="en-US" dirty="0"/>
          </a:p>
        </p:txBody>
      </p:sp>
      <p:sp>
        <p:nvSpPr>
          <p:cNvPr id="5" name="TextBox 4"/>
          <p:cNvSpPr txBox="1"/>
          <p:nvPr/>
        </p:nvSpPr>
        <p:spPr>
          <a:xfrm>
            <a:off x="504643" y="2233247"/>
            <a:ext cx="5275385" cy="3170099"/>
          </a:xfrm>
          <a:prstGeom prst="rect">
            <a:avLst/>
          </a:prstGeom>
          <a:solidFill>
            <a:schemeClr val="accent3"/>
          </a:solidFill>
        </p:spPr>
        <p:txBody>
          <a:bodyPr wrap="square" rtlCol="0">
            <a:spAutoFit/>
          </a:bodyPr>
          <a:lstStyle/>
          <a:p>
            <a:pPr marL="342900" indent="-342900">
              <a:buFont typeface="Arial" charset="0"/>
              <a:buChar char="•"/>
            </a:pPr>
            <a:r>
              <a:rPr lang="en-US" sz="2000" dirty="0" smtClean="0">
                <a:solidFill>
                  <a:schemeClr val="bg1"/>
                </a:solidFill>
              </a:rPr>
              <a:t>All </a:t>
            </a:r>
            <a:r>
              <a:rPr lang="en-US" sz="2000" dirty="0">
                <a:solidFill>
                  <a:schemeClr val="bg1"/>
                </a:solidFill>
              </a:rPr>
              <a:t>the ordinate axes are in terms of antenna temperature, which is proportional to the source power; thus the CMB signals vary with frequency. </a:t>
            </a:r>
            <a:endParaRPr lang="en-US" sz="2000" dirty="0" smtClean="0">
              <a:solidFill>
                <a:schemeClr val="bg1"/>
              </a:solidFill>
            </a:endParaRPr>
          </a:p>
          <a:p>
            <a:pPr marL="342900" indent="-342900">
              <a:buFont typeface="Arial" charset="0"/>
              <a:buChar char="•"/>
            </a:pPr>
            <a:endParaRPr lang="en-US" sz="2000" dirty="0">
              <a:solidFill>
                <a:schemeClr val="bg1"/>
              </a:solidFill>
            </a:endParaRPr>
          </a:p>
          <a:p>
            <a:pPr marL="342900" indent="-342900">
              <a:buFont typeface="Arial" charset="0"/>
              <a:buChar char="•"/>
            </a:pPr>
            <a:r>
              <a:rPr lang="en-US" sz="2000" dirty="0" smtClean="0">
                <a:solidFill>
                  <a:schemeClr val="bg1"/>
                </a:solidFill>
              </a:rPr>
              <a:t>Lower two panels are anisotropy estimates.</a:t>
            </a:r>
          </a:p>
          <a:p>
            <a:pPr marL="342900" indent="-342900">
              <a:buFont typeface="Arial" charset="0"/>
              <a:buChar char="•"/>
            </a:pPr>
            <a:endParaRPr lang="en-US" sz="2000" dirty="0">
              <a:solidFill>
                <a:schemeClr val="bg1"/>
              </a:solidFill>
            </a:endParaRPr>
          </a:p>
          <a:p>
            <a:pPr marL="342900" indent="-342900">
              <a:buFont typeface="Arial" charset="0"/>
              <a:buChar char="•"/>
            </a:pPr>
            <a:r>
              <a:rPr lang="en-US" sz="2000" dirty="0" smtClean="0">
                <a:solidFill>
                  <a:schemeClr val="bg1"/>
                </a:solidFill>
              </a:rPr>
              <a:t>Extragalactic </a:t>
            </a:r>
            <a:r>
              <a:rPr lang="en-US" sz="2000" dirty="0">
                <a:solidFill>
                  <a:schemeClr val="bg1"/>
                </a:solidFill>
              </a:rPr>
              <a:t>sources are not included</a:t>
            </a:r>
            <a:r>
              <a:rPr lang="en-US" sz="2000" dirty="0" smtClean="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val="949978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74" y="182880"/>
            <a:ext cx="11609459" cy="1145059"/>
          </a:xfrm>
        </p:spPr>
        <p:txBody>
          <a:bodyPr/>
          <a:lstStyle/>
          <a:p>
            <a:r>
              <a:rPr lang="en-US" dirty="0" smtClean="0"/>
              <a:t>B-MODE DATA STATUS </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31</a:t>
            </a:fld>
            <a:endParaRPr lang="en-US" dirty="0"/>
          </a:p>
        </p:txBody>
      </p:sp>
      <p:grpSp>
        <p:nvGrpSpPr>
          <p:cNvPr id="21" name="Group 20"/>
          <p:cNvGrpSpPr/>
          <p:nvPr/>
        </p:nvGrpSpPr>
        <p:grpSpPr>
          <a:xfrm>
            <a:off x="178348" y="1176215"/>
            <a:ext cx="7498080" cy="5519857"/>
            <a:chOff x="514616" y="1155263"/>
            <a:chExt cx="7498080" cy="5519857"/>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714" t="-2243" r="794" b="337"/>
            <a:stretch/>
          </p:blipFill>
          <p:spPr>
            <a:xfrm>
              <a:off x="514616" y="1188720"/>
              <a:ext cx="7498080" cy="5486400"/>
            </a:xfrm>
            <a:prstGeom prst="rect">
              <a:avLst/>
            </a:prstGeom>
            <a:solidFill>
              <a:schemeClr val="tx1"/>
            </a:solidFill>
          </p:spPr>
        </p:pic>
        <p:sp>
          <p:nvSpPr>
            <p:cNvPr id="8" name="TextBox 7"/>
            <p:cNvSpPr txBox="1"/>
            <p:nvPr/>
          </p:nvSpPr>
          <p:spPr>
            <a:xfrm>
              <a:off x="808074" y="6321622"/>
              <a:ext cx="2615609" cy="307777"/>
            </a:xfrm>
            <a:prstGeom prst="rect">
              <a:avLst/>
            </a:prstGeom>
            <a:noFill/>
          </p:spPr>
          <p:txBody>
            <a:bodyPr wrap="square" rtlCol="0">
              <a:spAutoFit/>
            </a:bodyPr>
            <a:lstStyle/>
            <a:p>
              <a:r>
                <a:rPr lang="en-US" sz="1400" b="1" dirty="0" smtClean="0">
                  <a:solidFill>
                    <a:schemeClr val="accent4"/>
                  </a:solidFill>
                </a:rPr>
                <a:t>Slide credit: Yuji </a:t>
              </a:r>
              <a:r>
                <a:rPr lang="en-US" sz="1400" b="1" dirty="0" err="1" smtClean="0">
                  <a:solidFill>
                    <a:schemeClr val="accent4"/>
                  </a:solidFill>
                </a:rPr>
                <a:t>Chinone</a:t>
              </a:r>
              <a:endParaRPr lang="en-US" sz="1400" b="1" dirty="0">
                <a:solidFill>
                  <a:schemeClr val="accent4"/>
                </a:solidFill>
              </a:endParaRPr>
            </a:p>
          </p:txBody>
        </p:sp>
        <p:cxnSp>
          <p:nvCxnSpPr>
            <p:cNvPr id="15" name="Straight Connector 14"/>
            <p:cNvCxnSpPr/>
            <p:nvPr/>
          </p:nvCxnSpPr>
          <p:spPr>
            <a:xfrm>
              <a:off x="3246120" y="1423852"/>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153297" y="1417320"/>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53943" y="1417320"/>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50177" y="1171075"/>
              <a:ext cx="620485" cy="307777"/>
            </a:xfrm>
            <a:prstGeom prst="rect">
              <a:avLst/>
            </a:prstGeom>
            <a:noFill/>
          </p:spPr>
          <p:txBody>
            <a:bodyPr wrap="square" rtlCol="0">
              <a:spAutoFit/>
            </a:bodyPr>
            <a:lstStyle/>
            <a:p>
              <a:r>
                <a:rPr lang="en-US" sz="1400" dirty="0" smtClean="0">
                  <a:solidFill>
                    <a:schemeClr val="bg1"/>
                  </a:solidFill>
                </a:rPr>
                <a:t>10</a:t>
              </a:r>
              <a:r>
                <a:rPr lang="en-US" sz="1400" baseline="30000" dirty="0" smtClean="0">
                  <a:solidFill>
                    <a:schemeClr val="bg1"/>
                  </a:solidFill>
                </a:rPr>
                <a:t>o</a:t>
              </a:r>
              <a:endParaRPr lang="en-US" sz="1400" dirty="0">
                <a:solidFill>
                  <a:schemeClr val="bg1"/>
                </a:solidFill>
              </a:endParaRPr>
            </a:p>
          </p:txBody>
        </p:sp>
        <p:sp>
          <p:nvSpPr>
            <p:cNvPr id="19" name="TextBox 18"/>
            <p:cNvSpPr txBox="1"/>
            <p:nvPr/>
          </p:nvSpPr>
          <p:spPr>
            <a:xfrm>
              <a:off x="5027704" y="1155263"/>
              <a:ext cx="620485" cy="307777"/>
            </a:xfrm>
            <a:prstGeom prst="rect">
              <a:avLst/>
            </a:prstGeom>
            <a:noFill/>
          </p:spPr>
          <p:txBody>
            <a:bodyPr wrap="square" rtlCol="0">
              <a:spAutoFit/>
            </a:bodyPr>
            <a:lstStyle/>
            <a:p>
              <a:r>
                <a:rPr lang="en-US" sz="1400" smtClean="0">
                  <a:solidFill>
                    <a:schemeClr val="bg1"/>
                  </a:solidFill>
                </a:rPr>
                <a:t>1</a:t>
              </a:r>
              <a:r>
                <a:rPr lang="en-US" sz="1400" baseline="30000" smtClean="0">
                  <a:solidFill>
                    <a:schemeClr val="bg1"/>
                  </a:solidFill>
                </a:rPr>
                <a:t>o</a:t>
              </a:r>
              <a:endParaRPr lang="en-US" sz="1400" dirty="0">
                <a:solidFill>
                  <a:schemeClr val="bg1"/>
                </a:solidFill>
              </a:endParaRPr>
            </a:p>
          </p:txBody>
        </p:sp>
        <p:sp>
          <p:nvSpPr>
            <p:cNvPr id="20" name="TextBox 19"/>
            <p:cNvSpPr txBox="1"/>
            <p:nvPr/>
          </p:nvSpPr>
          <p:spPr>
            <a:xfrm>
              <a:off x="6840461" y="1155263"/>
              <a:ext cx="620485" cy="307777"/>
            </a:xfrm>
            <a:prstGeom prst="rect">
              <a:avLst/>
            </a:prstGeom>
            <a:noFill/>
          </p:spPr>
          <p:txBody>
            <a:bodyPr wrap="square" rtlCol="0">
              <a:spAutoFit/>
            </a:bodyPr>
            <a:lstStyle/>
            <a:p>
              <a:r>
                <a:rPr lang="en-US" sz="1400" smtClean="0">
                  <a:solidFill>
                    <a:schemeClr val="bg1"/>
                  </a:solidFill>
                </a:rPr>
                <a:t>0.1</a:t>
              </a:r>
              <a:r>
                <a:rPr lang="en-US" sz="1400" baseline="30000" smtClean="0">
                  <a:solidFill>
                    <a:schemeClr val="bg1"/>
                  </a:solidFill>
                </a:rPr>
                <a:t>o</a:t>
              </a:r>
              <a:endParaRPr lang="en-US" sz="1400" dirty="0">
                <a:solidFill>
                  <a:schemeClr val="bg1"/>
                </a:solidFill>
              </a:endParaRPr>
            </a:p>
          </p:txBody>
        </p:sp>
      </p:grpSp>
      <p:sp>
        <p:nvSpPr>
          <p:cNvPr id="14" name="TextBox 13"/>
          <p:cNvSpPr txBox="1"/>
          <p:nvPr/>
        </p:nvSpPr>
        <p:spPr>
          <a:xfrm>
            <a:off x="7754862" y="2052762"/>
            <a:ext cx="4413075" cy="1015663"/>
          </a:xfrm>
          <a:prstGeom prst="rect">
            <a:avLst/>
          </a:prstGeom>
          <a:solidFill>
            <a:schemeClr val="accent4"/>
          </a:solidFill>
        </p:spPr>
        <p:txBody>
          <a:bodyPr wrap="square" rtlCol="0">
            <a:spAutoFit/>
          </a:bodyPr>
          <a:lstStyle/>
          <a:p>
            <a:r>
              <a:rPr lang="en-US" sz="2400" dirty="0" smtClean="0">
                <a:solidFill>
                  <a:schemeClr val="bg1"/>
                </a:solidFill>
              </a:rPr>
              <a:t>LENSING B-MODES DETECTED </a:t>
            </a:r>
            <a:r>
              <a:rPr lang="en-US" dirty="0" smtClean="0">
                <a:solidFill>
                  <a:schemeClr val="bg1"/>
                </a:solidFill>
              </a:rPr>
              <a:t>(FIRST THROUGH OTHER TRACERS OF THE DM, AND NOW DIRECTLY)</a:t>
            </a:r>
            <a:endParaRPr lang="en-US" dirty="0">
              <a:solidFill>
                <a:schemeClr val="bg1"/>
              </a:solidFill>
            </a:endParaRPr>
          </a:p>
        </p:txBody>
      </p:sp>
      <p:sp>
        <p:nvSpPr>
          <p:cNvPr id="4" name="TextBox 3"/>
          <p:cNvSpPr txBox="1"/>
          <p:nvPr/>
        </p:nvSpPr>
        <p:spPr>
          <a:xfrm>
            <a:off x="9423400" y="5892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759029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77734" y="1203389"/>
            <a:ext cx="7498080" cy="5519857"/>
            <a:chOff x="514616" y="1155263"/>
            <a:chExt cx="7498080" cy="5519857"/>
          </a:xfrm>
        </p:grpSpPr>
        <p:grpSp>
          <p:nvGrpSpPr>
            <p:cNvPr id="19" name="Group 18"/>
            <p:cNvGrpSpPr/>
            <p:nvPr/>
          </p:nvGrpSpPr>
          <p:grpSpPr>
            <a:xfrm>
              <a:off x="514616" y="1155263"/>
              <a:ext cx="7498080" cy="5519857"/>
              <a:chOff x="514616" y="1155263"/>
              <a:chExt cx="7498080" cy="5519857"/>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1714" t="-2243" r="794" b="337"/>
              <a:stretch/>
            </p:blipFill>
            <p:spPr>
              <a:xfrm>
                <a:off x="514616" y="1188720"/>
                <a:ext cx="7498080" cy="5486400"/>
              </a:xfrm>
              <a:prstGeom prst="rect">
                <a:avLst/>
              </a:prstGeom>
              <a:solidFill>
                <a:schemeClr val="tx1"/>
              </a:solidFill>
            </p:spPr>
          </p:pic>
          <p:sp>
            <p:nvSpPr>
              <p:cNvPr id="21" name="TextBox 20"/>
              <p:cNvSpPr txBox="1"/>
              <p:nvPr/>
            </p:nvSpPr>
            <p:spPr>
              <a:xfrm>
                <a:off x="808074" y="6321622"/>
                <a:ext cx="2615609" cy="307777"/>
              </a:xfrm>
              <a:prstGeom prst="rect">
                <a:avLst/>
              </a:prstGeom>
              <a:noFill/>
            </p:spPr>
            <p:txBody>
              <a:bodyPr wrap="square" rtlCol="0">
                <a:spAutoFit/>
              </a:bodyPr>
              <a:lstStyle/>
              <a:p>
                <a:r>
                  <a:rPr lang="en-US" sz="1400" b="1" dirty="0" smtClean="0">
                    <a:solidFill>
                      <a:schemeClr val="accent4"/>
                    </a:solidFill>
                  </a:rPr>
                  <a:t>Slide credit: Yuji </a:t>
                </a:r>
                <a:r>
                  <a:rPr lang="en-US" sz="1400" b="1" dirty="0" err="1" smtClean="0">
                    <a:solidFill>
                      <a:schemeClr val="accent4"/>
                    </a:solidFill>
                  </a:rPr>
                  <a:t>Chinone</a:t>
                </a:r>
                <a:endParaRPr lang="en-US" sz="1400" b="1" dirty="0">
                  <a:solidFill>
                    <a:schemeClr val="accent4"/>
                  </a:solidFill>
                </a:endParaRPr>
              </a:p>
            </p:txBody>
          </p:sp>
          <p:cxnSp>
            <p:nvCxnSpPr>
              <p:cNvPr id="22" name="Straight Connector 21"/>
              <p:cNvCxnSpPr/>
              <p:nvPr/>
            </p:nvCxnSpPr>
            <p:spPr>
              <a:xfrm>
                <a:off x="3246120" y="1423852"/>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153297" y="1417320"/>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053943" y="1417320"/>
                <a:ext cx="0"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050177" y="1171075"/>
                <a:ext cx="620485" cy="307777"/>
              </a:xfrm>
              <a:prstGeom prst="rect">
                <a:avLst/>
              </a:prstGeom>
              <a:noFill/>
            </p:spPr>
            <p:txBody>
              <a:bodyPr wrap="square" rtlCol="0">
                <a:spAutoFit/>
              </a:bodyPr>
              <a:lstStyle/>
              <a:p>
                <a:r>
                  <a:rPr lang="en-US" sz="1400" dirty="0" smtClean="0">
                    <a:solidFill>
                      <a:schemeClr val="bg1"/>
                    </a:solidFill>
                  </a:rPr>
                  <a:t>10</a:t>
                </a:r>
                <a:r>
                  <a:rPr lang="en-US" sz="1400" baseline="30000" dirty="0" smtClean="0">
                    <a:solidFill>
                      <a:schemeClr val="bg1"/>
                    </a:solidFill>
                  </a:rPr>
                  <a:t>o</a:t>
                </a:r>
                <a:endParaRPr lang="en-US" sz="1400" dirty="0">
                  <a:solidFill>
                    <a:schemeClr val="bg1"/>
                  </a:solidFill>
                </a:endParaRPr>
              </a:p>
            </p:txBody>
          </p:sp>
          <p:sp>
            <p:nvSpPr>
              <p:cNvPr id="26" name="TextBox 25"/>
              <p:cNvSpPr txBox="1"/>
              <p:nvPr/>
            </p:nvSpPr>
            <p:spPr>
              <a:xfrm>
                <a:off x="5027704" y="1155263"/>
                <a:ext cx="620485" cy="307777"/>
              </a:xfrm>
              <a:prstGeom prst="rect">
                <a:avLst/>
              </a:prstGeom>
              <a:noFill/>
            </p:spPr>
            <p:txBody>
              <a:bodyPr wrap="square" rtlCol="0">
                <a:spAutoFit/>
              </a:bodyPr>
              <a:lstStyle/>
              <a:p>
                <a:r>
                  <a:rPr lang="en-US" sz="1400" smtClean="0">
                    <a:solidFill>
                      <a:schemeClr val="bg1"/>
                    </a:solidFill>
                  </a:rPr>
                  <a:t>1</a:t>
                </a:r>
                <a:r>
                  <a:rPr lang="en-US" sz="1400" baseline="30000" smtClean="0">
                    <a:solidFill>
                      <a:schemeClr val="bg1"/>
                    </a:solidFill>
                  </a:rPr>
                  <a:t>o</a:t>
                </a:r>
                <a:endParaRPr lang="en-US" sz="1400" dirty="0">
                  <a:solidFill>
                    <a:schemeClr val="bg1"/>
                  </a:solidFill>
                </a:endParaRPr>
              </a:p>
            </p:txBody>
          </p:sp>
          <p:sp>
            <p:nvSpPr>
              <p:cNvPr id="27" name="TextBox 26"/>
              <p:cNvSpPr txBox="1"/>
              <p:nvPr/>
            </p:nvSpPr>
            <p:spPr>
              <a:xfrm>
                <a:off x="6840461" y="1155263"/>
                <a:ext cx="620485" cy="307777"/>
              </a:xfrm>
              <a:prstGeom prst="rect">
                <a:avLst/>
              </a:prstGeom>
              <a:noFill/>
            </p:spPr>
            <p:txBody>
              <a:bodyPr wrap="square" rtlCol="0">
                <a:spAutoFit/>
              </a:bodyPr>
              <a:lstStyle/>
              <a:p>
                <a:r>
                  <a:rPr lang="en-US" sz="1400" smtClean="0">
                    <a:solidFill>
                      <a:schemeClr val="bg1"/>
                    </a:solidFill>
                  </a:rPr>
                  <a:t>0.1</a:t>
                </a:r>
                <a:r>
                  <a:rPr lang="en-US" sz="1400" baseline="30000" smtClean="0">
                    <a:solidFill>
                      <a:schemeClr val="bg1"/>
                    </a:solidFill>
                  </a:rPr>
                  <a:t>o</a:t>
                </a:r>
                <a:endParaRPr lang="en-US" sz="1400" dirty="0">
                  <a:solidFill>
                    <a:schemeClr val="bg1"/>
                  </a:solidFill>
                </a:endParaRPr>
              </a:p>
            </p:txBody>
          </p:sp>
        </p:grpSp>
        <p:sp>
          <p:nvSpPr>
            <p:cNvPr id="8" name="TextBox 7"/>
            <p:cNvSpPr txBox="1"/>
            <p:nvPr/>
          </p:nvSpPr>
          <p:spPr>
            <a:xfrm>
              <a:off x="808074" y="6321622"/>
              <a:ext cx="2615609" cy="307777"/>
            </a:xfrm>
            <a:prstGeom prst="rect">
              <a:avLst/>
            </a:prstGeom>
            <a:noFill/>
          </p:spPr>
          <p:txBody>
            <a:bodyPr wrap="square" rtlCol="0">
              <a:spAutoFit/>
            </a:bodyPr>
            <a:lstStyle/>
            <a:p>
              <a:r>
                <a:rPr lang="en-US" sz="1400" b="1" dirty="0" smtClean="0">
                  <a:solidFill>
                    <a:schemeClr val="accent4"/>
                  </a:solidFill>
                </a:rPr>
                <a:t>Slide credit: Yuji </a:t>
              </a:r>
              <a:r>
                <a:rPr lang="en-US" sz="1400" b="1" dirty="0" err="1" smtClean="0">
                  <a:solidFill>
                    <a:schemeClr val="accent4"/>
                  </a:solidFill>
                </a:rPr>
                <a:t>Chinone</a:t>
              </a:r>
              <a:endParaRPr lang="en-US" sz="1400" b="1" dirty="0">
                <a:solidFill>
                  <a:schemeClr val="accent4"/>
                </a:solidFill>
              </a:endParaRPr>
            </a:p>
          </p:txBody>
        </p:sp>
        <p:grpSp>
          <p:nvGrpSpPr>
            <p:cNvPr id="18" name="Group 17"/>
            <p:cNvGrpSpPr/>
            <p:nvPr/>
          </p:nvGrpSpPr>
          <p:grpSpPr>
            <a:xfrm>
              <a:off x="1447919" y="4760471"/>
              <a:ext cx="6271318" cy="1213609"/>
              <a:chOff x="1447919" y="4760471"/>
              <a:chExt cx="6271318" cy="1213609"/>
            </a:xfrm>
          </p:grpSpPr>
          <p:cxnSp>
            <p:nvCxnSpPr>
              <p:cNvPr id="6" name="Straight Connector 5"/>
              <p:cNvCxnSpPr/>
              <p:nvPr/>
            </p:nvCxnSpPr>
            <p:spPr>
              <a:xfrm>
                <a:off x="1447919" y="4812360"/>
                <a:ext cx="6271318" cy="812263"/>
              </a:xfrm>
              <a:prstGeom prst="line">
                <a:avLst/>
              </a:prstGeom>
              <a:ln w="317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47919" y="4852798"/>
                <a:ext cx="6271318" cy="1121282"/>
              </a:xfrm>
              <a:prstGeom prst="line">
                <a:avLst/>
              </a:prstGeom>
              <a:ln w="31750">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357621">
                <a:off x="2337999" y="4760471"/>
                <a:ext cx="1079750" cy="246221"/>
              </a:xfrm>
              <a:prstGeom prst="rect">
                <a:avLst/>
              </a:prstGeom>
              <a:noFill/>
            </p:spPr>
            <p:txBody>
              <a:bodyPr wrap="square" rtlCol="0">
                <a:spAutoFit/>
              </a:bodyPr>
              <a:lstStyle/>
              <a:p>
                <a:r>
                  <a:rPr lang="en-US" sz="1000" b="1" dirty="0">
                    <a:solidFill>
                      <a:schemeClr val="accent1"/>
                    </a:solidFill>
                  </a:rPr>
                  <a:t>d</a:t>
                </a:r>
                <a:r>
                  <a:rPr lang="en-US" sz="1000" b="1" smtClean="0">
                    <a:solidFill>
                      <a:schemeClr val="accent1"/>
                    </a:solidFill>
                  </a:rPr>
                  <a:t>ust </a:t>
                </a:r>
                <a:r>
                  <a:rPr lang="en-US" sz="1000" b="1" dirty="0" smtClean="0">
                    <a:solidFill>
                      <a:schemeClr val="accent1"/>
                    </a:solidFill>
                  </a:rPr>
                  <a:t>@ 95 GHz</a:t>
                </a:r>
                <a:endParaRPr lang="en-US" sz="1000" b="1" dirty="0">
                  <a:solidFill>
                    <a:schemeClr val="accent1"/>
                  </a:solidFill>
                </a:endParaRPr>
              </a:p>
            </p:txBody>
          </p:sp>
          <p:sp>
            <p:nvSpPr>
              <p:cNvPr id="17" name="TextBox 16"/>
              <p:cNvSpPr txBox="1"/>
              <p:nvPr/>
            </p:nvSpPr>
            <p:spPr>
              <a:xfrm rot="631630">
                <a:off x="2233986" y="5082318"/>
                <a:ext cx="1261651" cy="246221"/>
              </a:xfrm>
              <a:prstGeom prst="rect">
                <a:avLst/>
              </a:prstGeom>
              <a:noFill/>
            </p:spPr>
            <p:txBody>
              <a:bodyPr wrap="square" rtlCol="0">
                <a:spAutoFit/>
              </a:bodyPr>
              <a:lstStyle/>
              <a:p>
                <a:r>
                  <a:rPr lang="en-US" sz="1000" b="1" dirty="0" smtClean="0">
                    <a:solidFill>
                      <a:schemeClr val="accent3"/>
                    </a:solidFill>
                  </a:rPr>
                  <a:t>synch @ 95 GHz</a:t>
                </a:r>
                <a:endParaRPr lang="en-US" sz="1000" b="1" dirty="0">
                  <a:solidFill>
                    <a:schemeClr val="accent3"/>
                  </a:solidFill>
                </a:endParaRPr>
              </a:p>
            </p:txBody>
          </p:sp>
        </p:grpSp>
      </p:grpSp>
      <p:sp>
        <p:nvSpPr>
          <p:cNvPr id="2" name="Title 1"/>
          <p:cNvSpPr>
            <a:spLocks noGrp="1"/>
          </p:cNvSpPr>
          <p:nvPr>
            <p:ph type="title"/>
          </p:nvPr>
        </p:nvSpPr>
        <p:spPr>
          <a:xfrm>
            <a:off x="226473" y="179903"/>
            <a:ext cx="11609459" cy="1145059"/>
          </a:xfrm>
        </p:spPr>
        <p:txBody>
          <a:bodyPr/>
          <a:lstStyle/>
          <a:p>
            <a:r>
              <a:rPr lang="en-US" dirty="0" smtClean="0"/>
              <a:t>B-MODE DATA STATUS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32</a:t>
            </a:fld>
            <a:endParaRPr lang="en-US" dirty="0"/>
          </a:p>
        </p:txBody>
      </p:sp>
      <p:sp>
        <p:nvSpPr>
          <p:cNvPr id="29" name="TextBox 28"/>
          <p:cNvSpPr txBox="1"/>
          <p:nvPr/>
        </p:nvSpPr>
        <p:spPr>
          <a:xfrm>
            <a:off x="7748003" y="1966406"/>
            <a:ext cx="4413075" cy="830997"/>
          </a:xfrm>
          <a:prstGeom prst="rect">
            <a:avLst/>
          </a:prstGeom>
          <a:solidFill>
            <a:schemeClr val="accent4"/>
          </a:solidFill>
        </p:spPr>
        <p:txBody>
          <a:bodyPr wrap="square" rtlCol="0">
            <a:spAutoFit/>
          </a:bodyPr>
          <a:lstStyle/>
          <a:p>
            <a:r>
              <a:rPr lang="en-US" sz="2400" smtClean="0">
                <a:solidFill>
                  <a:schemeClr val="bg1"/>
                </a:solidFill>
              </a:rPr>
              <a:t>GALACTIC FOREGROUNDS ARE NOT NEGLIGIBLE</a:t>
            </a:r>
            <a:r>
              <a:rPr lang="en-US" sz="2400" smtClean="0">
                <a:solidFill>
                  <a:schemeClr val="bg1"/>
                </a:solidFill>
              </a:rPr>
              <a:t>!</a:t>
            </a:r>
            <a:endParaRPr lang="en-US" dirty="0">
              <a:solidFill>
                <a:schemeClr val="bg1"/>
              </a:solidFill>
            </a:endParaRPr>
          </a:p>
        </p:txBody>
      </p:sp>
      <p:sp>
        <p:nvSpPr>
          <p:cNvPr id="39" name="TextBox 38"/>
          <p:cNvSpPr txBox="1"/>
          <p:nvPr/>
        </p:nvSpPr>
        <p:spPr>
          <a:xfrm>
            <a:off x="7748002" y="3438847"/>
            <a:ext cx="4413075" cy="1077218"/>
          </a:xfrm>
          <a:prstGeom prst="rect">
            <a:avLst/>
          </a:prstGeom>
          <a:solidFill>
            <a:schemeClr val="accent4"/>
          </a:solidFill>
        </p:spPr>
        <p:txBody>
          <a:bodyPr wrap="square" rtlCol="0">
            <a:spAutoFit/>
          </a:bodyPr>
          <a:lstStyle/>
          <a:p>
            <a:r>
              <a:rPr lang="en-US" sz="2400" dirty="0" smtClean="0">
                <a:solidFill>
                  <a:schemeClr val="bg1"/>
                </a:solidFill>
              </a:rPr>
              <a:t>BUT:  </a:t>
            </a:r>
            <a:r>
              <a:rPr lang="en-US" sz="2000" dirty="0" smtClean="0">
                <a:solidFill>
                  <a:schemeClr val="bg1"/>
                </a:solidFill>
              </a:rPr>
              <a:t>lots of information from Planck, multiple frequencies help;  lots of simulation work going on.</a:t>
            </a:r>
            <a:endParaRPr lang="en-US" sz="1600" dirty="0">
              <a:solidFill>
                <a:schemeClr val="bg1"/>
              </a:solidFill>
            </a:endParaRPr>
          </a:p>
        </p:txBody>
      </p:sp>
      <p:sp>
        <p:nvSpPr>
          <p:cNvPr id="41" name="TextBox 40"/>
          <p:cNvSpPr txBox="1"/>
          <p:nvPr/>
        </p:nvSpPr>
        <p:spPr>
          <a:xfrm>
            <a:off x="7757774" y="4793405"/>
            <a:ext cx="4410164" cy="1569660"/>
          </a:xfrm>
          <a:prstGeom prst="rect">
            <a:avLst/>
          </a:prstGeom>
          <a:solidFill>
            <a:schemeClr val="accent4"/>
          </a:solidFill>
        </p:spPr>
        <p:txBody>
          <a:bodyPr wrap="square" rtlCol="0">
            <a:spAutoFit/>
          </a:bodyPr>
          <a:lstStyle/>
          <a:p>
            <a:r>
              <a:rPr lang="en-US" sz="2400" dirty="0" smtClean="0">
                <a:solidFill>
                  <a:schemeClr val="bg1"/>
                </a:solidFill>
              </a:rPr>
              <a:t>Lensing sample variance adds noise;   </a:t>
            </a:r>
            <a:r>
              <a:rPr lang="en-US" sz="2400" dirty="0">
                <a:solidFill>
                  <a:schemeClr val="bg1"/>
                </a:solidFill>
              </a:rPr>
              <a:t>h</a:t>
            </a:r>
            <a:r>
              <a:rPr lang="en-US" sz="2400" dirty="0" smtClean="0">
                <a:solidFill>
                  <a:schemeClr val="bg1"/>
                </a:solidFill>
              </a:rPr>
              <a:t>igher resolution maps of the CMB can </a:t>
            </a:r>
            <a:r>
              <a:rPr lang="en-US" sz="2400" dirty="0" err="1" smtClean="0">
                <a:solidFill>
                  <a:schemeClr val="bg1"/>
                </a:solidFill>
              </a:rPr>
              <a:t>delens</a:t>
            </a:r>
            <a:r>
              <a:rPr lang="en-US" sz="2400"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26466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1" y="0"/>
            <a:ext cx="9905998" cy="1905000"/>
          </a:xfrm>
        </p:spPr>
        <p:txBody>
          <a:bodyPr/>
          <a:lstStyle/>
          <a:p>
            <a:r>
              <a:rPr lang="en-US" dirty="0" smtClean="0"/>
              <a:t>E-MODES &amp; PLAID PATTERNS IN Q &amp; U</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1" y="1832113"/>
            <a:ext cx="5424557" cy="4857812"/>
          </a:xfrm>
          <a:prstGeom prst="rect">
            <a:avLst/>
          </a:prstGeom>
        </p:spPr>
      </p:pic>
      <p:sp>
        <p:nvSpPr>
          <p:cNvPr id="4" name="TextBox 3"/>
          <p:cNvSpPr txBox="1"/>
          <p:nvPr/>
        </p:nvSpPr>
        <p:spPr>
          <a:xfrm>
            <a:off x="5742608" y="6320593"/>
            <a:ext cx="6979479" cy="369332"/>
          </a:xfrm>
          <a:prstGeom prst="rect">
            <a:avLst/>
          </a:prstGeom>
          <a:noFill/>
        </p:spPr>
        <p:txBody>
          <a:bodyPr wrap="square" rtlCol="0">
            <a:spAutoFit/>
          </a:bodyPr>
          <a:lstStyle/>
          <a:p>
            <a:r>
              <a:rPr lang="en-US" dirty="0" smtClean="0"/>
              <a:t>Simulations courtesy T. Louis (</a:t>
            </a:r>
            <a:r>
              <a:rPr lang="en-US" sz="1400" dirty="0" smtClean="0"/>
              <a:t>from Staggs, Page, Dunkley, 2017.)</a:t>
            </a:r>
            <a:endParaRPr lang="en-US" sz="1400" dirty="0"/>
          </a:p>
        </p:txBody>
      </p:sp>
      <p:sp>
        <p:nvSpPr>
          <p:cNvPr id="5" name="TextBox 4"/>
          <p:cNvSpPr txBox="1"/>
          <p:nvPr/>
        </p:nvSpPr>
        <p:spPr>
          <a:xfrm>
            <a:off x="2266122" y="3374738"/>
            <a:ext cx="417443" cy="523220"/>
          </a:xfrm>
          <a:prstGeom prst="rect">
            <a:avLst/>
          </a:prstGeom>
          <a:solidFill>
            <a:schemeClr val="accent1"/>
          </a:solidFill>
        </p:spPr>
        <p:txBody>
          <a:bodyPr wrap="square" rtlCol="0">
            <a:spAutoFit/>
          </a:bodyPr>
          <a:lstStyle/>
          <a:p>
            <a:r>
              <a:rPr lang="en-US" sz="2800" b="1" dirty="0" smtClean="0">
                <a:solidFill>
                  <a:schemeClr val="bg1"/>
                </a:solidFill>
              </a:rPr>
              <a:t>E</a:t>
            </a:r>
            <a:endParaRPr lang="en-US" sz="2800" b="1" dirty="0">
              <a:solidFill>
                <a:schemeClr val="bg1"/>
              </a:solidFill>
            </a:endParaRPr>
          </a:p>
        </p:txBody>
      </p:sp>
      <p:sp>
        <p:nvSpPr>
          <p:cNvPr id="6" name="TextBox 5"/>
          <p:cNvSpPr txBox="1"/>
          <p:nvPr/>
        </p:nvSpPr>
        <p:spPr>
          <a:xfrm>
            <a:off x="4631636" y="3366933"/>
            <a:ext cx="417443" cy="523220"/>
          </a:xfrm>
          <a:prstGeom prst="rect">
            <a:avLst/>
          </a:prstGeom>
          <a:solidFill>
            <a:schemeClr val="accent1"/>
          </a:solidFill>
        </p:spPr>
        <p:txBody>
          <a:bodyPr wrap="square" rtlCol="0">
            <a:spAutoFit/>
          </a:bodyPr>
          <a:lstStyle/>
          <a:p>
            <a:r>
              <a:rPr lang="en-US" sz="2800" b="1" dirty="0" smtClean="0">
                <a:solidFill>
                  <a:schemeClr val="bg1"/>
                </a:solidFill>
              </a:rPr>
              <a:t>E</a:t>
            </a:r>
            <a:endParaRPr lang="en-US" sz="2800" b="1" dirty="0">
              <a:solidFill>
                <a:schemeClr val="bg1"/>
              </a:solidFill>
            </a:endParaRPr>
          </a:p>
        </p:txBody>
      </p:sp>
      <p:sp>
        <p:nvSpPr>
          <p:cNvPr id="7" name="TextBox 6"/>
          <p:cNvSpPr txBox="1"/>
          <p:nvPr/>
        </p:nvSpPr>
        <p:spPr>
          <a:xfrm>
            <a:off x="2266122" y="3347844"/>
            <a:ext cx="417443" cy="523220"/>
          </a:xfrm>
          <a:prstGeom prst="rect">
            <a:avLst/>
          </a:prstGeom>
          <a:solidFill>
            <a:schemeClr val="accent1"/>
          </a:solidFill>
        </p:spPr>
        <p:txBody>
          <a:bodyPr wrap="square" rtlCol="0">
            <a:spAutoFit/>
          </a:bodyPr>
          <a:lstStyle/>
          <a:p>
            <a:r>
              <a:rPr lang="en-US" sz="2800" b="1" dirty="0" smtClean="0">
                <a:solidFill>
                  <a:schemeClr val="bg1"/>
                </a:solidFill>
              </a:rPr>
              <a:t>E</a:t>
            </a:r>
            <a:endParaRPr lang="en-US" sz="2800" b="1" dirty="0">
              <a:solidFill>
                <a:schemeClr val="bg1"/>
              </a:solidFill>
            </a:endParaRPr>
          </a:p>
        </p:txBody>
      </p:sp>
      <p:sp>
        <p:nvSpPr>
          <p:cNvPr id="8" name="TextBox 7"/>
          <p:cNvSpPr txBox="1"/>
          <p:nvPr/>
        </p:nvSpPr>
        <p:spPr>
          <a:xfrm>
            <a:off x="4631636" y="5722266"/>
            <a:ext cx="417443" cy="523220"/>
          </a:xfrm>
          <a:prstGeom prst="rect">
            <a:avLst/>
          </a:prstGeom>
          <a:solidFill>
            <a:schemeClr val="accent1"/>
          </a:solidFill>
        </p:spPr>
        <p:txBody>
          <a:bodyPr wrap="square" rtlCol="0">
            <a:spAutoFit/>
          </a:bodyPr>
          <a:lstStyle/>
          <a:p>
            <a:pPr algn="ctr"/>
            <a:r>
              <a:rPr lang="en-US" sz="2800" b="1" dirty="0" smtClean="0">
                <a:solidFill>
                  <a:schemeClr val="bg1"/>
                </a:solidFill>
              </a:rPr>
              <a:t>Q</a:t>
            </a:r>
            <a:endParaRPr lang="en-US" sz="2800" b="1" dirty="0">
              <a:solidFill>
                <a:schemeClr val="bg1"/>
              </a:solidFill>
            </a:endParaRPr>
          </a:p>
        </p:txBody>
      </p:sp>
      <p:sp>
        <p:nvSpPr>
          <p:cNvPr id="9" name="TextBox 8"/>
          <p:cNvSpPr txBox="1"/>
          <p:nvPr/>
        </p:nvSpPr>
        <p:spPr>
          <a:xfrm>
            <a:off x="2266122" y="5743518"/>
            <a:ext cx="417443" cy="523220"/>
          </a:xfrm>
          <a:prstGeom prst="rect">
            <a:avLst/>
          </a:prstGeom>
          <a:solidFill>
            <a:schemeClr val="accent1"/>
          </a:solidFill>
        </p:spPr>
        <p:txBody>
          <a:bodyPr wrap="square" rtlCol="0">
            <a:spAutoFit/>
          </a:bodyPr>
          <a:lstStyle/>
          <a:p>
            <a:pPr algn="ctr"/>
            <a:r>
              <a:rPr lang="en-US" sz="2800" b="1" dirty="0" smtClean="0">
                <a:solidFill>
                  <a:schemeClr val="bg1"/>
                </a:solidFill>
              </a:rPr>
              <a:t>U</a:t>
            </a:r>
            <a:endParaRPr lang="en-US" sz="2800" b="1" dirty="0">
              <a:solidFill>
                <a:schemeClr val="bg1"/>
              </a:solidFill>
            </a:endParaRPr>
          </a:p>
        </p:txBody>
      </p:sp>
      <p:grpSp>
        <p:nvGrpSpPr>
          <p:cNvPr id="20" name="Group 19"/>
          <p:cNvGrpSpPr/>
          <p:nvPr/>
        </p:nvGrpSpPr>
        <p:grpSpPr>
          <a:xfrm>
            <a:off x="6139333" y="1832113"/>
            <a:ext cx="5930953" cy="4313420"/>
            <a:chOff x="5999736" y="1714354"/>
            <a:chExt cx="5930953" cy="4313420"/>
          </a:xfrm>
        </p:grpSpPr>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50177" b="-50177"/>
            <a:stretch/>
          </p:blipFill>
          <p:spPr>
            <a:xfrm>
              <a:off x="5999736" y="1714354"/>
              <a:ext cx="5930953" cy="4313420"/>
            </a:xfrm>
            <a:prstGeom prst="rect">
              <a:avLst/>
            </a:prstGeom>
          </p:spPr>
        </p:pic>
        <p:sp>
          <p:nvSpPr>
            <p:cNvPr id="18" name="TextBox 17"/>
            <p:cNvSpPr txBox="1"/>
            <p:nvPr/>
          </p:nvSpPr>
          <p:spPr>
            <a:xfrm>
              <a:off x="8095789" y="1832113"/>
              <a:ext cx="616226" cy="461665"/>
            </a:xfrm>
            <a:prstGeom prst="rect">
              <a:avLst/>
            </a:prstGeom>
            <a:solidFill>
              <a:schemeClr val="accent3"/>
            </a:solidFill>
          </p:spPr>
          <p:txBody>
            <a:bodyPr wrap="square" rtlCol="0">
              <a:spAutoFit/>
            </a:bodyPr>
            <a:lstStyle/>
            <a:p>
              <a:pPr algn="ctr"/>
              <a:r>
                <a:rPr lang="en-US" sz="2400" dirty="0" smtClean="0">
                  <a:solidFill>
                    <a:schemeClr val="bg1"/>
                  </a:solidFill>
                </a:rPr>
                <a:t>E</a:t>
              </a:r>
              <a:r>
                <a:rPr lang="en-US" sz="2400" dirty="0">
                  <a:solidFill>
                    <a:schemeClr val="bg1"/>
                  </a:solidFill>
                </a:rPr>
                <a:t>E</a:t>
              </a:r>
            </a:p>
          </p:txBody>
        </p:sp>
        <p:sp>
          <p:nvSpPr>
            <p:cNvPr id="19" name="TextBox 18"/>
            <p:cNvSpPr txBox="1"/>
            <p:nvPr/>
          </p:nvSpPr>
          <p:spPr>
            <a:xfrm>
              <a:off x="11036667" y="1832112"/>
              <a:ext cx="616226" cy="461665"/>
            </a:xfrm>
            <a:prstGeom prst="rect">
              <a:avLst/>
            </a:prstGeom>
            <a:solidFill>
              <a:schemeClr val="accent2"/>
            </a:solidFill>
          </p:spPr>
          <p:txBody>
            <a:bodyPr wrap="square" rtlCol="0">
              <a:spAutoFit/>
            </a:bodyPr>
            <a:lstStyle/>
            <a:p>
              <a:pPr algn="ctr"/>
              <a:r>
                <a:rPr lang="en-US" sz="2400" dirty="0" smtClean="0">
                  <a:solidFill>
                    <a:schemeClr val="bg1"/>
                  </a:solidFill>
                </a:rPr>
                <a:t>BB</a:t>
              </a:r>
              <a:endParaRPr lang="en-US" sz="2400" dirty="0">
                <a:solidFill>
                  <a:schemeClr val="bg1"/>
                </a:solidFill>
              </a:endParaRPr>
            </a:p>
          </p:txBody>
        </p:sp>
      </p:gr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327" y="5170150"/>
            <a:ext cx="4638966" cy="857624"/>
          </a:xfrm>
          <a:prstGeom prst="rect">
            <a:avLst/>
          </a:prstGeom>
          <a:ln w="76200">
            <a:solidFill>
              <a:schemeClr val="accent5"/>
            </a:solidFill>
          </a:ln>
        </p:spPr>
      </p:pic>
      <p:sp>
        <p:nvSpPr>
          <p:cNvPr id="22" name="TextBox 21"/>
          <p:cNvSpPr txBox="1"/>
          <p:nvPr/>
        </p:nvSpPr>
        <p:spPr>
          <a:xfrm>
            <a:off x="6203101" y="4261019"/>
            <a:ext cx="5803415" cy="646331"/>
          </a:xfrm>
          <a:prstGeom prst="rect">
            <a:avLst/>
          </a:prstGeom>
          <a:solidFill>
            <a:schemeClr val="accent5"/>
          </a:solidFill>
        </p:spPr>
        <p:txBody>
          <a:bodyPr wrap="square" rtlCol="0">
            <a:spAutoFit/>
          </a:bodyPr>
          <a:lstStyle/>
          <a:p>
            <a:r>
              <a:rPr lang="en-US" dirty="0" smtClean="0">
                <a:solidFill>
                  <a:schemeClr val="bg1"/>
                </a:solidFill>
              </a:rPr>
              <a:t>2d Fourier Transform equations pick out horizontal and vertical features in an E-only sky.</a:t>
            </a:r>
            <a:endParaRPr lang="en-US" dirty="0">
              <a:solidFill>
                <a:schemeClr val="bg1"/>
              </a:solidFill>
            </a:endParaRPr>
          </a:p>
        </p:txBody>
      </p:sp>
    </p:spTree>
    <p:extLst>
      <p:ext uri="{BB962C8B-B14F-4D97-AF65-F5344CB8AC3E}">
        <p14:creationId xmlns:p14="http://schemas.microsoft.com/office/powerpoint/2010/main" val="10357950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7" name="Rectangle 7"/>
          <p:cNvSpPr>
            <a:spLocks noChangeArrowheads="1"/>
          </p:cNvSpPr>
          <p:nvPr/>
        </p:nvSpPr>
        <p:spPr bwMode="auto">
          <a:xfrm>
            <a:off x="1794516" y="5939650"/>
            <a:ext cx="7324154" cy="770496"/>
          </a:xfrm>
          <a:prstGeom prst="rect">
            <a:avLst/>
          </a:prstGeom>
          <a:solidFill>
            <a:schemeClr val="accent4"/>
          </a:solidFill>
          <a:ln>
            <a:noFill/>
          </a:ln>
          <a:extLst>
            <a:ext uri="{91240B29-F687-4f45-9708-019B960494DF}">
              <a14:hiddenLine xmlns:a14="http://schemas.microsoft.com/office/drawing/2010/main" xmlns="" w="38100">
                <a:solidFill>
                  <a:schemeClr val="tx1"/>
                </a:solidFill>
                <a:miter lim="800000"/>
                <a:headEnd/>
                <a:tailEnd/>
              </a14:hiddenLine>
            </a:ext>
          </a:extLst>
        </p:spPr>
        <p:txBody>
          <a:bodyPr/>
          <a:lstStyle/>
          <a:p>
            <a:pPr algn="ctr"/>
            <a:r>
              <a:rPr lang="en-US" sz="2000" dirty="0">
                <a:solidFill>
                  <a:prstClr val="black"/>
                </a:solidFill>
                <a:cs typeface="Euphemia UCAS"/>
              </a:rPr>
              <a:t>One of the 4 </a:t>
            </a:r>
            <a:r>
              <a:rPr lang="en-US" sz="2000" dirty="0" err="1">
                <a:solidFill>
                  <a:prstClr val="black"/>
                </a:solidFill>
                <a:cs typeface="Euphemia UCAS"/>
              </a:rPr>
              <a:t>ACTPol</a:t>
            </a:r>
            <a:r>
              <a:rPr lang="en-US" sz="2000" dirty="0">
                <a:solidFill>
                  <a:prstClr val="black"/>
                </a:solidFill>
                <a:cs typeface="Euphemia UCAS"/>
              </a:rPr>
              <a:t> fields:  </a:t>
            </a:r>
            <a:r>
              <a:rPr lang="en-US" sz="2000" dirty="0" smtClean="0">
                <a:solidFill>
                  <a:prstClr val="black"/>
                </a:solidFill>
                <a:cs typeface="Euphemia UCAS"/>
              </a:rPr>
              <a:t>D6 (area ~ 60 </a:t>
            </a:r>
            <a:r>
              <a:rPr lang="en-US" sz="2000" dirty="0">
                <a:solidFill>
                  <a:prstClr val="black"/>
                </a:solidFill>
                <a:cs typeface="Euphemia UCAS"/>
              </a:rPr>
              <a:t>deg</a:t>
            </a:r>
            <a:r>
              <a:rPr lang="en-US" sz="2000" baseline="30000" dirty="0">
                <a:solidFill>
                  <a:prstClr val="black"/>
                </a:solidFill>
                <a:cs typeface="Euphemia UCAS"/>
              </a:rPr>
              <a:t>2</a:t>
            </a:r>
            <a:r>
              <a:rPr lang="en-US" sz="2000" dirty="0" smtClean="0">
                <a:solidFill>
                  <a:prstClr val="black"/>
                </a:solidFill>
                <a:cs typeface="Euphemia UCAS"/>
              </a:rPr>
              <a:t>)</a:t>
            </a:r>
          </a:p>
          <a:p>
            <a:pPr algn="ctr"/>
            <a:r>
              <a:rPr lang="en-US" sz="2000" dirty="0" err="1" smtClean="0">
                <a:solidFill>
                  <a:prstClr val="black"/>
                </a:solidFill>
                <a:cs typeface="Euphemia UCAS"/>
              </a:rPr>
              <a:t>Naess</a:t>
            </a:r>
            <a:r>
              <a:rPr lang="en-US" sz="2000" dirty="0" smtClean="0">
                <a:solidFill>
                  <a:prstClr val="black"/>
                </a:solidFill>
                <a:cs typeface="Euphemia UCAS"/>
              </a:rPr>
              <a:t> et al, JCAP 10 (2014) 007</a:t>
            </a:r>
            <a:endParaRPr lang="en-US" sz="2000" dirty="0">
              <a:solidFill>
                <a:prstClr val="black"/>
              </a:solidFill>
              <a:cs typeface="Euphemia UCAS"/>
            </a:endParaRPr>
          </a:p>
        </p:txBody>
      </p:sp>
      <p:sp>
        <p:nvSpPr>
          <p:cNvPr id="168962" name="Rectangle 2"/>
          <p:cNvSpPr>
            <a:spLocks noGrp="1" noChangeArrowheads="1"/>
          </p:cNvSpPr>
          <p:nvPr>
            <p:ph type="title"/>
          </p:nvPr>
        </p:nvSpPr>
        <p:spPr>
          <a:xfrm>
            <a:off x="834887" y="338483"/>
            <a:ext cx="10972800" cy="1003300"/>
          </a:xfrm>
        </p:spPr>
        <p:txBody>
          <a:bodyPr>
            <a:normAutofit fontScale="90000"/>
          </a:bodyPr>
          <a:lstStyle/>
          <a:p>
            <a:r>
              <a:rPr lang="en-US" sz="3600" smtClean="0"/>
              <a:t>PAROCHIAL EXAMPLE OF E-MODE PLAID PATTERNS</a:t>
            </a:r>
            <a:endParaRPr lang="en-US" sz="1600" dirty="0"/>
          </a:p>
        </p:txBody>
      </p:sp>
      <p:pic>
        <p:nvPicPr>
          <p:cNvPr id="6" name="Picture 5" descr="map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159" y="1536241"/>
            <a:ext cx="9293689" cy="4323506"/>
          </a:xfrm>
          <a:prstGeom prst="rect">
            <a:avLst/>
          </a:prstGeom>
        </p:spPr>
      </p:pic>
      <p:pic>
        <p:nvPicPr>
          <p:cNvPr id="7" name="Picture 6" descr="actpol-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1027" y="5780124"/>
            <a:ext cx="1038225" cy="987497"/>
          </a:xfrm>
          <a:prstGeom prst="rect">
            <a:avLst/>
          </a:prstGeom>
        </p:spPr>
      </p:pic>
    </p:spTree>
    <p:extLst>
      <p:ext uri="{BB962C8B-B14F-4D97-AF65-F5344CB8AC3E}">
        <p14:creationId xmlns:p14="http://schemas.microsoft.com/office/powerpoint/2010/main" val="1374395120"/>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4" y="0"/>
            <a:ext cx="9905998" cy="1905000"/>
          </a:xfrm>
        </p:spPr>
        <p:txBody>
          <a:bodyPr>
            <a:normAutofit/>
          </a:bodyPr>
          <a:lstStyle/>
          <a:p>
            <a:r>
              <a:rPr lang="en-US" dirty="0" smtClean="0"/>
              <a:t>NEW &amp; PLANNED B-MODE Experiments</a:t>
            </a:r>
            <a:endParaRPr lang="en-US" dirty="0"/>
          </a:p>
        </p:txBody>
      </p:sp>
      <p:sp>
        <p:nvSpPr>
          <p:cNvPr id="4" name="Slide Number Placeholder 3"/>
          <p:cNvSpPr>
            <a:spLocks noGrp="1"/>
          </p:cNvSpPr>
          <p:nvPr>
            <p:ph type="sldNum" sz="quarter" idx="12"/>
          </p:nvPr>
        </p:nvSpPr>
        <p:spPr/>
        <p:txBody>
          <a:bodyPr/>
          <a:lstStyle/>
          <a:p>
            <a:pPr>
              <a:defRPr/>
            </a:pPr>
            <a:fld id="{5849853C-B391-4898-B497-60121C3DD0A3}" type="slidenum">
              <a:rPr lang="en-US" smtClean="0"/>
              <a:pPr>
                <a:defRPr/>
              </a:pPr>
              <a:t>35</a:t>
            </a:fld>
            <a:endParaRPr lang="en-US"/>
          </a:p>
        </p:txBody>
      </p:sp>
      <p:sp>
        <p:nvSpPr>
          <p:cNvPr id="5" name="TextBox 4"/>
          <p:cNvSpPr txBox="1"/>
          <p:nvPr/>
        </p:nvSpPr>
        <p:spPr>
          <a:xfrm>
            <a:off x="381071" y="1451292"/>
            <a:ext cx="8189843" cy="3139321"/>
          </a:xfrm>
          <a:prstGeom prst="rect">
            <a:avLst/>
          </a:prstGeom>
          <a:solidFill>
            <a:schemeClr val="accent3"/>
          </a:solidFill>
        </p:spPr>
        <p:txBody>
          <a:bodyPr wrap="square" rtlCol="0">
            <a:spAutoFit/>
          </a:bodyPr>
          <a:lstStyle/>
          <a:p>
            <a:r>
              <a:rPr lang="en-US" u="sng" dirty="0" smtClean="0">
                <a:solidFill>
                  <a:schemeClr val="bg1"/>
                </a:solidFill>
              </a:rPr>
              <a:t>GROUND BASED:  </a:t>
            </a:r>
          </a:p>
          <a:p>
            <a:pPr marL="285750" indent="-285750">
              <a:buFont typeface="Arial" charset="0"/>
              <a:buChar char="•"/>
            </a:pPr>
            <a:r>
              <a:rPr lang="en-US" dirty="0" smtClean="0">
                <a:solidFill>
                  <a:schemeClr val="bg1"/>
                </a:solidFill>
              </a:rPr>
              <a:t>BICEP ARRAY (South Pole, refractors, BICEP2 / Keck Array heritage)</a:t>
            </a:r>
          </a:p>
          <a:p>
            <a:pPr marL="285750" indent="-285750">
              <a:buFont typeface="Arial" charset="0"/>
              <a:buChar char="•"/>
            </a:pPr>
            <a:r>
              <a:rPr lang="en-US" dirty="0" smtClean="0">
                <a:solidFill>
                  <a:schemeClr val="bg1"/>
                </a:solidFill>
              </a:rPr>
              <a:t>CLASS  (Chile, 40, 90, 150 GHz)</a:t>
            </a:r>
          </a:p>
          <a:p>
            <a:pPr marL="285750" indent="-285750">
              <a:buFont typeface="Arial" charset="0"/>
              <a:buChar char="•"/>
            </a:pPr>
            <a:r>
              <a:rPr lang="en-US" dirty="0" smtClean="0">
                <a:solidFill>
                  <a:schemeClr val="bg1"/>
                </a:solidFill>
              </a:rPr>
              <a:t>POLARBEAR2/ SIMONS ARRAY (Chile, 2.5 m dishes)</a:t>
            </a:r>
          </a:p>
          <a:p>
            <a:pPr marL="285750" indent="-285750">
              <a:buFont typeface="Arial" charset="0"/>
              <a:buChar char="•"/>
            </a:pPr>
            <a:r>
              <a:rPr lang="en-US" dirty="0" smtClean="0">
                <a:solidFill>
                  <a:schemeClr val="bg1"/>
                </a:solidFill>
              </a:rPr>
              <a:t>SPT-3G (South Pole, 8 m telescope)</a:t>
            </a:r>
          </a:p>
          <a:p>
            <a:pPr marL="285750" indent="-285750">
              <a:buFont typeface="Arial" charset="0"/>
              <a:buChar char="•"/>
            </a:pPr>
            <a:r>
              <a:rPr lang="en-US" dirty="0" err="1" smtClean="0">
                <a:solidFill>
                  <a:schemeClr val="bg1"/>
                </a:solidFill>
              </a:rPr>
              <a:t>AdvACT</a:t>
            </a:r>
            <a:r>
              <a:rPr lang="en-US" dirty="0" smtClean="0">
                <a:solidFill>
                  <a:schemeClr val="bg1"/>
                </a:solidFill>
              </a:rPr>
              <a:t> (Chile, 6 m telescope)</a:t>
            </a:r>
          </a:p>
          <a:p>
            <a:pPr marL="285750" indent="-285750">
              <a:buFont typeface="Arial" charset="0"/>
              <a:buChar char="•"/>
            </a:pPr>
            <a:r>
              <a:rPr lang="en-US" dirty="0" smtClean="0">
                <a:solidFill>
                  <a:schemeClr val="bg1"/>
                </a:solidFill>
              </a:rPr>
              <a:t>SIMONS OBSRVATORY (Chile, suite of instruments)</a:t>
            </a:r>
          </a:p>
          <a:p>
            <a:pPr marL="285750" indent="-285750">
              <a:buFont typeface="Arial" charset="0"/>
              <a:buChar char="•"/>
            </a:pPr>
            <a:r>
              <a:rPr lang="en-US" dirty="0" err="1">
                <a:solidFill>
                  <a:schemeClr val="bg1"/>
                </a:solidFill>
              </a:rPr>
              <a:t>GroundBIRD</a:t>
            </a:r>
            <a:r>
              <a:rPr lang="en-US" dirty="0">
                <a:solidFill>
                  <a:schemeClr val="bg1"/>
                </a:solidFill>
              </a:rPr>
              <a:t> (Tokyo, testbed for </a:t>
            </a:r>
            <a:r>
              <a:rPr lang="en-US" dirty="0" err="1">
                <a:solidFill>
                  <a:schemeClr val="bg1"/>
                </a:solidFill>
              </a:rPr>
              <a:t>LiteBIRD</a:t>
            </a:r>
            <a:r>
              <a:rPr lang="en-US" dirty="0">
                <a:solidFill>
                  <a:schemeClr val="bg1"/>
                </a:solidFill>
              </a:rPr>
              <a:t>)</a:t>
            </a:r>
          </a:p>
          <a:p>
            <a:pPr marL="285750" indent="-285750">
              <a:buFont typeface="Arial" charset="0"/>
              <a:buChar char="•"/>
            </a:pPr>
            <a:r>
              <a:rPr lang="en-US" dirty="0" err="1">
                <a:solidFill>
                  <a:schemeClr val="bg1"/>
                </a:solidFill>
              </a:rPr>
              <a:t>Bmachine</a:t>
            </a:r>
            <a:r>
              <a:rPr lang="en-US" dirty="0">
                <a:solidFill>
                  <a:schemeClr val="bg1"/>
                </a:solidFill>
              </a:rPr>
              <a:t> (UCSB)</a:t>
            </a:r>
          </a:p>
          <a:p>
            <a:pPr marL="285750" indent="-285750">
              <a:buFont typeface="Arial" charset="0"/>
              <a:buChar char="•"/>
            </a:pPr>
            <a:r>
              <a:rPr lang="en-US" dirty="0">
                <a:solidFill>
                  <a:schemeClr val="bg1"/>
                </a:solidFill>
              </a:rPr>
              <a:t>QUIBIC (Interferometer, Antarctica</a:t>
            </a:r>
            <a:r>
              <a:rPr lang="en-US" dirty="0" smtClean="0">
                <a:solidFill>
                  <a:schemeClr val="bg1"/>
                </a:solidFill>
              </a:rPr>
              <a:t>)</a:t>
            </a:r>
          </a:p>
          <a:p>
            <a:pPr marL="285750" indent="-285750">
              <a:buFont typeface="Arial" charset="0"/>
              <a:buChar char="•"/>
            </a:pPr>
            <a:r>
              <a:rPr lang="en-US" dirty="0" smtClean="0">
                <a:solidFill>
                  <a:schemeClr val="bg1"/>
                </a:solidFill>
              </a:rPr>
              <a:t>QUIJOTE (11-30 GHz)</a:t>
            </a:r>
            <a:endParaRPr lang="en-US" dirty="0">
              <a:solidFill>
                <a:schemeClr val="bg1"/>
              </a:solidFill>
            </a:endParaRPr>
          </a:p>
        </p:txBody>
      </p:sp>
      <p:sp>
        <p:nvSpPr>
          <p:cNvPr id="8" name="TextBox 7"/>
          <p:cNvSpPr txBox="1"/>
          <p:nvPr/>
        </p:nvSpPr>
        <p:spPr>
          <a:xfrm>
            <a:off x="6908155" y="4717613"/>
            <a:ext cx="5268616" cy="2031325"/>
          </a:xfrm>
          <a:prstGeom prst="rect">
            <a:avLst/>
          </a:prstGeom>
          <a:solidFill>
            <a:srgbClr val="59E1E8"/>
          </a:solidFill>
        </p:spPr>
        <p:txBody>
          <a:bodyPr wrap="square" rtlCol="0">
            <a:spAutoFit/>
          </a:bodyPr>
          <a:lstStyle/>
          <a:p>
            <a:r>
              <a:rPr lang="en-US" u="sng" dirty="0" smtClean="0">
                <a:solidFill>
                  <a:schemeClr val="bg1"/>
                </a:solidFill>
              </a:rPr>
              <a:t>BALLOONS &amp; SPACE:  </a:t>
            </a:r>
          </a:p>
          <a:p>
            <a:pPr marL="285750" indent="-285750">
              <a:buFont typeface="Arial" charset="0"/>
              <a:buChar char="•"/>
            </a:pPr>
            <a:r>
              <a:rPr lang="en-US" dirty="0" smtClean="0">
                <a:solidFill>
                  <a:schemeClr val="bg1"/>
                </a:solidFill>
              </a:rPr>
              <a:t>EBEX (balloon)</a:t>
            </a:r>
          </a:p>
          <a:p>
            <a:pPr marL="285750" indent="-285750">
              <a:buFont typeface="Arial" charset="0"/>
              <a:buChar char="•"/>
            </a:pPr>
            <a:r>
              <a:rPr lang="en-US" dirty="0" smtClean="0">
                <a:solidFill>
                  <a:schemeClr val="bg1"/>
                </a:solidFill>
              </a:rPr>
              <a:t>SPIDER (balloon)</a:t>
            </a:r>
          </a:p>
          <a:p>
            <a:pPr marL="285750" indent="-285750">
              <a:buFont typeface="Arial" charset="0"/>
              <a:buChar char="•"/>
            </a:pPr>
            <a:r>
              <a:rPr lang="en-US" dirty="0" smtClean="0">
                <a:solidFill>
                  <a:schemeClr val="bg1"/>
                </a:solidFill>
              </a:rPr>
              <a:t>PIPER (balloon)</a:t>
            </a:r>
          </a:p>
          <a:p>
            <a:pPr marL="285750" indent="-285750">
              <a:buFont typeface="Arial" charset="0"/>
              <a:buChar char="•"/>
            </a:pPr>
            <a:r>
              <a:rPr lang="en-US" dirty="0" smtClean="0">
                <a:solidFill>
                  <a:schemeClr val="bg1"/>
                </a:solidFill>
              </a:rPr>
              <a:t>LSPE (balloon)</a:t>
            </a:r>
          </a:p>
          <a:p>
            <a:pPr marL="285750" indent="-285750">
              <a:buFont typeface="Arial" charset="0"/>
              <a:buChar char="•"/>
            </a:pPr>
            <a:r>
              <a:rPr lang="en-US" dirty="0" err="1" smtClean="0">
                <a:solidFill>
                  <a:schemeClr val="bg1"/>
                </a:solidFill>
              </a:rPr>
              <a:t>LiteBIRD</a:t>
            </a:r>
            <a:r>
              <a:rPr lang="en-US" dirty="0" smtClean="0">
                <a:solidFill>
                  <a:schemeClr val="bg1"/>
                </a:solidFill>
              </a:rPr>
              <a:t> (proposed satellite, JAXA/ NASA)</a:t>
            </a:r>
          </a:p>
          <a:p>
            <a:pPr marL="285750" indent="-285750">
              <a:buFont typeface="Arial" charset="0"/>
              <a:buChar char="•"/>
            </a:pPr>
            <a:r>
              <a:rPr lang="en-US" dirty="0" smtClean="0">
                <a:solidFill>
                  <a:schemeClr val="bg1"/>
                </a:solidFill>
              </a:rPr>
              <a:t>PIXIE (proposed satellite, NASA)</a:t>
            </a:r>
          </a:p>
        </p:txBody>
      </p:sp>
    </p:spTree>
    <p:extLst>
      <p:ext uri="{BB962C8B-B14F-4D97-AF65-F5344CB8AC3E}">
        <p14:creationId xmlns:p14="http://schemas.microsoft.com/office/powerpoint/2010/main" val="1143685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06" y="-222332"/>
            <a:ext cx="11719746" cy="1450048"/>
          </a:xfrm>
        </p:spPr>
        <p:txBody>
          <a:bodyPr/>
          <a:lstStyle/>
          <a:p>
            <a:r>
              <a:rPr lang="en-US" dirty="0" smtClean="0"/>
              <a:t>GRAND UNIFICATION OF THE CMB COMMUNITY?</a:t>
            </a:r>
            <a:endParaRPr lang="en-US" sz="2800" dirty="0"/>
          </a:p>
        </p:txBody>
      </p:sp>
      <p:sp>
        <p:nvSpPr>
          <p:cNvPr id="7" name="Slide Number Placeholder 6"/>
          <p:cNvSpPr>
            <a:spLocks noGrp="1"/>
          </p:cNvSpPr>
          <p:nvPr>
            <p:ph type="sldNum" sz="quarter" idx="12"/>
          </p:nvPr>
        </p:nvSpPr>
        <p:spPr/>
        <p:txBody>
          <a:bodyPr/>
          <a:lstStyle/>
          <a:p>
            <a:fld id="{9DBB6833-7FF9-4746-997F-E5A1378B407F}" type="slidenum">
              <a:rPr lang="en-US" smtClean="0"/>
              <a:t>36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756" y="1379536"/>
            <a:ext cx="6096000" cy="5295900"/>
          </a:xfrm>
          <a:prstGeom prst="rect">
            <a:avLst/>
          </a:prstGeom>
        </p:spPr>
      </p:pic>
      <p:cxnSp>
        <p:nvCxnSpPr>
          <p:cNvPr id="8" name="Straight Connector 7"/>
          <p:cNvCxnSpPr/>
          <p:nvPr/>
        </p:nvCxnSpPr>
        <p:spPr>
          <a:xfrm>
            <a:off x="2468526" y="2257385"/>
            <a:ext cx="3619453" cy="1392041"/>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2586" r="39731"/>
          <a:stretch/>
        </p:blipFill>
        <p:spPr>
          <a:xfrm>
            <a:off x="991763" y="1433174"/>
            <a:ext cx="2029362" cy="3026505"/>
          </a:xfrm>
          <a:prstGeom prst="rect">
            <a:avLst/>
          </a:prstGeom>
        </p:spPr>
      </p:pic>
      <p:cxnSp>
        <p:nvCxnSpPr>
          <p:cNvPr id="17" name="Straight Connector 16"/>
          <p:cNvCxnSpPr/>
          <p:nvPr/>
        </p:nvCxnSpPr>
        <p:spPr>
          <a:xfrm flipV="1">
            <a:off x="2420400" y="3681511"/>
            <a:ext cx="3771853" cy="1605568"/>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875010" y="4760941"/>
            <a:ext cx="2166610" cy="1637653"/>
          </a:xfrm>
          <a:prstGeom prst="rect">
            <a:avLst/>
          </a:prstGeom>
        </p:spPr>
      </p:pic>
      <p:sp>
        <p:nvSpPr>
          <p:cNvPr id="19" name="TextBox 18"/>
          <p:cNvSpPr txBox="1"/>
          <p:nvPr/>
        </p:nvSpPr>
        <p:spPr>
          <a:xfrm>
            <a:off x="875010" y="1428928"/>
            <a:ext cx="2420886" cy="400110"/>
          </a:xfrm>
          <a:prstGeom prst="rect">
            <a:avLst/>
          </a:prstGeom>
          <a:solidFill>
            <a:schemeClr val="accent5"/>
          </a:solidFill>
        </p:spPr>
        <p:txBody>
          <a:bodyPr wrap="square" rtlCol="0">
            <a:spAutoFit/>
          </a:bodyPr>
          <a:lstStyle/>
          <a:p>
            <a:pPr algn="ctr"/>
            <a:r>
              <a:rPr lang="en-US" sz="2000" dirty="0" smtClean="0">
                <a:solidFill>
                  <a:schemeClr val="bg1"/>
                </a:solidFill>
              </a:rPr>
              <a:t>ACT, 6 m</a:t>
            </a:r>
            <a:endParaRPr lang="en-US" sz="2000" dirty="0">
              <a:solidFill>
                <a:schemeClr val="bg1"/>
              </a:solidFill>
            </a:endParaRPr>
          </a:p>
        </p:txBody>
      </p:sp>
      <p:sp>
        <p:nvSpPr>
          <p:cNvPr id="20" name="TextBox 19"/>
          <p:cNvSpPr txBox="1"/>
          <p:nvPr/>
        </p:nvSpPr>
        <p:spPr>
          <a:xfrm>
            <a:off x="418568" y="6398595"/>
            <a:ext cx="2623051" cy="400110"/>
          </a:xfrm>
          <a:prstGeom prst="rect">
            <a:avLst/>
          </a:prstGeom>
          <a:solidFill>
            <a:schemeClr val="accent5"/>
          </a:solidFill>
        </p:spPr>
        <p:txBody>
          <a:bodyPr wrap="square" rtlCol="0">
            <a:spAutoFit/>
          </a:bodyPr>
          <a:lstStyle/>
          <a:p>
            <a:pPr algn="ctr"/>
            <a:r>
              <a:rPr lang="en-US" sz="2000" dirty="0" smtClean="0">
                <a:solidFill>
                  <a:schemeClr val="bg1"/>
                </a:solidFill>
              </a:rPr>
              <a:t>P</a:t>
            </a:r>
            <a:r>
              <a:rPr lang="en-US" dirty="0" smtClean="0">
                <a:solidFill>
                  <a:schemeClr val="bg1"/>
                </a:solidFill>
              </a:rPr>
              <a:t>OLARBEAR</a:t>
            </a:r>
            <a:r>
              <a:rPr lang="en-US" sz="2000" smtClean="0">
                <a:solidFill>
                  <a:schemeClr val="bg1"/>
                </a:solidFill>
              </a:rPr>
              <a:t>, 2.5 m</a:t>
            </a:r>
            <a:endParaRPr lang="en-US" sz="2000" dirty="0">
              <a:solidFill>
                <a:schemeClr val="bg1"/>
              </a:solidFill>
            </a:endParaRPr>
          </a:p>
        </p:txBody>
      </p:sp>
      <p:cxnSp>
        <p:nvCxnSpPr>
          <p:cNvPr id="22" name="Straight Connector 21"/>
          <p:cNvCxnSpPr/>
          <p:nvPr/>
        </p:nvCxnSpPr>
        <p:spPr>
          <a:xfrm flipV="1">
            <a:off x="8373979" y="3344779"/>
            <a:ext cx="1274422" cy="2176523"/>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14" y="5506947"/>
            <a:ext cx="1415142" cy="24414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6"/>
          <a:stretch>
            <a:fillRect/>
          </a:stretch>
        </p:blipFill>
        <p:spPr>
          <a:xfrm>
            <a:off x="9845612" y="4461352"/>
            <a:ext cx="1316340" cy="1976408"/>
          </a:xfrm>
          <a:prstGeom prst="rect">
            <a:avLst/>
          </a:prstGeom>
        </p:spPr>
      </p:pic>
      <p:sp>
        <p:nvSpPr>
          <p:cNvPr id="30" name="TextBox 29"/>
          <p:cNvSpPr txBox="1"/>
          <p:nvPr/>
        </p:nvSpPr>
        <p:spPr>
          <a:xfrm>
            <a:off x="8731172" y="6007570"/>
            <a:ext cx="3281182" cy="400110"/>
          </a:xfrm>
          <a:prstGeom prst="rect">
            <a:avLst/>
          </a:prstGeom>
          <a:solidFill>
            <a:schemeClr val="accent6"/>
          </a:solidFill>
        </p:spPr>
        <p:txBody>
          <a:bodyPr wrap="square" rtlCol="0">
            <a:spAutoFit/>
          </a:bodyPr>
          <a:lstStyle/>
          <a:p>
            <a:pPr algn="ctr"/>
            <a:r>
              <a:rPr lang="en-US" dirty="0" smtClean="0">
                <a:solidFill>
                  <a:schemeClr val="bg1"/>
                </a:solidFill>
              </a:rPr>
              <a:t>BICEP2/Keck Array</a:t>
            </a:r>
            <a:r>
              <a:rPr lang="en-US" sz="2000" dirty="0" smtClean="0">
                <a:solidFill>
                  <a:schemeClr val="bg1"/>
                </a:solidFill>
              </a:rPr>
              <a:t>, 0.5 m</a:t>
            </a:r>
            <a:endParaRPr lang="en-US" sz="2000" dirty="0">
              <a:solidFill>
                <a:schemeClr val="bg1"/>
              </a:solidFill>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8114" y="909328"/>
            <a:ext cx="2736499" cy="3429827"/>
          </a:xfrm>
          <a:prstGeom prst="rect">
            <a:avLst/>
          </a:prstGeom>
        </p:spPr>
      </p:pic>
      <p:sp>
        <p:nvSpPr>
          <p:cNvPr id="25" name="TextBox 24"/>
          <p:cNvSpPr txBox="1"/>
          <p:nvPr/>
        </p:nvSpPr>
        <p:spPr>
          <a:xfrm>
            <a:off x="9330658" y="4112461"/>
            <a:ext cx="2840773" cy="400110"/>
          </a:xfrm>
          <a:prstGeom prst="rect">
            <a:avLst/>
          </a:prstGeom>
          <a:solidFill>
            <a:schemeClr val="accent6"/>
          </a:solidFill>
        </p:spPr>
        <p:txBody>
          <a:bodyPr wrap="square" rtlCol="0">
            <a:spAutoFit/>
          </a:bodyPr>
          <a:lstStyle/>
          <a:p>
            <a:pPr algn="ctr"/>
            <a:r>
              <a:rPr lang="en-US" sz="2000" dirty="0" smtClean="0">
                <a:solidFill>
                  <a:schemeClr val="bg1"/>
                </a:solidFill>
              </a:rPr>
              <a:t>SPT , 10m</a:t>
            </a:r>
            <a:endParaRPr lang="en-US" sz="2000" dirty="0">
              <a:solidFill>
                <a:schemeClr val="bg1"/>
              </a:solidFill>
            </a:endParaRPr>
          </a:p>
        </p:txBody>
      </p:sp>
      <p:pic>
        <p:nvPicPr>
          <p:cNvPr id="18" name="Picture 17"/>
          <p:cNvPicPr>
            <a:picLocks noChangeAspect="1"/>
          </p:cNvPicPr>
          <p:nvPr/>
        </p:nvPicPr>
        <p:blipFill>
          <a:blip r:embed="rId8"/>
          <a:stretch>
            <a:fillRect/>
          </a:stretch>
        </p:blipFill>
        <p:spPr>
          <a:xfrm>
            <a:off x="4856376" y="2268800"/>
            <a:ext cx="3874796" cy="3274202"/>
          </a:xfrm>
          <a:prstGeom prst="rect">
            <a:avLst/>
          </a:prstGeom>
        </p:spPr>
      </p:pic>
      <p:pic>
        <p:nvPicPr>
          <p:cNvPr id="4" name="Picture 3"/>
          <p:cNvPicPr>
            <a:picLocks noChangeAspect="1"/>
          </p:cNvPicPr>
          <p:nvPr/>
        </p:nvPicPr>
        <p:blipFill>
          <a:blip r:embed="rId9"/>
          <a:stretch>
            <a:fillRect/>
          </a:stretch>
        </p:blipFill>
        <p:spPr>
          <a:xfrm>
            <a:off x="3690267" y="4984759"/>
            <a:ext cx="974873" cy="1733107"/>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1701" y="865546"/>
            <a:ext cx="1369496" cy="1664364"/>
          </a:xfrm>
          <a:prstGeom prst="rect">
            <a:avLst/>
          </a:prstGeom>
        </p:spPr>
      </p:pic>
      <p:pic>
        <p:nvPicPr>
          <p:cNvPr id="6" name="Picture 5"/>
          <p:cNvPicPr>
            <a:picLocks noChangeAspect="1"/>
          </p:cNvPicPr>
          <p:nvPr/>
        </p:nvPicPr>
        <p:blipFill>
          <a:blip r:embed="rId11"/>
          <a:stretch>
            <a:fillRect/>
          </a:stretch>
        </p:blipFill>
        <p:spPr>
          <a:xfrm>
            <a:off x="3577251" y="1001699"/>
            <a:ext cx="1173747" cy="1308728"/>
          </a:xfrm>
          <a:prstGeom prst="rect">
            <a:avLst/>
          </a:prstGeom>
        </p:spPr>
      </p:pic>
      <p:pic>
        <p:nvPicPr>
          <p:cNvPr id="9" name="Picture 8"/>
          <p:cNvPicPr>
            <a:picLocks noChangeAspect="1"/>
          </p:cNvPicPr>
          <p:nvPr/>
        </p:nvPicPr>
        <p:blipFill>
          <a:blip r:embed="rId12"/>
          <a:stretch>
            <a:fillRect/>
          </a:stretch>
        </p:blipFill>
        <p:spPr>
          <a:xfrm>
            <a:off x="6051566" y="5839943"/>
            <a:ext cx="1392373" cy="927500"/>
          </a:xfrm>
          <a:prstGeom prst="rect">
            <a:avLst/>
          </a:prstGeom>
        </p:spPr>
      </p:pic>
      <p:pic>
        <p:nvPicPr>
          <p:cNvPr id="10" name="Picture 9"/>
          <p:cNvPicPr>
            <a:picLocks noChangeAspect="1"/>
          </p:cNvPicPr>
          <p:nvPr/>
        </p:nvPicPr>
        <p:blipFill>
          <a:blip r:embed="rId13"/>
          <a:stretch>
            <a:fillRect/>
          </a:stretch>
        </p:blipFill>
        <p:spPr>
          <a:xfrm>
            <a:off x="5004470" y="5553343"/>
            <a:ext cx="969461" cy="1283566"/>
          </a:xfrm>
          <a:prstGeom prst="rect">
            <a:avLst/>
          </a:prstGeom>
        </p:spPr>
      </p:pic>
      <p:pic>
        <p:nvPicPr>
          <p:cNvPr id="11" name="Picture 10"/>
          <p:cNvPicPr>
            <a:picLocks noChangeAspect="1"/>
          </p:cNvPicPr>
          <p:nvPr/>
        </p:nvPicPr>
        <p:blipFill rotWithShape="1">
          <a:blip r:embed="rId14"/>
          <a:srcRect l="46522" t="7251" r="23478" b="2748"/>
          <a:stretch/>
        </p:blipFill>
        <p:spPr>
          <a:xfrm>
            <a:off x="3341183" y="3106858"/>
            <a:ext cx="831073" cy="1246610"/>
          </a:xfrm>
          <a:prstGeom prst="rect">
            <a:avLst/>
          </a:prstGeom>
        </p:spPr>
      </p:pic>
      <p:pic>
        <p:nvPicPr>
          <p:cNvPr id="12" name="Picture 11"/>
          <p:cNvPicPr>
            <a:picLocks noChangeAspect="1"/>
          </p:cNvPicPr>
          <p:nvPr/>
        </p:nvPicPr>
        <p:blipFill>
          <a:blip r:embed="rId15"/>
          <a:stretch>
            <a:fillRect/>
          </a:stretch>
        </p:blipFill>
        <p:spPr>
          <a:xfrm>
            <a:off x="7521575" y="5812777"/>
            <a:ext cx="1019598" cy="764698"/>
          </a:xfrm>
          <a:prstGeom prst="rect">
            <a:avLst/>
          </a:prstGeom>
        </p:spPr>
      </p:pic>
      <p:pic>
        <p:nvPicPr>
          <p:cNvPr id="14" name="Picture 13"/>
          <p:cNvPicPr>
            <a:picLocks noChangeAspect="1"/>
          </p:cNvPicPr>
          <p:nvPr/>
        </p:nvPicPr>
        <p:blipFill>
          <a:blip r:embed="rId16"/>
          <a:stretch>
            <a:fillRect/>
          </a:stretch>
        </p:blipFill>
        <p:spPr>
          <a:xfrm>
            <a:off x="11232009" y="4712032"/>
            <a:ext cx="847484" cy="1107822"/>
          </a:xfrm>
          <a:prstGeom prst="rect">
            <a:avLst/>
          </a:prstGeom>
        </p:spPr>
      </p:pic>
      <p:pic>
        <p:nvPicPr>
          <p:cNvPr id="15" name="Picture 14"/>
          <p:cNvPicPr>
            <a:picLocks noChangeAspect="1"/>
          </p:cNvPicPr>
          <p:nvPr/>
        </p:nvPicPr>
        <p:blipFill>
          <a:blip r:embed="rId17"/>
          <a:stretch>
            <a:fillRect/>
          </a:stretch>
        </p:blipFill>
        <p:spPr>
          <a:xfrm>
            <a:off x="10371763" y="159254"/>
            <a:ext cx="1513879" cy="964636"/>
          </a:xfrm>
          <a:prstGeom prst="rect">
            <a:avLst/>
          </a:prstGeom>
        </p:spPr>
      </p:pic>
      <p:pic>
        <p:nvPicPr>
          <p:cNvPr id="23" name="Picture 22"/>
          <p:cNvPicPr>
            <a:picLocks noChangeAspect="1"/>
          </p:cNvPicPr>
          <p:nvPr/>
        </p:nvPicPr>
        <p:blipFill>
          <a:blip r:embed="rId18"/>
          <a:stretch>
            <a:fillRect/>
          </a:stretch>
        </p:blipFill>
        <p:spPr>
          <a:xfrm>
            <a:off x="284627" y="3719705"/>
            <a:ext cx="964732" cy="1304657"/>
          </a:xfrm>
          <a:prstGeom prst="rect">
            <a:avLst/>
          </a:prstGeom>
        </p:spPr>
      </p:pic>
      <p:pic>
        <p:nvPicPr>
          <p:cNvPr id="24" name="Picture 23"/>
          <p:cNvPicPr>
            <a:picLocks noChangeAspect="1"/>
          </p:cNvPicPr>
          <p:nvPr/>
        </p:nvPicPr>
        <p:blipFill>
          <a:blip r:embed="rId19"/>
          <a:stretch>
            <a:fillRect/>
          </a:stretch>
        </p:blipFill>
        <p:spPr>
          <a:xfrm>
            <a:off x="5632690" y="1090147"/>
            <a:ext cx="1462088" cy="974725"/>
          </a:xfrm>
          <a:prstGeom prst="rect">
            <a:avLst/>
          </a:prstGeom>
        </p:spPr>
      </p:pic>
      <p:pic>
        <p:nvPicPr>
          <p:cNvPr id="31" name="Picture 30" descr="synergy-cartoon-nyer.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28712" y="2444047"/>
            <a:ext cx="4425461" cy="2950308"/>
          </a:xfrm>
          <a:prstGeom prst="rect">
            <a:avLst/>
          </a:prstGeom>
        </p:spPr>
      </p:pic>
    </p:spTree>
    <p:extLst>
      <p:ext uri="{BB962C8B-B14F-4D97-AF65-F5344CB8AC3E}">
        <p14:creationId xmlns:p14="http://schemas.microsoft.com/office/powerpoint/2010/main" val="6354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274320"/>
            <a:ext cx="10774324" cy="500893"/>
          </a:xfrm>
        </p:spPr>
        <p:txBody>
          <a:bodyPr>
            <a:normAutofit fontScale="90000"/>
          </a:bodyPr>
          <a:lstStyle/>
          <a:p>
            <a:r>
              <a:rPr lang="en-US" dirty="0" smtClean="0"/>
              <a:t>STAGE IV GROUND-BASED CMB EXPERIMENT:  </a:t>
            </a:r>
            <a:r>
              <a:rPr lang="en-US" sz="4400" b="1" dirty="0" smtClean="0"/>
              <a:t>CMB-S4</a:t>
            </a:r>
            <a:endParaRPr lang="en-US" sz="4400" b="1" dirty="0"/>
          </a:p>
        </p:txBody>
      </p:sp>
      <p:sp>
        <p:nvSpPr>
          <p:cNvPr id="6" name="TextBox 5"/>
          <p:cNvSpPr txBox="1"/>
          <p:nvPr/>
        </p:nvSpPr>
        <p:spPr>
          <a:xfrm rot="21054212">
            <a:off x="3149086" y="1529998"/>
            <a:ext cx="3967047" cy="369332"/>
          </a:xfrm>
          <a:prstGeom prst="rect">
            <a:avLst/>
          </a:prstGeom>
          <a:solidFill>
            <a:schemeClr val="accent2"/>
          </a:solidFill>
        </p:spPr>
        <p:txBody>
          <a:bodyPr wrap="square" rtlCol="0">
            <a:spAutoFit/>
          </a:bodyPr>
          <a:lstStyle/>
          <a:p>
            <a:pPr algn="ctr"/>
            <a:r>
              <a:rPr lang="en-US" dirty="0" smtClean="0">
                <a:solidFill>
                  <a:schemeClr val="bg1"/>
                </a:solidFill>
              </a:rPr>
              <a:t>SNOWMASS PLANNING (2013) </a:t>
            </a:r>
            <a:endParaRPr lang="en-US" dirty="0">
              <a:solidFill>
                <a:schemeClr val="bg1"/>
              </a:solidFill>
            </a:endParaRPr>
          </a:p>
        </p:txBody>
      </p:sp>
      <p:sp>
        <p:nvSpPr>
          <p:cNvPr id="19" name="TextBox 18"/>
          <p:cNvSpPr txBox="1"/>
          <p:nvPr/>
        </p:nvSpPr>
        <p:spPr>
          <a:xfrm rot="273671">
            <a:off x="2971475" y="3622511"/>
            <a:ext cx="5427960" cy="369332"/>
          </a:xfrm>
          <a:prstGeom prst="rect">
            <a:avLst/>
          </a:prstGeom>
          <a:solidFill>
            <a:schemeClr val="accent3"/>
          </a:solidFill>
        </p:spPr>
        <p:txBody>
          <a:bodyPr wrap="square" rtlCol="0">
            <a:spAutoFit/>
          </a:bodyPr>
          <a:lstStyle/>
          <a:p>
            <a:pPr algn="ctr"/>
            <a:r>
              <a:rPr lang="en-US" dirty="0" smtClean="0">
                <a:solidFill>
                  <a:schemeClr val="bg1"/>
                </a:solidFill>
              </a:rPr>
              <a:t>WORKSHOPS EVERY 6 MONTHS  (5 SO FAR)</a:t>
            </a:r>
            <a:endParaRPr lang="en-US" dirty="0">
              <a:solidFill>
                <a:schemeClr val="bg1"/>
              </a:solidFill>
            </a:endParaRPr>
          </a:p>
        </p:txBody>
      </p:sp>
      <p:sp>
        <p:nvSpPr>
          <p:cNvPr id="7" name="TextBox 6"/>
          <p:cNvSpPr txBox="1"/>
          <p:nvPr/>
        </p:nvSpPr>
        <p:spPr>
          <a:xfrm rot="21270727">
            <a:off x="3238166" y="4598840"/>
            <a:ext cx="5609825" cy="369332"/>
          </a:xfrm>
          <a:prstGeom prst="rect">
            <a:avLst/>
          </a:prstGeom>
          <a:solidFill>
            <a:schemeClr val="accent5"/>
          </a:solidFill>
        </p:spPr>
        <p:txBody>
          <a:bodyPr wrap="square" rtlCol="0">
            <a:spAutoFit/>
          </a:bodyPr>
          <a:lstStyle/>
          <a:p>
            <a:pPr algn="ctr"/>
            <a:r>
              <a:rPr lang="en-US" dirty="0" smtClean="0">
                <a:solidFill>
                  <a:schemeClr val="bg1"/>
                </a:solidFill>
              </a:rPr>
              <a:t>CMB-S4 SCIENCE BOOK (Aug 2016; google it)</a:t>
            </a:r>
            <a:endParaRPr lang="en-US" dirty="0">
              <a:solidFill>
                <a:schemeClr val="bg1"/>
              </a:solidFill>
            </a:endParaRPr>
          </a:p>
        </p:txBody>
      </p:sp>
      <p:sp>
        <p:nvSpPr>
          <p:cNvPr id="21" name="TextBox 20"/>
          <p:cNvSpPr txBox="1"/>
          <p:nvPr/>
        </p:nvSpPr>
        <p:spPr>
          <a:xfrm>
            <a:off x="170298" y="6245000"/>
            <a:ext cx="6027302" cy="369332"/>
          </a:xfrm>
          <a:prstGeom prst="rect">
            <a:avLst/>
          </a:prstGeom>
          <a:solidFill>
            <a:schemeClr val="accent6"/>
          </a:solidFill>
        </p:spPr>
        <p:txBody>
          <a:bodyPr wrap="square" rtlCol="0">
            <a:spAutoFit/>
          </a:bodyPr>
          <a:lstStyle/>
          <a:p>
            <a:r>
              <a:rPr lang="en-US" dirty="0" smtClean="0">
                <a:solidFill>
                  <a:schemeClr val="bg1"/>
                </a:solidFill>
              </a:rPr>
              <a:t>CMB-S4 TECHNOLOGY BOOK (</a:t>
            </a:r>
            <a:r>
              <a:rPr lang="en-US" smtClean="0">
                <a:solidFill>
                  <a:schemeClr val="bg1"/>
                </a:solidFill>
              </a:rPr>
              <a:t>May 2017;  google it)</a:t>
            </a:r>
            <a:endParaRPr lang="en-US" dirty="0">
              <a:solidFill>
                <a:schemeClr val="bg1"/>
              </a:solidFill>
            </a:endParaRPr>
          </a:p>
        </p:txBody>
      </p:sp>
      <p:sp>
        <p:nvSpPr>
          <p:cNvPr id="22" name="TextBox 21"/>
          <p:cNvSpPr txBox="1"/>
          <p:nvPr/>
        </p:nvSpPr>
        <p:spPr>
          <a:xfrm rot="182498">
            <a:off x="99805" y="5484662"/>
            <a:ext cx="9952073" cy="369332"/>
          </a:xfrm>
          <a:prstGeom prst="rect">
            <a:avLst/>
          </a:prstGeom>
          <a:solidFill>
            <a:schemeClr val="accent2"/>
          </a:solidFill>
        </p:spPr>
        <p:txBody>
          <a:bodyPr wrap="square" rtlCol="0">
            <a:spAutoFit/>
          </a:bodyPr>
          <a:lstStyle/>
          <a:p>
            <a:r>
              <a:rPr lang="en-US" dirty="0" smtClean="0">
                <a:solidFill>
                  <a:schemeClr val="bg1"/>
                </a:solidFill>
              </a:rPr>
              <a:t>CMB-S4 CONCEPT DEFINITION TASK FORCE  (CDT) CHARGED BY AAAC (Nov 2016)</a:t>
            </a:r>
            <a:endParaRPr lang="en-US" dirty="0">
              <a:solidFill>
                <a:schemeClr val="bg1"/>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705" y="4207466"/>
            <a:ext cx="3129295" cy="1376396"/>
          </a:xfrm>
          <a:prstGeom prst="rect">
            <a:avLst/>
          </a:prstGeom>
        </p:spPr>
      </p:pic>
      <p:grpSp>
        <p:nvGrpSpPr>
          <p:cNvPr id="16" name="Group 15"/>
          <p:cNvGrpSpPr/>
          <p:nvPr/>
        </p:nvGrpSpPr>
        <p:grpSpPr>
          <a:xfrm>
            <a:off x="133837" y="1011808"/>
            <a:ext cx="2552880" cy="3753937"/>
            <a:chOff x="8905533" y="260199"/>
            <a:chExt cx="2552880" cy="3753937"/>
          </a:xfrm>
        </p:grpSpPr>
        <p:grpSp>
          <p:nvGrpSpPr>
            <p:cNvPr id="14" name="Group 13"/>
            <p:cNvGrpSpPr/>
            <p:nvPr/>
          </p:nvGrpSpPr>
          <p:grpSpPr>
            <a:xfrm>
              <a:off x="8935127" y="756197"/>
              <a:ext cx="2523286" cy="3257939"/>
              <a:chOff x="8935127" y="756197"/>
              <a:chExt cx="2523286" cy="3257939"/>
            </a:xfrm>
          </p:grpSpPr>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r="26488"/>
              <a:stretch/>
            </p:blipFill>
            <p:spPr>
              <a:xfrm>
                <a:off x="10059155" y="762030"/>
                <a:ext cx="1399258" cy="2385674"/>
              </a:xfrm>
              <a:prstGeom prst="rect">
                <a:avLst/>
              </a:prstGeom>
            </p:spPr>
          </p:pic>
          <p:pic>
            <p:nvPicPr>
              <p:cNvPr id="25" name="Picture 24"/>
              <p:cNvPicPr>
                <a:picLocks noChangeAspect="1"/>
              </p:cNvPicPr>
              <p:nvPr/>
            </p:nvPicPr>
            <p:blipFill rotWithShape="1">
              <a:blip r:embed="rId5">
                <a:extLst>
                  <a:ext uri="{28A0092B-C50C-407E-A947-70E740481C1C}">
                    <a14:useLocalDpi xmlns:a14="http://schemas.microsoft.com/office/drawing/2010/main" val="0"/>
                  </a:ext>
                </a:extLst>
              </a:blip>
              <a:srcRect l="32586" r="39731"/>
              <a:stretch/>
            </p:blipFill>
            <p:spPr>
              <a:xfrm>
                <a:off x="8935127" y="756197"/>
                <a:ext cx="1411557" cy="2105137"/>
              </a:xfrm>
              <a:prstGeom prst="rect">
                <a:avLst/>
              </a:prstGeom>
            </p:spPr>
          </p:pic>
          <p:pic>
            <p:nvPicPr>
              <p:cNvPr id="26" name="Picture 25"/>
              <p:cNvPicPr>
                <a:picLocks noChangeAspect="1"/>
              </p:cNvPicPr>
              <p:nvPr/>
            </p:nvPicPr>
            <p:blipFill>
              <a:blip r:embed="rId6"/>
              <a:stretch>
                <a:fillRect/>
              </a:stretch>
            </p:blipFill>
            <p:spPr>
              <a:xfrm>
                <a:off x="9035789" y="2875039"/>
                <a:ext cx="1507022" cy="1139097"/>
              </a:xfrm>
              <a:prstGeom prst="rect">
                <a:avLst/>
              </a:prstGeom>
            </p:spPr>
          </p:pic>
          <p:pic>
            <p:nvPicPr>
              <p:cNvPr id="27" name="Picture 26"/>
              <p:cNvPicPr>
                <a:picLocks noChangeAspect="1"/>
              </p:cNvPicPr>
              <p:nvPr/>
            </p:nvPicPr>
            <p:blipFill>
              <a:blip r:embed="rId7"/>
              <a:stretch>
                <a:fillRect/>
              </a:stretch>
            </p:blipFill>
            <p:spPr>
              <a:xfrm>
                <a:off x="10542811" y="2632111"/>
                <a:ext cx="915602" cy="1374723"/>
              </a:xfrm>
              <a:prstGeom prst="rect">
                <a:avLst/>
              </a:prstGeom>
            </p:spPr>
          </p:pic>
        </p:grpSp>
        <p:sp>
          <p:nvSpPr>
            <p:cNvPr id="15" name="TextBox 14"/>
            <p:cNvSpPr txBox="1"/>
            <p:nvPr/>
          </p:nvSpPr>
          <p:spPr>
            <a:xfrm>
              <a:off x="8905533" y="260199"/>
              <a:ext cx="2552880" cy="523220"/>
            </a:xfrm>
            <a:prstGeom prst="rect">
              <a:avLst/>
            </a:prstGeom>
            <a:solidFill>
              <a:schemeClr val="accent4"/>
            </a:solidFill>
          </p:spPr>
          <p:txBody>
            <a:bodyPr wrap="square" rtlCol="0">
              <a:spAutoFit/>
            </a:bodyPr>
            <a:lstStyle/>
            <a:p>
              <a:pPr algn="ctr"/>
              <a:r>
                <a:rPr lang="en-US" sz="2800" dirty="0" smtClean="0">
                  <a:solidFill>
                    <a:schemeClr val="bg1"/>
                  </a:solidFill>
                </a:rPr>
                <a:t>STAGE 3</a:t>
              </a:r>
              <a:endParaRPr lang="en-US" sz="2800" dirty="0">
                <a:solidFill>
                  <a:schemeClr val="bg1"/>
                </a:solidFill>
              </a:endParaRPr>
            </a:p>
          </p:txBody>
        </p:sp>
      </p:grpSp>
      <p:grpSp>
        <p:nvGrpSpPr>
          <p:cNvPr id="17" name="Group 16"/>
          <p:cNvGrpSpPr/>
          <p:nvPr/>
        </p:nvGrpSpPr>
        <p:grpSpPr>
          <a:xfrm>
            <a:off x="4176270" y="1985267"/>
            <a:ext cx="5878397" cy="1600200"/>
            <a:chOff x="4176270" y="1985267"/>
            <a:chExt cx="5878397" cy="1600200"/>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5067" y="1985267"/>
              <a:ext cx="1879600" cy="1600200"/>
            </a:xfrm>
            <a:prstGeom prst="rect">
              <a:avLst/>
            </a:prstGeom>
            <a:ln w="47625">
              <a:solidFill>
                <a:srgbClr val="FF0000"/>
              </a:solidFill>
            </a:ln>
          </p:spPr>
        </p:pic>
        <p:sp>
          <p:nvSpPr>
            <p:cNvPr id="32" name="TextBox 31"/>
            <p:cNvSpPr txBox="1"/>
            <p:nvPr/>
          </p:nvSpPr>
          <p:spPr>
            <a:xfrm>
              <a:off x="4176270" y="2371924"/>
              <a:ext cx="3967047" cy="923330"/>
            </a:xfrm>
            <a:prstGeom prst="rect">
              <a:avLst/>
            </a:prstGeom>
            <a:solidFill>
              <a:srgbClr val="FFFF00"/>
            </a:solidFill>
            <a:ln w="63500">
              <a:solidFill>
                <a:srgbClr val="FF0000"/>
              </a:solidFill>
            </a:ln>
          </p:spPr>
          <p:txBody>
            <a:bodyPr wrap="square" rtlCol="0">
              <a:spAutoFit/>
            </a:bodyPr>
            <a:lstStyle/>
            <a:p>
              <a:r>
                <a:rPr lang="en-US" dirty="0" smtClean="0">
                  <a:solidFill>
                    <a:schemeClr val="bg1"/>
                  </a:solidFill>
                </a:rPr>
                <a:t>P5</a:t>
              </a:r>
              <a:r>
                <a:rPr lang="en-US" dirty="0">
                  <a:solidFill>
                    <a:schemeClr val="bg1"/>
                  </a:solidFill>
                </a:rPr>
                <a:t>:, “Support CMB experiments as part of the core particle physics program. “ (2014)</a:t>
              </a:r>
            </a:p>
          </p:txBody>
        </p:sp>
      </p:gr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115" y="2616910"/>
            <a:ext cx="889737" cy="1081307"/>
          </a:xfrm>
          <a:prstGeom prst="rect">
            <a:avLst/>
          </a:prstGeom>
        </p:spPr>
      </p:pic>
    </p:spTree>
    <p:extLst>
      <p:ext uri="{BB962C8B-B14F-4D97-AF65-F5344CB8AC3E}">
        <p14:creationId xmlns:p14="http://schemas.microsoft.com/office/powerpoint/2010/main" val="509478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DBB6833-7FF9-4746-997F-E5A1378B407F}" type="slidenum">
              <a:rPr lang="en-US" smtClean="0"/>
              <a:t>38</a:t>
            </a:fld>
            <a:endParaRPr lang="en-US" dirty="0"/>
          </a:p>
        </p:txBody>
      </p:sp>
      <p:pic>
        <p:nvPicPr>
          <p:cNvPr id="5" name="Picture 4"/>
          <p:cNvPicPr>
            <a:picLocks noChangeAspect="1"/>
          </p:cNvPicPr>
          <p:nvPr/>
        </p:nvPicPr>
        <p:blipFill>
          <a:blip r:embed="rId3"/>
          <a:stretch>
            <a:fillRect/>
          </a:stretch>
        </p:blipFill>
        <p:spPr>
          <a:xfrm>
            <a:off x="186719" y="1402351"/>
            <a:ext cx="5737003" cy="5397564"/>
          </a:xfrm>
          <a:prstGeom prst="rect">
            <a:avLst/>
          </a:prstGeom>
          <a:solidFill>
            <a:schemeClr val="tx1"/>
          </a:solidFill>
        </p:spPr>
      </p:pic>
      <p:sp>
        <p:nvSpPr>
          <p:cNvPr id="6" name="TextBox 5"/>
          <p:cNvSpPr txBox="1"/>
          <p:nvPr/>
        </p:nvSpPr>
        <p:spPr>
          <a:xfrm>
            <a:off x="186719" y="1046891"/>
            <a:ext cx="5737003" cy="369332"/>
          </a:xfrm>
          <a:prstGeom prst="rect">
            <a:avLst/>
          </a:prstGeom>
          <a:solidFill>
            <a:srgbClr val="90C62C"/>
          </a:solidFill>
        </p:spPr>
        <p:txBody>
          <a:bodyPr wrap="square" rtlCol="0">
            <a:spAutoFit/>
          </a:bodyPr>
          <a:lstStyle/>
          <a:p>
            <a:pPr algn="ctr"/>
            <a:r>
              <a:rPr lang="en-US" dirty="0" smtClean="0">
                <a:solidFill>
                  <a:schemeClr val="bg1"/>
                </a:solidFill>
              </a:rPr>
              <a:t>CDT is still defining the science requirements. </a:t>
            </a:r>
          </a:p>
        </p:txBody>
      </p:sp>
      <p:sp>
        <p:nvSpPr>
          <p:cNvPr id="7" name="Title 6"/>
          <p:cNvSpPr>
            <a:spLocks noGrp="1"/>
          </p:cNvSpPr>
          <p:nvPr>
            <p:ph type="title"/>
          </p:nvPr>
        </p:nvSpPr>
        <p:spPr>
          <a:xfrm>
            <a:off x="384261" y="91288"/>
            <a:ext cx="9905998" cy="955604"/>
          </a:xfrm>
        </p:spPr>
        <p:txBody>
          <a:bodyPr/>
          <a:lstStyle/>
          <a:p>
            <a:r>
              <a:rPr lang="en-US" dirty="0" smtClean="0"/>
              <a:t>CMB-S4 ASPIRATIONS </a:t>
            </a:r>
            <a:r>
              <a:rPr lang="en-US" sz="1800" dirty="0" smtClean="0"/>
              <a:t>from science book</a:t>
            </a:r>
            <a:endParaRPr lang="en-US" sz="1800"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0307" y="5360048"/>
            <a:ext cx="1583415" cy="696453"/>
          </a:xfrm>
          <a:prstGeom prst="rect">
            <a:avLst/>
          </a:prstGeom>
        </p:spPr>
      </p:pic>
      <p:sp>
        <p:nvSpPr>
          <p:cNvPr id="9" name="TextBox 8"/>
          <p:cNvSpPr txBox="1"/>
          <p:nvPr/>
        </p:nvSpPr>
        <p:spPr>
          <a:xfrm>
            <a:off x="6360573" y="6065837"/>
            <a:ext cx="4264657" cy="584775"/>
          </a:xfrm>
          <a:prstGeom prst="rect">
            <a:avLst/>
          </a:prstGeom>
          <a:solidFill>
            <a:schemeClr val="tx1"/>
          </a:solidFill>
        </p:spPr>
        <p:txBody>
          <a:bodyPr wrap="square" rtlCol="0">
            <a:spAutoFit/>
          </a:bodyPr>
          <a:lstStyle/>
          <a:p>
            <a:pPr algn="ctr"/>
            <a:r>
              <a:rPr lang="en-US" sz="1600" dirty="0" smtClean="0">
                <a:solidFill>
                  <a:schemeClr val="bg1"/>
                </a:solidFill>
              </a:rPr>
              <a:t>CMB-S4 SCIENCE BOOK  (google it)</a:t>
            </a:r>
          </a:p>
          <a:p>
            <a:pPr algn="ctr"/>
            <a:r>
              <a:rPr lang="en-US" sz="1600" dirty="0" smtClean="0">
                <a:solidFill>
                  <a:schemeClr val="bg1"/>
                </a:solidFill>
              </a:rPr>
              <a:t>(many figures from it coming up)</a:t>
            </a:r>
            <a:endParaRPr lang="en-US" sz="1600" dirty="0">
              <a:solidFill>
                <a:schemeClr val="bg1"/>
              </a:solidFill>
            </a:endParaRPr>
          </a:p>
        </p:txBody>
      </p:sp>
      <p:sp>
        <p:nvSpPr>
          <p:cNvPr id="2" name="TextBox 1"/>
          <p:cNvSpPr txBox="1"/>
          <p:nvPr/>
        </p:nvSpPr>
        <p:spPr>
          <a:xfrm>
            <a:off x="6360573" y="2221189"/>
            <a:ext cx="5102126" cy="369332"/>
          </a:xfrm>
          <a:prstGeom prst="rect">
            <a:avLst/>
          </a:prstGeom>
          <a:solidFill>
            <a:schemeClr val="accent6"/>
          </a:solidFill>
        </p:spPr>
        <p:txBody>
          <a:bodyPr wrap="square" rtlCol="0">
            <a:spAutoFit/>
          </a:bodyPr>
          <a:lstStyle/>
          <a:p>
            <a:pPr algn="ctr"/>
            <a:r>
              <a:rPr lang="en-US" dirty="0" smtClean="0">
                <a:solidFill>
                  <a:schemeClr val="bg1"/>
                </a:solidFill>
              </a:rPr>
              <a:t>PRIMORDIAL GRAVITATIONAL WAVES (“r”)</a:t>
            </a:r>
            <a:endParaRPr lang="en-US" dirty="0">
              <a:solidFill>
                <a:schemeClr val="bg1"/>
              </a:solidFill>
            </a:endParaRPr>
          </a:p>
        </p:txBody>
      </p:sp>
      <p:sp>
        <p:nvSpPr>
          <p:cNvPr id="10" name="TextBox 9"/>
          <p:cNvSpPr txBox="1"/>
          <p:nvPr/>
        </p:nvSpPr>
        <p:spPr>
          <a:xfrm>
            <a:off x="6360573" y="3055620"/>
            <a:ext cx="5102126" cy="369332"/>
          </a:xfrm>
          <a:prstGeom prst="rect">
            <a:avLst/>
          </a:prstGeom>
          <a:solidFill>
            <a:schemeClr val="accent4"/>
          </a:solidFill>
        </p:spPr>
        <p:txBody>
          <a:bodyPr wrap="square" rtlCol="0">
            <a:spAutoFit/>
          </a:bodyPr>
          <a:lstStyle/>
          <a:p>
            <a:pPr algn="ctr"/>
            <a:r>
              <a:rPr lang="en-US" smtClean="0">
                <a:solidFill>
                  <a:schemeClr val="bg1"/>
                </a:solidFill>
              </a:rPr>
              <a:t>SEARCH FOR LIGHT RELICS (“N</a:t>
            </a:r>
            <a:r>
              <a:rPr lang="en-US" baseline="-25000" smtClean="0">
                <a:solidFill>
                  <a:schemeClr val="bg1"/>
                </a:solidFill>
              </a:rPr>
              <a:t>eff</a:t>
            </a:r>
            <a:r>
              <a:rPr lang="en-US" smtClean="0">
                <a:solidFill>
                  <a:schemeClr val="bg1"/>
                </a:solidFill>
              </a:rPr>
              <a:t>”)</a:t>
            </a:r>
            <a:endParaRPr lang="en-US" dirty="0">
              <a:solidFill>
                <a:schemeClr val="bg1"/>
              </a:solidFill>
            </a:endParaRPr>
          </a:p>
        </p:txBody>
      </p:sp>
      <p:sp>
        <p:nvSpPr>
          <p:cNvPr id="11" name="TextBox 10"/>
          <p:cNvSpPr txBox="1"/>
          <p:nvPr/>
        </p:nvSpPr>
        <p:spPr>
          <a:xfrm>
            <a:off x="6340263" y="3736439"/>
            <a:ext cx="5102126" cy="369332"/>
          </a:xfrm>
          <a:prstGeom prst="rect">
            <a:avLst/>
          </a:prstGeom>
          <a:solidFill>
            <a:schemeClr val="accent1"/>
          </a:solidFill>
        </p:spPr>
        <p:txBody>
          <a:bodyPr wrap="square" rtlCol="0">
            <a:spAutoFit/>
          </a:bodyPr>
          <a:lstStyle/>
          <a:p>
            <a:pPr algn="ctr"/>
            <a:r>
              <a:rPr lang="en-US" dirty="0" smtClean="0">
                <a:solidFill>
                  <a:schemeClr val="bg1"/>
                </a:solidFill>
              </a:rPr>
              <a:t>NEUTRINO MASS (“</a:t>
            </a:r>
            <a:r>
              <a:rPr lang="en-US" dirty="0" smtClean="0">
                <a:solidFill>
                  <a:schemeClr val="bg1"/>
                </a:solidFill>
                <a:latin typeface="Symbol" charset="2"/>
                <a:ea typeface="Symbol" charset="2"/>
                <a:cs typeface="Symbol" charset="2"/>
              </a:rPr>
              <a:t>S</a:t>
            </a:r>
            <a:r>
              <a:rPr lang="en-US" baseline="-25000" dirty="0">
                <a:solidFill>
                  <a:schemeClr val="bg1"/>
                </a:solidFill>
              </a:rPr>
              <a:t> </a:t>
            </a:r>
            <a:r>
              <a:rPr lang="en-US" dirty="0" err="1" smtClean="0">
                <a:solidFill>
                  <a:schemeClr val="bg1"/>
                </a:solidFill>
              </a:rPr>
              <a:t>m</a:t>
            </a:r>
            <a:r>
              <a:rPr lang="en-US" baseline="-25000" dirty="0" err="1" smtClean="0">
                <a:solidFill>
                  <a:schemeClr val="bg1"/>
                </a:solidFill>
                <a:latin typeface="Symbol" charset="2"/>
                <a:ea typeface="Symbol" charset="2"/>
                <a:cs typeface="Symbol" charset="2"/>
              </a:rPr>
              <a:t>n</a:t>
            </a:r>
            <a:r>
              <a:rPr lang="en-US" dirty="0" smtClean="0">
                <a:solidFill>
                  <a:schemeClr val="bg1"/>
                </a:solidFill>
                <a:ea typeface="Symbol" charset="2"/>
                <a:cs typeface="Symbol" charset="2"/>
              </a:rPr>
              <a:t>”</a:t>
            </a:r>
            <a:r>
              <a:rPr lang="en-US" dirty="0" smtClean="0">
                <a:solidFill>
                  <a:schemeClr val="bg1"/>
                </a:solidFill>
              </a:rPr>
              <a:t>)</a:t>
            </a:r>
            <a:endParaRPr lang="en-US" dirty="0">
              <a:solidFill>
                <a:schemeClr val="bg1"/>
              </a:solidFill>
            </a:endParaRPr>
          </a:p>
        </p:txBody>
      </p:sp>
      <p:sp>
        <p:nvSpPr>
          <p:cNvPr id="12" name="TextBox 11"/>
          <p:cNvSpPr txBox="1"/>
          <p:nvPr/>
        </p:nvSpPr>
        <p:spPr>
          <a:xfrm>
            <a:off x="6340263" y="4452273"/>
            <a:ext cx="5102126" cy="369332"/>
          </a:xfrm>
          <a:prstGeom prst="rect">
            <a:avLst/>
          </a:prstGeom>
          <a:solidFill>
            <a:schemeClr val="accent5"/>
          </a:solidFill>
        </p:spPr>
        <p:txBody>
          <a:bodyPr wrap="square" rtlCol="0">
            <a:spAutoFit/>
          </a:bodyPr>
          <a:lstStyle/>
          <a:p>
            <a:pPr algn="ctr"/>
            <a:r>
              <a:rPr lang="en-US" dirty="0" smtClean="0">
                <a:solidFill>
                  <a:schemeClr val="bg1"/>
                </a:solidFill>
              </a:rPr>
              <a:t>DARK ENERGY &amp; GR</a:t>
            </a:r>
            <a:endParaRPr lang="en-US" dirty="0">
              <a:solidFill>
                <a:schemeClr val="bg1"/>
              </a:solidFill>
            </a:endParaRPr>
          </a:p>
        </p:txBody>
      </p:sp>
      <p:sp>
        <p:nvSpPr>
          <p:cNvPr id="13" name="TextBox 12"/>
          <p:cNvSpPr txBox="1"/>
          <p:nvPr/>
        </p:nvSpPr>
        <p:spPr>
          <a:xfrm>
            <a:off x="6360573" y="5215062"/>
            <a:ext cx="5102126" cy="369332"/>
          </a:xfrm>
          <a:prstGeom prst="rect">
            <a:avLst/>
          </a:prstGeom>
          <a:solidFill>
            <a:schemeClr val="accent3"/>
          </a:solidFill>
        </p:spPr>
        <p:txBody>
          <a:bodyPr wrap="square" rtlCol="0">
            <a:spAutoFit/>
          </a:bodyPr>
          <a:lstStyle/>
          <a:p>
            <a:pPr algn="ctr"/>
            <a:r>
              <a:rPr lang="en-US" smtClean="0">
                <a:solidFill>
                  <a:schemeClr val="bg1"/>
                </a:solidFill>
              </a:rPr>
              <a:t>BARYONS &amp; GALAXY FORMATION ++</a:t>
            </a:r>
            <a:endParaRPr lang="en-US" dirty="0">
              <a:solidFill>
                <a:schemeClr val="bg1"/>
              </a:solidFill>
            </a:endParaRPr>
          </a:p>
        </p:txBody>
      </p:sp>
      <p:sp>
        <p:nvSpPr>
          <p:cNvPr id="14" name="TextBox 13"/>
          <p:cNvSpPr txBox="1"/>
          <p:nvPr/>
        </p:nvSpPr>
        <p:spPr>
          <a:xfrm>
            <a:off x="6340263" y="1226059"/>
            <a:ext cx="5102126" cy="707886"/>
          </a:xfrm>
          <a:prstGeom prst="rect">
            <a:avLst/>
          </a:prstGeom>
          <a:solidFill>
            <a:schemeClr val="tx1"/>
          </a:solidFill>
        </p:spPr>
        <p:txBody>
          <a:bodyPr wrap="square" rtlCol="0">
            <a:spAutoFit/>
          </a:bodyPr>
          <a:lstStyle/>
          <a:p>
            <a:pPr algn="ctr"/>
            <a:r>
              <a:rPr lang="en-US" sz="4000" dirty="0" smtClean="0">
                <a:solidFill>
                  <a:schemeClr val="bg1"/>
                </a:solidFill>
              </a:rPr>
              <a:t>SCIENCE THRUSTS</a:t>
            </a:r>
            <a:endParaRPr lang="en-US" sz="4000" dirty="0">
              <a:solidFill>
                <a:schemeClr val="bg1"/>
              </a:solidFill>
            </a:endParaRPr>
          </a:p>
        </p:txBody>
      </p:sp>
    </p:spTree>
    <p:extLst>
      <p:ext uri="{BB962C8B-B14F-4D97-AF65-F5344CB8AC3E}">
        <p14:creationId xmlns:p14="http://schemas.microsoft.com/office/powerpoint/2010/main" val="1401587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66" y="411892"/>
            <a:ext cx="11609459" cy="1145059"/>
          </a:xfrm>
        </p:spPr>
        <p:txBody>
          <a:bodyPr/>
          <a:lstStyle/>
          <a:p>
            <a:r>
              <a:rPr lang="en-US" dirty="0" smtClean="0"/>
              <a:t>CONSTRAINTS ON EARLY UNIVERSE PARAMETERS SO FAR</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39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34" y="1802412"/>
            <a:ext cx="8343900" cy="4445000"/>
          </a:xfrm>
          <a:prstGeom prst="rect">
            <a:avLst/>
          </a:prstGeom>
        </p:spPr>
      </p:pic>
      <p:sp>
        <p:nvSpPr>
          <p:cNvPr id="6" name="Oval 5"/>
          <p:cNvSpPr/>
          <p:nvPr/>
        </p:nvSpPr>
        <p:spPr>
          <a:xfrm>
            <a:off x="3316640" y="3239146"/>
            <a:ext cx="1410343" cy="588936"/>
          </a:xfrm>
          <a:prstGeom prst="ellipse">
            <a:avLst/>
          </a:prstGeom>
          <a:solidFill>
            <a:srgbClr val="B8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iangle 6"/>
          <p:cNvSpPr/>
          <p:nvPr/>
        </p:nvSpPr>
        <p:spPr>
          <a:xfrm rot="1744391">
            <a:off x="3130659" y="3325918"/>
            <a:ext cx="402956" cy="431441"/>
          </a:xfrm>
          <a:prstGeom prst="triangle">
            <a:avLst/>
          </a:prstGeom>
          <a:solidFill>
            <a:srgbClr val="AB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51349" y="2510725"/>
            <a:ext cx="2107770" cy="3719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736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7"/>
          <p:cNvSpPr txBox="1">
            <a:spLocks noChangeArrowheads="1"/>
          </p:cNvSpPr>
          <p:nvPr/>
        </p:nvSpPr>
        <p:spPr bwMode="auto">
          <a:xfrm>
            <a:off x="7419663" y="1417320"/>
            <a:ext cx="3987802" cy="1015663"/>
          </a:xfrm>
          <a:prstGeom prst="rect">
            <a:avLst/>
          </a:prstGeom>
          <a:solidFill>
            <a:schemeClr val="accent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a:solidFill>
                  <a:schemeClr val="bg1"/>
                </a:solidFill>
                <a:latin typeface="+mn-lt"/>
                <a:ea typeface="Euphemia UCAS" charset="0"/>
                <a:cs typeface="Euphemia UCAS" charset="0"/>
              </a:rPr>
              <a:t>For a Gaussian random field with no preferred direction, there is no more than this!</a:t>
            </a:r>
          </a:p>
        </p:txBody>
      </p:sp>
      <p:sp>
        <p:nvSpPr>
          <p:cNvPr id="7169" name="Rectangle 2"/>
          <p:cNvSpPr>
            <a:spLocks noGrp="1" noChangeArrowheads="1"/>
          </p:cNvSpPr>
          <p:nvPr>
            <p:ph type="title"/>
          </p:nvPr>
        </p:nvSpPr>
        <p:spPr>
          <a:xfrm>
            <a:off x="365760" y="274320"/>
            <a:ext cx="11620500" cy="1143000"/>
          </a:xfrm>
        </p:spPr>
        <p:txBody>
          <a:bodyPr vert="horz" lIns="91440" tIns="45720" rIns="35717" bIns="45720" rtlCol="0" anchor="ctr">
            <a:normAutofit/>
          </a:bodyPr>
          <a:lstStyle/>
          <a:p>
            <a:pPr eaLnBrk="1" hangingPunct="1"/>
            <a:r>
              <a:rPr lang="en-US" dirty="0">
                <a:latin typeface="Euphemia UCAS" charset="0"/>
                <a:ea typeface="Euphemia UCAS" charset="0"/>
                <a:cs typeface="Euphemia UCAS" charset="0"/>
              </a:rPr>
              <a:t>Angular </a:t>
            </a:r>
            <a:r>
              <a:rPr lang="en-US">
                <a:latin typeface="Euphemia UCAS" charset="0"/>
                <a:ea typeface="Euphemia UCAS" charset="0"/>
                <a:cs typeface="Euphemia UCAS" charset="0"/>
              </a:rPr>
              <a:t>Power </a:t>
            </a:r>
            <a:r>
              <a:rPr lang="en-US" smtClean="0">
                <a:latin typeface="Euphemia UCAS" charset="0"/>
                <a:ea typeface="Euphemia UCAS" charset="0"/>
                <a:cs typeface="Euphemia UCAS" charset="0"/>
              </a:rPr>
              <a:t>SPECTRUM OF THE CMB TEMPERATURE</a:t>
            </a:r>
            <a:endParaRPr lang="en-US" dirty="0">
              <a:latin typeface="Euphemia UCAS" charset="0"/>
              <a:ea typeface="Euphemia UCAS" charset="0"/>
              <a:cs typeface="Euphemia UCAS" charset="0"/>
            </a:endParaRPr>
          </a:p>
        </p:txBody>
      </p:sp>
      <p:graphicFrame>
        <p:nvGraphicFramePr>
          <p:cNvPr id="7177" name="Object 26"/>
          <p:cNvGraphicFramePr>
            <a:graphicFrameLocks noChangeAspect="1"/>
          </p:cNvGraphicFramePr>
          <p:nvPr>
            <p:extLst>
              <p:ext uri="{D42A27DB-BD31-4B8C-83A1-F6EECF244321}">
                <p14:modId xmlns:p14="http://schemas.microsoft.com/office/powerpoint/2010/main" val="1538795174"/>
              </p:ext>
            </p:extLst>
          </p:nvPr>
        </p:nvGraphicFramePr>
        <p:xfrm>
          <a:off x="3875671" y="6037649"/>
          <a:ext cx="2116054" cy="697306"/>
        </p:xfrm>
        <a:graphic>
          <a:graphicData uri="http://schemas.openxmlformats.org/presentationml/2006/ole">
            <mc:AlternateContent xmlns:mc="http://schemas.openxmlformats.org/markup-compatibility/2006">
              <mc:Choice xmlns:v="urn:schemas-microsoft-com:vml" Requires="v">
                <p:oleObj spid="_x0000_s1166" name="Equation" r:id="rId4" imgW="3276600" imgH="1079500" progId="Equation.3">
                  <p:embed/>
                </p:oleObj>
              </mc:Choice>
              <mc:Fallback>
                <p:oleObj name="Equation" r:id="rId4" imgW="3276600" imgH="10795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5671" y="6037649"/>
                        <a:ext cx="2116054" cy="697306"/>
                      </a:xfrm>
                      <a:prstGeom prst="rect">
                        <a:avLst/>
                      </a:prstGeom>
                      <a:solidFill>
                        <a:schemeClr val="accent4"/>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4" name="Picture 13" descr="Screen Shot 2015-07-13 at 21.31.57.png"/>
          <p:cNvPicPr>
            <a:picLocks noChangeAspect="1"/>
          </p:cNvPicPr>
          <p:nvPr/>
        </p:nvPicPr>
        <p:blipFill rotWithShape="1">
          <a:blip r:embed="rId6">
            <a:extLst>
              <a:ext uri="{28A0092B-C50C-407E-A947-70E740481C1C}">
                <a14:useLocalDpi xmlns:a14="http://schemas.microsoft.com/office/drawing/2010/main" val="0"/>
              </a:ext>
            </a:extLst>
          </a:blip>
          <a:srcRect l="5729" r="8069"/>
          <a:stretch/>
        </p:blipFill>
        <p:spPr>
          <a:xfrm>
            <a:off x="494059" y="1245346"/>
            <a:ext cx="6346809" cy="4540742"/>
          </a:xfrm>
          <a:prstGeom prst="rect">
            <a:avLst/>
          </a:prstGeom>
        </p:spPr>
      </p:pic>
      <p:sp>
        <p:nvSpPr>
          <p:cNvPr id="17" name="TextBox 16"/>
          <p:cNvSpPr txBox="1"/>
          <p:nvPr/>
        </p:nvSpPr>
        <p:spPr>
          <a:xfrm>
            <a:off x="3942477" y="4775136"/>
            <a:ext cx="3246373" cy="500648"/>
          </a:xfrm>
          <a:prstGeom prst="rect">
            <a:avLst/>
          </a:prstGeom>
          <a:noFill/>
        </p:spPr>
        <p:txBody>
          <a:bodyPr wrap="square" lIns="130046" tIns="65023" rIns="130046" bIns="65023" rtlCol="0">
            <a:spAutoFit/>
          </a:bodyPr>
          <a:lstStyle/>
          <a:p>
            <a:pPr algn="ctr"/>
            <a:r>
              <a:rPr lang="en-US" sz="1200" dirty="0">
                <a:solidFill>
                  <a:srgbClr val="000000"/>
                </a:solidFill>
              </a:rPr>
              <a:t>Planck likelihood paper</a:t>
            </a:r>
          </a:p>
          <a:p>
            <a:pPr algn="ctr"/>
            <a:r>
              <a:rPr lang="en-US" sz="1200" dirty="0">
                <a:solidFill>
                  <a:srgbClr val="000000"/>
                </a:solidFill>
              </a:rPr>
              <a:t>1507.02704</a:t>
            </a:r>
          </a:p>
        </p:txBody>
      </p:sp>
      <p:pic>
        <p:nvPicPr>
          <p:cNvPr id="16" name="Picture 15" descr="eq3.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5193" y="6013416"/>
            <a:ext cx="1958713" cy="732527"/>
          </a:xfrm>
          <a:prstGeom prst="rect">
            <a:avLst/>
          </a:prstGeom>
          <a:solidFill>
            <a:schemeClr val="accent4"/>
          </a:solidFill>
        </p:spPr>
      </p:pic>
      <p:graphicFrame>
        <p:nvGraphicFramePr>
          <p:cNvPr id="7176" name="Object 25"/>
          <p:cNvGraphicFramePr>
            <a:graphicFrameLocks noChangeAspect="1"/>
          </p:cNvGraphicFramePr>
          <p:nvPr>
            <p:extLst>
              <p:ext uri="{D42A27DB-BD31-4B8C-83A1-F6EECF244321}">
                <p14:modId xmlns:p14="http://schemas.microsoft.com/office/powerpoint/2010/main" val="2125945811"/>
              </p:ext>
            </p:extLst>
          </p:nvPr>
        </p:nvGraphicFramePr>
        <p:xfrm>
          <a:off x="116222" y="6013415"/>
          <a:ext cx="3575305" cy="732527"/>
        </p:xfrm>
        <a:graphic>
          <a:graphicData uri="http://schemas.openxmlformats.org/presentationml/2006/ole">
            <mc:AlternateContent xmlns:mc="http://schemas.openxmlformats.org/markup-compatibility/2006">
              <mc:Choice xmlns:v="urn:schemas-microsoft-com:vml" Requires="v">
                <p:oleObj spid="_x0000_s1167" name="Equation" r:id="rId8" imgW="4521200" imgH="927100" progId="Equation.3">
                  <p:embed/>
                </p:oleObj>
              </mc:Choice>
              <mc:Fallback>
                <p:oleObj name="Equation" r:id="rId8" imgW="4521200" imgH="927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222" y="6013415"/>
                        <a:ext cx="3575305" cy="732527"/>
                      </a:xfrm>
                      <a:prstGeom prst="rect">
                        <a:avLst/>
                      </a:prstGeom>
                      <a:solidFill>
                        <a:schemeClr val="accent4"/>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 name="TextBox 1"/>
          <p:cNvSpPr txBox="1"/>
          <p:nvPr/>
        </p:nvSpPr>
        <p:spPr>
          <a:xfrm>
            <a:off x="7758075" y="4212923"/>
            <a:ext cx="3649390" cy="1569660"/>
          </a:xfrm>
          <a:prstGeom prst="rect">
            <a:avLst/>
          </a:prstGeom>
          <a:solidFill>
            <a:schemeClr val="accent2"/>
          </a:solidFill>
        </p:spPr>
        <p:txBody>
          <a:bodyPr wrap="square" rtlCol="0">
            <a:spAutoFit/>
          </a:bodyPr>
          <a:lstStyle/>
          <a:p>
            <a:r>
              <a:rPr lang="en-US" sz="2400" dirty="0" smtClean="0">
                <a:solidFill>
                  <a:schemeClr val="bg1"/>
                </a:solidFill>
              </a:rPr>
              <a:t>Acoustic oscillation structure from well-understood physics in the primordial plasma </a:t>
            </a:r>
            <a:endParaRPr lang="en-US" sz="2400" dirty="0">
              <a:solidFill>
                <a:schemeClr val="bg1"/>
              </a:solidFill>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9120" y="3175933"/>
            <a:ext cx="2527300" cy="800100"/>
          </a:xfrm>
          <a:prstGeom prst="rect">
            <a:avLst/>
          </a:prstGeom>
        </p:spPr>
      </p:pic>
      <p:sp>
        <p:nvSpPr>
          <p:cNvPr id="13" name="Text Box 27"/>
          <p:cNvSpPr txBox="1">
            <a:spLocks noChangeArrowheads="1"/>
          </p:cNvSpPr>
          <p:nvPr/>
        </p:nvSpPr>
        <p:spPr bwMode="auto">
          <a:xfrm>
            <a:off x="7228056" y="2660311"/>
            <a:ext cx="4371015" cy="400110"/>
          </a:xfrm>
          <a:prstGeom prst="rect">
            <a:avLst/>
          </a:prstGeom>
          <a:solidFill>
            <a:schemeClr val="accent6"/>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dirty="0" smtClean="0">
                <a:solidFill>
                  <a:schemeClr val="bg1"/>
                </a:solidFill>
                <a:latin typeface="+mn-lt"/>
                <a:ea typeface="Euphemia UCAS" charset="0"/>
                <a:cs typeface="Euphemia UCAS" charset="0"/>
              </a:rPr>
              <a:t>Underlying 3d </a:t>
            </a:r>
            <a:r>
              <a:rPr lang="en-US" sz="2000" smtClean="0">
                <a:solidFill>
                  <a:schemeClr val="bg1"/>
                </a:solidFill>
                <a:latin typeface="+mn-lt"/>
                <a:ea typeface="Euphemia UCAS" charset="0"/>
                <a:cs typeface="Euphemia UCAS" charset="0"/>
              </a:rPr>
              <a:t>power spectrum:</a:t>
            </a:r>
            <a:endParaRPr lang="en-US" sz="2000" dirty="0">
              <a:solidFill>
                <a:schemeClr val="bg1"/>
              </a:solidFill>
              <a:latin typeface="+mn-lt"/>
              <a:ea typeface="Euphemia UCAS" charset="0"/>
              <a:cs typeface="Euphemia UCAS" charset="0"/>
            </a:endParaRPr>
          </a:p>
        </p:txBody>
      </p:sp>
    </p:spTree>
    <p:extLst>
      <p:ext uri="{BB962C8B-B14F-4D97-AF65-F5344CB8AC3E}">
        <p14:creationId xmlns:p14="http://schemas.microsoft.com/office/powerpoint/2010/main" val="175350969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866" y="411892"/>
            <a:ext cx="11609459" cy="1145059"/>
          </a:xfrm>
        </p:spPr>
        <p:txBody>
          <a:bodyPr/>
          <a:lstStyle/>
          <a:p>
            <a:r>
              <a:rPr lang="en-US" dirty="0" smtClean="0"/>
              <a:t>POTENTIAL FOR HIGH S/N DETECTION IF </a:t>
            </a:r>
            <a:r>
              <a:rPr lang="en-US" cap="none" dirty="0" smtClean="0"/>
              <a:t>r</a:t>
            </a:r>
            <a:r>
              <a:rPr lang="en-US" dirty="0" smtClean="0"/>
              <a:t>~ 0.01</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40</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34" y="1802412"/>
            <a:ext cx="8343900" cy="444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7304" y="5883275"/>
            <a:ext cx="1583415" cy="696453"/>
          </a:xfrm>
          <a:prstGeom prst="rect">
            <a:avLst/>
          </a:prstGeom>
        </p:spPr>
      </p:pic>
      <p:sp>
        <p:nvSpPr>
          <p:cNvPr id="4" name="TextBox 3"/>
          <p:cNvSpPr txBox="1"/>
          <p:nvPr/>
        </p:nvSpPr>
        <p:spPr>
          <a:xfrm>
            <a:off x="9224187" y="2826834"/>
            <a:ext cx="2579649" cy="923330"/>
          </a:xfrm>
          <a:prstGeom prst="rect">
            <a:avLst/>
          </a:prstGeom>
          <a:solidFill>
            <a:schemeClr val="accent2"/>
          </a:solidFill>
        </p:spPr>
        <p:txBody>
          <a:bodyPr wrap="square" rtlCol="0">
            <a:spAutoFit/>
          </a:bodyPr>
          <a:lstStyle/>
          <a:p>
            <a:r>
              <a:rPr lang="en-US" dirty="0" smtClean="0">
                <a:solidFill>
                  <a:schemeClr val="bg1"/>
                </a:solidFill>
              </a:rPr>
              <a:t>Detection = energy scale of inflation fixed to a few %!</a:t>
            </a:r>
            <a:endParaRPr lang="en-US"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7904" y="1802412"/>
            <a:ext cx="4533534" cy="748108"/>
          </a:xfrm>
          <a:prstGeom prst="rect">
            <a:avLst/>
          </a:prstGeom>
          <a:ln w="41275">
            <a:solidFill>
              <a:srgbClr val="FFC000"/>
            </a:solidFill>
          </a:ln>
        </p:spPr>
      </p:pic>
      <p:sp>
        <p:nvSpPr>
          <p:cNvPr id="9" name="TextBox 8"/>
          <p:cNvSpPr txBox="1"/>
          <p:nvPr/>
        </p:nvSpPr>
        <p:spPr>
          <a:xfrm>
            <a:off x="9358445" y="3996802"/>
            <a:ext cx="2748393" cy="646331"/>
          </a:xfrm>
          <a:prstGeom prst="rect">
            <a:avLst/>
          </a:prstGeom>
          <a:solidFill>
            <a:schemeClr val="accent2"/>
          </a:solidFill>
        </p:spPr>
        <p:txBody>
          <a:bodyPr wrap="square" rtlCol="0">
            <a:spAutoFit/>
          </a:bodyPr>
          <a:lstStyle/>
          <a:p>
            <a:r>
              <a:rPr lang="en-US" dirty="0" smtClean="0">
                <a:solidFill>
                  <a:schemeClr val="bg1"/>
                </a:solidFill>
              </a:rPr>
              <a:t>Detection = window on quantum gravity</a:t>
            </a:r>
            <a:endParaRPr lang="en-US" dirty="0">
              <a:solidFill>
                <a:schemeClr val="bg1"/>
              </a:solidFill>
            </a:endParaRPr>
          </a:p>
        </p:txBody>
      </p:sp>
      <p:sp>
        <p:nvSpPr>
          <p:cNvPr id="10" name="TextBox 9"/>
          <p:cNvSpPr txBox="1"/>
          <p:nvPr/>
        </p:nvSpPr>
        <p:spPr>
          <a:xfrm>
            <a:off x="9224187" y="4889771"/>
            <a:ext cx="2704851" cy="923330"/>
          </a:xfrm>
          <a:prstGeom prst="rect">
            <a:avLst/>
          </a:prstGeom>
          <a:solidFill>
            <a:schemeClr val="accent2"/>
          </a:solidFill>
        </p:spPr>
        <p:txBody>
          <a:bodyPr wrap="square" rtlCol="0">
            <a:spAutoFit/>
          </a:bodyPr>
          <a:lstStyle/>
          <a:p>
            <a:r>
              <a:rPr lang="en-US" dirty="0" smtClean="0">
                <a:solidFill>
                  <a:schemeClr val="bg1"/>
                </a:solidFill>
              </a:rPr>
              <a:t>Detection =  improved limit on the mass of the graviton by 10</a:t>
            </a:r>
            <a:r>
              <a:rPr lang="en-US" baseline="30000" dirty="0" smtClean="0">
                <a:solidFill>
                  <a:schemeClr val="bg1"/>
                </a:solidFill>
              </a:rPr>
              <a:t>6</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360952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334" y="16175"/>
            <a:ext cx="11609459" cy="1145059"/>
          </a:xfrm>
        </p:spPr>
        <p:txBody>
          <a:bodyPr/>
          <a:lstStyle/>
          <a:p>
            <a:r>
              <a:rPr lang="en-US" dirty="0" smtClean="0"/>
              <a:t>DEAILNG WITH FOREGROUNDS HEAD ON!</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41</a:t>
            </a:fld>
            <a:endParaRPr lang="en-US" dirty="0"/>
          </a:p>
        </p:txBody>
      </p:sp>
      <p:grpSp>
        <p:nvGrpSpPr>
          <p:cNvPr id="29" name="Group 28"/>
          <p:cNvGrpSpPr/>
          <p:nvPr/>
        </p:nvGrpSpPr>
        <p:grpSpPr>
          <a:xfrm>
            <a:off x="422334" y="1161234"/>
            <a:ext cx="7264566" cy="5486400"/>
            <a:chOff x="781304" y="1281713"/>
            <a:chExt cx="7264566" cy="5486400"/>
          </a:xfrm>
        </p:grpSpPr>
        <p:grpSp>
          <p:nvGrpSpPr>
            <p:cNvPr id="13" name="Group 12"/>
            <p:cNvGrpSpPr/>
            <p:nvPr/>
          </p:nvGrpSpPr>
          <p:grpSpPr>
            <a:xfrm>
              <a:off x="781304" y="1281713"/>
              <a:ext cx="7264566" cy="5486400"/>
              <a:chOff x="1549400" y="887871"/>
              <a:chExt cx="7264566" cy="54864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400" y="887871"/>
                <a:ext cx="7264566" cy="5486400"/>
              </a:xfrm>
              <a:prstGeom prst="rect">
                <a:avLst/>
              </a:prstGeom>
            </p:spPr>
          </p:pic>
          <p:pic>
            <p:nvPicPr>
              <p:cNvPr id="12" name="Picture 11"/>
              <p:cNvPicPr>
                <a:picLocks noChangeAspect="1"/>
              </p:cNvPicPr>
              <p:nvPr/>
            </p:nvPicPr>
            <p:blipFill rotWithShape="1">
              <a:blip r:embed="rId4">
                <a:alphaModFix amt="69000"/>
                <a:extLst>
                  <a:ext uri="{28A0092B-C50C-407E-A947-70E740481C1C}">
                    <a14:useLocalDpi xmlns:a14="http://schemas.microsoft.com/office/drawing/2010/main" val="0"/>
                  </a:ext>
                </a:extLst>
              </a:blip>
              <a:srcRect l="62958" t="11484" r="11360" b="66852"/>
              <a:stretch/>
            </p:blipFill>
            <p:spPr>
              <a:xfrm>
                <a:off x="6126480" y="1463040"/>
                <a:ext cx="1737360" cy="1188720"/>
              </a:xfrm>
              <a:prstGeom prst="rect">
                <a:avLst/>
              </a:prstGeom>
            </p:spPr>
          </p:pic>
        </p:grpSp>
        <p:cxnSp>
          <p:nvCxnSpPr>
            <p:cNvPr id="25" name="Straight Connector 24"/>
            <p:cNvCxnSpPr/>
            <p:nvPr/>
          </p:nvCxnSpPr>
          <p:spPr>
            <a:xfrm flipV="1">
              <a:off x="6609910" y="2103120"/>
              <a:ext cx="0" cy="64008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408429" y="2558902"/>
              <a:ext cx="0" cy="4867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830186" y="2538809"/>
              <a:ext cx="3545" cy="39913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6149165" y="2286000"/>
              <a:ext cx="0" cy="4572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397257" y="2103120"/>
              <a:ext cx="0" cy="3200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6808382" y="1907660"/>
              <a:ext cx="0" cy="3200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989136" y="1824193"/>
              <a:ext cx="0" cy="3200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 name="TextBox 3"/>
          <p:cNvSpPr txBox="1"/>
          <p:nvPr/>
        </p:nvSpPr>
        <p:spPr>
          <a:xfrm>
            <a:off x="8147644" y="1703714"/>
            <a:ext cx="3166210" cy="1569660"/>
          </a:xfrm>
          <a:prstGeom prst="rect">
            <a:avLst/>
          </a:prstGeom>
          <a:solidFill>
            <a:schemeClr val="accent2"/>
          </a:solidFill>
        </p:spPr>
        <p:txBody>
          <a:bodyPr wrap="square" rtlCol="0">
            <a:spAutoFit/>
          </a:bodyPr>
          <a:lstStyle/>
          <a:p>
            <a:pPr algn="ctr"/>
            <a:r>
              <a:rPr lang="en-US" sz="2400" b="1" dirty="0" smtClean="0">
                <a:solidFill>
                  <a:schemeClr val="bg1"/>
                </a:solidFill>
              </a:rPr>
              <a:t>PRELIMINARY </a:t>
            </a:r>
            <a:r>
              <a:rPr lang="en-US" dirty="0" smtClean="0">
                <a:solidFill>
                  <a:schemeClr val="bg1"/>
                </a:solidFill>
              </a:rPr>
              <a:t>FORECASTED ERRORS AFTER FOREGROUND CLEANING (from the CMB S4 SCIENCE BOOK) </a:t>
            </a:r>
            <a:endParaRPr lang="en-US" dirty="0">
              <a:solidFill>
                <a:schemeClr val="bg1"/>
              </a:solidFill>
            </a:endParaRPr>
          </a:p>
        </p:txBody>
      </p:sp>
    </p:spTree>
    <p:extLst>
      <p:ext uri="{BB962C8B-B14F-4D97-AF65-F5344CB8AC3E}">
        <p14:creationId xmlns:p14="http://schemas.microsoft.com/office/powerpoint/2010/main" val="1719551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13834" y="1786914"/>
            <a:ext cx="8343900" cy="4445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34" y="1777012"/>
            <a:ext cx="8369300" cy="4470400"/>
          </a:xfrm>
          <a:prstGeom prst="rect">
            <a:avLst/>
          </a:prstGeom>
        </p:spPr>
      </p:pic>
      <p:sp>
        <p:nvSpPr>
          <p:cNvPr id="2" name="Title 1"/>
          <p:cNvSpPr>
            <a:spLocks noGrp="1"/>
          </p:cNvSpPr>
          <p:nvPr>
            <p:ph type="title"/>
          </p:nvPr>
        </p:nvSpPr>
        <p:spPr>
          <a:xfrm>
            <a:off x="325866" y="411892"/>
            <a:ext cx="11609459" cy="1145059"/>
          </a:xfrm>
        </p:spPr>
        <p:txBody>
          <a:bodyPr/>
          <a:lstStyle/>
          <a:p>
            <a:r>
              <a:rPr lang="en-US" dirty="0" smtClean="0"/>
              <a:t>S4 POTENTIAL TO RULE OUT SIMPLEST INFLATION MODELS</a:t>
            </a:r>
            <a:endParaRPr lang="en-US" dirty="0"/>
          </a:p>
        </p:txBody>
      </p:sp>
      <p:sp>
        <p:nvSpPr>
          <p:cNvPr id="3" name="Slide Number Placeholder 2"/>
          <p:cNvSpPr>
            <a:spLocks noGrp="1"/>
          </p:cNvSpPr>
          <p:nvPr>
            <p:ph type="sldNum" sz="quarter" idx="12"/>
          </p:nvPr>
        </p:nvSpPr>
        <p:spPr/>
        <p:txBody>
          <a:bodyPr/>
          <a:lstStyle/>
          <a:p>
            <a:fld id="{9DBB6833-7FF9-4746-997F-E5A1378B407F}" type="slidenum">
              <a:rPr lang="en-US" smtClean="0"/>
              <a:t>42</a:t>
            </a:fld>
            <a:endParaRPr lang="en-US" dirty="0"/>
          </a:p>
        </p:txBody>
      </p:sp>
      <p:sp>
        <p:nvSpPr>
          <p:cNvPr id="6" name="TextBox 5"/>
          <p:cNvSpPr txBox="1"/>
          <p:nvPr/>
        </p:nvSpPr>
        <p:spPr>
          <a:xfrm>
            <a:off x="9144000" y="2096429"/>
            <a:ext cx="2475571" cy="1477328"/>
          </a:xfrm>
          <a:prstGeom prst="rect">
            <a:avLst/>
          </a:prstGeom>
          <a:solidFill>
            <a:schemeClr val="accent4"/>
          </a:solidFill>
        </p:spPr>
        <p:txBody>
          <a:bodyPr wrap="square" rtlCol="0">
            <a:spAutoFit/>
          </a:bodyPr>
          <a:lstStyle/>
          <a:p>
            <a:r>
              <a:rPr lang="en-US" dirty="0" smtClean="0">
                <a:solidFill>
                  <a:schemeClr val="bg1"/>
                </a:solidFill>
              </a:rPr>
              <a:t>Models that naturally explain n</a:t>
            </a:r>
            <a:r>
              <a:rPr lang="en-US" baseline="-25000" dirty="0" smtClean="0">
                <a:solidFill>
                  <a:schemeClr val="bg1"/>
                </a:solidFill>
              </a:rPr>
              <a:t>s</a:t>
            </a:r>
            <a:r>
              <a:rPr lang="en-US" dirty="0" smtClean="0">
                <a:solidFill>
                  <a:schemeClr val="bg1"/>
                </a:solidFill>
              </a:rPr>
              <a:t> with a characteristic </a:t>
            </a:r>
            <a:r>
              <a:rPr lang="en-US" smtClean="0">
                <a:solidFill>
                  <a:schemeClr val="bg1"/>
                </a:solidFill>
              </a:rPr>
              <a:t>scale above ~ </a:t>
            </a:r>
            <a:r>
              <a:rPr lang="en-US" dirty="0" err="1" smtClean="0">
                <a:solidFill>
                  <a:schemeClr val="bg1"/>
                </a:solidFill>
              </a:rPr>
              <a:t>M</a:t>
            </a:r>
            <a:r>
              <a:rPr lang="en-US" baseline="-25000" dirty="0" err="1" smtClean="0">
                <a:solidFill>
                  <a:schemeClr val="bg1"/>
                </a:solidFill>
              </a:rPr>
              <a:t>p</a:t>
            </a:r>
            <a:r>
              <a:rPr lang="en-US" dirty="0" smtClean="0">
                <a:solidFill>
                  <a:schemeClr val="bg1"/>
                </a:solidFill>
              </a:rPr>
              <a:t> could be ruled out.</a:t>
            </a:r>
            <a:endParaRPr lang="en-US" dirty="0">
              <a:solidFill>
                <a:schemeClr val="bg1"/>
              </a:solidFill>
            </a:endParaRPr>
          </a:p>
        </p:txBody>
      </p:sp>
      <p:sp>
        <p:nvSpPr>
          <p:cNvPr id="9" name="Rectangle 8"/>
          <p:cNvSpPr/>
          <p:nvPr/>
        </p:nvSpPr>
        <p:spPr>
          <a:xfrm rot="19500905">
            <a:off x="734472" y="1946903"/>
            <a:ext cx="5167853" cy="2746249"/>
          </a:xfrm>
          <a:prstGeom prst="rect">
            <a:avLst/>
          </a:prstGeom>
          <a:solidFill>
            <a:schemeClr val="accent3">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7304" y="5883275"/>
            <a:ext cx="1583415" cy="696453"/>
          </a:xfrm>
          <a:prstGeom prst="rect">
            <a:avLst/>
          </a:prstGeom>
        </p:spPr>
      </p:pic>
    </p:spTree>
    <p:extLst>
      <p:ext uri="{BB962C8B-B14F-4D97-AF65-F5344CB8AC3E}">
        <p14:creationId xmlns:p14="http://schemas.microsoft.com/office/powerpoint/2010/main" val="206568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06" y="-222332"/>
            <a:ext cx="11719746" cy="1450048"/>
          </a:xfrm>
        </p:spPr>
        <p:txBody>
          <a:bodyPr/>
          <a:lstStyle/>
          <a:p>
            <a:r>
              <a:rPr lang="en-US" dirty="0" smtClean="0"/>
              <a:t>GRAND UNIFICATION OF THE </a:t>
            </a:r>
            <a:r>
              <a:rPr lang="en-US" smtClean="0"/>
              <a:t>CMB COMMUNITY!</a:t>
            </a:r>
            <a:endParaRPr lang="en-US" sz="2800" dirty="0"/>
          </a:p>
        </p:txBody>
      </p:sp>
      <p:sp>
        <p:nvSpPr>
          <p:cNvPr id="7" name="Slide Number Placeholder 6"/>
          <p:cNvSpPr>
            <a:spLocks noGrp="1"/>
          </p:cNvSpPr>
          <p:nvPr>
            <p:ph type="sldNum" sz="quarter" idx="12"/>
          </p:nvPr>
        </p:nvSpPr>
        <p:spPr/>
        <p:txBody>
          <a:bodyPr/>
          <a:lstStyle/>
          <a:p>
            <a:fld id="{9DBB6833-7FF9-4746-997F-E5A1378B407F}" type="slidenum">
              <a:rPr lang="en-US" smtClean="0"/>
              <a:t>43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756" y="1379536"/>
            <a:ext cx="6096000" cy="5295900"/>
          </a:xfrm>
          <a:prstGeom prst="rect">
            <a:avLst/>
          </a:prstGeom>
        </p:spPr>
      </p:pic>
      <p:cxnSp>
        <p:nvCxnSpPr>
          <p:cNvPr id="8" name="Straight Connector 7"/>
          <p:cNvCxnSpPr/>
          <p:nvPr/>
        </p:nvCxnSpPr>
        <p:spPr>
          <a:xfrm>
            <a:off x="2468526" y="2257385"/>
            <a:ext cx="3619453" cy="1392041"/>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2586" r="39731"/>
          <a:stretch/>
        </p:blipFill>
        <p:spPr>
          <a:xfrm>
            <a:off x="991763" y="1433174"/>
            <a:ext cx="2029362" cy="3026505"/>
          </a:xfrm>
          <a:prstGeom prst="rect">
            <a:avLst/>
          </a:prstGeom>
        </p:spPr>
      </p:pic>
      <p:cxnSp>
        <p:nvCxnSpPr>
          <p:cNvPr id="17" name="Straight Connector 16"/>
          <p:cNvCxnSpPr/>
          <p:nvPr/>
        </p:nvCxnSpPr>
        <p:spPr>
          <a:xfrm flipV="1">
            <a:off x="2420400" y="3681511"/>
            <a:ext cx="3771853" cy="1605568"/>
          </a:xfrm>
          <a:prstGeom prst="line">
            <a:avLst/>
          </a:prstGeom>
          <a:ln w="50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875010" y="4760941"/>
            <a:ext cx="2166610" cy="1637653"/>
          </a:xfrm>
          <a:prstGeom prst="rect">
            <a:avLst/>
          </a:prstGeom>
        </p:spPr>
      </p:pic>
      <p:sp>
        <p:nvSpPr>
          <p:cNvPr id="19" name="TextBox 18"/>
          <p:cNvSpPr txBox="1"/>
          <p:nvPr/>
        </p:nvSpPr>
        <p:spPr>
          <a:xfrm>
            <a:off x="875010" y="1428928"/>
            <a:ext cx="2420886" cy="400110"/>
          </a:xfrm>
          <a:prstGeom prst="rect">
            <a:avLst/>
          </a:prstGeom>
          <a:solidFill>
            <a:schemeClr val="accent5"/>
          </a:solidFill>
        </p:spPr>
        <p:txBody>
          <a:bodyPr wrap="square" rtlCol="0">
            <a:spAutoFit/>
          </a:bodyPr>
          <a:lstStyle/>
          <a:p>
            <a:pPr algn="ctr"/>
            <a:r>
              <a:rPr lang="en-US" sz="2000" dirty="0" smtClean="0">
                <a:solidFill>
                  <a:schemeClr val="bg1"/>
                </a:solidFill>
              </a:rPr>
              <a:t>ACT, 6 m</a:t>
            </a:r>
            <a:endParaRPr lang="en-US" sz="2000" dirty="0">
              <a:solidFill>
                <a:schemeClr val="bg1"/>
              </a:solidFill>
            </a:endParaRPr>
          </a:p>
        </p:txBody>
      </p:sp>
      <p:sp>
        <p:nvSpPr>
          <p:cNvPr id="20" name="TextBox 19"/>
          <p:cNvSpPr txBox="1"/>
          <p:nvPr/>
        </p:nvSpPr>
        <p:spPr>
          <a:xfrm>
            <a:off x="418568" y="6398595"/>
            <a:ext cx="2623051" cy="400110"/>
          </a:xfrm>
          <a:prstGeom prst="rect">
            <a:avLst/>
          </a:prstGeom>
          <a:solidFill>
            <a:schemeClr val="accent5"/>
          </a:solidFill>
        </p:spPr>
        <p:txBody>
          <a:bodyPr wrap="square" rtlCol="0">
            <a:spAutoFit/>
          </a:bodyPr>
          <a:lstStyle/>
          <a:p>
            <a:pPr algn="ctr"/>
            <a:r>
              <a:rPr lang="en-US" sz="2000" dirty="0" smtClean="0">
                <a:solidFill>
                  <a:schemeClr val="bg1"/>
                </a:solidFill>
              </a:rPr>
              <a:t>P</a:t>
            </a:r>
            <a:r>
              <a:rPr lang="en-US" dirty="0" smtClean="0">
                <a:solidFill>
                  <a:schemeClr val="bg1"/>
                </a:solidFill>
              </a:rPr>
              <a:t>OLARBEAR</a:t>
            </a:r>
            <a:r>
              <a:rPr lang="en-US" sz="2000" smtClean="0">
                <a:solidFill>
                  <a:schemeClr val="bg1"/>
                </a:solidFill>
              </a:rPr>
              <a:t>, 2.5 m</a:t>
            </a:r>
            <a:endParaRPr lang="en-US" sz="2000" dirty="0">
              <a:solidFill>
                <a:schemeClr val="bg1"/>
              </a:solidFill>
            </a:endParaRPr>
          </a:p>
        </p:txBody>
      </p:sp>
      <p:cxnSp>
        <p:nvCxnSpPr>
          <p:cNvPr id="22" name="Straight Connector 21"/>
          <p:cNvCxnSpPr/>
          <p:nvPr/>
        </p:nvCxnSpPr>
        <p:spPr>
          <a:xfrm flipV="1">
            <a:off x="8373979" y="3344779"/>
            <a:ext cx="1274422" cy="2176523"/>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14" y="5506947"/>
            <a:ext cx="1415142" cy="244148"/>
          </a:xfrm>
          <a:prstGeom prst="line">
            <a:avLst/>
          </a:prstGeom>
          <a:ln w="50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6"/>
          <a:stretch>
            <a:fillRect/>
          </a:stretch>
        </p:blipFill>
        <p:spPr>
          <a:xfrm>
            <a:off x="9845612" y="4461352"/>
            <a:ext cx="1316340" cy="1976408"/>
          </a:xfrm>
          <a:prstGeom prst="rect">
            <a:avLst/>
          </a:prstGeom>
        </p:spPr>
      </p:pic>
      <p:sp>
        <p:nvSpPr>
          <p:cNvPr id="30" name="TextBox 29"/>
          <p:cNvSpPr txBox="1"/>
          <p:nvPr/>
        </p:nvSpPr>
        <p:spPr>
          <a:xfrm>
            <a:off x="8731172" y="6007570"/>
            <a:ext cx="3281182" cy="400110"/>
          </a:xfrm>
          <a:prstGeom prst="rect">
            <a:avLst/>
          </a:prstGeom>
          <a:solidFill>
            <a:schemeClr val="accent6"/>
          </a:solidFill>
        </p:spPr>
        <p:txBody>
          <a:bodyPr wrap="square" rtlCol="0">
            <a:spAutoFit/>
          </a:bodyPr>
          <a:lstStyle/>
          <a:p>
            <a:pPr algn="ctr"/>
            <a:r>
              <a:rPr lang="en-US" dirty="0" smtClean="0">
                <a:solidFill>
                  <a:schemeClr val="bg1"/>
                </a:solidFill>
              </a:rPr>
              <a:t>BICEP2/Keck Array</a:t>
            </a:r>
            <a:r>
              <a:rPr lang="en-US" sz="2000" dirty="0" smtClean="0">
                <a:solidFill>
                  <a:schemeClr val="bg1"/>
                </a:solidFill>
              </a:rPr>
              <a:t>, 0.5 m</a:t>
            </a:r>
            <a:endParaRPr lang="en-US" sz="2000" dirty="0">
              <a:solidFill>
                <a:schemeClr val="bg1"/>
              </a:solidFill>
            </a:endParaRP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8114" y="909328"/>
            <a:ext cx="2736499" cy="3429827"/>
          </a:xfrm>
          <a:prstGeom prst="rect">
            <a:avLst/>
          </a:prstGeom>
        </p:spPr>
      </p:pic>
      <p:sp>
        <p:nvSpPr>
          <p:cNvPr id="25" name="TextBox 24"/>
          <p:cNvSpPr txBox="1"/>
          <p:nvPr/>
        </p:nvSpPr>
        <p:spPr>
          <a:xfrm>
            <a:off x="9330658" y="4112461"/>
            <a:ext cx="2840773" cy="400110"/>
          </a:xfrm>
          <a:prstGeom prst="rect">
            <a:avLst/>
          </a:prstGeom>
          <a:solidFill>
            <a:schemeClr val="accent6"/>
          </a:solidFill>
        </p:spPr>
        <p:txBody>
          <a:bodyPr wrap="square" rtlCol="0">
            <a:spAutoFit/>
          </a:bodyPr>
          <a:lstStyle/>
          <a:p>
            <a:pPr algn="ctr"/>
            <a:r>
              <a:rPr lang="en-US" sz="2000" dirty="0" smtClean="0">
                <a:solidFill>
                  <a:schemeClr val="bg1"/>
                </a:solidFill>
              </a:rPr>
              <a:t>SPT , 10m</a:t>
            </a:r>
            <a:endParaRPr lang="en-US" sz="2000" dirty="0">
              <a:solidFill>
                <a:schemeClr val="bg1"/>
              </a:solidFill>
            </a:endParaRPr>
          </a:p>
        </p:txBody>
      </p:sp>
      <p:pic>
        <p:nvPicPr>
          <p:cNvPr id="18" name="Picture 17"/>
          <p:cNvPicPr>
            <a:picLocks noChangeAspect="1"/>
          </p:cNvPicPr>
          <p:nvPr/>
        </p:nvPicPr>
        <p:blipFill>
          <a:blip r:embed="rId8"/>
          <a:stretch>
            <a:fillRect/>
          </a:stretch>
        </p:blipFill>
        <p:spPr>
          <a:xfrm>
            <a:off x="4856376" y="2268800"/>
            <a:ext cx="3874796" cy="3274202"/>
          </a:xfrm>
          <a:prstGeom prst="rect">
            <a:avLst/>
          </a:prstGeom>
        </p:spPr>
      </p:pic>
      <p:pic>
        <p:nvPicPr>
          <p:cNvPr id="4" name="Picture 3"/>
          <p:cNvPicPr>
            <a:picLocks noChangeAspect="1"/>
          </p:cNvPicPr>
          <p:nvPr/>
        </p:nvPicPr>
        <p:blipFill>
          <a:blip r:embed="rId9"/>
          <a:stretch>
            <a:fillRect/>
          </a:stretch>
        </p:blipFill>
        <p:spPr>
          <a:xfrm>
            <a:off x="3690267" y="4984759"/>
            <a:ext cx="974873" cy="1733107"/>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1701" y="865546"/>
            <a:ext cx="1369496" cy="1664364"/>
          </a:xfrm>
          <a:prstGeom prst="rect">
            <a:avLst/>
          </a:prstGeom>
        </p:spPr>
      </p:pic>
      <p:pic>
        <p:nvPicPr>
          <p:cNvPr id="6" name="Picture 5"/>
          <p:cNvPicPr>
            <a:picLocks noChangeAspect="1"/>
          </p:cNvPicPr>
          <p:nvPr/>
        </p:nvPicPr>
        <p:blipFill>
          <a:blip r:embed="rId11"/>
          <a:stretch>
            <a:fillRect/>
          </a:stretch>
        </p:blipFill>
        <p:spPr>
          <a:xfrm>
            <a:off x="3577251" y="1001699"/>
            <a:ext cx="1173747" cy="1308728"/>
          </a:xfrm>
          <a:prstGeom prst="rect">
            <a:avLst/>
          </a:prstGeom>
        </p:spPr>
      </p:pic>
      <p:pic>
        <p:nvPicPr>
          <p:cNvPr id="9" name="Picture 8"/>
          <p:cNvPicPr>
            <a:picLocks noChangeAspect="1"/>
          </p:cNvPicPr>
          <p:nvPr/>
        </p:nvPicPr>
        <p:blipFill>
          <a:blip r:embed="rId12"/>
          <a:stretch>
            <a:fillRect/>
          </a:stretch>
        </p:blipFill>
        <p:spPr>
          <a:xfrm>
            <a:off x="6051566" y="5839943"/>
            <a:ext cx="1392373" cy="927500"/>
          </a:xfrm>
          <a:prstGeom prst="rect">
            <a:avLst/>
          </a:prstGeom>
        </p:spPr>
      </p:pic>
      <p:pic>
        <p:nvPicPr>
          <p:cNvPr id="10" name="Picture 9"/>
          <p:cNvPicPr>
            <a:picLocks noChangeAspect="1"/>
          </p:cNvPicPr>
          <p:nvPr/>
        </p:nvPicPr>
        <p:blipFill>
          <a:blip r:embed="rId13"/>
          <a:stretch>
            <a:fillRect/>
          </a:stretch>
        </p:blipFill>
        <p:spPr>
          <a:xfrm>
            <a:off x="5004470" y="5553343"/>
            <a:ext cx="969461" cy="1283566"/>
          </a:xfrm>
          <a:prstGeom prst="rect">
            <a:avLst/>
          </a:prstGeom>
        </p:spPr>
      </p:pic>
      <p:pic>
        <p:nvPicPr>
          <p:cNvPr id="11" name="Picture 10"/>
          <p:cNvPicPr>
            <a:picLocks noChangeAspect="1"/>
          </p:cNvPicPr>
          <p:nvPr/>
        </p:nvPicPr>
        <p:blipFill rotWithShape="1">
          <a:blip r:embed="rId14"/>
          <a:srcRect l="46522" t="7251" r="23478" b="2748"/>
          <a:stretch/>
        </p:blipFill>
        <p:spPr>
          <a:xfrm>
            <a:off x="3341183" y="3106858"/>
            <a:ext cx="831073" cy="1246610"/>
          </a:xfrm>
          <a:prstGeom prst="rect">
            <a:avLst/>
          </a:prstGeom>
        </p:spPr>
      </p:pic>
      <p:pic>
        <p:nvPicPr>
          <p:cNvPr id="12" name="Picture 11"/>
          <p:cNvPicPr>
            <a:picLocks noChangeAspect="1"/>
          </p:cNvPicPr>
          <p:nvPr/>
        </p:nvPicPr>
        <p:blipFill>
          <a:blip r:embed="rId15"/>
          <a:stretch>
            <a:fillRect/>
          </a:stretch>
        </p:blipFill>
        <p:spPr>
          <a:xfrm>
            <a:off x="7521575" y="5812777"/>
            <a:ext cx="1019598" cy="764698"/>
          </a:xfrm>
          <a:prstGeom prst="rect">
            <a:avLst/>
          </a:prstGeom>
        </p:spPr>
      </p:pic>
      <p:pic>
        <p:nvPicPr>
          <p:cNvPr id="14" name="Picture 13"/>
          <p:cNvPicPr>
            <a:picLocks noChangeAspect="1"/>
          </p:cNvPicPr>
          <p:nvPr/>
        </p:nvPicPr>
        <p:blipFill>
          <a:blip r:embed="rId16"/>
          <a:stretch>
            <a:fillRect/>
          </a:stretch>
        </p:blipFill>
        <p:spPr>
          <a:xfrm>
            <a:off x="11232009" y="4712032"/>
            <a:ext cx="847484" cy="1107822"/>
          </a:xfrm>
          <a:prstGeom prst="rect">
            <a:avLst/>
          </a:prstGeom>
        </p:spPr>
      </p:pic>
      <p:pic>
        <p:nvPicPr>
          <p:cNvPr id="15" name="Picture 14"/>
          <p:cNvPicPr>
            <a:picLocks noChangeAspect="1"/>
          </p:cNvPicPr>
          <p:nvPr/>
        </p:nvPicPr>
        <p:blipFill>
          <a:blip r:embed="rId17"/>
          <a:stretch>
            <a:fillRect/>
          </a:stretch>
        </p:blipFill>
        <p:spPr>
          <a:xfrm>
            <a:off x="10371763" y="159254"/>
            <a:ext cx="1513879" cy="964636"/>
          </a:xfrm>
          <a:prstGeom prst="rect">
            <a:avLst/>
          </a:prstGeom>
        </p:spPr>
      </p:pic>
      <p:pic>
        <p:nvPicPr>
          <p:cNvPr id="23" name="Picture 22"/>
          <p:cNvPicPr>
            <a:picLocks noChangeAspect="1"/>
          </p:cNvPicPr>
          <p:nvPr/>
        </p:nvPicPr>
        <p:blipFill>
          <a:blip r:embed="rId18"/>
          <a:stretch>
            <a:fillRect/>
          </a:stretch>
        </p:blipFill>
        <p:spPr>
          <a:xfrm>
            <a:off x="284627" y="3719705"/>
            <a:ext cx="964732" cy="1304657"/>
          </a:xfrm>
          <a:prstGeom prst="rect">
            <a:avLst/>
          </a:prstGeom>
        </p:spPr>
      </p:pic>
      <p:pic>
        <p:nvPicPr>
          <p:cNvPr id="24" name="Picture 23"/>
          <p:cNvPicPr>
            <a:picLocks noChangeAspect="1"/>
          </p:cNvPicPr>
          <p:nvPr/>
        </p:nvPicPr>
        <p:blipFill>
          <a:blip r:embed="rId19"/>
          <a:stretch>
            <a:fillRect/>
          </a:stretch>
        </p:blipFill>
        <p:spPr>
          <a:xfrm>
            <a:off x="5632690" y="1090147"/>
            <a:ext cx="1462088" cy="974725"/>
          </a:xfrm>
          <a:prstGeom prst="rect">
            <a:avLst/>
          </a:prstGeom>
        </p:spPr>
      </p:pic>
      <p:sp>
        <p:nvSpPr>
          <p:cNvPr id="27" name="TextBox 26"/>
          <p:cNvSpPr txBox="1"/>
          <p:nvPr/>
        </p:nvSpPr>
        <p:spPr>
          <a:xfrm>
            <a:off x="5004470" y="2310427"/>
            <a:ext cx="3536703" cy="3046988"/>
          </a:xfrm>
          <a:prstGeom prst="rect">
            <a:avLst/>
          </a:prstGeom>
          <a:solidFill>
            <a:schemeClr val="accent2"/>
          </a:solidFill>
        </p:spPr>
        <p:txBody>
          <a:bodyPr wrap="square" rtlCol="0">
            <a:spAutoFit/>
          </a:bodyPr>
          <a:lstStyle/>
          <a:p>
            <a:pPr algn="ctr"/>
            <a:r>
              <a:rPr lang="en-US" sz="9600" dirty="0" smtClean="0">
                <a:solidFill>
                  <a:schemeClr val="bg1"/>
                </a:solidFill>
              </a:rPr>
              <a:t>END SLIDE</a:t>
            </a:r>
            <a:endParaRPr lang="en-US" sz="9600" dirty="0">
              <a:solidFill>
                <a:schemeClr val="bg1"/>
              </a:solidFill>
            </a:endParaRPr>
          </a:p>
        </p:txBody>
      </p:sp>
    </p:spTree>
    <p:extLst>
      <p:ext uri="{BB962C8B-B14F-4D97-AF65-F5344CB8AC3E}">
        <p14:creationId xmlns:p14="http://schemas.microsoft.com/office/powerpoint/2010/main" val="657641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74487"/>
            <a:ext cx="9905998" cy="1905000"/>
          </a:xfrm>
        </p:spPr>
        <p:txBody>
          <a:bodyPr/>
          <a:lstStyle/>
          <a:p>
            <a:r>
              <a:rPr lang="en-US" dirty="0" smtClean="0"/>
              <a:t>ACOUSTIC OSCILLATION CAUSES E MODES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112" y="2079487"/>
            <a:ext cx="6324600" cy="3454400"/>
          </a:xfrm>
          <a:prstGeom prst="rect">
            <a:avLst/>
          </a:prstGeom>
        </p:spPr>
      </p:pic>
      <p:sp>
        <p:nvSpPr>
          <p:cNvPr id="4" name="TextBox 3"/>
          <p:cNvSpPr txBox="1"/>
          <p:nvPr/>
        </p:nvSpPr>
        <p:spPr>
          <a:xfrm>
            <a:off x="934278" y="5844209"/>
            <a:ext cx="10614992" cy="646331"/>
          </a:xfrm>
          <a:prstGeom prst="rect">
            <a:avLst/>
          </a:prstGeom>
          <a:noFill/>
        </p:spPr>
        <p:txBody>
          <a:bodyPr wrap="square" rtlCol="0">
            <a:spAutoFit/>
          </a:bodyPr>
          <a:lstStyle/>
          <a:p>
            <a:r>
              <a:rPr lang="en-US" dirty="0" smtClean="0"/>
              <a:t>COLORED ARROWS SKETCH VELOCITY VECTORS IMPINGING ON A COUPLE OF ELECTRONS. </a:t>
            </a:r>
          </a:p>
          <a:p>
            <a:r>
              <a:rPr lang="en-US" dirty="0" smtClean="0"/>
              <a:t>Left:  </a:t>
            </a:r>
            <a:r>
              <a:rPr lang="en-US" dirty="0" smtClean="0">
                <a:solidFill>
                  <a:srgbClr val="0432FF"/>
                </a:solidFill>
              </a:rPr>
              <a:t>reradiates vertically polarized light</a:t>
            </a:r>
            <a:r>
              <a:rPr lang="en-US" dirty="0" smtClean="0"/>
              <a:t>.  Right:  </a:t>
            </a:r>
            <a:r>
              <a:rPr lang="en-US" dirty="0" smtClean="0">
                <a:solidFill>
                  <a:srgbClr val="FF0000"/>
                </a:solidFill>
              </a:rPr>
              <a:t>reradiates horizontally polarized light. </a:t>
            </a:r>
          </a:p>
        </p:txBody>
      </p:sp>
    </p:spTree>
    <p:extLst>
      <p:ext uri="{BB962C8B-B14F-4D97-AF65-F5344CB8AC3E}">
        <p14:creationId xmlns:p14="http://schemas.microsoft.com/office/powerpoint/2010/main" val="334322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365760" y="274320"/>
            <a:ext cx="11620500" cy="1143000"/>
          </a:xfrm>
        </p:spPr>
        <p:txBody>
          <a:bodyPr vert="horz" lIns="91440" tIns="45720" rIns="35717" bIns="45720" rtlCol="0" anchor="ctr">
            <a:normAutofit/>
          </a:bodyPr>
          <a:lstStyle/>
          <a:p>
            <a:pPr eaLnBrk="1" hangingPunct="1"/>
            <a:r>
              <a:rPr lang="en-US" dirty="0">
                <a:latin typeface="Euphemia UCAS" charset="0"/>
                <a:ea typeface="Euphemia UCAS" charset="0"/>
                <a:cs typeface="Euphemia UCAS" charset="0"/>
              </a:rPr>
              <a:t>Angular </a:t>
            </a:r>
            <a:r>
              <a:rPr lang="en-US">
                <a:latin typeface="Euphemia UCAS" charset="0"/>
                <a:ea typeface="Euphemia UCAS" charset="0"/>
                <a:cs typeface="Euphemia UCAS" charset="0"/>
              </a:rPr>
              <a:t>Power </a:t>
            </a:r>
            <a:r>
              <a:rPr lang="en-US" smtClean="0">
                <a:latin typeface="Euphemia UCAS" charset="0"/>
                <a:ea typeface="Euphemia UCAS" charset="0"/>
                <a:cs typeface="Euphemia UCAS" charset="0"/>
              </a:rPr>
              <a:t>SPECTRUM OF THE CMB TEMPERATURE</a:t>
            </a:r>
            <a:endParaRPr lang="en-US" dirty="0">
              <a:latin typeface="Euphemia UCAS" charset="0"/>
              <a:ea typeface="Euphemia UCAS" charset="0"/>
              <a:cs typeface="Euphemia UCAS" charset="0"/>
            </a:endParaRPr>
          </a:p>
        </p:txBody>
      </p:sp>
      <p:pic>
        <p:nvPicPr>
          <p:cNvPr id="14" name="Picture 13" descr="Screen Shot 2015-07-13 at 21.31.57.png"/>
          <p:cNvPicPr>
            <a:picLocks noChangeAspect="1"/>
          </p:cNvPicPr>
          <p:nvPr/>
        </p:nvPicPr>
        <p:blipFill rotWithShape="1">
          <a:blip r:embed="rId3">
            <a:extLst>
              <a:ext uri="{28A0092B-C50C-407E-A947-70E740481C1C}">
                <a14:useLocalDpi xmlns:a14="http://schemas.microsoft.com/office/drawing/2010/main" val="0"/>
              </a:ext>
            </a:extLst>
          </a:blip>
          <a:srcRect l="5729" r="8069"/>
          <a:stretch/>
        </p:blipFill>
        <p:spPr>
          <a:xfrm>
            <a:off x="494059" y="1245346"/>
            <a:ext cx="6346809" cy="4540742"/>
          </a:xfrm>
          <a:prstGeom prst="rect">
            <a:avLst/>
          </a:prstGeom>
        </p:spPr>
      </p:pic>
      <p:sp>
        <p:nvSpPr>
          <p:cNvPr id="17" name="TextBox 16"/>
          <p:cNvSpPr txBox="1"/>
          <p:nvPr/>
        </p:nvSpPr>
        <p:spPr>
          <a:xfrm>
            <a:off x="3942477" y="4775136"/>
            <a:ext cx="3246373" cy="500648"/>
          </a:xfrm>
          <a:prstGeom prst="rect">
            <a:avLst/>
          </a:prstGeom>
          <a:noFill/>
        </p:spPr>
        <p:txBody>
          <a:bodyPr wrap="square" lIns="130046" tIns="65023" rIns="130046" bIns="65023" rtlCol="0">
            <a:spAutoFit/>
          </a:bodyPr>
          <a:lstStyle/>
          <a:p>
            <a:pPr algn="ctr"/>
            <a:r>
              <a:rPr lang="en-US" sz="1200" dirty="0">
                <a:solidFill>
                  <a:srgbClr val="000000"/>
                </a:solidFill>
              </a:rPr>
              <a:t>Planck likelihood paper</a:t>
            </a:r>
          </a:p>
          <a:p>
            <a:pPr algn="ctr"/>
            <a:r>
              <a:rPr lang="en-US" sz="1200" dirty="0">
                <a:solidFill>
                  <a:srgbClr val="000000"/>
                </a:solidFill>
              </a:rPr>
              <a:t>1507.02704</a:t>
            </a:r>
          </a:p>
        </p:txBody>
      </p:sp>
      <p:sp>
        <p:nvSpPr>
          <p:cNvPr id="2" name="TextBox 1"/>
          <p:cNvSpPr txBox="1"/>
          <p:nvPr/>
        </p:nvSpPr>
        <p:spPr>
          <a:xfrm>
            <a:off x="7419663" y="1946122"/>
            <a:ext cx="3649390" cy="1569660"/>
          </a:xfrm>
          <a:prstGeom prst="rect">
            <a:avLst/>
          </a:prstGeom>
          <a:solidFill>
            <a:schemeClr val="accent2"/>
          </a:solidFill>
        </p:spPr>
        <p:txBody>
          <a:bodyPr wrap="square" rtlCol="0">
            <a:spAutoFit/>
          </a:bodyPr>
          <a:lstStyle/>
          <a:p>
            <a:r>
              <a:rPr lang="en-US" sz="2400" dirty="0" smtClean="0">
                <a:solidFill>
                  <a:schemeClr val="bg1"/>
                </a:solidFill>
              </a:rPr>
              <a:t>Acoustic oscillation structure from well-understood physics in the primordial plasma </a:t>
            </a:r>
            <a:endParaRPr lang="en-US" sz="2400" dirty="0">
              <a:solidFill>
                <a:schemeClr val="bg1"/>
              </a:solidFill>
            </a:endParaRPr>
          </a:p>
        </p:txBody>
      </p:sp>
      <p:sp>
        <p:nvSpPr>
          <p:cNvPr id="10" name="TextBox 9"/>
          <p:cNvSpPr txBox="1"/>
          <p:nvPr/>
        </p:nvSpPr>
        <p:spPr>
          <a:xfrm>
            <a:off x="3539460" y="5964024"/>
            <a:ext cx="3880203" cy="701731"/>
          </a:xfrm>
          <a:prstGeom prst="rect">
            <a:avLst/>
          </a:prstGeom>
          <a:solidFill>
            <a:schemeClr val="accent6"/>
          </a:solidFill>
          <a:ln w="6350">
            <a:noFill/>
          </a:ln>
        </p:spPr>
        <p:txBody>
          <a:bodyPr wrap="square" rtlCol="0">
            <a:spAutoFit/>
          </a:bodyPr>
          <a:lstStyle/>
          <a:p>
            <a:pPr algn="ctr">
              <a:lnSpc>
                <a:spcPct val="110000"/>
              </a:lnSpc>
            </a:pPr>
            <a:r>
              <a:rPr lang="en-US" dirty="0" smtClean="0">
                <a:solidFill>
                  <a:schemeClr val="accent1">
                    <a:lumMod val="20000"/>
                    <a:lumOff val="80000"/>
                  </a:schemeClr>
                </a:solidFill>
                <a:latin typeface="Euphemia UCAS"/>
                <a:cs typeface="Euphemia UCAS"/>
              </a:rPr>
              <a:t>WMAP7 </a:t>
            </a:r>
            <a:r>
              <a:rPr lang="en-US" dirty="0">
                <a:solidFill>
                  <a:schemeClr val="accent1">
                    <a:lumMod val="20000"/>
                    <a:lumOff val="80000"/>
                  </a:schemeClr>
                </a:solidFill>
                <a:latin typeface="Euphemia UCAS"/>
                <a:cs typeface="Euphemia UCAS"/>
              </a:rPr>
              <a:t>stacking on cold spots </a:t>
            </a:r>
            <a:r>
              <a:rPr lang="en-US" dirty="0" smtClean="0">
                <a:solidFill>
                  <a:schemeClr val="accent1">
                    <a:lumMod val="20000"/>
                    <a:lumOff val="80000"/>
                  </a:schemeClr>
                </a:solidFill>
                <a:latin typeface="Euphemia UCAS"/>
                <a:cs typeface="Euphemia UCAS"/>
              </a:rPr>
              <a:t> </a:t>
            </a:r>
          </a:p>
          <a:p>
            <a:pPr algn="ctr">
              <a:lnSpc>
                <a:spcPct val="110000"/>
              </a:lnSpc>
            </a:pPr>
            <a:r>
              <a:rPr lang="en-US" dirty="0" smtClean="0">
                <a:solidFill>
                  <a:schemeClr val="accent1">
                    <a:lumMod val="20000"/>
                    <a:lumOff val="80000"/>
                  </a:schemeClr>
                </a:solidFill>
                <a:latin typeface="Euphemia UCAS"/>
                <a:cs typeface="Euphemia UCAS"/>
              </a:rPr>
              <a:t>Komatsu </a:t>
            </a:r>
            <a:r>
              <a:rPr lang="en-US" dirty="0">
                <a:solidFill>
                  <a:schemeClr val="accent1">
                    <a:lumMod val="20000"/>
                    <a:lumOff val="80000"/>
                  </a:schemeClr>
                </a:solidFill>
                <a:latin typeface="Euphemia UCAS"/>
                <a:cs typeface="Euphemia UCAS"/>
              </a:rPr>
              <a:t>et al, </a:t>
            </a:r>
            <a:r>
              <a:rPr lang="en-US" dirty="0" smtClean="0">
                <a:solidFill>
                  <a:schemeClr val="accent1">
                    <a:lumMod val="20000"/>
                    <a:lumOff val="80000"/>
                  </a:schemeClr>
                </a:solidFill>
                <a:latin typeface="Euphemia UCAS"/>
                <a:cs typeface="Euphemia UCAS"/>
              </a:rPr>
              <a:t>2011.</a:t>
            </a:r>
            <a:endParaRPr lang="en-US" dirty="0">
              <a:solidFill>
                <a:schemeClr val="accent1">
                  <a:lumMod val="20000"/>
                  <a:lumOff val="80000"/>
                </a:schemeClr>
              </a:solidFill>
              <a:latin typeface="Euphemia UCAS"/>
              <a:cs typeface="Euphemia UCAS"/>
            </a:endParaRPr>
          </a:p>
        </p:txBody>
      </p:sp>
      <p:pic>
        <p:nvPicPr>
          <p:cNvPr id="11" name="Picture 10" descr="w.png"/>
          <p:cNvPicPr>
            <a:picLocks noChangeAspect="1"/>
          </p:cNvPicPr>
          <p:nvPr/>
        </p:nvPicPr>
        <p:blipFill rotWithShape="1">
          <a:blip r:embed="rId4">
            <a:extLst>
              <a:ext uri="{28A0092B-C50C-407E-A947-70E740481C1C}">
                <a14:useLocalDpi xmlns:a14="http://schemas.microsoft.com/office/drawing/2010/main" val="0"/>
              </a:ext>
            </a:extLst>
          </a:blip>
          <a:srcRect l="-2" r="44338"/>
          <a:stretch/>
        </p:blipFill>
        <p:spPr>
          <a:xfrm>
            <a:off x="7949250" y="3716124"/>
            <a:ext cx="2834640" cy="2247900"/>
          </a:xfrm>
          <a:prstGeom prst="rect">
            <a:avLst/>
          </a:prstGeom>
        </p:spPr>
      </p:pic>
      <p:sp>
        <p:nvSpPr>
          <p:cNvPr id="13" name="TextBox 12"/>
          <p:cNvSpPr txBox="1"/>
          <p:nvPr/>
        </p:nvSpPr>
        <p:spPr>
          <a:xfrm>
            <a:off x="8785553" y="3722690"/>
            <a:ext cx="2092325" cy="369332"/>
          </a:xfrm>
          <a:prstGeom prst="rect">
            <a:avLst/>
          </a:prstGeom>
          <a:noFill/>
        </p:spPr>
        <p:txBody>
          <a:bodyPr wrap="square" rtlCol="0">
            <a:spAutoFit/>
          </a:bodyPr>
          <a:lstStyle/>
          <a:p>
            <a:r>
              <a:rPr lang="en-US" dirty="0">
                <a:latin typeface="Euphemia UCAS"/>
                <a:cs typeface="Euphemia UCAS"/>
              </a:rPr>
              <a:t>TEMPERATURE</a:t>
            </a:r>
          </a:p>
        </p:txBody>
      </p:sp>
      <p:pic>
        <p:nvPicPr>
          <p:cNvPr id="15" name="Picture 14" descr="t.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1413" y="6035964"/>
            <a:ext cx="1889124" cy="6848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635" y="5987673"/>
            <a:ext cx="2527300" cy="800100"/>
          </a:xfrm>
          <a:prstGeom prst="rect">
            <a:avLst/>
          </a:prstGeom>
        </p:spPr>
      </p:pic>
    </p:spTree>
    <p:extLst>
      <p:ext uri="{BB962C8B-B14F-4D97-AF65-F5344CB8AC3E}">
        <p14:creationId xmlns:p14="http://schemas.microsoft.com/office/powerpoint/2010/main" val="12315542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xfrm>
            <a:off x="365760" y="274320"/>
            <a:ext cx="11620500" cy="1143000"/>
          </a:xfrm>
        </p:spPr>
        <p:txBody>
          <a:bodyPr vert="horz" lIns="91440" tIns="45720" rIns="35717" bIns="45720" rtlCol="0" anchor="ctr">
            <a:normAutofit/>
          </a:bodyPr>
          <a:lstStyle/>
          <a:p>
            <a:pPr eaLnBrk="1" hangingPunct="1"/>
            <a:r>
              <a:rPr lang="en-US" dirty="0">
                <a:latin typeface="Euphemia UCAS" charset="0"/>
                <a:ea typeface="Euphemia UCAS" charset="0"/>
                <a:cs typeface="Euphemia UCAS" charset="0"/>
              </a:rPr>
              <a:t>Angular </a:t>
            </a:r>
            <a:r>
              <a:rPr lang="en-US">
                <a:latin typeface="Euphemia UCAS" charset="0"/>
                <a:ea typeface="Euphemia UCAS" charset="0"/>
                <a:cs typeface="Euphemia UCAS" charset="0"/>
              </a:rPr>
              <a:t>Power </a:t>
            </a:r>
            <a:r>
              <a:rPr lang="en-US" smtClean="0">
                <a:latin typeface="Euphemia UCAS" charset="0"/>
                <a:ea typeface="Euphemia UCAS" charset="0"/>
                <a:cs typeface="Euphemia UCAS" charset="0"/>
              </a:rPr>
              <a:t>SPECTRUM OF THE CMB TEMPERATURE</a:t>
            </a:r>
            <a:endParaRPr lang="en-US" dirty="0">
              <a:latin typeface="Euphemia UCAS" charset="0"/>
              <a:ea typeface="Euphemia UCAS" charset="0"/>
              <a:cs typeface="Euphemia UCAS" charset="0"/>
            </a:endParaRPr>
          </a:p>
        </p:txBody>
      </p:sp>
      <p:pic>
        <p:nvPicPr>
          <p:cNvPr id="14" name="Picture 13" descr="Screen Shot 2015-07-13 at 21.31.57.png"/>
          <p:cNvPicPr>
            <a:picLocks noChangeAspect="1"/>
          </p:cNvPicPr>
          <p:nvPr/>
        </p:nvPicPr>
        <p:blipFill rotWithShape="1">
          <a:blip r:embed="rId3">
            <a:extLst>
              <a:ext uri="{28A0092B-C50C-407E-A947-70E740481C1C}">
                <a14:useLocalDpi xmlns:a14="http://schemas.microsoft.com/office/drawing/2010/main" val="0"/>
              </a:ext>
            </a:extLst>
          </a:blip>
          <a:srcRect l="5729" r="8069"/>
          <a:stretch/>
        </p:blipFill>
        <p:spPr>
          <a:xfrm>
            <a:off x="494059" y="1245346"/>
            <a:ext cx="6346809" cy="4540742"/>
          </a:xfrm>
          <a:prstGeom prst="rect">
            <a:avLst/>
          </a:prstGeom>
        </p:spPr>
      </p:pic>
      <p:sp>
        <p:nvSpPr>
          <p:cNvPr id="17" name="TextBox 16"/>
          <p:cNvSpPr txBox="1"/>
          <p:nvPr/>
        </p:nvSpPr>
        <p:spPr>
          <a:xfrm>
            <a:off x="3942477" y="4775136"/>
            <a:ext cx="3246373" cy="500648"/>
          </a:xfrm>
          <a:prstGeom prst="rect">
            <a:avLst/>
          </a:prstGeom>
          <a:noFill/>
        </p:spPr>
        <p:txBody>
          <a:bodyPr wrap="square" lIns="130046" tIns="65023" rIns="130046" bIns="65023" rtlCol="0">
            <a:spAutoFit/>
          </a:bodyPr>
          <a:lstStyle/>
          <a:p>
            <a:pPr algn="ctr"/>
            <a:r>
              <a:rPr lang="en-US" sz="1200" dirty="0">
                <a:solidFill>
                  <a:srgbClr val="000000"/>
                </a:solidFill>
              </a:rPr>
              <a:t>Planck likelihood paper</a:t>
            </a:r>
          </a:p>
          <a:p>
            <a:pPr algn="ctr"/>
            <a:r>
              <a:rPr lang="en-US" sz="1200" dirty="0">
                <a:solidFill>
                  <a:srgbClr val="000000"/>
                </a:solidFill>
              </a:rPr>
              <a:t>1507.02704</a:t>
            </a:r>
          </a:p>
        </p:txBody>
      </p:sp>
      <p:sp>
        <p:nvSpPr>
          <p:cNvPr id="2" name="TextBox 1"/>
          <p:cNvSpPr txBox="1"/>
          <p:nvPr/>
        </p:nvSpPr>
        <p:spPr>
          <a:xfrm>
            <a:off x="7419663" y="1946122"/>
            <a:ext cx="3649390" cy="1569660"/>
          </a:xfrm>
          <a:prstGeom prst="rect">
            <a:avLst/>
          </a:prstGeom>
          <a:solidFill>
            <a:schemeClr val="accent2"/>
          </a:solidFill>
        </p:spPr>
        <p:txBody>
          <a:bodyPr wrap="square" rtlCol="0">
            <a:spAutoFit/>
          </a:bodyPr>
          <a:lstStyle/>
          <a:p>
            <a:r>
              <a:rPr lang="en-US" sz="2400" dirty="0" smtClean="0">
                <a:solidFill>
                  <a:schemeClr val="bg1"/>
                </a:solidFill>
              </a:rPr>
              <a:t>Acoustic oscillation structure from well-understood physics in the primordial plasma </a:t>
            </a:r>
            <a:endParaRPr lang="en-US" sz="2400" dirty="0">
              <a:solidFill>
                <a:schemeClr val="bg1"/>
              </a:solidFill>
            </a:endParaRPr>
          </a:p>
        </p:txBody>
      </p:sp>
      <p:sp>
        <p:nvSpPr>
          <p:cNvPr id="10" name="TextBox 9"/>
          <p:cNvSpPr txBox="1"/>
          <p:nvPr/>
        </p:nvSpPr>
        <p:spPr>
          <a:xfrm>
            <a:off x="3028400" y="5987673"/>
            <a:ext cx="2992381" cy="769441"/>
          </a:xfrm>
          <a:prstGeom prst="rect">
            <a:avLst/>
          </a:prstGeom>
          <a:solidFill>
            <a:schemeClr val="accent6"/>
          </a:solidFill>
          <a:ln w="6350">
            <a:noFill/>
          </a:ln>
        </p:spPr>
        <p:txBody>
          <a:bodyPr wrap="square" rtlCol="0">
            <a:spAutoFit/>
          </a:bodyPr>
          <a:lstStyle/>
          <a:p>
            <a:pPr algn="ctr">
              <a:lnSpc>
                <a:spcPct val="110000"/>
              </a:lnSpc>
            </a:pPr>
            <a:r>
              <a:rPr lang="en-US" sz="2000" dirty="0" smtClean="0">
                <a:solidFill>
                  <a:schemeClr val="accent1">
                    <a:lumMod val="20000"/>
                    <a:lumOff val="80000"/>
                  </a:schemeClr>
                </a:solidFill>
                <a:latin typeface="Euphemia UCAS"/>
                <a:cs typeface="Euphemia UCAS"/>
              </a:rPr>
              <a:t>6 parameters:</a:t>
            </a:r>
          </a:p>
          <a:p>
            <a:pPr algn="ctr">
              <a:lnSpc>
                <a:spcPct val="110000"/>
              </a:lnSpc>
            </a:pPr>
            <a:r>
              <a:rPr lang="en-US" sz="2000" dirty="0" smtClean="0">
                <a:solidFill>
                  <a:schemeClr val="accent1">
                    <a:lumMod val="20000"/>
                    <a:lumOff val="80000"/>
                  </a:schemeClr>
                </a:solidFill>
                <a:latin typeface="Euphemia UCAS"/>
                <a:cs typeface="Euphemia UCAS"/>
              </a:rPr>
              <a:t> </a:t>
            </a:r>
            <a:r>
              <a:rPr lang="en-US" sz="2000" dirty="0">
                <a:solidFill>
                  <a:schemeClr val="accent1">
                    <a:lumMod val="20000"/>
                    <a:lumOff val="80000"/>
                  </a:schemeClr>
                </a:solidFill>
                <a:latin typeface="Symbol" charset="0"/>
                <a:sym typeface="Symbol" charset="0"/>
              </a:rPr>
              <a:t></a:t>
            </a:r>
            <a:r>
              <a:rPr lang="en-US" sz="2000" baseline="-25000" dirty="0" smtClean="0">
                <a:solidFill>
                  <a:schemeClr val="accent1">
                    <a:lumMod val="20000"/>
                    <a:lumOff val="80000"/>
                  </a:schemeClr>
                </a:solidFill>
                <a:latin typeface="Comic Sans MS" charset="0"/>
              </a:rPr>
              <a:t>b</a:t>
            </a:r>
            <a:r>
              <a:rPr lang="en-US" sz="2000" dirty="0" smtClean="0">
                <a:solidFill>
                  <a:schemeClr val="accent1">
                    <a:lumMod val="20000"/>
                    <a:lumOff val="80000"/>
                  </a:schemeClr>
                </a:solidFill>
              </a:rPr>
              <a:t>h</a:t>
            </a:r>
            <a:r>
              <a:rPr lang="en-US" sz="2000" baseline="30000" dirty="0" smtClean="0">
                <a:solidFill>
                  <a:schemeClr val="accent1">
                    <a:lumMod val="20000"/>
                    <a:lumOff val="80000"/>
                  </a:schemeClr>
                </a:solidFill>
              </a:rPr>
              <a:t>2</a:t>
            </a:r>
            <a:r>
              <a:rPr lang="en-US" sz="2000" dirty="0" smtClean="0">
                <a:solidFill>
                  <a:schemeClr val="accent1">
                    <a:lumMod val="20000"/>
                    <a:lumOff val="80000"/>
                  </a:schemeClr>
                </a:solidFill>
              </a:rPr>
              <a:t>, </a:t>
            </a:r>
            <a:r>
              <a:rPr lang="en-US" sz="2000" dirty="0" smtClean="0">
                <a:solidFill>
                  <a:schemeClr val="accent1">
                    <a:lumMod val="20000"/>
                    <a:lumOff val="80000"/>
                  </a:schemeClr>
                </a:solidFill>
                <a:latin typeface="Symbol" charset="0"/>
                <a:sym typeface="Symbol" charset="0"/>
              </a:rPr>
              <a:t></a:t>
            </a:r>
            <a:r>
              <a:rPr lang="en-US" sz="2000" baseline="-25000" dirty="0" smtClean="0">
                <a:solidFill>
                  <a:schemeClr val="accent1">
                    <a:lumMod val="20000"/>
                    <a:lumOff val="80000"/>
                  </a:schemeClr>
                </a:solidFill>
                <a:latin typeface="Comic Sans MS" charset="0"/>
                <a:sym typeface="Symbol" charset="0"/>
              </a:rPr>
              <a:t>c</a:t>
            </a:r>
            <a:r>
              <a:rPr lang="en-US" sz="2000" dirty="0" smtClean="0">
                <a:solidFill>
                  <a:schemeClr val="accent1">
                    <a:lumMod val="20000"/>
                    <a:lumOff val="80000"/>
                  </a:schemeClr>
                </a:solidFill>
              </a:rPr>
              <a:t>h</a:t>
            </a:r>
            <a:r>
              <a:rPr lang="en-US" sz="2000" baseline="30000" dirty="0" smtClean="0">
                <a:solidFill>
                  <a:schemeClr val="accent1">
                    <a:lumMod val="20000"/>
                    <a:lumOff val="80000"/>
                  </a:schemeClr>
                </a:solidFill>
              </a:rPr>
              <a:t>2</a:t>
            </a:r>
            <a:r>
              <a:rPr lang="en-US" sz="2000" dirty="0" smtClean="0">
                <a:solidFill>
                  <a:schemeClr val="accent1">
                    <a:lumMod val="20000"/>
                    <a:lumOff val="80000"/>
                  </a:schemeClr>
                </a:solidFill>
              </a:rPr>
              <a:t>, </a:t>
            </a:r>
            <a:r>
              <a:rPr lang="en-US" sz="2000" dirty="0" smtClean="0">
                <a:solidFill>
                  <a:schemeClr val="accent1">
                    <a:lumMod val="20000"/>
                    <a:lumOff val="80000"/>
                  </a:schemeClr>
                </a:solidFill>
                <a:latin typeface="Symbol" charset="0"/>
                <a:sym typeface="Symbol" charset="0"/>
              </a:rPr>
              <a:t>Q, t, </a:t>
            </a:r>
            <a:r>
              <a:rPr lang="en-US" sz="2000" dirty="0" smtClean="0">
                <a:solidFill>
                  <a:schemeClr val="accent1">
                    <a:lumMod val="20000"/>
                    <a:lumOff val="80000"/>
                  </a:schemeClr>
                </a:solidFill>
                <a:latin typeface="+mj-lt"/>
                <a:sym typeface="Symbol" charset="0"/>
              </a:rPr>
              <a:t>n</a:t>
            </a:r>
            <a:r>
              <a:rPr lang="en-US" sz="2000" baseline="-25000" dirty="0" smtClean="0">
                <a:solidFill>
                  <a:schemeClr val="accent1">
                    <a:lumMod val="20000"/>
                    <a:lumOff val="80000"/>
                  </a:schemeClr>
                </a:solidFill>
                <a:latin typeface="+mj-lt"/>
                <a:sym typeface="Symbol" charset="0"/>
              </a:rPr>
              <a:t>s</a:t>
            </a:r>
            <a:r>
              <a:rPr lang="en-US" sz="2000" dirty="0" smtClean="0">
                <a:solidFill>
                  <a:schemeClr val="accent1">
                    <a:lumMod val="20000"/>
                    <a:lumOff val="80000"/>
                  </a:schemeClr>
                </a:solidFill>
                <a:latin typeface="+mj-lt"/>
                <a:sym typeface="Symbol" charset="0"/>
              </a:rPr>
              <a:t>, A</a:t>
            </a:r>
            <a:r>
              <a:rPr lang="en-US" sz="2000" baseline="-25000" dirty="0" smtClean="0">
                <a:solidFill>
                  <a:schemeClr val="accent1">
                    <a:lumMod val="20000"/>
                    <a:lumOff val="80000"/>
                  </a:schemeClr>
                </a:solidFill>
                <a:latin typeface="+mj-lt"/>
                <a:sym typeface="Symbol" charset="0"/>
              </a:rPr>
              <a:t>s</a:t>
            </a:r>
            <a:r>
              <a:rPr lang="en-US" sz="2000" dirty="0" smtClean="0">
                <a:solidFill>
                  <a:schemeClr val="accent1">
                    <a:lumMod val="20000"/>
                    <a:lumOff val="80000"/>
                  </a:schemeClr>
                </a:solidFill>
                <a:latin typeface="+mj-lt"/>
              </a:rPr>
              <a:t> </a:t>
            </a:r>
            <a:endParaRPr lang="en-US" sz="2000" dirty="0">
              <a:solidFill>
                <a:schemeClr val="accent1">
                  <a:lumMod val="20000"/>
                  <a:lumOff val="80000"/>
                </a:schemeClr>
              </a:solidFill>
              <a:latin typeface="+mj-lt"/>
              <a:cs typeface="Euphemia UCAS"/>
            </a:endParaRPr>
          </a:p>
        </p:txBody>
      </p:sp>
      <p:sp>
        <p:nvSpPr>
          <p:cNvPr id="16" name="TextBox 15"/>
          <p:cNvSpPr txBox="1"/>
          <p:nvPr/>
        </p:nvSpPr>
        <p:spPr>
          <a:xfrm>
            <a:off x="6365255" y="6314890"/>
            <a:ext cx="5477199" cy="461665"/>
          </a:xfrm>
          <a:prstGeom prst="rect">
            <a:avLst/>
          </a:prstGeom>
          <a:solidFill>
            <a:schemeClr val="accent4"/>
          </a:solidFill>
        </p:spPr>
        <p:txBody>
          <a:bodyPr wrap="square" rtlCol="0">
            <a:spAutoFit/>
          </a:bodyPr>
          <a:lstStyle/>
          <a:p>
            <a:pPr algn="ctr"/>
            <a:r>
              <a:rPr lang="en-US" sz="2400" dirty="0" smtClean="0">
                <a:solidFill>
                  <a:schemeClr val="bg1"/>
                </a:solidFill>
              </a:rPr>
              <a:t>From the six</a:t>
            </a:r>
            <a:r>
              <a:rPr lang="en-US" sz="2400" smtClean="0">
                <a:solidFill>
                  <a:schemeClr val="bg1"/>
                </a:solidFill>
              </a:rPr>
              <a:t>, derive </a:t>
            </a:r>
            <a:r>
              <a:rPr lang="en-US" sz="2400" smtClean="0">
                <a:solidFill>
                  <a:schemeClr val="bg1"/>
                </a:solidFill>
                <a:latin typeface="Symbol" charset="2"/>
                <a:ea typeface="Symbol" charset="2"/>
                <a:cs typeface="Symbol" charset="2"/>
              </a:rPr>
              <a:t>W</a:t>
            </a:r>
            <a:r>
              <a:rPr lang="en-US" sz="2400" baseline="-25000" smtClean="0">
                <a:solidFill>
                  <a:schemeClr val="bg1"/>
                </a:solidFill>
                <a:latin typeface="Symbol" charset="2"/>
                <a:ea typeface="Symbol" charset="2"/>
                <a:cs typeface="Symbol" charset="2"/>
              </a:rPr>
              <a:t>L</a:t>
            </a:r>
            <a:r>
              <a:rPr lang="en-US" sz="2400" dirty="0" smtClean="0">
                <a:solidFill>
                  <a:schemeClr val="bg1"/>
                </a:solidFill>
                <a:ea typeface="Symbol" charset="2"/>
                <a:cs typeface="Symbol" charset="2"/>
              </a:rPr>
              <a:t>, </a:t>
            </a:r>
            <a:r>
              <a:rPr lang="en-US" sz="2400" dirty="0" smtClean="0">
                <a:solidFill>
                  <a:schemeClr val="bg1"/>
                </a:solidFill>
                <a:latin typeface="Symbol" charset="2"/>
                <a:ea typeface="Symbol" charset="2"/>
                <a:cs typeface="Symbol" charset="2"/>
              </a:rPr>
              <a:t>W</a:t>
            </a:r>
            <a:r>
              <a:rPr lang="en-US" sz="2400" baseline="-25000" dirty="0" smtClean="0">
                <a:solidFill>
                  <a:schemeClr val="bg1"/>
                </a:solidFill>
                <a:ea typeface="Symbol" charset="2"/>
                <a:cs typeface="Symbol" charset="2"/>
              </a:rPr>
              <a:t>m, </a:t>
            </a:r>
            <a:r>
              <a:rPr lang="en-US" sz="2400" dirty="0" smtClean="0">
                <a:solidFill>
                  <a:schemeClr val="bg1"/>
                </a:solidFill>
                <a:ea typeface="Symbol" charset="2"/>
                <a:cs typeface="Symbol" charset="2"/>
              </a:rPr>
              <a:t> </a:t>
            </a:r>
            <a:r>
              <a:rPr lang="en-US" sz="2400" dirty="0" smtClean="0">
                <a:solidFill>
                  <a:schemeClr val="bg1"/>
                </a:solidFill>
                <a:latin typeface="Symbol" charset="2"/>
                <a:ea typeface="Symbol" charset="2"/>
                <a:cs typeface="Symbol" charset="2"/>
              </a:rPr>
              <a:t>s</a:t>
            </a:r>
            <a:r>
              <a:rPr lang="en-US" sz="2400" baseline="-25000" dirty="0" smtClean="0">
                <a:solidFill>
                  <a:schemeClr val="bg1"/>
                </a:solidFill>
                <a:ea typeface="Symbol" charset="2"/>
                <a:cs typeface="Symbol" charset="2"/>
              </a:rPr>
              <a:t>8</a:t>
            </a:r>
            <a:r>
              <a:rPr lang="en-US" sz="2400" dirty="0" smtClean="0">
                <a:solidFill>
                  <a:schemeClr val="bg1"/>
                </a:solidFill>
                <a:ea typeface="Symbol" charset="2"/>
                <a:cs typeface="Symbol" charset="2"/>
              </a:rPr>
              <a:t>, t</a:t>
            </a:r>
            <a:r>
              <a:rPr lang="en-US" sz="2400" baseline="-25000" dirty="0" smtClean="0">
                <a:solidFill>
                  <a:schemeClr val="bg1"/>
                </a:solidFill>
                <a:ea typeface="Symbol" charset="2"/>
                <a:cs typeface="Symbol" charset="2"/>
              </a:rPr>
              <a:t>0</a:t>
            </a:r>
            <a:r>
              <a:rPr lang="en-US" sz="2400" dirty="0" smtClean="0">
                <a:solidFill>
                  <a:schemeClr val="bg1"/>
                </a:solidFill>
                <a:ea typeface="Symbol" charset="2"/>
                <a:cs typeface="Symbol" charset="2"/>
              </a:rPr>
              <a:t>, H</a:t>
            </a:r>
            <a:r>
              <a:rPr lang="en-US" sz="2400" baseline="-25000" dirty="0" smtClean="0">
                <a:solidFill>
                  <a:schemeClr val="bg1"/>
                </a:solidFill>
                <a:ea typeface="Symbol" charset="2"/>
                <a:cs typeface="Symbol" charset="2"/>
              </a:rPr>
              <a:t>0.</a:t>
            </a:r>
            <a:r>
              <a:rPr lang="en-US" sz="2400" dirty="0" smtClean="0">
                <a:solidFill>
                  <a:schemeClr val="bg1"/>
                </a:solidFill>
                <a:ea typeface="Symbol" charset="2"/>
                <a:cs typeface="Symbol" charset="2"/>
              </a:rPr>
              <a:t> </a:t>
            </a:r>
            <a:endParaRPr lang="en-US" sz="2400" dirty="0">
              <a:solidFill>
                <a:schemeClr val="bg1"/>
              </a:solidFill>
            </a:endParaRPr>
          </a:p>
        </p:txBody>
      </p:sp>
      <p:grpSp>
        <p:nvGrpSpPr>
          <p:cNvPr id="4" name="Group 3"/>
          <p:cNvGrpSpPr/>
          <p:nvPr/>
        </p:nvGrpSpPr>
        <p:grpSpPr>
          <a:xfrm>
            <a:off x="8093910" y="3513078"/>
            <a:ext cx="2404682" cy="2560320"/>
            <a:chOff x="6747905" y="1269162"/>
            <a:chExt cx="2404682" cy="2560320"/>
          </a:xfrm>
        </p:grpSpPr>
        <p:grpSp>
          <p:nvGrpSpPr>
            <p:cNvPr id="20" name="Group 19"/>
            <p:cNvGrpSpPr/>
            <p:nvPr/>
          </p:nvGrpSpPr>
          <p:grpSpPr>
            <a:xfrm>
              <a:off x="6747905" y="1269162"/>
              <a:ext cx="2404682" cy="2560320"/>
              <a:chOff x="6621676" y="1554480"/>
              <a:chExt cx="2404682" cy="2560320"/>
            </a:xfrm>
          </p:grpSpPr>
          <p:sp>
            <p:nvSpPr>
              <p:cNvPr id="21" name="Rectangle 20"/>
              <p:cNvSpPr/>
              <p:nvPr/>
            </p:nvSpPr>
            <p:spPr>
              <a:xfrm>
                <a:off x="6720840" y="1554480"/>
                <a:ext cx="2194560" cy="2560320"/>
              </a:xfrm>
              <a:prstGeom prst="rect">
                <a:avLst/>
              </a:prstGeom>
              <a:solidFill>
                <a:srgbClr val="0432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703" t="6989" r="36838" b="10176"/>
              <a:stretch/>
            </p:blipFill>
            <p:spPr>
              <a:xfrm>
                <a:off x="6819927" y="1635673"/>
                <a:ext cx="2011680" cy="2377440"/>
              </a:xfrm>
              <a:prstGeom prst="rect">
                <a:avLst/>
              </a:prstGeom>
            </p:spPr>
          </p:pic>
          <p:sp>
            <p:nvSpPr>
              <p:cNvPr id="23" name="TextBox 22"/>
              <p:cNvSpPr txBox="1"/>
              <p:nvPr/>
            </p:nvSpPr>
            <p:spPr>
              <a:xfrm>
                <a:off x="6621676" y="1593848"/>
                <a:ext cx="1109774" cy="461665"/>
              </a:xfrm>
              <a:prstGeom prst="rect">
                <a:avLst/>
              </a:prstGeom>
              <a:noFill/>
            </p:spPr>
            <p:txBody>
              <a:bodyPr wrap="square" rtlCol="0">
                <a:spAutoFit/>
              </a:bodyPr>
              <a:lstStyle/>
              <a:p>
                <a:pPr algn="r"/>
                <a:r>
                  <a:rPr lang="en-US" sz="1200" dirty="0" smtClean="0">
                    <a:latin typeface="Euphemia UCAS" charset="0"/>
                    <a:ea typeface="Euphemia UCAS" charset="0"/>
                    <a:cs typeface="Euphemia UCAS" charset="0"/>
                  </a:rPr>
                  <a:t>ordinary matter</a:t>
                </a:r>
                <a:endParaRPr lang="en-US" sz="1200" dirty="0">
                  <a:latin typeface="Euphemia UCAS" charset="0"/>
                  <a:ea typeface="Euphemia UCAS" charset="0"/>
                  <a:cs typeface="Euphemia UCAS" charset="0"/>
                </a:endParaRPr>
              </a:p>
            </p:txBody>
          </p:sp>
          <p:cxnSp>
            <p:nvCxnSpPr>
              <p:cNvPr id="24" name="Straight Arrow Connector 23"/>
              <p:cNvCxnSpPr/>
              <p:nvPr/>
            </p:nvCxnSpPr>
            <p:spPr>
              <a:xfrm>
                <a:off x="7731450" y="1867590"/>
                <a:ext cx="228107" cy="140259"/>
              </a:xfrm>
              <a:prstGeom prst="straightConnector1">
                <a:avLst/>
              </a:prstGeom>
              <a:ln>
                <a:solidFill>
                  <a:srgbClr val="0432FF"/>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rot="1228270">
                <a:off x="7804818" y="2899935"/>
                <a:ext cx="1221540" cy="276999"/>
              </a:xfrm>
              <a:prstGeom prst="rect">
                <a:avLst/>
              </a:prstGeom>
              <a:noFill/>
            </p:spPr>
            <p:txBody>
              <a:bodyPr wrap="square" rtlCol="0">
                <a:spAutoFit/>
              </a:bodyPr>
              <a:lstStyle/>
              <a:p>
                <a:r>
                  <a:rPr lang="en-US" sz="1200" smtClean="0">
                    <a:solidFill>
                      <a:schemeClr val="bg1"/>
                    </a:solidFill>
                    <a:latin typeface="Euphemia UCAS" charset="0"/>
                    <a:ea typeface="Euphemia UCAS" charset="0"/>
                    <a:cs typeface="Euphemia UCAS" charset="0"/>
                  </a:rPr>
                  <a:t>dark matter</a:t>
                </a:r>
                <a:endParaRPr lang="en-US" sz="1200" dirty="0">
                  <a:solidFill>
                    <a:schemeClr val="bg1"/>
                  </a:solidFill>
                  <a:latin typeface="Euphemia UCAS" charset="0"/>
                  <a:ea typeface="Euphemia UCAS" charset="0"/>
                  <a:cs typeface="Euphemia UCAS" charset="0"/>
                </a:endParaRPr>
              </a:p>
            </p:txBody>
          </p:sp>
          <p:sp>
            <p:nvSpPr>
              <p:cNvPr id="26" name="TextBox 25"/>
              <p:cNvSpPr txBox="1"/>
              <p:nvPr/>
            </p:nvSpPr>
            <p:spPr>
              <a:xfrm>
                <a:off x="7246101" y="3504781"/>
                <a:ext cx="1221540" cy="276999"/>
              </a:xfrm>
              <a:prstGeom prst="rect">
                <a:avLst/>
              </a:prstGeom>
              <a:noFill/>
            </p:spPr>
            <p:txBody>
              <a:bodyPr wrap="square" rtlCol="0">
                <a:spAutoFit/>
              </a:bodyPr>
              <a:lstStyle/>
              <a:p>
                <a:r>
                  <a:rPr lang="en-US" sz="1200" dirty="0" smtClean="0">
                    <a:solidFill>
                      <a:schemeClr val="bg1"/>
                    </a:solidFill>
                    <a:latin typeface="Euphemia UCAS" charset="0"/>
                    <a:ea typeface="Euphemia UCAS" charset="0"/>
                    <a:cs typeface="Euphemia UCAS" charset="0"/>
                  </a:rPr>
                  <a:t>dark energy</a:t>
                </a:r>
                <a:endParaRPr lang="en-US" sz="1200" dirty="0">
                  <a:solidFill>
                    <a:schemeClr val="bg1"/>
                  </a:solidFill>
                  <a:latin typeface="Euphemia UCAS" charset="0"/>
                  <a:ea typeface="Euphemia UCAS" charset="0"/>
                  <a:cs typeface="Euphemia UCAS" charset="0"/>
                </a:endParaRPr>
              </a:p>
            </p:txBody>
          </p:sp>
        </p:grpSp>
        <p:sp>
          <p:nvSpPr>
            <p:cNvPr id="3" name="TextBox 2"/>
            <p:cNvSpPr txBox="1"/>
            <p:nvPr/>
          </p:nvSpPr>
          <p:spPr>
            <a:xfrm>
              <a:off x="6893924" y="1348356"/>
              <a:ext cx="1768986" cy="338554"/>
            </a:xfrm>
            <a:prstGeom prst="rect">
              <a:avLst/>
            </a:prstGeom>
            <a:noFill/>
          </p:spPr>
          <p:txBody>
            <a:bodyPr wrap="square" rtlCol="0">
              <a:spAutoFit/>
            </a:bodyPr>
            <a:lstStyle/>
            <a:p>
              <a:r>
                <a:rPr lang="en-US" sz="1600" dirty="0" smtClean="0">
                  <a:solidFill>
                    <a:srgbClr val="0432FF"/>
                  </a:solidFill>
                </a:rPr>
                <a:t>baryons</a:t>
              </a:r>
              <a:endParaRPr lang="en-US" sz="1600" dirty="0">
                <a:solidFill>
                  <a:srgbClr val="0432FF"/>
                </a:solidFill>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35" y="5987673"/>
            <a:ext cx="2527300" cy="800100"/>
          </a:xfrm>
          <a:prstGeom prst="rect">
            <a:avLst/>
          </a:prstGeom>
        </p:spPr>
      </p:pic>
    </p:spTree>
    <p:extLst>
      <p:ext uri="{BB962C8B-B14F-4D97-AF65-F5344CB8AC3E}">
        <p14:creationId xmlns:p14="http://schemas.microsoft.com/office/powerpoint/2010/main" val="104208879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7</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grpSp>
        <p:nvGrpSpPr>
          <p:cNvPr id="25" name="Group 24"/>
          <p:cNvGrpSpPr/>
          <p:nvPr/>
        </p:nvGrpSpPr>
        <p:grpSpPr>
          <a:xfrm>
            <a:off x="1258716" y="1396673"/>
            <a:ext cx="4015050" cy="4252601"/>
            <a:chOff x="-43536" y="3062593"/>
            <a:chExt cx="4015050" cy="4252601"/>
          </a:xfrm>
        </p:grpSpPr>
        <p:pic>
          <p:nvPicPr>
            <p:cNvPr id="26" name="Picture 6" descr="tsscat2p Kopie"/>
            <p:cNvPicPr>
              <a:picLocks noChangeAspect="1" noChangeArrowheads="1"/>
            </p:cNvPicPr>
            <p:nvPr/>
          </p:nvPicPr>
          <p:blipFill rotWithShape="1">
            <a:blip r:embed="rId3">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27"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28"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29"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30"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6" name="Title 5"/>
          <p:cNvSpPr>
            <a:spLocks noGrp="1"/>
          </p:cNvSpPr>
          <p:nvPr>
            <p:ph type="title"/>
          </p:nvPr>
        </p:nvSpPr>
        <p:spPr>
          <a:xfrm>
            <a:off x="1962786" y="246231"/>
            <a:ext cx="8229600" cy="1143000"/>
          </a:xfrm>
        </p:spPr>
        <p:txBody>
          <a:bodyPr>
            <a:noAutofit/>
          </a:bodyPr>
          <a:lstStyle/>
          <a:p>
            <a:r>
              <a:rPr lang="en-US" dirty="0"/>
              <a:t>CMB </a:t>
            </a:r>
            <a:r>
              <a:rPr lang="en-US" dirty="0" smtClean="0"/>
              <a:t>Polarization SCHEMATICALLY</a:t>
            </a:r>
            <a:endParaRPr lang="en-US" dirty="0"/>
          </a:p>
        </p:txBody>
      </p:sp>
      <p:sp>
        <p:nvSpPr>
          <p:cNvPr id="49" name="TextBox 48"/>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527712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8</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33" name="Oval 32"/>
          <p:cNvSpPr/>
          <p:nvPr/>
        </p:nvSpPr>
        <p:spPr bwMode="auto">
          <a:xfrm>
            <a:off x="7626310" y="4656286"/>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grpSp>
        <p:nvGrpSpPr>
          <p:cNvPr id="71" name="Group 70"/>
          <p:cNvGrpSpPr/>
          <p:nvPr/>
        </p:nvGrpSpPr>
        <p:grpSpPr>
          <a:xfrm>
            <a:off x="1258716" y="1396673"/>
            <a:ext cx="4015050" cy="4252601"/>
            <a:chOff x="-43536" y="3062593"/>
            <a:chExt cx="4015050" cy="4252601"/>
          </a:xfrm>
        </p:grpSpPr>
        <p:pic>
          <p:nvPicPr>
            <p:cNvPr id="72" name="Picture 6" descr="tsscat2p Kopie"/>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73"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74"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75"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76"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77" name="TextBox 76"/>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830788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8"/>
          <p:cNvSpPr>
            <a:spLocks noChangeArrowheads="1"/>
          </p:cNvSpPr>
          <p:nvPr/>
        </p:nvSpPr>
        <p:spPr bwMode="auto">
          <a:xfrm>
            <a:off x="6872116" y="1248431"/>
            <a:ext cx="2367531" cy="2054431"/>
          </a:xfrm>
          <a:prstGeom prst="rect">
            <a:avLst/>
          </a:prstGeom>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 name="Slide Number Placeholder 3"/>
          <p:cNvSpPr>
            <a:spLocks noGrp="1"/>
          </p:cNvSpPr>
          <p:nvPr>
            <p:ph type="sldNum" sz="quarter" idx="12"/>
          </p:nvPr>
        </p:nvSpPr>
        <p:spPr>
          <a:xfrm>
            <a:off x="385724" y="5742246"/>
            <a:ext cx="2133600" cy="365125"/>
          </a:xfrm>
        </p:spPr>
        <p:txBody>
          <a:bodyPr/>
          <a:lstStyle/>
          <a:p>
            <a:fld id="{E0630DB3-FF46-BF4B-B54C-128DFAC3E43A}" type="slidenum">
              <a:rPr lang="en-US" smtClean="0"/>
              <a:t>9</a:t>
            </a:fld>
            <a:endParaRPr lang="en-US"/>
          </a:p>
        </p:txBody>
      </p:sp>
      <p:sp>
        <p:nvSpPr>
          <p:cNvPr id="18" name="Rectangle 20"/>
          <p:cNvSpPr>
            <a:spLocks noChangeArrowheads="1"/>
          </p:cNvSpPr>
          <p:nvPr/>
        </p:nvSpPr>
        <p:spPr bwMode="auto">
          <a:xfrm>
            <a:off x="2376450" y="5745420"/>
            <a:ext cx="184731"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6" name="Title 5"/>
          <p:cNvSpPr>
            <a:spLocks noGrp="1"/>
          </p:cNvSpPr>
          <p:nvPr>
            <p:ph type="title"/>
          </p:nvPr>
        </p:nvSpPr>
        <p:spPr>
          <a:xfrm>
            <a:off x="0" y="246231"/>
            <a:ext cx="12192000" cy="1143000"/>
          </a:xfrm>
        </p:spPr>
        <p:txBody>
          <a:bodyPr>
            <a:noAutofit/>
          </a:bodyPr>
          <a:lstStyle/>
          <a:p>
            <a:r>
              <a:rPr lang="en-US" smtClean="0"/>
              <a:t>ACOUSTIC OSCILLATIONS &amp; POLARIZATION PATTERNS</a:t>
            </a:r>
            <a:endParaRPr lang="en-US" dirty="0"/>
          </a:p>
        </p:txBody>
      </p:sp>
      <p:sp>
        <p:nvSpPr>
          <p:cNvPr id="33" name="Oval 32"/>
          <p:cNvSpPr/>
          <p:nvPr/>
        </p:nvSpPr>
        <p:spPr bwMode="auto">
          <a:xfrm>
            <a:off x="7626310" y="4656286"/>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4" name="TextBox 33"/>
          <p:cNvSpPr txBox="1"/>
          <p:nvPr/>
        </p:nvSpPr>
        <p:spPr>
          <a:xfrm>
            <a:off x="5928360" y="1815000"/>
            <a:ext cx="4038600" cy="707886"/>
          </a:xfrm>
          <a:prstGeom prst="rect">
            <a:avLst/>
          </a:prstGeom>
          <a:noFill/>
        </p:spPr>
        <p:txBody>
          <a:bodyPr wrap="square" rtlCol="0">
            <a:spAutoFit/>
          </a:bodyPr>
          <a:lstStyle/>
          <a:p>
            <a:r>
              <a:rPr lang="en-US" sz="2000" dirty="0">
                <a:latin typeface="+mj-lt"/>
                <a:cs typeface="Euphemia UCAS"/>
              </a:rPr>
              <a:t>Consider a mass </a:t>
            </a:r>
            <a:r>
              <a:rPr lang="en-US" sz="2000" dirty="0" err="1">
                <a:latin typeface="+mj-lt"/>
                <a:cs typeface="Euphemia UCAS"/>
              </a:rPr>
              <a:t>overdensity</a:t>
            </a:r>
            <a:r>
              <a:rPr lang="en-US" sz="2000" dirty="0">
                <a:latin typeface="+mj-lt"/>
                <a:cs typeface="Euphemia UCAS"/>
              </a:rPr>
              <a:t> as plasma begins flowing in</a:t>
            </a:r>
          </a:p>
        </p:txBody>
      </p:sp>
      <p:grpSp>
        <p:nvGrpSpPr>
          <p:cNvPr id="35" name="Group 34"/>
          <p:cNvGrpSpPr/>
          <p:nvPr/>
        </p:nvGrpSpPr>
        <p:grpSpPr>
          <a:xfrm>
            <a:off x="5873710" y="2868867"/>
            <a:ext cx="3962400" cy="3819085"/>
            <a:chOff x="4724400" y="3124201"/>
            <a:chExt cx="3962400" cy="3819085"/>
          </a:xfrm>
        </p:grpSpPr>
        <p:sp>
          <p:nvSpPr>
            <p:cNvPr id="36" name="Oval 35"/>
            <p:cNvSpPr/>
            <p:nvPr/>
          </p:nvSpPr>
          <p:spPr bwMode="auto">
            <a:xfrm>
              <a:off x="6477000" y="4876801"/>
              <a:ext cx="457200" cy="457200"/>
            </a:xfrm>
            <a:prstGeom prst="ellipse">
              <a:avLst/>
            </a:prstGeom>
            <a:blipFill rotWithShape="1">
              <a:blip r:embed="rId3"/>
              <a:tile tx="0" ty="0" sx="100000" sy="100000" flip="none" algn="tl"/>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cxnSp>
          <p:nvCxnSpPr>
            <p:cNvPr id="37" name="Straight Arrow Connector 36"/>
            <p:cNvCxnSpPr/>
            <p:nvPr/>
          </p:nvCxnSpPr>
          <p:spPr bwMode="auto">
            <a:xfrm rot="13500000" flipV="1">
              <a:off x="8005622" y="37003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p:cNvCxnSpPr/>
            <p:nvPr/>
          </p:nvCxnSpPr>
          <p:spPr bwMode="auto">
            <a:xfrm rot="10800000" flipV="1">
              <a:off x="6705600" y="31242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Arrow Connector 49"/>
            <p:cNvCxnSpPr/>
            <p:nvPr/>
          </p:nvCxnSpPr>
          <p:spPr bwMode="auto">
            <a:xfrm rot="16200000" flipV="1">
              <a:off x="85725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rot="5400000" flipV="1">
              <a:off x="4838700" y="4991101"/>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p:cNvCxnSpPr/>
            <p:nvPr/>
          </p:nvCxnSpPr>
          <p:spPr bwMode="auto">
            <a:xfrm rot="18900000" flipV="1">
              <a:off x="7996377" y="6281878"/>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Arrow Connector 52"/>
            <p:cNvCxnSpPr/>
            <p:nvPr/>
          </p:nvCxnSpPr>
          <p:spPr bwMode="auto">
            <a:xfrm rot="2700000" flipV="1">
              <a:off x="5338623" y="6291124"/>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2" name="Straight Arrow Connector 61"/>
            <p:cNvCxnSpPr/>
            <p:nvPr/>
          </p:nvCxnSpPr>
          <p:spPr bwMode="auto">
            <a:xfrm rot="8100000" flipV="1">
              <a:off x="5338623" y="370032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3" name="Straight Arrow Connector 62"/>
            <p:cNvCxnSpPr/>
            <p:nvPr/>
          </p:nvCxnSpPr>
          <p:spPr bwMode="auto">
            <a:xfrm rot="12180000" flipV="1">
              <a:off x="7439118" y="3295625"/>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4" name="Straight Arrow Connector 63"/>
            <p:cNvCxnSpPr/>
            <p:nvPr/>
          </p:nvCxnSpPr>
          <p:spPr bwMode="auto">
            <a:xfrm rot="9480000" flipV="1">
              <a:off x="6017939" y="324844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5" name="Straight Arrow Connector 64"/>
            <p:cNvCxnSpPr/>
            <p:nvPr/>
          </p:nvCxnSpPr>
          <p:spPr bwMode="auto">
            <a:xfrm rot="14880000" flipV="1">
              <a:off x="8448252" y="428005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6" name="Straight Arrow Connector 65"/>
            <p:cNvCxnSpPr/>
            <p:nvPr/>
          </p:nvCxnSpPr>
          <p:spPr bwMode="auto">
            <a:xfrm rot="4080000" flipV="1">
              <a:off x="4986333" y="567876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7" name="Straight Arrow Connector 66"/>
            <p:cNvCxnSpPr/>
            <p:nvPr/>
          </p:nvCxnSpPr>
          <p:spPr bwMode="auto">
            <a:xfrm rot="17580000" flipV="1">
              <a:off x="8397613" y="5692663"/>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8" name="Straight Arrow Connector 67"/>
            <p:cNvCxnSpPr/>
            <p:nvPr/>
          </p:nvCxnSpPr>
          <p:spPr bwMode="auto">
            <a:xfrm rot="6780000" flipV="1">
              <a:off x="4966319" y="4294699"/>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9" name="Straight Arrow Connector 68"/>
            <p:cNvCxnSpPr/>
            <p:nvPr/>
          </p:nvCxnSpPr>
          <p:spPr bwMode="auto">
            <a:xfrm rot="1380000" flipV="1">
              <a:off x="5936850" y="6714686"/>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0" name="Straight Arrow Connector 69"/>
            <p:cNvCxnSpPr/>
            <p:nvPr/>
          </p:nvCxnSpPr>
          <p:spPr bwMode="auto">
            <a:xfrm rot="9480000" flipH="1">
              <a:off x="7434218" y="6713922"/>
              <a:ext cx="0" cy="228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2" name="Group 31"/>
          <p:cNvGrpSpPr/>
          <p:nvPr/>
        </p:nvGrpSpPr>
        <p:grpSpPr>
          <a:xfrm>
            <a:off x="1258716" y="1396673"/>
            <a:ext cx="4015050" cy="4252601"/>
            <a:chOff x="-43536" y="3062593"/>
            <a:chExt cx="4015050" cy="4252601"/>
          </a:xfrm>
        </p:grpSpPr>
        <p:pic>
          <p:nvPicPr>
            <p:cNvPr id="39" name="Picture 6" descr="tsscat2p Kopie"/>
            <p:cNvPicPr>
              <a:picLocks noChangeAspect="1" noChangeArrowheads="1"/>
            </p:cNvPicPr>
            <p:nvPr/>
          </p:nvPicPr>
          <p:blipFill rotWithShape="1">
            <a:blip r:embed="rId4">
              <a:extLst>
                <a:ext uri="{28A0092B-C50C-407E-A947-70E740481C1C}">
                  <a14:useLocalDpi xmlns:a14="http://schemas.microsoft.com/office/drawing/2010/main" val="0"/>
                </a:ext>
              </a:extLst>
            </a:blip>
            <a:srcRect l="12759" t="16150" r="12999" b="24738"/>
            <a:stretch/>
          </p:blipFill>
          <p:spPr bwMode="auto">
            <a:xfrm>
              <a:off x="-33157" y="3062593"/>
              <a:ext cx="4004671" cy="4252601"/>
            </a:xfrm>
            <a:prstGeom prst="rect">
              <a:avLst/>
            </a:prstGeom>
            <a:noFill/>
            <a:ln w="38100">
              <a:solidFill>
                <a:schemeClr val="tx1"/>
              </a:solidFill>
            </a:ln>
            <a:extLst>
              <a:ext uri="{909E8E84-426E-40dd-AFC4-6F175D3DCCD1}">
                <a14:hiddenFill xmlns:a14="http://schemas.microsoft.com/office/drawing/2010/main" xmlns="">
                  <a:solidFill>
                    <a:srgbClr val="FFFFFF"/>
                  </a:solidFill>
                </a14:hiddenFill>
              </a:ext>
            </a:extLst>
          </p:spPr>
        </p:pic>
        <p:sp>
          <p:nvSpPr>
            <p:cNvPr id="40" name="Rectangle 7"/>
            <p:cNvSpPr>
              <a:spLocks noChangeArrowheads="1"/>
            </p:cNvSpPr>
            <p:nvPr/>
          </p:nvSpPr>
          <p:spPr bwMode="auto">
            <a:xfrm>
              <a:off x="27632" y="3751622"/>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err="1" smtClean="0">
                  <a:solidFill>
                    <a:schemeClr val="bg1"/>
                  </a:solidFill>
                  <a:latin typeface="+mj-lt"/>
                  <a:cs typeface="Euphemia UCAS"/>
                </a:rPr>
                <a:t>Unpolarized</a:t>
              </a:r>
              <a:r>
                <a:rPr lang="en-US" sz="1600" b="1" dirty="0" smtClean="0">
                  <a:solidFill>
                    <a:schemeClr val="bg1"/>
                  </a:solidFill>
                  <a:latin typeface="+mj-lt"/>
                  <a:cs typeface="Euphemia UCAS"/>
                </a:rPr>
                <a:t> anisotropic incident radiation.</a:t>
              </a:r>
              <a:endParaRPr lang="en-US" sz="2800" dirty="0">
                <a:solidFill>
                  <a:schemeClr val="bg1"/>
                </a:solidFill>
                <a:latin typeface="+mj-lt"/>
                <a:cs typeface="Euphemia UCAS"/>
              </a:endParaRPr>
            </a:p>
          </p:txBody>
        </p:sp>
        <p:sp>
          <p:nvSpPr>
            <p:cNvPr id="41" name="Rectangle 8"/>
            <p:cNvSpPr>
              <a:spLocks noChangeArrowheads="1"/>
            </p:cNvSpPr>
            <p:nvPr/>
          </p:nvSpPr>
          <p:spPr bwMode="auto">
            <a:xfrm>
              <a:off x="2233833" y="3899271"/>
              <a:ext cx="1522694" cy="1076608"/>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Charge reradiates dipole pattern(s)</a:t>
              </a:r>
            </a:p>
          </p:txBody>
        </p:sp>
        <p:sp>
          <p:nvSpPr>
            <p:cNvPr id="42" name="Text Box 9"/>
            <p:cNvSpPr txBox="1">
              <a:spLocks noChangeArrowheads="1"/>
            </p:cNvSpPr>
            <p:nvPr/>
          </p:nvSpPr>
          <p:spPr bwMode="auto">
            <a:xfrm>
              <a:off x="-43536" y="7066036"/>
              <a:ext cx="3800063" cy="246082"/>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1000" b="1" dirty="0">
                  <a:solidFill>
                    <a:schemeClr val="bg1"/>
                  </a:solidFill>
                  <a:latin typeface="+mj-lt"/>
                  <a:cs typeface="Euphemia UCAS"/>
                </a:rPr>
                <a:t>Figure courtesy of M. </a:t>
              </a:r>
              <a:r>
                <a:rPr lang="en-US" sz="1000" b="1" dirty="0" err="1">
                  <a:solidFill>
                    <a:schemeClr val="bg1"/>
                  </a:solidFill>
                  <a:latin typeface="+mj-lt"/>
                  <a:cs typeface="Euphemia UCAS"/>
                </a:rPr>
                <a:t>Hedman</a:t>
              </a:r>
              <a:endParaRPr lang="en-US" sz="1000" b="1" dirty="0">
                <a:solidFill>
                  <a:schemeClr val="bg1"/>
                </a:solidFill>
                <a:latin typeface="+mj-lt"/>
                <a:cs typeface="Euphemia UCAS"/>
              </a:endParaRPr>
            </a:p>
          </p:txBody>
        </p:sp>
        <p:sp>
          <p:nvSpPr>
            <p:cNvPr id="43" name="Rectangle 12"/>
            <p:cNvSpPr>
              <a:spLocks noChangeArrowheads="1"/>
            </p:cNvSpPr>
            <p:nvPr/>
          </p:nvSpPr>
          <p:spPr bwMode="auto">
            <a:xfrm>
              <a:off x="810477" y="6487744"/>
              <a:ext cx="2562040" cy="584444"/>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spcBef>
                  <a:spcPct val="50000"/>
                </a:spcBef>
              </a:pPr>
              <a:r>
                <a:rPr lang="en-US" sz="1600" b="1" dirty="0">
                  <a:solidFill>
                    <a:schemeClr val="bg1"/>
                  </a:solidFill>
                  <a:latin typeface="+mj-lt"/>
                  <a:cs typeface="Euphemia UCAS"/>
                </a:rPr>
                <a:t>Outgoing partially polarized radiation</a:t>
              </a:r>
              <a:endParaRPr lang="en-US" sz="1600" dirty="0">
                <a:solidFill>
                  <a:schemeClr val="bg1"/>
                </a:solidFill>
                <a:latin typeface="+mj-lt"/>
                <a:cs typeface="Euphemia UCAS"/>
              </a:endParaRPr>
            </a:p>
          </p:txBody>
        </p:sp>
      </p:grpSp>
      <p:sp>
        <p:nvSpPr>
          <p:cNvPr id="44" name="TextBox 43"/>
          <p:cNvSpPr txBox="1"/>
          <p:nvPr/>
        </p:nvSpPr>
        <p:spPr>
          <a:xfrm>
            <a:off x="1296407" y="6077281"/>
            <a:ext cx="3950045" cy="646331"/>
          </a:xfrm>
          <a:prstGeom prst="rect">
            <a:avLst/>
          </a:prstGeom>
          <a:solidFill>
            <a:schemeClr val="accent3"/>
          </a:solidFill>
          <a:ln w="25400">
            <a:noFill/>
          </a:ln>
        </p:spPr>
        <p:txBody>
          <a:bodyPr wrap="square" rtlCol="0">
            <a:spAutoFit/>
          </a:bodyPr>
          <a:lstStyle/>
          <a:p>
            <a:pPr algn="ctr"/>
            <a:r>
              <a:rPr lang="en-US" dirty="0">
                <a:solidFill>
                  <a:schemeClr val="bg1"/>
                </a:solidFill>
                <a:latin typeface="+mj-lt"/>
                <a:cs typeface="Euphemia UCAS"/>
              </a:rPr>
              <a:t>Acoustic oscillations create local quadrupoles (Doppler effect)</a:t>
            </a:r>
            <a:endParaRPr lang="en-US" sz="800" dirty="0">
              <a:solidFill>
                <a:schemeClr val="bg1"/>
              </a:solidFill>
              <a:latin typeface="+mj-lt"/>
              <a:cs typeface="Euphemia UCAS"/>
            </a:endParaRPr>
          </a:p>
        </p:txBody>
      </p:sp>
    </p:spTree>
    <p:extLst>
      <p:ext uri="{BB962C8B-B14F-4D97-AF65-F5344CB8AC3E}">
        <p14:creationId xmlns:p14="http://schemas.microsoft.com/office/powerpoint/2010/main" val="163790237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esh">
  <a:themeElements>
    <a:clrScheme name="Mesh">
      <a:dk1>
        <a:sysClr val="windowText" lastClr="000000"/>
      </a:dk1>
      <a:lt1>
        <a:sysClr val="window" lastClr="FFFFFF"/>
      </a:lt1>
      <a:dk2>
        <a:srgbClr val="363D46"/>
      </a:dk2>
      <a:lt2>
        <a:srgbClr val="EBEBEB"/>
      </a:lt2>
      <a:accent1>
        <a:srgbClr val="F4B54B"/>
      </a:accent1>
      <a:accent2>
        <a:srgbClr val="A2C84E"/>
      </a:accent2>
      <a:accent3>
        <a:srgbClr val="4BC298"/>
      </a:accent3>
      <a:accent4>
        <a:srgbClr val="4CB5D3"/>
      </a:accent4>
      <a:accent5>
        <a:srgbClr val="9167E3"/>
      </a:accent5>
      <a:accent6>
        <a:srgbClr val="E05073"/>
      </a:accent6>
      <a:hlink>
        <a:srgbClr val="E19520"/>
      </a:hlink>
      <a:folHlink>
        <a:srgbClr val="E8B15D"/>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CPAD-2016-Staggs-Cryogenic-Detectors-short_v4" id="{105E703D-B779-F648-80A0-128B7B2383EA}" vid="{E2BD5457-D975-E448-BC21-0B0ADA8385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13920</TotalTime>
  <Words>4194</Words>
  <Application>Microsoft Macintosh PowerPoint</Application>
  <PresentationFormat>Widescreen</PresentationFormat>
  <Paragraphs>435</Paragraphs>
  <Slides>44</Slides>
  <Notes>38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5" baseType="lpstr">
      <vt:lpstr>Calibri</vt:lpstr>
      <vt:lpstr>Cambria</vt:lpstr>
      <vt:lpstr>Century Gothic</vt:lpstr>
      <vt:lpstr>Comic Sans MS</vt:lpstr>
      <vt:lpstr>Euphemia UCAS</vt:lpstr>
      <vt:lpstr>ＭＳ Ｐゴシック</vt:lpstr>
      <vt:lpstr>Symbol</vt:lpstr>
      <vt:lpstr>Wingdings</vt:lpstr>
      <vt:lpstr>Arial</vt:lpstr>
      <vt:lpstr>1_Mesh</vt:lpstr>
      <vt:lpstr>Equation</vt:lpstr>
      <vt:lpstr>Cmb Searches for PRIMORDIAL gravitational waves</vt:lpstr>
      <vt:lpstr>The Cosmic Microwave Background in CONTEXT</vt:lpstr>
      <vt:lpstr>A little more context</vt:lpstr>
      <vt:lpstr>Angular Power SPECTRUM OF THE CMB TEMPERATURE</vt:lpstr>
      <vt:lpstr>Angular Power SPECTRUM OF THE CMB TEMPERATURE</vt:lpstr>
      <vt:lpstr>Angular Power SPECTRUM OF THE CMB TEMPERATURE</vt:lpstr>
      <vt:lpstr>CMB Polarization SCHEMATICALLY</vt:lpstr>
      <vt:lpstr>ACOUSTIC OSCILLATIONS &amp; POLARIZATION PATTERNS</vt:lpstr>
      <vt:lpstr>ACOUSTIC OSCILLATIONS &amp; POLARIZATION PATTERNS</vt:lpstr>
      <vt:lpstr>ACOUSTIC OSCILLATIONS &amp; POLARIZATION PATTERNS</vt:lpstr>
      <vt:lpstr>ACOUSTIC OSCILLATIONS &amp; POLARIZATION PATTERNS</vt:lpstr>
      <vt:lpstr>ACOUSTIC OSCILLATIONS &amp; POLARIZATION PATTERNS</vt:lpstr>
      <vt:lpstr>ACOUSTIC OSCILLATIONS &amp; POLARIZATION PATTERNS</vt:lpstr>
      <vt:lpstr>ACOUSTIC OSCILLATIONS &amp; POLARIZATION PATTERNS</vt:lpstr>
      <vt:lpstr>ACOUSTIC OSCILLATIONS &amp; POLARIZATION PATTERNS</vt:lpstr>
      <vt:lpstr>CMB Polarization SCENARIO</vt:lpstr>
      <vt:lpstr>Acoustic oscillations produce e-Modes (with Even parIty symmetry)</vt:lpstr>
      <vt:lpstr>CMB Polarization:  E &amp; B Defined </vt:lpstr>
      <vt:lpstr>E &amp; B:  Scalars for Polarization)</vt:lpstr>
      <vt:lpstr>Cartoon visualization of E &amp; B mODES</vt:lpstr>
      <vt:lpstr>Cartoon visualization of E &amp; B mODES</vt:lpstr>
      <vt:lpstr>Cartoon visualization of E &amp; B mODES</vt:lpstr>
      <vt:lpstr>Acoustic oscillations produce e-Modes (with Even partiy symmetry)</vt:lpstr>
      <vt:lpstr>Acoustic oscillations produce ONLY e-Modes (with Even partiy symmetry)</vt:lpstr>
      <vt:lpstr>GOOD &amp; BAD NEWS:  GRAVITATIONAL LENSING</vt:lpstr>
      <vt:lpstr>Primordial GRAVITATIONAL WAVES</vt:lpstr>
      <vt:lpstr>Primordial GRAVITATIONAL WAVES</vt:lpstr>
      <vt:lpstr>CMB POLARIZATION SPECTRA ~NOW</vt:lpstr>
      <vt:lpstr>A LITTLE BIT MORE SOBRIETy</vt:lpstr>
      <vt:lpstr>FOREGROUNDS</vt:lpstr>
      <vt:lpstr>B-MODE DATA STATUS </vt:lpstr>
      <vt:lpstr>B-MODE DATA STATUS</vt:lpstr>
      <vt:lpstr>E-MODES &amp; PLAID PATTERNS IN Q &amp; U</vt:lpstr>
      <vt:lpstr>PAROCHIAL EXAMPLE OF E-MODE PLAID PATTERNS</vt:lpstr>
      <vt:lpstr>NEW &amp; PLANNED B-MODE Experiments</vt:lpstr>
      <vt:lpstr>GRAND UNIFICATION OF THE CMB COMMUNITY?</vt:lpstr>
      <vt:lpstr>STAGE IV GROUND-BASED CMB EXPERIMENT:  CMB-S4</vt:lpstr>
      <vt:lpstr>CMB-S4 ASPIRATIONS from science book</vt:lpstr>
      <vt:lpstr>CONSTRAINTS ON EARLY UNIVERSE PARAMETERS SO FAR</vt:lpstr>
      <vt:lpstr>POTENTIAL FOR HIGH S/N DETECTION IF r~ 0.01</vt:lpstr>
      <vt:lpstr>DEAILNG WITH FOREGROUNDS HEAD ON!</vt:lpstr>
      <vt:lpstr>S4 POTENTIAL TO RULE OUT SIMPLEST INFLATION MODELS</vt:lpstr>
      <vt:lpstr>GRAND UNIFICATION OF THE CMB COMMUNITY!</vt:lpstr>
      <vt:lpstr>ACOUSTIC OSCILLATION CAUSES E MODES </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Simons observatory</dc:title>
  <dc:creator>Suzanne T. Staggs</dc:creator>
  <cp:lastModifiedBy>Suzanne T. Staggs</cp:lastModifiedBy>
  <cp:revision>346</cp:revision>
  <cp:lastPrinted>2017-03-02T12:49:32Z</cp:lastPrinted>
  <dcterms:created xsi:type="dcterms:W3CDTF">2016-09-01T01:05:23Z</dcterms:created>
  <dcterms:modified xsi:type="dcterms:W3CDTF">2017-07-12T15:15:50Z</dcterms:modified>
</cp:coreProperties>
</file>