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eg" ContentType="video/unknown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Microsoft_Equation1.bin" ContentType="application/vnd.openxmlformats-officedocument.oleObject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6.bin" ContentType="application/vnd.openxmlformats-officedocument.oleObject"/>
  <Override PartName="/ppt/notesSlides/notesSlide16.xml" ContentType="application/vnd.openxmlformats-officedocument.presentationml.notesSlide+xml"/>
  <Override PartName="/ppt/embeddings/oleObject7.bin" ContentType="application/vnd.openxmlformats-officedocument.oleObject"/>
  <Override PartName="/ppt/notesSlides/notesSlide17.xml" ContentType="application/vnd.openxmlformats-officedocument.presentationml.notesSlide+xml"/>
  <Override PartName="/ppt/embeddings/oleObject8.bin" ContentType="application/vnd.openxmlformats-officedocument.oleObject"/>
  <Override PartName="/ppt/notesSlides/notesSlide18.xml" ContentType="application/vnd.openxmlformats-officedocument.presentationml.notesSlide+xml"/>
  <Override PartName="/ppt/embeddings/oleObject9.bin" ContentType="application/vnd.openxmlformats-officedocument.oleObject"/>
  <Override PartName="/ppt/notesSlides/notesSlide19.xml" ContentType="application/vnd.openxmlformats-officedocument.presentationml.notesSlide+xml"/>
  <Override PartName="/ppt/embeddings/oleObject10.bin" ContentType="application/vnd.openxmlformats-officedocument.oleObject"/>
  <Override PartName="/ppt/notesSlides/notesSlide20.xml" ContentType="application/vnd.openxmlformats-officedocument.presentationml.notesSlide+xml"/>
  <Override PartName="/ppt/embeddings/oleObject11.bin" ContentType="application/vnd.openxmlformats-officedocument.oleObject"/>
  <Override PartName="/ppt/notesSlides/notesSlide21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26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35.xml" ContentType="application/vnd.openxmlformats-officedocument.presentationml.notesSlide+xml"/>
  <Override PartName="/ppt/embeddings/oleObject26.bin" ContentType="application/vnd.openxmlformats-officedocument.oleObject"/>
  <Override PartName="/ppt/notesSlides/notesSlide36.xml" ContentType="application/vnd.openxmlformats-officedocument.presentationml.notesSlide+xml"/>
  <Override PartName="/ppt/embeddings/oleObject27.bin" ContentType="application/vnd.openxmlformats-officedocument.oleObject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1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3"/>
  </p:notesMasterIdLst>
  <p:sldIdLst>
    <p:sldId id="256" r:id="rId2"/>
    <p:sldId id="778" r:id="rId3"/>
    <p:sldId id="798" r:id="rId4"/>
    <p:sldId id="814" r:id="rId5"/>
    <p:sldId id="800" r:id="rId6"/>
    <p:sldId id="787" r:id="rId7"/>
    <p:sldId id="825" r:id="rId8"/>
    <p:sldId id="766" r:id="rId9"/>
    <p:sldId id="818" r:id="rId10"/>
    <p:sldId id="831" r:id="rId11"/>
    <p:sldId id="799" r:id="rId12"/>
    <p:sldId id="614" r:id="rId13"/>
    <p:sldId id="811" r:id="rId14"/>
    <p:sldId id="791" r:id="rId15"/>
    <p:sldId id="621" r:id="rId16"/>
    <p:sldId id="622" r:id="rId17"/>
    <p:sldId id="624" r:id="rId18"/>
    <p:sldId id="625" r:id="rId19"/>
    <p:sldId id="723" r:id="rId20"/>
    <p:sldId id="724" r:id="rId21"/>
    <p:sldId id="725" r:id="rId22"/>
    <p:sldId id="726" r:id="rId23"/>
    <p:sldId id="727" r:id="rId24"/>
    <p:sldId id="768" r:id="rId25"/>
    <p:sldId id="769" r:id="rId26"/>
    <p:sldId id="729" r:id="rId27"/>
    <p:sldId id="801" r:id="rId28"/>
    <p:sldId id="802" r:id="rId29"/>
    <p:sldId id="820" r:id="rId30"/>
    <p:sldId id="822" r:id="rId31"/>
    <p:sldId id="823" r:id="rId32"/>
    <p:sldId id="824" r:id="rId33"/>
    <p:sldId id="826" r:id="rId34"/>
    <p:sldId id="812" r:id="rId35"/>
    <p:sldId id="813" r:id="rId36"/>
    <p:sldId id="788" r:id="rId37"/>
    <p:sldId id="643" r:id="rId38"/>
    <p:sldId id="827" r:id="rId39"/>
    <p:sldId id="807" r:id="rId40"/>
    <p:sldId id="644" r:id="rId41"/>
    <p:sldId id="772" r:id="rId42"/>
    <p:sldId id="780" r:id="rId43"/>
    <p:sldId id="647" r:id="rId44"/>
    <p:sldId id="833" r:id="rId45"/>
    <p:sldId id="745" r:id="rId46"/>
    <p:sldId id="746" r:id="rId47"/>
    <p:sldId id="747" r:id="rId48"/>
    <p:sldId id="783" r:id="rId49"/>
    <p:sldId id="817" r:id="rId50"/>
    <p:sldId id="797" r:id="rId51"/>
    <p:sldId id="748" r:id="rId52"/>
    <p:sldId id="830" r:id="rId53"/>
    <p:sldId id="832" r:id="rId54"/>
    <p:sldId id="796" r:id="rId55"/>
    <p:sldId id="749" r:id="rId56"/>
    <p:sldId id="750" r:id="rId57"/>
    <p:sldId id="782" r:id="rId58"/>
    <p:sldId id="655" r:id="rId59"/>
    <p:sldId id="789" r:id="rId60"/>
    <p:sldId id="659" r:id="rId61"/>
    <p:sldId id="662" r:id="rId62"/>
    <p:sldId id="705" r:id="rId63"/>
    <p:sldId id="751" r:id="rId64"/>
    <p:sldId id="755" r:id="rId65"/>
    <p:sldId id="752" r:id="rId66"/>
    <p:sldId id="741" r:id="rId67"/>
    <p:sldId id="754" r:id="rId68"/>
    <p:sldId id="744" r:id="rId69"/>
    <p:sldId id="763" r:id="rId70"/>
    <p:sldId id="742" r:id="rId71"/>
    <p:sldId id="743" r:id="rId72"/>
    <p:sldId id="735" r:id="rId73"/>
    <p:sldId id="736" r:id="rId74"/>
    <p:sldId id="786" r:id="rId75"/>
    <p:sldId id="737" r:id="rId76"/>
    <p:sldId id="785" r:id="rId77"/>
    <p:sldId id="828" r:id="rId78"/>
    <p:sldId id="829" r:id="rId79"/>
    <p:sldId id="738" r:id="rId80"/>
    <p:sldId id="784" r:id="rId81"/>
    <p:sldId id="815" r:id="rId8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7BF8"/>
    <a:srgbClr val="FF8EA1"/>
    <a:srgbClr val="FF172E"/>
    <a:srgbClr val="F6FF1F"/>
    <a:srgbClr val="FFBDFA"/>
    <a:srgbClr val="123099"/>
    <a:srgbClr val="FFB5A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651" autoAdjust="0"/>
    <p:restoredTop sz="86491" autoAdjust="0"/>
  </p:normalViewPr>
  <p:slideViewPr>
    <p:cSldViewPr>
      <p:cViewPr varScale="1">
        <p:scale>
          <a:sx n="83" d="100"/>
          <a:sy n="83" d="100"/>
        </p:scale>
        <p:origin x="-112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79.emf"/><Relationship Id="rId1" Type="http://schemas.openxmlformats.org/officeDocument/2006/relationships/image" Target="../media/image78.emf"/><Relationship Id="rId2" Type="http://schemas.openxmlformats.org/officeDocument/2006/relationships/image" Target="../media/image7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Relationship Id="rId2" Type="http://schemas.openxmlformats.org/officeDocument/2006/relationships/image" Target="../media/image6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Relationship Id="rId2" Type="http://schemas.openxmlformats.org/officeDocument/2006/relationships/image" Target="../media/image10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Relationship Id="rId2" Type="http://schemas.openxmlformats.org/officeDocument/2006/relationships/image" Target="../media/image1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CEB7B0-F3FB-A54D-BA66-D4EEB1358E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014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7F3558-6509-524D-9ADC-96E1B5A41B3F}" type="slidenum">
              <a:rPr lang="en-US"/>
              <a:pPr/>
              <a:t>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Teamwork, thank TAC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406543-1D04-A044-9373-9FDCB97D71A7}" type="slidenum">
              <a:rPr lang="en-US"/>
              <a:pPr/>
              <a:t>18</a:t>
            </a:fld>
            <a:endParaRPr lang="en-US"/>
          </a:p>
        </p:txBody>
      </p:sp>
      <p:sp>
        <p:nvSpPr>
          <p:cNvPr id="977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7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4B6CE7-3C4F-6847-8F84-CC0A404CC7A7}" type="slidenum">
              <a:rPr lang="en-US"/>
              <a:pPr/>
              <a:t>19</a:t>
            </a:fld>
            <a:endParaRPr lang="en-US"/>
          </a:p>
        </p:txBody>
      </p:sp>
      <p:sp>
        <p:nvSpPr>
          <p:cNvPr id="120525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52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F2F17D-4B67-504B-A72E-50907954D395}" type="slidenum">
              <a:rPr lang="en-US"/>
              <a:pPr/>
              <a:t>20</a:t>
            </a:fld>
            <a:endParaRPr lang="en-US"/>
          </a:p>
        </p:txBody>
      </p:sp>
      <p:sp>
        <p:nvSpPr>
          <p:cNvPr id="120729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72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8CCE94-E0A8-DE4D-9BA4-E92CC97E5CA0}" type="slidenum">
              <a:rPr lang="en-US"/>
              <a:pPr/>
              <a:t>21</a:t>
            </a:fld>
            <a:endParaRPr lang="en-US"/>
          </a:p>
        </p:txBody>
      </p:sp>
      <p:sp>
        <p:nvSpPr>
          <p:cNvPr id="1209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9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3EF596-A9D2-654A-B97E-C3C5572D3CF1}" type="slidenum">
              <a:rPr lang="en-US"/>
              <a:pPr/>
              <a:t>22</a:t>
            </a:fld>
            <a:endParaRPr lang="en-US"/>
          </a:p>
        </p:txBody>
      </p:sp>
      <p:sp>
        <p:nvSpPr>
          <p:cNvPr id="1211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1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B760F-6C0F-204E-9195-0D8794BA402C}" type="slidenum">
              <a:rPr lang="en-US"/>
              <a:pPr/>
              <a:t>23</a:t>
            </a:fld>
            <a:endParaRPr lang="en-US"/>
          </a:p>
        </p:txBody>
      </p:sp>
      <p:sp>
        <p:nvSpPr>
          <p:cNvPr id="1213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3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56C564-B42D-9046-9B69-440B1032A589}" type="slidenum">
              <a:rPr lang="en-US"/>
              <a:pPr/>
              <a:t>26</a:t>
            </a:fld>
            <a:endParaRPr lang="en-US"/>
          </a:p>
        </p:txBody>
      </p:sp>
      <p:sp>
        <p:nvSpPr>
          <p:cNvPr id="12175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7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A386C-3960-FE44-8F1D-8BD065138D0C}" type="slidenum">
              <a:rPr lang="en-US"/>
              <a:pPr/>
              <a:t>27</a:t>
            </a:fld>
            <a:endParaRPr lang="en-US"/>
          </a:p>
        </p:txBody>
      </p:sp>
      <p:sp>
        <p:nvSpPr>
          <p:cNvPr id="971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A386C-3960-FE44-8F1D-8BD065138D0C}" type="slidenum">
              <a:rPr lang="en-US"/>
              <a:pPr/>
              <a:t>28</a:t>
            </a:fld>
            <a:endParaRPr lang="en-US"/>
          </a:p>
        </p:txBody>
      </p:sp>
      <p:sp>
        <p:nvSpPr>
          <p:cNvPr id="971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8410B5-ADB8-D14B-A5D6-E95A509F05EE}" type="slidenum">
              <a:rPr lang="en-US"/>
              <a:pPr/>
              <a:t>29</a:t>
            </a:fld>
            <a:endParaRPr lang="en-US"/>
          </a:p>
        </p:txBody>
      </p:sp>
      <p:sp>
        <p:nvSpPr>
          <p:cNvPr id="128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F5A723-9CA2-5341-BA34-64F79706CA4D}" type="slidenum">
              <a:rPr lang="en-US"/>
              <a:pPr/>
              <a:t>6</a:t>
            </a:fld>
            <a:endParaRPr lang="en-US"/>
          </a:p>
        </p:txBody>
      </p:sp>
      <p:sp>
        <p:nvSpPr>
          <p:cNvPr id="130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8410B5-ADB8-D14B-A5D6-E95A509F05EE}" type="slidenum">
              <a:rPr lang="en-US"/>
              <a:pPr/>
              <a:t>30</a:t>
            </a:fld>
            <a:endParaRPr lang="en-US"/>
          </a:p>
        </p:txBody>
      </p:sp>
      <p:sp>
        <p:nvSpPr>
          <p:cNvPr id="128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8410B5-ADB8-D14B-A5D6-E95A509F05EE}" type="slidenum">
              <a:rPr lang="en-US"/>
              <a:pPr/>
              <a:t>31</a:t>
            </a:fld>
            <a:endParaRPr lang="en-US"/>
          </a:p>
        </p:txBody>
      </p:sp>
      <p:sp>
        <p:nvSpPr>
          <p:cNvPr id="128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F6297-9B1A-E145-873E-DD849ED85493}" type="slidenum">
              <a:rPr lang="en-US"/>
              <a:pPr/>
              <a:t>36</a:t>
            </a:fld>
            <a:endParaRPr lang="en-US"/>
          </a:p>
        </p:txBody>
      </p:sp>
      <p:sp>
        <p:nvSpPr>
          <p:cNvPr id="1012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5BEF2D-7C6B-734B-A4F9-AAB856CBECF4}" type="slidenum">
              <a:rPr lang="en-US"/>
              <a:pPr/>
              <a:t>37</a:t>
            </a:fld>
            <a:endParaRPr lang="en-US"/>
          </a:p>
        </p:txBody>
      </p:sp>
      <p:sp>
        <p:nvSpPr>
          <p:cNvPr id="1014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B2D6E-1F4A-2249-AD7D-AFBEBFBB0066}" type="slidenum">
              <a:rPr lang="en-US"/>
              <a:pPr/>
              <a:t>40</a:t>
            </a:fld>
            <a:endParaRPr lang="en-US"/>
          </a:p>
        </p:txBody>
      </p:sp>
      <p:sp>
        <p:nvSpPr>
          <p:cNvPr id="1016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6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FAADB9-8CB5-C747-8CAB-D596A5A96FE2}" type="slidenum">
              <a:rPr lang="en-US"/>
              <a:pPr/>
              <a:t>41</a:t>
            </a:fld>
            <a:endParaRPr lang="en-US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0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FAADB9-8CB5-C747-8CAB-D596A5A96FE2}" type="slidenum">
              <a:rPr lang="en-US"/>
              <a:pPr/>
              <a:t>42</a:t>
            </a:fld>
            <a:endParaRPr lang="en-US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0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F3EEC-1E10-084E-92ED-1F2DACFCE4C0}" type="slidenum">
              <a:rPr lang="en-US"/>
              <a:pPr/>
              <a:t>43</a:t>
            </a:fld>
            <a:endParaRPr lang="en-US"/>
          </a:p>
        </p:txBody>
      </p:sp>
      <p:sp>
        <p:nvSpPr>
          <p:cNvPr id="10229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F3EEC-1E10-084E-92ED-1F2DACFCE4C0}" type="slidenum">
              <a:rPr lang="en-US"/>
              <a:pPr/>
              <a:t>44</a:t>
            </a:fld>
            <a:endParaRPr lang="en-US"/>
          </a:p>
        </p:txBody>
      </p:sp>
      <p:sp>
        <p:nvSpPr>
          <p:cNvPr id="10229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F4D5F8-F4A6-7B48-8CF6-6B7590D4C161}" type="slidenum">
              <a:rPr lang="en-US"/>
              <a:pPr/>
              <a:t>45</a:t>
            </a:fld>
            <a:endParaRPr lang="en-US"/>
          </a:p>
        </p:txBody>
      </p:sp>
      <p:sp>
        <p:nvSpPr>
          <p:cNvPr id="124928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28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F5A723-9CA2-5341-BA34-64F79706CA4D}" type="slidenum">
              <a:rPr lang="en-US"/>
              <a:pPr/>
              <a:t>7</a:t>
            </a:fld>
            <a:endParaRPr lang="en-US"/>
          </a:p>
        </p:txBody>
      </p:sp>
      <p:sp>
        <p:nvSpPr>
          <p:cNvPr id="130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5FF9A1-FC62-0A47-832B-5A16AFC2670F}" type="slidenum">
              <a:rPr lang="en-US"/>
              <a:pPr/>
              <a:t>46</a:t>
            </a:fld>
            <a:endParaRPr lang="en-US"/>
          </a:p>
        </p:txBody>
      </p:sp>
      <p:sp>
        <p:nvSpPr>
          <p:cNvPr id="1251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1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91D02E-1D2E-4840-9C7B-5ED3D57170C6}" type="slidenum">
              <a:rPr lang="en-US"/>
              <a:pPr/>
              <a:t>47</a:t>
            </a:fld>
            <a:endParaRPr lang="en-US"/>
          </a:p>
        </p:txBody>
      </p:sp>
      <p:sp>
        <p:nvSpPr>
          <p:cNvPr id="125337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33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E6036E-766B-0846-9EA8-F1748F878CE7}" type="slidenum">
              <a:rPr lang="en-US"/>
              <a:pPr/>
              <a:t>51</a:t>
            </a:fld>
            <a:endParaRPr lang="en-US"/>
          </a:p>
        </p:txBody>
      </p:sp>
      <p:sp>
        <p:nvSpPr>
          <p:cNvPr id="126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73FB9A-6818-9348-B044-7610A15F1B9E}" type="slidenum">
              <a:rPr lang="en-US"/>
              <a:pPr/>
              <a:t>55</a:t>
            </a:fld>
            <a:endParaRPr lang="en-US"/>
          </a:p>
        </p:txBody>
      </p:sp>
      <p:sp>
        <p:nvSpPr>
          <p:cNvPr id="126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BEDD03-AFC4-F140-A547-A079FB6BF239}" type="slidenum">
              <a:rPr lang="en-US"/>
              <a:pPr/>
              <a:t>56</a:t>
            </a:fld>
            <a:endParaRPr lang="en-US"/>
          </a:p>
        </p:txBody>
      </p:sp>
      <p:sp>
        <p:nvSpPr>
          <p:cNvPr id="126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1B06-F51D-D646-80FA-8FE83BBE790E}" type="slidenum">
              <a:rPr lang="en-US"/>
              <a:pPr/>
              <a:t>58</a:t>
            </a:fld>
            <a:endParaRPr lang="en-US"/>
          </a:p>
        </p:txBody>
      </p:sp>
      <p:sp>
        <p:nvSpPr>
          <p:cNvPr id="1039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1B06-F51D-D646-80FA-8FE83BBE790E}" type="slidenum">
              <a:rPr lang="en-US"/>
              <a:pPr/>
              <a:t>59</a:t>
            </a:fld>
            <a:endParaRPr lang="en-US"/>
          </a:p>
        </p:txBody>
      </p:sp>
      <p:sp>
        <p:nvSpPr>
          <p:cNvPr id="1039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EC4C3-4403-0E4A-8ED4-0B9BF1D42927}" type="slidenum">
              <a:rPr lang="en-US"/>
              <a:pPr/>
              <a:t>60</a:t>
            </a:fld>
            <a:endParaRPr lang="en-US"/>
          </a:p>
        </p:txBody>
      </p:sp>
      <p:sp>
        <p:nvSpPr>
          <p:cNvPr id="1047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7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D955F-DB27-DD4F-A6A7-5E7FD59D7557}" type="slidenum">
              <a:rPr lang="en-US"/>
              <a:pPr/>
              <a:t>61</a:t>
            </a:fld>
            <a:endParaRPr lang="en-US"/>
          </a:p>
        </p:txBody>
      </p:sp>
      <p:sp>
        <p:nvSpPr>
          <p:cNvPr id="1053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3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F5FEA-4153-F54C-9B96-D74B1244FDAA}" type="slidenum">
              <a:rPr lang="en-US"/>
              <a:pPr/>
              <a:t>62</a:t>
            </a:fld>
            <a:endParaRPr lang="en-US"/>
          </a:p>
        </p:txBody>
      </p:sp>
      <p:sp>
        <p:nvSpPr>
          <p:cNvPr id="114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F5A723-9CA2-5341-BA34-64F79706CA4D}" type="slidenum">
              <a:rPr lang="en-US"/>
              <a:pPr/>
              <a:t>8</a:t>
            </a:fld>
            <a:endParaRPr lang="en-US"/>
          </a:p>
        </p:txBody>
      </p:sp>
      <p:sp>
        <p:nvSpPr>
          <p:cNvPr id="130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310D51-2C95-E34B-8634-F72000FE6C9B}" type="slidenum">
              <a:rPr lang="en-US"/>
              <a:pPr/>
              <a:t>63</a:t>
            </a:fld>
            <a:endParaRPr lang="en-US"/>
          </a:p>
        </p:txBody>
      </p:sp>
      <p:sp>
        <p:nvSpPr>
          <p:cNvPr id="126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5F4B8-5E35-9C46-AF5B-C38978EDDA4B}" type="slidenum">
              <a:rPr lang="en-US"/>
              <a:pPr/>
              <a:t>64</a:t>
            </a:fld>
            <a:endParaRPr lang="en-US"/>
          </a:p>
        </p:txBody>
      </p:sp>
      <p:sp>
        <p:nvSpPr>
          <p:cNvPr id="127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7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2AAAA3-CAAA-DE4B-9957-F73CC1BEBB83}" type="slidenum">
              <a:rPr lang="en-US"/>
              <a:pPr/>
              <a:t>65</a:t>
            </a:fld>
            <a:endParaRPr lang="en-US"/>
          </a:p>
        </p:txBody>
      </p:sp>
      <p:sp>
        <p:nvSpPr>
          <p:cNvPr id="12677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77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79D19-6610-624C-A757-ED648C956072}" type="slidenum">
              <a:rPr lang="en-US"/>
              <a:pPr/>
              <a:t>66</a:t>
            </a:fld>
            <a:endParaRPr lang="en-US"/>
          </a:p>
        </p:txBody>
      </p:sp>
      <p:sp>
        <p:nvSpPr>
          <p:cNvPr id="124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87EF9B-59F3-2948-AD58-F5A6E2A6442F}" type="slidenum">
              <a:rPr lang="en-US"/>
              <a:pPr/>
              <a:t>67</a:t>
            </a:fld>
            <a:endParaRPr lang="en-US"/>
          </a:p>
        </p:txBody>
      </p:sp>
      <p:sp>
        <p:nvSpPr>
          <p:cNvPr id="126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021264-386C-894A-941A-A4D266F7203D}" type="slidenum">
              <a:rPr lang="en-US"/>
              <a:pPr/>
              <a:t>68</a:t>
            </a:fld>
            <a:endParaRPr lang="en-US"/>
          </a:p>
        </p:txBody>
      </p:sp>
      <p:sp>
        <p:nvSpPr>
          <p:cNvPr id="126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1D210E-6080-2046-8494-29E06986D17B}" type="slidenum">
              <a:rPr lang="en-US"/>
              <a:pPr/>
              <a:t>69</a:t>
            </a:fld>
            <a:endParaRPr lang="en-US"/>
          </a:p>
        </p:txBody>
      </p:sp>
      <p:sp>
        <p:nvSpPr>
          <p:cNvPr id="12933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33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394E9C-C6C8-FA4C-AA31-D29E309C977C}" type="slidenum">
              <a:rPr lang="en-US"/>
              <a:pPr/>
              <a:t>70</a:t>
            </a:fld>
            <a:endParaRPr lang="en-US"/>
          </a:p>
        </p:txBody>
      </p:sp>
      <p:sp>
        <p:nvSpPr>
          <p:cNvPr id="127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7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25DB8C-AD7F-7D46-95B9-F14EA5CFA06B}" type="slidenum">
              <a:rPr lang="en-US"/>
              <a:pPr/>
              <a:t>71</a:t>
            </a:fld>
            <a:endParaRPr lang="en-US"/>
          </a:p>
        </p:txBody>
      </p:sp>
      <p:sp>
        <p:nvSpPr>
          <p:cNvPr id="127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5C401E-8E60-6944-8DDC-0F5B7E32BC8E}" type="slidenum">
              <a:rPr lang="en-US"/>
              <a:pPr/>
              <a:t>72</a:t>
            </a:fld>
            <a:endParaRPr lang="en-US"/>
          </a:p>
        </p:txBody>
      </p:sp>
      <p:sp>
        <p:nvSpPr>
          <p:cNvPr id="1231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353D78-4E99-4E48-B026-BDA1D52B5180}" type="slidenum">
              <a:rPr lang="en-US"/>
              <a:pPr/>
              <a:t>12</a:t>
            </a:fld>
            <a:endParaRPr lang="en-US"/>
          </a:p>
        </p:txBody>
      </p:sp>
      <p:sp>
        <p:nvSpPr>
          <p:cNvPr id="955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A6222-F6A4-BD45-BB0D-7DE68C3982BB}" type="slidenum">
              <a:rPr lang="en-US"/>
              <a:pPr/>
              <a:t>73</a:t>
            </a:fld>
            <a:endParaRPr lang="en-US"/>
          </a:p>
        </p:txBody>
      </p:sp>
      <p:sp>
        <p:nvSpPr>
          <p:cNvPr id="1233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3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A6222-F6A4-BD45-BB0D-7DE68C3982BB}" type="slidenum">
              <a:rPr lang="en-US"/>
              <a:pPr/>
              <a:t>74</a:t>
            </a:fld>
            <a:endParaRPr lang="en-US"/>
          </a:p>
        </p:txBody>
      </p:sp>
      <p:sp>
        <p:nvSpPr>
          <p:cNvPr id="1233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3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456F1-2BA8-F84F-B3C7-11D44283216D}" type="slidenum">
              <a:rPr lang="en-US"/>
              <a:pPr/>
              <a:t>75</a:t>
            </a:fld>
            <a:endParaRPr lang="en-US"/>
          </a:p>
        </p:txBody>
      </p:sp>
      <p:sp>
        <p:nvSpPr>
          <p:cNvPr id="1235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5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456F1-2BA8-F84F-B3C7-11D44283216D}" type="slidenum">
              <a:rPr lang="en-US"/>
              <a:pPr/>
              <a:t>76</a:t>
            </a:fld>
            <a:endParaRPr lang="en-US"/>
          </a:p>
        </p:txBody>
      </p:sp>
      <p:sp>
        <p:nvSpPr>
          <p:cNvPr id="1235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5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EDBD9-26DF-A64A-B272-551EA6A89CD2}" type="slidenum">
              <a:rPr lang="en-US"/>
              <a:pPr/>
              <a:t>79</a:t>
            </a:fld>
            <a:endParaRPr lang="en-US"/>
          </a:p>
        </p:txBody>
      </p:sp>
      <p:sp>
        <p:nvSpPr>
          <p:cNvPr id="1238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353D78-4E99-4E48-B026-BDA1D52B5180}" type="slidenum">
              <a:rPr lang="en-US"/>
              <a:pPr/>
              <a:t>13</a:t>
            </a:fld>
            <a:endParaRPr lang="en-US"/>
          </a:p>
        </p:txBody>
      </p:sp>
      <p:sp>
        <p:nvSpPr>
          <p:cNvPr id="955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ADA4B8-2CEC-024F-A181-58317C42216C}" type="slidenum">
              <a:rPr lang="en-US"/>
              <a:pPr/>
              <a:t>15</a:t>
            </a:fld>
            <a:endParaRPr lang="en-US"/>
          </a:p>
        </p:txBody>
      </p:sp>
      <p:sp>
        <p:nvSpPr>
          <p:cNvPr id="969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A386C-3960-FE44-8F1D-8BD065138D0C}" type="slidenum">
              <a:rPr lang="en-US"/>
              <a:pPr/>
              <a:t>16</a:t>
            </a:fld>
            <a:endParaRPr lang="en-US"/>
          </a:p>
        </p:txBody>
      </p:sp>
      <p:sp>
        <p:nvSpPr>
          <p:cNvPr id="971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CA0326-98E4-1E4D-B075-2781B3038A9F}" type="slidenum">
              <a:rPr lang="en-US"/>
              <a:pPr/>
              <a:t>17</a:t>
            </a:fld>
            <a:endParaRPr lang="en-US"/>
          </a:p>
        </p:txBody>
      </p:sp>
      <p:sp>
        <p:nvSpPr>
          <p:cNvPr id="975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43EDE-48FC-6241-BB10-8078E7B302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934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BCB3E-BE7F-7949-A7A7-C5E35FE9C6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43470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B95C7-E519-7B40-A668-F403F9476A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3005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A2907-2115-AF49-8885-ECDF4E8207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5447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5AC16-6D27-9543-9CF0-AD5DEBED5D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0305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2C204-31D8-4C4A-8115-04FCA50FC6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07422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69B20-865D-A845-80D7-AFFFEB549A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2020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55C1B-F64F-454C-ABFE-063F72A375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2942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E3688-4104-504A-A741-7F77F5CC52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2909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3DC77-6EFD-B845-9327-242D977953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0248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7C898-831D-314B-B39D-99C884D0F1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1640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D17545A-0A95-2F4C-B51C-5556AE742B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5.emf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26.emf"/><Relationship Id="rId8" Type="http://schemas.openxmlformats.org/officeDocument/2006/relationships/image" Target="../media/image28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9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37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3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5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image" Target="../media/image57.jpeg"/><Relationship Id="rId7" Type="http://schemas.openxmlformats.org/officeDocument/2006/relationships/oleObject" Target="../embeddings/oleObject7.bin"/><Relationship Id="rId8" Type="http://schemas.openxmlformats.org/officeDocument/2006/relationships/image" Target="../media/image5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5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5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5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5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58.emf"/><Relationship Id="rId6" Type="http://schemas.openxmlformats.org/officeDocument/2006/relationships/image" Target="../media/image59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60.emf"/><Relationship Id="rId6" Type="http://schemas.openxmlformats.org/officeDocument/2006/relationships/image" Target="../media/image61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60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62.emf"/><Relationship Id="rId8" Type="http://schemas.openxmlformats.org/officeDocument/2006/relationships/image" Target="../media/image39.png"/><Relationship Id="rId9" Type="http://schemas.openxmlformats.org/officeDocument/2006/relationships/image" Target="../media/image61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microsoft.com/office/2007/relationships/media" Target="../media/media2.mpeg"/><Relationship Id="rId2" Type="http://schemas.openxmlformats.org/officeDocument/2006/relationships/video" Target="../media/media2.m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6.png"/><Relationship Id="rId1" Type="http://schemas.microsoft.com/office/2007/relationships/media" Target="file://localhost/Users/bmetzger2/Talks/APS_Savannah/Figure4.mp4" TargetMode="External"/><Relationship Id="rId2" Type="http://schemas.openxmlformats.org/officeDocument/2006/relationships/video" Target="file://localhost/Users/bmetzger2/Talks/APS_Savannah/Figure4.mp4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69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74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75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76.emf"/><Relationship Id="rId10" Type="http://schemas.openxmlformats.org/officeDocument/2006/relationships/oleObject" Target="../embeddings/oleObject17.bin"/><Relationship Id="rId11" Type="http://schemas.openxmlformats.org/officeDocument/2006/relationships/image" Target="../media/image77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emf"/><Relationship Id="rId12" Type="http://schemas.openxmlformats.org/officeDocument/2006/relationships/oleObject" Target="../embeddings/oleObject22.bin"/><Relationship Id="rId13" Type="http://schemas.openxmlformats.org/officeDocument/2006/relationships/image" Target="../media/image77.emf"/><Relationship Id="rId14" Type="http://schemas.openxmlformats.org/officeDocument/2006/relationships/oleObject" Target="../embeddings/oleObject23.bin"/><Relationship Id="rId15" Type="http://schemas.openxmlformats.org/officeDocument/2006/relationships/image" Target="../media/image7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78.e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74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75.emf"/><Relationship Id="rId10" Type="http://schemas.openxmlformats.org/officeDocument/2006/relationships/oleObject" Target="../embeddings/oleObject21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jpeg"/><Relationship Id="rId9" Type="http://schemas.openxmlformats.org/officeDocument/2006/relationships/image" Target="../media/image16.png"/><Relationship Id="rId10" Type="http://schemas.openxmlformats.org/officeDocument/2006/relationships/image" Target="../media/image17.gif"/><Relationship Id="rId11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jp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6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101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62.emf"/><Relationship Id="rId7" Type="http://schemas.openxmlformats.org/officeDocument/2006/relationships/image" Target="../media/image59.png"/><Relationship Id="rId8" Type="http://schemas.openxmlformats.org/officeDocument/2006/relationships/image" Target="../media/image39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103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102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103.png"/><Relationship Id="rId5" Type="http://schemas.openxmlformats.org/officeDocument/2006/relationships/oleObject" Target="../embeddings/oleObject27.bin"/><Relationship Id="rId6" Type="http://schemas.openxmlformats.org/officeDocument/2006/relationships/image" Target="../media/image102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108.png"/><Relationship Id="rId5" Type="http://schemas.openxmlformats.org/officeDocument/2006/relationships/oleObject" Target="../embeddings/oleObject28.bin"/><Relationship Id="rId6" Type="http://schemas.openxmlformats.org/officeDocument/2006/relationships/image" Target="../media/image106.emf"/><Relationship Id="rId7" Type="http://schemas.openxmlformats.org/officeDocument/2006/relationships/image" Target="../media/image109.png"/><Relationship Id="rId8" Type="http://schemas.openxmlformats.org/officeDocument/2006/relationships/oleObject" Target="../embeddings/oleObject29.bin"/><Relationship Id="rId9" Type="http://schemas.openxmlformats.org/officeDocument/2006/relationships/image" Target="../media/image107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119.png"/><Relationship Id="rId1" Type="http://schemas.microsoft.com/office/2007/relationships/media" Target="file://localhost/Users/bmetzger2/Talks/Berkeley14/wind_torus.mov" TargetMode="External"/><Relationship Id="rId2" Type="http://schemas.openxmlformats.org/officeDocument/2006/relationships/video" Target="file://localhost/Users/bmetzger2/Talks/Berkeley14/wind_torus.mov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bmetzger2/Downloads/fastejecta-1/fastejecta.gif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5.xml"/><Relationship Id="rId6" Type="http://schemas.openxmlformats.org/officeDocument/2006/relationships/image" Target="../media/image122.gif"/><Relationship Id="rId1" Type="http://schemas.openxmlformats.org/officeDocument/2006/relationships/tags" Target="../tags/tag1.xml"/><Relationship Id="rId2" Type="http://schemas.microsoft.com/office/2007/relationships/media" Target="file://localhost/Users/bmetzger2/Downloads/fastejecta-1/fastejecta.gif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jpeg"/><Relationship Id="rId5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29.png"/><Relationship Id="rId5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oleObject" Target="../embeddings/oleObject30.bin"/><Relationship Id="rId7" Type="http://schemas.openxmlformats.org/officeDocument/2006/relationships/image" Target="../media/image133.emf"/><Relationship Id="rId8" Type="http://schemas.openxmlformats.org/officeDocument/2006/relationships/oleObject" Target="../embeddings/oleObject31.bin"/><Relationship Id="rId9" Type="http://schemas.openxmlformats.org/officeDocument/2006/relationships/image" Target="../media/image134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8763000" cy="914400"/>
          </a:xfrm>
        </p:spPr>
        <p:txBody>
          <a:bodyPr/>
          <a:lstStyle/>
          <a:p>
            <a:r>
              <a:rPr lang="en-US" sz="3600" dirty="0" smtClean="0">
                <a:latin typeface="Baskerville"/>
                <a:cs typeface="Baskerville"/>
              </a:rPr>
              <a:t>Electromagnetic Counterparts of Compact Binary Mergers</a:t>
            </a:r>
            <a:endParaRPr lang="en-US" sz="36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>
            <a:off x="447675" y="6373519"/>
            <a:ext cx="830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" name="Text Box 33"/>
          <p:cNvSpPr txBox="1">
            <a:spLocks noChangeArrowheads="1"/>
          </p:cNvSpPr>
          <p:nvPr/>
        </p:nvSpPr>
        <p:spPr bwMode="auto">
          <a:xfrm>
            <a:off x="3214355" y="4321901"/>
            <a:ext cx="2652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</a:rPr>
              <a:t>i</a:t>
            </a:r>
            <a:r>
              <a:rPr lang="en-US" sz="1800" b="1" dirty="0" smtClean="0">
                <a:solidFill>
                  <a:srgbClr val="000000"/>
                </a:solidFill>
              </a:rPr>
              <a:t>n collaboration </a:t>
            </a:r>
            <a:r>
              <a:rPr lang="en-US" sz="1800" b="1" dirty="0">
                <a:solidFill>
                  <a:srgbClr val="000000"/>
                </a:solidFill>
              </a:rPr>
              <a:t>with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082" name="Text Box 34"/>
          <p:cNvSpPr txBox="1">
            <a:spLocks noChangeArrowheads="1"/>
          </p:cNvSpPr>
          <p:nvPr/>
        </p:nvSpPr>
        <p:spPr bwMode="auto">
          <a:xfrm>
            <a:off x="97700" y="6396652"/>
            <a:ext cx="8963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00"/>
                </a:solidFill>
              </a:rPr>
              <a:t>Amaldi</a:t>
            </a:r>
            <a:r>
              <a:rPr lang="en-US" sz="2000" b="1" dirty="0" smtClean="0">
                <a:solidFill>
                  <a:srgbClr val="000000"/>
                </a:solidFill>
              </a:rPr>
              <a:t> Conference on Gravitational Waves; Pasadena, CA; July 11, 2017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083" name="Text Box 35"/>
          <p:cNvSpPr txBox="1">
            <a:spLocks noChangeArrowheads="1"/>
          </p:cNvSpPr>
          <p:nvPr/>
        </p:nvSpPr>
        <p:spPr bwMode="auto">
          <a:xfrm>
            <a:off x="-79828" y="4805209"/>
            <a:ext cx="9296400" cy="145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  <a:latin typeface="Big Caslon" charset="0"/>
              </a:rPr>
              <a:t>Daniel Siegel</a:t>
            </a:r>
            <a:r>
              <a:rPr lang="en-US" sz="1600" dirty="0">
                <a:solidFill>
                  <a:srgbClr val="000000"/>
                </a:solidFill>
                <a:latin typeface="Big Caslon" charset="0"/>
              </a:rPr>
              <a:t>, Ben </a:t>
            </a:r>
            <a:r>
              <a:rPr lang="en-US" sz="1600" dirty="0" err="1">
                <a:solidFill>
                  <a:srgbClr val="000000"/>
                </a:solidFill>
                <a:latin typeface="Big Caslon" charset="0"/>
              </a:rPr>
              <a:t>Margalit</a:t>
            </a:r>
            <a:r>
              <a:rPr lang="en-US" sz="1600" dirty="0">
                <a:solidFill>
                  <a:srgbClr val="000000"/>
                </a:solidFill>
                <a:latin typeface="Big Caslon" charset="0"/>
              </a:rPr>
              <a:t>, Andrei </a:t>
            </a:r>
            <a:r>
              <a:rPr lang="en-US" sz="1600" dirty="0" err="1">
                <a:solidFill>
                  <a:srgbClr val="000000"/>
                </a:solidFill>
                <a:latin typeface="Big Caslon" charset="0"/>
              </a:rPr>
              <a:t>Beloborodov</a:t>
            </a:r>
            <a:r>
              <a:rPr lang="en-US" sz="1600" dirty="0">
                <a:solidFill>
                  <a:srgbClr val="000000"/>
                </a:solidFill>
                <a:latin typeface="Big Caslon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Big Caslon" charset="0"/>
              </a:rPr>
              <a:t>Imre</a:t>
            </a:r>
            <a:r>
              <a:rPr lang="en-US" sz="1600" dirty="0">
                <a:solidFill>
                  <a:srgbClr val="000000"/>
                </a:solidFill>
                <a:latin typeface="Big Caslon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Big Caslon" charset="0"/>
              </a:rPr>
              <a:t>Bartos</a:t>
            </a:r>
            <a:r>
              <a:rPr lang="en-US" sz="1600" dirty="0">
                <a:solidFill>
                  <a:srgbClr val="000000"/>
                </a:solidFill>
                <a:latin typeface="Big Caslon" charset="0"/>
              </a:rPr>
              <a:t>, Nick Stone, </a:t>
            </a:r>
            <a:r>
              <a:rPr lang="en-US" sz="1600" dirty="0" err="1">
                <a:solidFill>
                  <a:srgbClr val="000000"/>
                </a:solidFill>
                <a:latin typeface="Big Caslon" charset="0"/>
              </a:rPr>
              <a:t>Szabi</a:t>
            </a:r>
            <a:r>
              <a:rPr lang="en-US" sz="1600" dirty="0">
                <a:solidFill>
                  <a:srgbClr val="000000"/>
                </a:solidFill>
                <a:latin typeface="Big Caslon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Big Caslon" charset="0"/>
              </a:rPr>
              <a:t>Marka</a:t>
            </a: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Big Caslon" charset="0"/>
              </a:rPr>
              <a:t>Zoltan</a:t>
            </a: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Big Caslon" charset="0"/>
              </a:rPr>
              <a:t>Haiman</a:t>
            </a:r>
            <a:endParaRPr lang="en-US" sz="1600" b="1" dirty="0" smtClean="0">
              <a:solidFill>
                <a:srgbClr val="000000"/>
              </a:solidFill>
              <a:latin typeface="Big Caslon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Big Caslon" charset="0"/>
              </a:rPr>
              <a:t>Rodrigo Fernandez </a:t>
            </a: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(Alberta), Justin Ripley (Princeton), Dan </a:t>
            </a:r>
            <a:r>
              <a:rPr lang="en-US" sz="1600" dirty="0" err="1">
                <a:solidFill>
                  <a:srgbClr val="000000"/>
                </a:solidFill>
                <a:latin typeface="Big Caslon" charset="0"/>
              </a:rPr>
              <a:t>Kasen</a:t>
            </a:r>
            <a:r>
              <a:rPr lang="en-US" sz="1600" dirty="0">
                <a:solidFill>
                  <a:srgbClr val="000000"/>
                </a:solidFill>
                <a:latin typeface="Big Caslon" charset="0"/>
              </a:rPr>
              <a:t>, Eliot </a:t>
            </a:r>
            <a:r>
              <a:rPr lang="en-US" sz="1600" dirty="0" err="1" smtClean="0">
                <a:solidFill>
                  <a:srgbClr val="000000"/>
                </a:solidFill>
                <a:latin typeface="Big Caslon" charset="0"/>
              </a:rPr>
              <a:t>Quataert</a:t>
            </a: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 (Berkeley)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 Edo Berger (Harvard), </a:t>
            </a:r>
            <a:r>
              <a:rPr lang="en-US" sz="1600" dirty="0" err="1" smtClean="0">
                <a:solidFill>
                  <a:srgbClr val="000000"/>
                </a:solidFill>
                <a:latin typeface="Big Caslon" charset="0"/>
              </a:rPr>
              <a:t>Almudena</a:t>
            </a: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Big Caslon" charset="0"/>
              </a:rPr>
              <a:t>Arcones</a:t>
            </a:r>
            <a:r>
              <a:rPr lang="en-US" sz="1600" dirty="0">
                <a:solidFill>
                  <a:srgbClr val="000000"/>
                </a:solidFill>
                <a:latin typeface="Big Caslon" charset="0"/>
              </a:rPr>
              <a:t>, Gabriel Martinez-</a:t>
            </a:r>
            <a:r>
              <a:rPr lang="en-US" sz="1600" dirty="0" err="1" smtClean="0">
                <a:solidFill>
                  <a:srgbClr val="000000"/>
                </a:solidFill>
                <a:latin typeface="Big Caslon" charset="0"/>
              </a:rPr>
              <a:t>Pinedo</a:t>
            </a: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Big Caslon" charset="0"/>
              </a:rPr>
              <a:t>Meng-Ru</a:t>
            </a: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 Wu (Darmstadt)</a:t>
            </a:r>
            <a:endParaRPr lang="en-US" sz="1600" dirty="0">
              <a:solidFill>
                <a:srgbClr val="000000"/>
              </a:solidFill>
              <a:latin typeface="Big Caslon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Big Caslon" charset="0"/>
              </a:rPr>
              <a:t>Geoff Bower (Hilo), Andreas </a:t>
            </a:r>
            <a:r>
              <a:rPr lang="en-US" sz="1600" dirty="0" err="1">
                <a:solidFill>
                  <a:srgbClr val="000000"/>
                </a:solidFill>
                <a:latin typeface="Big Caslon" charset="0"/>
              </a:rPr>
              <a:t>Bauswein</a:t>
            </a:r>
            <a:r>
              <a:rPr lang="en-US" sz="1600" dirty="0">
                <a:solidFill>
                  <a:srgbClr val="000000"/>
                </a:solidFill>
                <a:latin typeface="Big Caslon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(Thessaloniki</a:t>
            </a:r>
            <a:r>
              <a:rPr lang="en-US" sz="1600" dirty="0">
                <a:solidFill>
                  <a:srgbClr val="000000"/>
                </a:solidFill>
                <a:latin typeface="Big Caslon" charset="0"/>
              </a:rPr>
              <a:t>), </a:t>
            </a:r>
            <a:r>
              <a:rPr lang="en-US" sz="1600" dirty="0" err="1">
                <a:solidFill>
                  <a:srgbClr val="000000"/>
                </a:solidFill>
                <a:latin typeface="Big Caslon" charset="0"/>
              </a:rPr>
              <a:t>Stephane</a:t>
            </a:r>
            <a:r>
              <a:rPr lang="en-US" sz="1600" dirty="0">
                <a:solidFill>
                  <a:srgbClr val="000000"/>
                </a:solidFill>
                <a:latin typeface="Big Caslon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Big Caslon" charset="0"/>
              </a:rPr>
              <a:t>Goriely</a:t>
            </a:r>
            <a:r>
              <a:rPr lang="en-US" sz="1600" dirty="0">
                <a:solidFill>
                  <a:srgbClr val="000000"/>
                </a:solidFill>
                <a:latin typeface="Big Caslon" charset="0"/>
              </a:rPr>
              <a:t> (U Brussels</a:t>
            </a: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)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Tony </a:t>
            </a:r>
            <a:r>
              <a:rPr lang="en-US" sz="1600" dirty="0" err="1" smtClean="0">
                <a:solidFill>
                  <a:srgbClr val="000000"/>
                </a:solidFill>
                <a:latin typeface="Big Caslon" charset="0"/>
              </a:rPr>
              <a:t>Piro</a:t>
            </a: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 (Carnegie), Wen-Fai Fong (Arizona), Dan </a:t>
            </a:r>
            <a:r>
              <a:rPr lang="en-US" sz="1600" dirty="0" err="1" smtClean="0">
                <a:solidFill>
                  <a:srgbClr val="000000"/>
                </a:solidFill>
                <a:latin typeface="Big Caslon" charset="0"/>
              </a:rPr>
              <a:t>Perley</a:t>
            </a: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 (Liverpool) , Charles </a:t>
            </a:r>
            <a:r>
              <a:rPr lang="en-US" sz="1600" dirty="0" err="1" smtClean="0">
                <a:solidFill>
                  <a:srgbClr val="000000"/>
                </a:solidFill>
                <a:latin typeface="Big Caslon" charset="0"/>
              </a:rPr>
              <a:t>Zivanecv</a:t>
            </a:r>
            <a:r>
              <a:rPr lang="en-US" sz="1600" dirty="0" smtClean="0">
                <a:solidFill>
                  <a:srgbClr val="000000"/>
                </a:solidFill>
                <a:latin typeface="Big Caslon" charset="0"/>
              </a:rPr>
              <a:t> (CU) </a:t>
            </a:r>
            <a:endParaRPr lang="en-US" sz="1600" dirty="0">
              <a:solidFill>
                <a:srgbClr val="000000"/>
              </a:solidFill>
              <a:latin typeface="Big Caslon" charset="0"/>
            </a:endParaRPr>
          </a:p>
        </p:txBody>
      </p:sp>
      <p:sp>
        <p:nvSpPr>
          <p:cNvPr id="2084" name="Text Box 36"/>
          <p:cNvSpPr txBox="1">
            <a:spLocks noChangeArrowheads="1"/>
          </p:cNvSpPr>
          <p:nvPr/>
        </p:nvSpPr>
        <p:spPr bwMode="auto">
          <a:xfrm>
            <a:off x="2590800" y="3547522"/>
            <a:ext cx="3733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Baskerville SemiBold" charset="0"/>
              </a:rPr>
              <a:t>       </a:t>
            </a:r>
            <a:r>
              <a:rPr lang="en-US" sz="2800" b="1" dirty="0" smtClean="0">
                <a:solidFill>
                  <a:srgbClr val="000000"/>
                </a:solidFill>
                <a:latin typeface="Baskerville SemiBold" charset="0"/>
              </a:rPr>
              <a:t>Brian </a:t>
            </a:r>
            <a:r>
              <a:rPr lang="en-US" sz="2800" b="1" dirty="0">
                <a:solidFill>
                  <a:srgbClr val="000000"/>
                </a:solidFill>
                <a:latin typeface="Baskerville SemiBold" charset="0"/>
              </a:rPr>
              <a:t>Metzger                                                   </a:t>
            </a:r>
            <a:r>
              <a:rPr lang="en-US" b="1" dirty="0">
                <a:solidFill>
                  <a:srgbClr val="0000FF"/>
                </a:solidFill>
                <a:latin typeface="Baskerville SemiBold" charset="0"/>
              </a:rPr>
              <a:t>Columbia University </a:t>
            </a:r>
          </a:p>
        </p:txBody>
      </p:sp>
      <p:pic>
        <p:nvPicPr>
          <p:cNvPr id="2104" name="Picture 56" descr="Screen shot 2014-02-21 a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445" y="1253980"/>
            <a:ext cx="1630363" cy="33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" name="Picture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81894"/>
            <a:ext cx="1905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23" name="Picture 75" descr="coll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40971"/>
            <a:ext cx="1596607" cy="336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18FuturaScience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30" y="1323314"/>
            <a:ext cx="3822700" cy="21885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07-05 at 9.24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4279899"/>
            <a:ext cx="5880100" cy="106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235" y="165099"/>
            <a:ext cx="876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AGN Disks as Black Hole Merger Factories</a:t>
            </a:r>
            <a:endParaRPr lang="en-US" sz="3200" dirty="0"/>
          </a:p>
        </p:txBody>
      </p:sp>
      <p:pic>
        <p:nvPicPr>
          <p:cNvPr id="5" name="Picture 4" descr="ag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302547"/>
            <a:ext cx="1673362" cy="2163831"/>
          </a:xfrm>
          <a:prstGeom prst="rect">
            <a:avLst/>
          </a:prstGeom>
        </p:spPr>
      </p:pic>
      <p:pic>
        <p:nvPicPr>
          <p:cNvPr id="6" name="Picture 5" descr="Screen Shot 2017-07-05 at 9.09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68" y="3678773"/>
            <a:ext cx="3272066" cy="309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762000"/>
            <a:ext cx="922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Stone, BDM, </a:t>
            </a:r>
            <a:r>
              <a:rPr lang="en-US" sz="2000" dirty="0" err="1">
                <a:solidFill>
                  <a:srgbClr val="000000"/>
                </a:solidFill>
              </a:rPr>
              <a:t>Haiman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17; Bartos</a:t>
            </a:r>
            <a:r>
              <a:rPr lang="en-US" sz="2000" dirty="0">
                <a:solidFill>
                  <a:srgbClr val="000000"/>
                </a:solidFill>
              </a:rPr>
              <a:t>+</a:t>
            </a:r>
            <a:r>
              <a:rPr lang="en-US" sz="2000" dirty="0" smtClean="0">
                <a:solidFill>
                  <a:srgbClr val="000000"/>
                </a:solidFill>
              </a:rPr>
              <a:t>17a, b; </a:t>
            </a:r>
            <a:r>
              <a:rPr lang="en-US" sz="2000" dirty="0" err="1" smtClean="0">
                <a:solidFill>
                  <a:srgbClr val="000000"/>
                </a:solidFill>
              </a:rPr>
              <a:t>McKernan</a:t>
            </a:r>
            <a:r>
              <a:rPr lang="en-US" sz="2000" dirty="0" smtClean="0">
                <a:solidFill>
                  <a:srgbClr val="000000"/>
                </a:solidFill>
              </a:rPr>
              <a:t>+ submitted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163" y="1371600"/>
            <a:ext cx="5867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Galactic nuclei replete with black holes (mass segregation, top heavy IMF)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Compact binaries formed (or captured) in AGN disks will merge rapidly due to </a:t>
            </a:r>
            <a:r>
              <a:rPr lang="en-US" b="1" dirty="0" smtClean="0"/>
              <a:t>gas drag</a:t>
            </a:r>
            <a:r>
              <a:rPr lang="en-US" dirty="0" smtClean="0"/>
              <a:t> torques.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Rates up to ~1-10 Gpc</a:t>
            </a:r>
            <a:r>
              <a:rPr lang="en-US" baseline="30000" dirty="0" smtClean="0">
                <a:solidFill>
                  <a:srgbClr val="0000FF"/>
                </a:solidFill>
              </a:rPr>
              <a:t>-3</a:t>
            </a:r>
            <a:r>
              <a:rPr lang="en-US" dirty="0" smtClean="0">
                <a:solidFill>
                  <a:srgbClr val="0000FF"/>
                </a:solidFill>
              </a:rPr>
              <a:t> yr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 smtClean="0">
                <a:solidFill>
                  <a:srgbClr val="0000FF"/>
                </a:solidFill>
              </a:rPr>
              <a:t>(but huge uncertainties)</a:t>
            </a:r>
            <a:endParaRPr lang="en-US" baseline="30000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Predicts </a:t>
            </a:r>
            <a:r>
              <a:rPr lang="en-US" b="1" dirty="0" smtClean="0"/>
              <a:t>sky correlation </a:t>
            </a:r>
            <a:r>
              <a:rPr lang="en-US" dirty="0" smtClean="0"/>
              <a:t>with AGN </a:t>
            </a:r>
          </a:p>
          <a:p>
            <a:pPr lvl="1"/>
            <a:endParaRPr lang="en-US" dirty="0" smtClean="0"/>
          </a:p>
          <a:p>
            <a:pPr marL="800100" lvl="1" indent="-342900">
              <a:buFont typeface="Arial"/>
              <a:buChar char="•"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smtClean="0"/>
              <a:t>at design sensitivity, association is testable with ~100 BBH detectors</a:t>
            </a:r>
          </a:p>
          <a:p>
            <a:pPr lvl="1"/>
            <a:r>
              <a:rPr lang="en-US" dirty="0" smtClean="0"/>
              <a:t>(see </a:t>
            </a:r>
            <a:r>
              <a:rPr lang="en-US" dirty="0" err="1" smtClean="0"/>
              <a:t>Bartos</a:t>
            </a:r>
            <a:r>
              <a:rPr lang="en-US" dirty="0" smtClean="0"/>
              <a:t> et al., arXiv:1701.02328)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5600" y="5943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Top View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06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5337175" y="1604963"/>
            <a:ext cx="17526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3245" y="1056479"/>
            <a:ext cx="3048000" cy="1138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422865" y="158815"/>
            <a:ext cx="8534400" cy="533400"/>
          </a:xfrm>
        </p:spPr>
        <p:txBody>
          <a:bodyPr/>
          <a:lstStyle/>
          <a:p>
            <a:r>
              <a:rPr lang="en-US" dirty="0" smtClean="0">
                <a:latin typeface="Baskerville" charset="0"/>
              </a:rPr>
              <a:t>Binary Neutron Stars</a:t>
            </a:r>
            <a:endParaRPr lang="en-US" dirty="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291013" y="1071563"/>
            <a:ext cx="1143000" cy="1066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567238" y="1376363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NS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961188" y="1062038"/>
            <a:ext cx="1143000" cy="1066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37413" y="1366838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NS</a:t>
            </a:r>
          </a:p>
        </p:txBody>
      </p:sp>
      <p:pic>
        <p:nvPicPr>
          <p:cNvPr id="15" name="Picture 13" descr="S3-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667000"/>
            <a:ext cx="3173394" cy="386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09613" y="581025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r>
              <a:rPr lang="en-US" sz="1800" b="1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merge</a:t>
            </a:r>
            <a:r>
              <a:rPr lang="en-US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= 300 Myr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251340" y="2362200"/>
            <a:ext cx="3198040" cy="6567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758618"/>
              </p:ext>
            </p:extLst>
          </p:nvPr>
        </p:nvGraphicFramePr>
        <p:xfrm>
          <a:off x="487695" y="1123154"/>
          <a:ext cx="2986198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183" name="Equation" r:id="rId4" imgW="1320800" imgH="406400" progId="Equation.3">
                  <p:embed/>
                </p:oleObj>
              </mc:Choice>
              <mc:Fallback>
                <p:oleObj name="Equation" r:id="rId4" imgW="1320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95" y="1123154"/>
                        <a:ext cx="2986198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ine 23"/>
          <p:cNvSpPr>
            <a:spLocks noChangeShapeType="1"/>
          </p:cNvSpPr>
          <p:nvPr/>
        </p:nvSpPr>
        <p:spPr bwMode="auto">
          <a:xfrm flipV="1">
            <a:off x="6124575" y="1222375"/>
            <a:ext cx="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210239"/>
              </p:ext>
            </p:extLst>
          </p:nvPr>
        </p:nvGraphicFramePr>
        <p:xfrm>
          <a:off x="4416425" y="5181600"/>
          <a:ext cx="34655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184" name="Equation" r:id="rId6" imgW="1485900" imgH="482600" progId="Equation.3">
                  <p:embed/>
                </p:oleObj>
              </mc:Choice>
              <mc:Fallback>
                <p:oleObj name="Equation" r:id="rId6" imgW="14859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6425" y="5181600"/>
                        <a:ext cx="3465513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 descr="ns_gw_art-700x43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72" y="2409370"/>
            <a:ext cx="4267200" cy="263347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8600" y="24384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Hulse</a:t>
            </a:r>
            <a:r>
              <a:rPr lang="en-US" sz="2000" dirty="0" smtClean="0"/>
              <a:t>-Taylor Binary Pulsar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5957555" y="153041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91000" y="6487887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(e.g. </a:t>
            </a:r>
            <a:r>
              <a:rPr lang="en-US" sz="1200" dirty="0" err="1" smtClean="0"/>
              <a:t>Kalogera</a:t>
            </a:r>
            <a:r>
              <a:rPr lang="en-US" sz="1200" dirty="0" smtClean="0"/>
              <a:t> et al. 2004, </a:t>
            </a:r>
            <a:r>
              <a:rPr lang="en-US" sz="1200" dirty="0" err="1" smtClean="0"/>
              <a:t>Abadie</a:t>
            </a:r>
            <a:r>
              <a:rPr lang="en-US" sz="1200" dirty="0" smtClean="0"/>
              <a:t> et al. 2010)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906870" y="5320043"/>
            <a:ext cx="1524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 Prediction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73019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76200" y="3581400"/>
            <a:ext cx="9220200" cy="3276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4370" name="Rectangle 2"/>
          <p:cNvSpPr>
            <a:spLocks noChangeArrowheads="1"/>
          </p:cNvSpPr>
          <p:nvPr/>
        </p:nvSpPr>
        <p:spPr bwMode="auto">
          <a:xfrm>
            <a:off x="302232" y="1735999"/>
            <a:ext cx="3590925" cy="12573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title"/>
          </p:nvPr>
        </p:nvSpPr>
        <p:spPr>
          <a:xfrm>
            <a:off x="166688" y="-18131"/>
            <a:ext cx="8763000" cy="8382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Baskerville" charset="0"/>
              </a:rPr>
              <a:t>W</a:t>
            </a:r>
            <a:r>
              <a:rPr lang="en-US" dirty="0" smtClean="0">
                <a:solidFill>
                  <a:srgbClr val="000000"/>
                </a:solidFill>
                <a:latin typeface="Baskerville" charset="0"/>
              </a:rPr>
              <a:t>hence Plutonium?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54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304800" y="1219200"/>
            <a:ext cx="4648200" cy="509588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 smtClean="0">
                <a:solidFill>
                  <a:srgbClr val="000000"/>
                </a:solidFill>
              </a:rPr>
              <a:t>Supernovae </a:t>
            </a:r>
            <a:r>
              <a:rPr lang="en-US" sz="2000" dirty="0">
                <a:solidFill>
                  <a:srgbClr val="000000"/>
                </a:solidFill>
              </a:rPr>
              <a:t>or NS </a:t>
            </a:r>
            <a:r>
              <a:rPr lang="en-US" sz="2000" dirty="0" smtClean="0">
                <a:solidFill>
                  <a:srgbClr val="000000"/>
                </a:solidFill>
              </a:rPr>
              <a:t>Mergers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graphicFrame>
        <p:nvGraphicFramePr>
          <p:cNvPr id="9543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725547"/>
              </p:ext>
            </p:extLst>
          </p:nvPr>
        </p:nvGraphicFramePr>
        <p:xfrm>
          <a:off x="768350" y="2191612"/>
          <a:ext cx="2709863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803" name="Equation" r:id="rId4" imgW="1308100" imgH="241300" progId="Equation.3">
                  <p:embed/>
                </p:oleObj>
              </mc:Choice>
              <mc:Fallback>
                <p:oleObj name="Equation" r:id="rId4" imgW="13081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2191612"/>
                        <a:ext cx="2709863" cy="501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4374" name="Text Box 6"/>
          <p:cNvSpPr txBox="1">
            <a:spLocks noChangeArrowheads="1"/>
          </p:cNvSpPr>
          <p:nvPr/>
        </p:nvSpPr>
        <p:spPr bwMode="auto">
          <a:xfrm>
            <a:off x="381000" y="1774099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Baskerville" charset="0"/>
              </a:rPr>
              <a:t>Galactic r-process rate:</a:t>
            </a:r>
          </a:p>
        </p:txBody>
      </p:sp>
      <p:sp>
        <p:nvSpPr>
          <p:cNvPr id="954378" name="Text Box 10"/>
          <p:cNvSpPr txBox="1">
            <a:spLocks noChangeArrowheads="1"/>
          </p:cNvSpPr>
          <p:nvPr/>
        </p:nvSpPr>
        <p:spPr bwMode="auto">
          <a:xfrm>
            <a:off x="1524000" y="2688499"/>
            <a:ext cx="1219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(Qian 2000)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93517"/>
            <a:ext cx="9144000" cy="2993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38100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Rapid Neutron Capture (r-Process) </a:t>
            </a:r>
            <a:r>
              <a:rPr lang="en-US" dirty="0" err="1" smtClean="0">
                <a:solidFill>
                  <a:schemeClr val="bg1"/>
                </a:solidFill>
              </a:rPr>
              <a:t>Nucleosynthesis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838200"/>
            <a:ext cx="4520195" cy="279247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76200" y="3581400"/>
            <a:ext cx="9220200" cy="3276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4370" name="Rectangle 2"/>
          <p:cNvSpPr>
            <a:spLocks noChangeArrowheads="1"/>
          </p:cNvSpPr>
          <p:nvPr/>
        </p:nvSpPr>
        <p:spPr bwMode="auto">
          <a:xfrm>
            <a:off x="302232" y="1735999"/>
            <a:ext cx="3590925" cy="12573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4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304800" y="1219200"/>
            <a:ext cx="4648200" cy="509588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 smtClean="0">
                <a:solidFill>
                  <a:srgbClr val="000000"/>
                </a:solidFill>
              </a:rPr>
              <a:t>Supernovae </a:t>
            </a:r>
            <a:r>
              <a:rPr lang="en-US" sz="2000" dirty="0">
                <a:solidFill>
                  <a:srgbClr val="000000"/>
                </a:solidFill>
              </a:rPr>
              <a:t>or NS </a:t>
            </a:r>
            <a:r>
              <a:rPr lang="en-US" sz="2000" dirty="0" smtClean="0">
                <a:solidFill>
                  <a:srgbClr val="000000"/>
                </a:solidFill>
              </a:rPr>
              <a:t>Mergers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graphicFrame>
        <p:nvGraphicFramePr>
          <p:cNvPr id="9543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679226"/>
              </p:ext>
            </p:extLst>
          </p:nvPr>
        </p:nvGraphicFramePr>
        <p:xfrm>
          <a:off x="768350" y="2191612"/>
          <a:ext cx="2709863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4151" name="Equation" r:id="rId4" imgW="1308100" imgH="241300" progId="Equation.3">
                  <p:embed/>
                </p:oleObj>
              </mc:Choice>
              <mc:Fallback>
                <p:oleObj name="Equation" r:id="rId4" imgW="1308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2191612"/>
                        <a:ext cx="2709863" cy="501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4374" name="Text Box 6"/>
          <p:cNvSpPr txBox="1">
            <a:spLocks noChangeArrowheads="1"/>
          </p:cNvSpPr>
          <p:nvPr/>
        </p:nvSpPr>
        <p:spPr bwMode="auto">
          <a:xfrm>
            <a:off x="381000" y="1774099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Baskerville" charset="0"/>
              </a:rPr>
              <a:t>Galactic r-process rate:</a:t>
            </a:r>
          </a:p>
        </p:txBody>
      </p:sp>
      <p:sp>
        <p:nvSpPr>
          <p:cNvPr id="954378" name="Text Box 10"/>
          <p:cNvSpPr txBox="1">
            <a:spLocks noChangeArrowheads="1"/>
          </p:cNvSpPr>
          <p:nvPr/>
        </p:nvSpPr>
        <p:spPr bwMode="auto">
          <a:xfrm>
            <a:off x="1524000" y="2688499"/>
            <a:ext cx="1219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(Qian 2000)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93517"/>
            <a:ext cx="9144000" cy="2993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38100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Rapid Neutron Capture (r-Process) </a:t>
            </a:r>
            <a:r>
              <a:rPr lang="en-US" dirty="0" err="1" smtClean="0">
                <a:solidFill>
                  <a:schemeClr val="bg1"/>
                </a:solidFill>
              </a:rPr>
              <a:t>Nucleosynthesis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2" descr="Screen shot 2014-04-06 at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85800"/>
            <a:ext cx="3797300" cy="310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084760" y="792840"/>
            <a:ext cx="19010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 smtClean="0"/>
              <a:t>Sneden</a:t>
            </a:r>
            <a:r>
              <a:rPr lang="en-US" sz="1400" dirty="0" smtClean="0"/>
              <a:t> et al. 2008</a:t>
            </a:r>
            <a:endParaRPr lang="en-US" sz="1400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66688" y="-18131"/>
            <a:ext cx="8763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  <a:latin typeface="Baskerville" charset="0"/>
              </a:rPr>
              <a:t>Whence Plutonium?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35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5-02 at 8.35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20" y="824342"/>
            <a:ext cx="9420262" cy="566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6535050"/>
            <a:ext cx="2082546" cy="28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Bartos</a:t>
            </a:r>
            <a:r>
              <a:rPr lang="en-US" sz="1200" dirty="0" smtClean="0"/>
              <a:t>, Brady, </a:t>
            </a:r>
            <a:r>
              <a:rPr lang="en-US" sz="1200" dirty="0" err="1" smtClean="0"/>
              <a:t>Marka</a:t>
            </a:r>
            <a:r>
              <a:rPr lang="en-US" sz="1200" dirty="0" smtClean="0"/>
              <a:t>  2013</a:t>
            </a:r>
            <a:endParaRPr lang="en-US" sz="120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422865" y="158815"/>
            <a:ext cx="8534400" cy="533400"/>
          </a:xfrm>
        </p:spPr>
        <p:txBody>
          <a:bodyPr/>
          <a:lstStyle/>
          <a:p>
            <a:r>
              <a:rPr lang="en-US" dirty="0" smtClean="0">
                <a:latin typeface="Baskerville" charset="0"/>
              </a:rPr>
              <a:t>Neutron Star </a:t>
            </a:r>
            <a:r>
              <a:rPr lang="en-US" dirty="0" smtClean="0">
                <a:latin typeface="Baskerville" charset="0"/>
              </a:rPr>
              <a:t>Merger 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403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8" name="Text Box 4"/>
          <p:cNvSpPr txBox="1">
            <a:spLocks noChangeArrowheads="1"/>
          </p:cNvSpPr>
          <p:nvPr/>
        </p:nvSpPr>
        <p:spPr bwMode="auto">
          <a:xfrm>
            <a:off x="415925" y="104775"/>
            <a:ext cx="853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 Hydro Simulation of NS-NS Merger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NSMergerS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88" y="838200"/>
            <a:ext cx="9076267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142" y="6329159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Courtesy: David </a:t>
            </a:r>
            <a:r>
              <a:rPr lang="en-US" dirty="0" err="1">
                <a:solidFill>
                  <a:schemeClr val="bg1"/>
                </a:solidFill>
              </a:rPr>
              <a:t>Radice</a:t>
            </a:r>
            <a:r>
              <a:rPr lang="en-US" dirty="0">
                <a:solidFill>
                  <a:schemeClr val="bg1"/>
                </a:solidFill>
              </a:rPr>
              <a:t>, Wolfgang </a:t>
            </a:r>
            <a:r>
              <a:rPr lang="en-US" dirty="0" err="1">
                <a:solidFill>
                  <a:schemeClr val="bg1"/>
                </a:solidFill>
              </a:rPr>
              <a:t>Kastaun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Filippo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Galeazzi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8" name="Line 6"/>
          <p:cNvSpPr>
            <a:spLocks noChangeShapeType="1"/>
          </p:cNvSpPr>
          <p:nvPr/>
        </p:nvSpPr>
        <p:spPr bwMode="auto">
          <a:xfrm>
            <a:off x="2133600" y="3028950"/>
            <a:ext cx="914400" cy="228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0759" name="Rectangle 7"/>
          <p:cNvSpPr>
            <a:spLocks noChangeArrowheads="1"/>
          </p:cNvSpPr>
          <p:nvPr/>
        </p:nvSpPr>
        <p:spPr bwMode="auto">
          <a:xfrm flipH="1">
            <a:off x="1447800" y="6457950"/>
            <a:ext cx="2022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Metzger &amp; Berger 2012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0" y="62484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BDM &amp; Berger 12 </a:t>
            </a:r>
            <a:endParaRPr 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346454" y="2571750"/>
            <a:ext cx="121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D12720"/>
                </a:solidFill>
              </a:rPr>
              <a:t>Short GRB</a:t>
            </a:r>
          </a:p>
        </p:txBody>
      </p:sp>
      <p:pic>
        <p:nvPicPr>
          <p:cNvPr id="3" name="Picture 2" descr="Screen Shot 2017-02-11 at 10.49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2" y="428662"/>
            <a:ext cx="7120890" cy="6400800"/>
          </a:xfrm>
          <a:prstGeom prst="rect">
            <a:avLst/>
          </a:prstGeom>
        </p:spPr>
      </p:pic>
      <p:sp>
        <p:nvSpPr>
          <p:cNvPr id="970756" name="Rectangle 4"/>
          <p:cNvSpPr>
            <a:spLocks noGrp="1" noChangeArrowheads="1"/>
          </p:cNvSpPr>
          <p:nvPr>
            <p:ph type="title"/>
          </p:nvPr>
        </p:nvSpPr>
        <p:spPr>
          <a:xfrm>
            <a:off x="-457200" y="0"/>
            <a:ext cx="10058401" cy="609600"/>
          </a:xfrm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Baskerville" charset="0"/>
              </a:rPr>
              <a:t>Electromagnetic Counterparts of NS Mergers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64008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BDM &amp; Berger 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3658" y="2505186"/>
            <a:ext cx="1371600" cy="4616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6-30 at 4.24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2819400" y="3657600"/>
            <a:ext cx="1066800" cy="609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19 at 11.29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88" y="735714"/>
            <a:ext cx="5181600" cy="2776742"/>
          </a:xfrm>
          <a:prstGeom prst="rect">
            <a:avLst/>
          </a:prstGeom>
        </p:spPr>
      </p:pic>
      <p:sp>
        <p:nvSpPr>
          <p:cNvPr id="97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1438"/>
            <a:ext cx="9144000" cy="609600"/>
          </a:xfrm>
          <a:noFill/>
          <a:ln/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latin typeface="Big Caslon" charset="0"/>
              </a:rPr>
              <a:t>Remnant Accretion </a:t>
            </a:r>
            <a:r>
              <a:rPr lang="en-US" sz="4000" b="1" dirty="0" smtClean="0">
                <a:solidFill>
                  <a:srgbClr val="000000"/>
                </a:solidFill>
                <a:latin typeface="Big Caslon" charset="0"/>
              </a:rPr>
              <a:t>Torus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9769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9538" y="3252109"/>
            <a:ext cx="9324975" cy="330835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1800" b="1" dirty="0">
              <a:solidFill>
                <a:srgbClr val="FFF26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Mass ~ 0.1 </a:t>
            </a:r>
            <a:r>
              <a:rPr lang="en-US" sz="2400" b="1" dirty="0">
                <a:solidFill>
                  <a:srgbClr val="000000"/>
                </a:solidFill>
              </a:rPr>
              <a:t>M</a:t>
            </a:r>
            <a:r>
              <a:rPr lang="en-US" sz="2400" b="1" baseline="-25000" dirty="0">
                <a:solidFill>
                  <a:srgbClr val="000000"/>
                </a:solidFill>
                <a:sym typeface="Wingdings" charset="0"/>
              </a:rPr>
              <a:t></a:t>
            </a:r>
            <a:r>
              <a:rPr lang="en-US" sz="2400" baseline="-25000" dirty="0">
                <a:solidFill>
                  <a:srgbClr val="000000"/>
                </a:solidFill>
                <a:sym typeface="Wingding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sym typeface="Wingdings" charset="0"/>
              </a:rPr>
              <a:t>&amp; </a:t>
            </a:r>
            <a:r>
              <a:rPr lang="en-US" sz="2400" b="1" dirty="0">
                <a:solidFill>
                  <a:srgbClr val="000000"/>
                </a:solidFill>
                <a:sym typeface="Wingdings" charset="0"/>
              </a:rPr>
              <a:t>Size ~ 3</a:t>
            </a:r>
            <a:r>
              <a:rPr lang="en-US" sz="2400" b="1" dirty="0" smtClean="0">
                <a:solidFill>
                  <a:srgbClr val="000000"/>
                </a:solidFill>
                <a:sym typeface="Wingdings" charset="0"/>
              </a:rPr>
              <a:t>0 </a:t>
            </a:r>
            <a:r>
              <a:rPr lang="en-US" sz="2400" b="1" dirty="0">
                <a:solidFill>
                  <a:srgbClr val="000000"/>
                </a:solidFill>
                <a:sym typeface="Wingdings" charset="0"/>
              </a:rPr>
              <a:t>km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</a:rPr>
              <a:t>Hot (T &gt; MeV) &amp; Dense (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 </a:t>
            </a:r>
            <a:r>
              <a:rPr lang="en-US" sz="2400" dirty="0">
                <a:solidFill>
                  <a:srgbClr val="000000"/>
                </a:solidFill>
              </a:rPr>
              <a:t>~ 10</a:t>
            </a:r>
            <a:r>
              <a:rPr lang="en-US" sz="2400" baseline="30000" dirty="0">
                <a:solidFill>
                  <a:srgbClr val="000000"/>
                </a:solidFill>
              </a:rPr>
              <a:t>8</a:t>
            </a:r>
            <a:r>
              <a:rPr lang="en-US" sz="2400" dirty="0">
                <a:solidFill>
                  <a:srgbClr val="000000"/>
                </a:solidFill>
              </a:rPr>
              <a:t>-10</a:t>
            </a:r>
            <a:r>
              <a:rPr lang="en-US" sz="2400" baseline="30000" dirty="0">
                <a:solidFill>
                  <a:srgbClr val="000000"/>
                </a:solidFill>
              </a:rPr>
              <a:t>12 </a:t>
            </a:r>
            <a:r>
              <a:rPr lang="en-US" sz="2400" dirty="0">
                <a:solidFill>
                  <a:srgbClr val="000000"/>
                </a:solidFill>
              </a:rPr>
              <a:t>g cm</a:t>
            </a:r>
            <a:r>
              <a:rPr lang="en-US" sz="2400" baseline="30000" dirty="0">
                <a:solidFill>
                  <a:srgbClr val="000000"/>
                </a:solidFill>
              </a:rPr>
              <a:t>-3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</a:rPr>
              <a:t>Neutrino Cooled: (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</a:t>
            </a:r>
            <a:r>
              <a:rPr lang="en-US" sz="2400" baseline="-25000" dirty="0">
                <a:solidFill>
                  <a:srgbClr val="000000"/>
                </a:solidFill>
                <a:sym typeface="Symbol" charset="0"/>
              </a:rPr>
              <a:t> 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~ 0.01-100)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Mildly Degenerate 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</a:t>
            </a:r>
            <a:r>
              <a:rPr lang="en-US" sz="2400" dirty="0" smtClean="0">
                <a:solidFill>
                  <a:srgbClr val="000000"/>
                </a:solidFill>
              </a:rPr>
              <a:t> Neutron-Rich 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(</a:t>
            </a: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Y</a:t>
            </a:r>
            <a:r>
              <a:rPr lang="en-US" sz="2400" baseline="-25000" dirty="0" smtClean="0">
                <a:solidFill>
                  <a:srgbClr val="000000"/>
                </a:solidFill>
                <a:sym typeface="Symbol" charset="0"/>
              </a:rPr>
              <a:t>e</a:t>
            </a: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~ </a:t>
            </a: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0.1)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FFF260"/>
                </a:solidFill>
              </a:rPr>
              <a:t>    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FFF260"/>
                </a:solidFill>
              </a:rPr>
              <a:t>   </a:t>
            </a:r>
          </a:p>
        </p:txBody>
      </p:sp>
      <p:sp>
        <p:nvSpPr>
          <p:cNvPr id="976901" name="Text Box 5"/>
          <p:cNvSpPr txBox="1">
            <a:spLocks noChangeArrowheads="1"/>
          </p:cNvSpPr>
          <p:nvPr/>
        </p:nvSpPr>
        <p:spPr bwMode="auto">
          <a:xfrm flipH="1">
            <a:off x="4633684" y="3109685"/>
            <a:ext cx="2568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FFFFFF"/>
                </a:solidFill>
              </a:rPr>
              <a:t>Siegel &amp; BDM, in prep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76906" name="Rectangle 10"/>
          <p:cNvSpPr>
            <a:spLocks noChangeArrowheads="1"/>
          </p:cNvSpPr>
          <p:nvPr/>
        </p:nvSpPr>
        <p:spPr bwMode="auto">
          <a:xfrm>
            <a:off x="190119" y="5250544"/>
            <a:ext cx="56388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6907" name="Rectangle 11"/>
          <p:cNvSpPr>
            <a:spLocks noChangeArrowheads="1"/>
          </p:cNvSpPr>
          <p:nvPr/>
        </p:nvSpPr>
        <p:spPr bwMode="auto">
          <a:xfrm>
            <a:off x="2466975" y="5274357"/>
            <a:ext cx="2514600" cy="442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7690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014356"/>
              </p:ext>
            </p:extLst>
          </p:nvPr>
        </p:nvGraphicFramePr>
        <p:xfrm>
          <a:off x="2476500" y="5302932"/>
          <a:ext cx="247650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538" name="Equation" r:id="rId5" imgW="1257300" imgH="203200" progId="Equation.3">
                  <p:embed/>
                </p:oleObj>
              </mc:Choice>
              <mc:Fallback>
                <p:oleObj name="Equation" r:id="rId5" imgW="1257300" imgH="203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5302932"/>
                        <a:ext cx="2476500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6909" name="AutoShape 13"/>
          <p:cNvSpPr>
            <a:spLocks/>
          </p:cNvSpPr>
          <p:nvPr/>
        </p:nvSpPr>
        <p:spPr bwMode="auto">
          <a:xfrm>
            <a:off x="5854827" y="5250544"/>
            <a:ext cx="533400" cy="1524000"/>
          </a:xfrm>
          <a:prstGeom prst="rightBrace">
            <a:avLst>
              <a:gd name="adj1" fmla="val 2381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76910" name="Text Box 14"/>
          <p:cNvSpPr txBox="1">
            <a:spLocks noChangeArrowheads="1"/>
          </p:cNvSpPr>
          <p:nvPr/>
        </p:nvSpPr>
        <p:spPr bwMode="auto">
          <a:xfrm>
            <a:off x="6177840" y="5526314"/>
            <a:ext cx="26323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</a:rPr>
              <a:t>Short GRB Engine?</a:t>
            </a:r>
          </a:p>
        </p:txBody>
      </p:sp>
      <p:sp>
        <p:nvSpPr>
          <p:cNvPr id="976911" name="Text Box 15"/>
          <p:cNvSpPr txBox="1">
            <a:spLocks noChangeArrowheads="1"/>
          </p:cNvSpPr>
          <p:nvPr/>
        </p:nvSpPr>
        <p:spPr bwMode="auto">
          <a:xfrm>
            <a:off x="309563" y="5283882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Accretion Rate</a:t>
            </a:r>
          </a:p>
        </p:txBody>
      </p:sp>
      <p:graphicFrame>
        <p:nvGraphicFramePr>
          <p:cNvPr id="97691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467635"/>
              </p:ext>
            </p:extLst>
          </p:nvPr>
        </p:nvGraphicFramePr>
        <p:xfrm>
          <a:off x="278267" y="5826807"/>
          <a:ext cx="548163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539" name="Equation" r:id="rId7" imgW="3098800" imgH="508000" progId="Equation.3">
                  <p:embed/>
                </p:oleObj>
              </mc:Choice>
              <mc:Fallback>
                <p:oleObj name="Equation" r:id="rId7" imgW="3098800" imgH="5080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67" y="5826807"/>
                        <a:ext cx="5481637" cy="895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 bwMode="auto">
          <a:xfrm>
            <a:off x="2995761" y="2133304"/>
            <a:ext cx="1295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263611" y="1729214"/>
            <a:ext cx="0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2767161" y="1438274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00561" y="1599904"/>
            <a:ext cx="609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83229" y="703943"/>
            <a:ext cx="769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e.g. Chen &amp; </a:t>
            </a:r>
            <a:r>
              <a:rPr lang="en-US" sz="1600" dirty="0" err="1" smtClean="0">
                <a:solidFill>
                  <a:schemeClr val="bg1"/>
                </a:solidFill>
              </a:rPr>
              <a:t>Beloborodov</a:t>
            </a:r>
            <a:r>
              <a:rPr lang="en-US" sz="1600" dirty="0" smtClean="0">
                <a:solidFill>
                  <a:schemeClr val="bg1"/>
                </a:solidFill>
              </a:rPr>
              <a:t> 07; BDM, </a:t>
            </a:r>
            <a:r>
              <a:rPr lang="en-US" sz="1600" dirty="0" err="1" smtClean="0">
                <a:solidFill>
                  <a:schemeClr val="bg1"/>
                </a:solidFill>
              </a:rPr>
              <a:t>Piro</a:t>
            </a:r>
            <a:r>
              <a:rPr lang="en-US" sz="1600" dirty="0" smtClean="0">
                <a:solidFill>
                  <a:schemeClr val="bg1"/>
                </a:solidFill>
              </a:rPr>
              <a:t> &amp; </a:t>
            </a:r>
            <a:r>
              <a:rPr lang="en-US" sz="1600" dirty="0" err="1" smtClean="0">
                <a:solidFill>
                  <a:schemeClr val="bg1"/>
                </a:solidFill>
              </a:rPr>
              <a:t>Quataert</a:t>
            </a:r>
            <a:r>
              <a:rPr lang="en-US" sz="1600" dirty="0" smtClean="0">
                <a:solidFill>
                  <a:schemeClr val="bg1"/>
                </a:solidFill>
              </a:rPr>
              <a:t> 08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01 at 2.34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" y="1232263"/>
            <a:ext cx="3053646" cy="4011466"/>
          </a:xfrm>
          <a:prstGeom prst="rect">
            <a:avLst/>
          </a:prstGeom>
        </p:spPr>
      </p:pic>
      <p:pic>
        <p:nvPicPr>
          <p:cNvPr id="3" name="Picture 2" descr="Screen Shot 2016-11-01 at 2.31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54" y="1250456"/>
            <a:ext cx="3170446" cy="3958476"/>
          </a:xfrm>
          <a:prstGeom prst="rect">
            <a:avLst/>
          </a:prstGeom>
        </p:spPr>
      </p:pic>
      <p:pic>
        <p:nvPicPr>
          <p:cNvPr id="2" name="Picture 1" descr="Screen Shot 2016-11-01 at 2.32.1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406" y="1267683"/>
            <a:ext cx="2955936" cy="3941249"/>
          </a:xfrm>
          <a:prstGeom prst="rect">
            <a:avLst/>
          </a:prstGeom>
        </p:spPr>
      </p:pic>
      <p:sp>
        <p:nvSpPr>
          <p:cNvPr id="120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-127000" y="89263"/>
            <a:ext cx="9296400" cy="6858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Baskerville" charset="0"/>
              </a:rPr>
              <a:t>Relativistic Jets &amp; Gamma-Ray Bursts</a:t>
            </a:r>
            <a:endParaRPr lang="en-US" sz="4000" dirty="0"/>
          </a:p>
        </p:txBody>
      </p:sp>
      <p:sp>
        <p:nvSpPr>
          <p:cNvPr id="1204228" name="Text Box 4"/>
          <p:cNvSpPr txBox="1">
            <a:spLocks noChangeArrowheads="1"/>
          </p:cNvSpPr>
          <p:nvPr/>
        </p:nvSpPr>
        <p:spPr bwMode="auto">
          <a:xfrm rot="10800000" flipV="1">
            <a:off x="229441" y="1308463"/>
            <a:ext cx="1871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Ruiz et al. 2016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3060" y="208473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10</a:t>
            </a:r>
            <a:r>
              <a:rPr lang="en-US" b="1" baseline="30000" dirty="0" smtClean="0">
                <a:solidFill>
                  <a:srgbClr val="FFFFFF"/>
                </a:solidFill>
              </a:rPr>
              <a:t>12</a:t>
            </a:r>
            <a:r>
              <a:rPr lang="en-US" b="1" dirty="0" smtClean="0">
                <a:solidFill>
                  <a:srgbClr val="FFFFFF"/>
                </a:solidFill>
              </a:rPr>
              <a:t> G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3860" y="200853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10</a:t>
            </a:r>
            <a:r>
              <a:rPr lang="en-US" b="1" baseline="30000" dirty="0" smtClean="0">
                <a:solidFill>
                  <a:srgbClr val="FFFFFF"/>
                </a:solidFill>
              </a:rPr>
              <a:t>15</a:t>
            </a:r>
            <a:r>
              <a:rPr lang="en-US" b="1" dirty="0" smtClean="0">
                <a:solidFill>
                  <a:srgbClr val="FFFFFF"/>
                </a:solidFill>
              </a:rPr>
              <a:t> G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884" y="5395196"/>
            <a:ext cx="8839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elativistic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articles in </a:t>
            </a:r>
            <a:r>
              <a:rPr lang="en-US" dirty="0" smtClean="0">
                <a:solidFill>
                  <a:schemeClr val="bg1"/>
                </a:solidFill>
              </a:rPr>
              <a:t>jet may experience photo-</a:t>
            </a:r>
            <a:r>
              <a:rPr lang="en-US" dirty="0" err="1" smtClean="0">
                <a:solidFill>
                  <a:schemeClr val="bg1"/>
                </a:solidFill>
              </a:rPr>
              <a:t>hadronic</a:t>
            </a:r>
            <a:r>
              <a:rPr lang="en-US" dirty="0" smtClean="0">
                <a:solidFill>
                  <a:schemeClr val="bg1"/>
                </a:solidFill>
              </a:rPr>
              <a:t> interactions, producing ultra</a:t>
            </a:r>
            <a:r>
              <a:rPr lang="en-US" dirty="0" smtClean="0">
                <a:solidFill>
                  <a:schemeClr val="bg1"/>
                </a:solidFill>
              </a:rPr>
              <a:t>-high energy neutrinos 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(e.g. Asano &amp; </a:t>
            </a:r>
            <a:r>
              <a:rPr lang="en-US" dirty="0" err="1" smtClean="0">
                <a:solidFill>
                  <a:schemeClr val="bg1"/>
                </a:solidFill>
              </a:rPr>
              <a:t>Murase</a:t>
            </a:r>
            <a:r>
              <a:rPr lang="en-US" dirty="0" smtClean="0">
                <a:solidFill>
                  <a:schemeClr val="bg1"/>
                </a:solidFill>
              </a:rPr>
              <a:t> 2015)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52400" y="59460"/>
            <a:ext cx="9448800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Baskerville"/>
                <a:cs typeface="Baskerville"/>
              </a:rPr>
              <a:t>The Dawn of Gravitational Wave Astronomy</a:t>
            </a:r>
            <a:endParaRPr lang="en-US" sz="3600" dirty="0">
              <a:solidFill>
                <a:schemeClr val="tx1"/>
              </a:solidFill>
              <a:latin typeface="Baskerville"/>
              <a:cs typeface="Baskerville"/>
            </a:endParaRPr>
          </a:p>
        </p:txBody>
      </p:sp>
      <p:pic>
        <p:nvPicPr>
          <p:cNvPr id="9" name="Picture 8" descr="Screen Shot 2016-02-15 at 6.08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1999"/>
            <a:ext cx="7620000" cy="60144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962" y="63963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2016</a:t>
            </a:r>
            <a:endParaRPr lang="en-US" dirty="0"/>
          </a:p>
        </p:txBody>
      </p:sp>
      <p:pic>
        <p:nvPicPr>
          <p:cNvPr id="11" name="Picture 10" descr="Screen Shot 2016-02-15 at 6.13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38600"/>
            <a:ext cx="3323774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47755" y="1009724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GW150914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8895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274" name="Picture 2" descr="nakar_du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46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6275" name="Text Box 3"/>
          <p:cNvSpPr txBox="1">
            <a:spLocks noChangeArrowheads="1"/>
          </p:cNvSpPr>
          <p:nvPr/>
        </p:nvSpPr>
        <p:spPr bwMode="auto">
          <a:xfrm>
            <a:off x="1181100" y="838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BATSE Bursts</a:t>
            </a:r>
            <a:endParaRPr lang="en-US" sz="1400"/>
          </a:p>
        </p:txBody>
      </p:sp>
      <p:sp>
        <p:nvSpPr>
          <p:cNvPr id="1206276" name="Text Box 4"/>
          <p:cNvSpPr txBox="1">
            <a:spLocks noChangeArrowheads="1"/>
          </p:cNvSpPr>
          <p:nvPr/>
        </p:nvSpPr>
        <p:spPr bwMode="auto">
          <a:xfrm rot="10800000" flipV="1">
            <a:off x="190500" y="4305300"/>
            <a:ext cx="144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Nakar 07</a:t>
            </a:r>
          </a:p>
        </p:txBody>
      </p:sp>
      <p:sp>
        <p:nvSpPr>
          <p:cNvPr id="1206277" name="Rectangle 5"/>
          <p:cNvSpPr>
            <a:spLocks noChangeArrowheads="1"/>
          </p:cNvSpPr>
          <p:nvPr/>
        </p:nvSpPr>
        <p:spPr bwMode="auto">
          <a:xfrm>
            <a:off x="457200" y="95250"/>
            <a:ext cx="4419600" cy="438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6278" name="Rectangle 6"/>
          <p:cNvSpPr>
            <a:spLocks noGrp="1" noChangeArrowheads="1"/>
          </p:cNvSpPr>
          <p:nvPr>
            <p:ph type="title"/>
          </p:nvPr>
        </p:nvSpPr>
        <p:spPr>
          <a:xfrm>
            <a:off x="60325" y="58738"/>
            <a:ext cx="5543550" cy="566737"/>
          </a:xfrm>
          <a:noFill/>
          <a:ln/>
        </p:spPr>
        <p:txBody>
          <a:bodyPr/>
          <a:lstStyle/>
          <a:p>
            <a:r>
              <a:rPr lang="en-US" sz="2800" b="1" dirty="0">
                <a:latin typeface="Big Caslon" charset="0"/>
              </a:rPr>
              <a:t>Short &amp; Long Gamma-Ray Bursts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22" name="Picture 2" descr="nakar_du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46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23" name="Rectangle 3"/>
          <p:cNvSpPr>
            <a:spLocks noChangeArrowheads="1"/>
          </p:cNvSpPr>
          <p:nvPr/>
        </p:nvSpPr>
        <p:spPr bwMode="auto">
          <a:xfrm>
            <a:off x="5334000" y="228600"/>
            <a:ext cx="3810000" cy="6629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08324" name="Picture 4" descr="stan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52344" y="4093369"/>
            <a:ext cx="2401888" cy="30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25" name="Text Box 5"/>
          <p:cNvSpPr txBox="1">
            <a:spLocks noChangeArrowheads="1"/>
          </p:cNvSpPr>
          <p:nvPr/>
        </p:nvSpPr>
        <p:spPr bwMode="auto">
          <a:xfrm>
            <a:off x="1181100" y="838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BATSE Bursts</a:t>
            </a:r>
            <a:endParaRPr lang="en-US" sz="1400"/>
          </a:p>
        </p:txBody>
      </p:sp>
      <p:sp>
        <p:nvSpPr>
          <p:cNvPr id="1208326" name="Text Box 6"/>
          <p:cNvSpPr txBox="1">
            <a:spLocks noChangeArrowheads="1"/>
          </p:cNvSpPr>
          <p:nvPr/>
        </p:nvSpPr>
        <p:spPr bwMode="auto">
          <a:xfrm>
            <a:off x="6049963" y="3833813"/>
            <a:ext cx="2519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" charset="0"/>
              <a:buNone/>
            </a:pPr>
            <a:r>
              <a:rPr lang="en-US" sz="1600" b="1"/>
              <a:t>Supernova Connection</a:t>
            </a:r>
          </a:p>
        </p:txBody>
      </p:sp>
      <p:sp>
        <p:nvSpPr>
          <p:cNvPr id="1208327" name="Text Box 7"/>
          <p:cNvSpPr txBox="1">
            <a:spLocks noChangeArrowheads="1"/>
          </p:cNvSpPr>
          <p:nvPr/>
        </p:nvSpPr>
        <p:spPr bwMode="auto">
          <a:xfrm>
            <a:off x="5715000" y="304800"/>
            <a:ext cx="312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Baskerville" charset="0"/>
              </a:rPr>
              <a:t>Long </a:t>
            </a:r>
            <a:r>
              <a:rPr lang="en-US" sz="2000" b="1" dirty="0" smtClean="0">
                <a:latin typeface="Baskerville" charset="0"/>
              </a:rPr>
              <a:t>GRBs:                      </a:t>
            </a:r>
            <a:r>
              <a:rPr lang="en-US" sz="2000" b="1" dirty="0" smtClean="0">
                <a:latin typeface="Baskerville" charset="0"/>
                <a:sym typeface="Symbol" charset="0"/>
              </a:rPr>
              <a:t>Death </a:t>
            </a:r>
            <a:r>
              <a:rPr lang="en-US" sz="2000" b="1" dirty="0">
                <a:latin typeface="Baskerville" charset="0"/>
                <a:sym typeface="Symbol" charset="0"/>
              </a:rPr>
              <a:t>of </a:t>
            </a:r>
            <a:r>
              <a:rPr lang="en-US" sz="2000" b="1" dirty="0">
                <a:latin typeface="Baskerville" charset="0"/>
              </a:rPr>
              <a:t>Massive Stars</a:t>
            </a:r>
          </a:p>
        </p:txBody>
      </p:sp>
      <p:sp>
        <p:nvSpPr>
          <p:cNvPr id="1208328" name="Text Box 8"/>
          <p:cNvSpPr txBox="1">
            <a:spLocks noChangeArrowheads="1"/>
          </p:cNvSpPr>
          <p:nvPr/>
        </p:nvSpPr>
        <p:spPr bwMode="auto">
          <a:xfrm rot="10800000" flipV="1">
            <a:off x="190500" y="4305300"/>
            <a:ext cx="144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Nakar 07</a:t>
            </a:r>
          </a:p>
        </p:txBody>
      </p:sp>
      <p:sp>
        <p:nvSpPr>
          <p:cNvPr id="1208329" name="AutoShape 9"/>
          <p:cNvSpPr>
            <a:spLocks noChangeArrowheads="1"/>
          </p:cNvSpPr>
          <p:nvPr/>
        </p:nvSpPr>
        <p:spPr bwMode="auto">
          <a:xfrm>
            <a:off x="3886200" y="1771650"/>
            <a:ext cx="1828800" cy="685800"/>
          </a:xfrm>
          <a:prstGeom prst="leftArrow">
            <a:avLst>
              <a:gd name="adj1" fmla="val 50000"/>
              <a:gd name="adj2" fmla="val 6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30" name="Rectangle 10"/>
          <p:cNvSpPr>
            <a:spLocks noChangeArrowheads="1"/>
          </p:cNvSpPr>
          <p:nvPr/>
        </p:nvSpPr>
        <p:spPr bwMode="auto">
          <a:xfrm>
            <a:off x="457200" y="95250"/>
            <a:ext cx="4419600" cy="438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31" name="Rectangle 11"/>
          <p:cNvSpPr>
            <a:spLocks noGrp="1" noChangeArrowheads="1"/>
          </p:cNvSpPr>
          <p:nvPr>
            <p:ph type="title"/>
          </p:nvPr>
        </p:nvSpPr>
        <p:spPr>
          <a:xfrm>
            <a:off x="60325" y="58738"/>
            <a:ext cx="5543550" cy="566737"/>
          </a:xfrm>
          <a:noFill/>
          <a:ln/>
        </p:spPr>
        <p:txBody>
          <a:bodyPr/>
          <a:lstStyle/>
          <a:p>
            <a:r>
              <a:rPr lang="en-US" sz="2800" b="1">
                <a:latin typeface="Big Caslon" charset="0"/>
              </a:rPr>
              <a:t>Short &amp; Long Gamma-Ray Bursts</a:t>
            </a:r>
            <a:endParaRPr lang="en-US"/>
          </a:p>
        </p:txBody>
      </p:sp>
      <p:pic>
        <p:nvPicPr>
          <p:cNvPr id="1208333" name="Picture 13" descr="gamma_ray_burst_host_galax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66825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34" name="Text Box 14"/>
          <p:cNvSpPr txBox="1">
            <a:spLocks noChangeArrowheads="1"/>
          </p:cNvSpPr>
          <p:nvPr/>
        </p:nvSpPr>
        <p:spPr bwMode="auto">
          <a:xfrm>
            <a:off x="5867400" y="4114800"/>
            <a:ext cx="297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GRB 030329 </a:t>
            </a:r>
            <a:r>
              <a:rPr lang="en-US" sz="1600" b="1">
                <a:sym typeface="Symbol" charset="0"/>
              </a:rPr>
              <a:t></a:t>
            </a:r>
            <a:r>
              <a:rPr lang="en-US" sz="1600" b="1"/>
              <a:t> SN 2003dh</a:t>
            </a:r>
          </a:p>
        </p:txBody>
      </p:sp>
      <p:sp>
        <p:nvSpPr>
          <p:cNvPr id="1208335" name="Text Box 15"/>
          <p:cNvSpPr txBox="1">
            <a:spLocks noChangeArrowheads="1"/>
          </p:cNvSpPr>
          <p:nvPr/>
        </p:nvSpPr>
        <p:spPr bwMode="auto">
          <a:xfrm rot="5400000">
            <a:off x="8048625" y="5446713"/>
            <a:ext cx="17129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Stanek et al. 2003</a:t>
            </a:r>
          </a:p>
        </p:txBody>
      </p:sp>
      <p:sp>
        <p:nvSpPr>
          <p:cNvPr id="1208336" name="Text Box 16"/>
          <p:cNvSpPr txBox="1">
            <a:spLocks noChangeArrowheads="1"/>
          </p:cNvSpPr>
          <p:nvPr/>
        </p:nvSpPr>
        <p:spPr bwMode="auto">
          <a:xfrm>
            <a:off x="5343525" y="914400"/>
            <a:ext cx="3905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1EA1"/>
                </a:solidFill>
              </a:rPr>
              <a:t>Star-Forming Host Galaxies (z</a:t>
            </a:r>
            <a:r>
              <a:rPr lang="en-US" sz="1600" b="1" baseline="-25000">
                <a:solidFill>
                  <a:srgbClr val="001EA1"/>
                </a:solidFill>
              </a:rPr>
              <a:t>avg</a:t>
            </a:r>
            <a:r>
              <a:rPr lang="en-US" sz="1600" b="1">
                <a:solidFill>
                  <a:srgbClr val="001EA1"/>
                </a:solidFill>
              </a:rPr>
              <a:t>~2-3)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370" name="Picture 2" descr="nakar_du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46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0371" name="Rectangle 3"/>
          <p:cNvSpPr>
            <a:spLocks noChangeArrowheads="1"/>
          </p:cNvSpPr>
          <p:nvPr/>
        </p:nvSpPr>
        <p:spPr bwMode="auto">
          <a:xfrm>
            <a:off x="5334000" y="228600"/>
            <a:ext cx="3810000" cy="6629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10372" name="Picture 4" descr="stan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52344" y="4093369"/>
            <a:ext cx="2401888" cy="30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0373" name="Text Box 5"/>
          <p:cNvSpPr txBox="1">
            <a:spLocks noChangeArrowheads="1"/>
          </p:cNvSpPr>
          <p:nvPr/>
        </p:nvSpPr>
        <p:spPr bwMode="auto">
          <a:xfrm>
            <a:off x="1181100" y="838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BATSE Bursts</a:t>
            </a:r>
            <a:endParaRPr lang="en-US" sz="1400"/>
          </a:p>
        </p:txBody>
      </p:sp>
      <p:sp>
        <p:nvSpPr>
          <p:cNvPr id="1210374" name="Text Box 6"/>
          <p:cNvSpPr txBox="1">
            <a:spLocks noChangeArrowheads="1"/>
          </p:cNvSpPr>
          <p:nvPr/>
        </p:nvSpPr>
        <p:spPr bwMode="auto">
          <a:xfrm>
            <a:off x="6049963" y="3833813"/>
            <a:ext cx="2519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" charset="0"/>
              <a:buNone/>
            </a:pPr>
            <a:r>
              <a:rPr lang="en-US" sz="1600" b="1"/>
              <a:t>Supernova Connection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 rot="10800000" flipV="1">
            <a:off x="190500" y="4305300"/>
            <a:ext cx="144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Nakar 07</a:t>
            </a:r>
          </a:p>
        </p:txBody>
      </p:sp>
      <p:sp>
        <p:nvSpPr>
          <p:cNvPr id="1210377" name="AutoShape 9"/>
          <p:cNvSpPr>
            <a:spLocks noChangeArrowheads="1"/>
          </p:cNvSpPr>
          <p:nvPr/>
        </p:nvSpPr>
        <p:spPr bwMode="auto">
          <a:xfrm>
            <a:off x="3886200" y="1771650"/>
            <a:ext cx="1828800" cy="685800"/>
          </a:xfrm>
          <a:prstGeom prst="leftArrow">
            <a:avLst>
              <a:gd name="adj1" fmla="val 50000"/>
              <a:gd name="adj2" fmla="val 6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0378" name="Rectangle 10"/>
          <p:cNvSpPr>
            <a:spLocks noChangeArrowheads="1"/>
          </p:cNvSpPr>
          <p:nvPr/>
        </p:nvSpPr>
        <p:spPr bwMode="auto">
          <a:xfrm>
            <a:off x="457200" y="95250"/>
            <a:ext cx="4419600" cy="438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0379" name="Rectangle 11"/>
          <p:cNvSpPr>
            <a:spLocks noGrp="1" noChangeArrowheads="1"/>
          </p:cNvSpPr>
          <p:nvPr>
            <p:ph type="title"/>
          </p:nvPr>
        </p:nvSpPr>
        <p:spPr>
          <a:xfrm>
            <a:off x="60325" y="58738"/>
            <a:ext cx="5543550" cy="566737"/>
          </a:xfrm>
          <a:noFill/>
          <a:ln/>
        </p:spPr>
        <p:txBody>
          <a:bodyPr/>
          <a:lstStyle/>
          <a:p>
            <a:r>
              <a:rPr lang="en-US" sz="2800" b="1" dirty="0">
                <a:latin typeface="Big Caslon" charset="0"/>
              </a:rPr>
              <a:t>Short &amp; Long Gamma-Ray Bursts</a:t>
            </a:r>
            <a:endParaRPr lang="en-US" dirty="0"/>
          </a:p>
        </p:txBody>
      </p:sp>
      <p:pic>
        <p:nvPicPr>
          <p:cNvPr id="1210381" name="Picture 13" descr="gamma_ray_burst_host_galax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66825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0382" name="Text Box 14"/>
          <p:cNvSpPr txBox="1">
            <a:spLocks noChangeArrowheads="1"/>
          </p:cNvSpPr>
          <p:nvPr/>
        </p:nvSpPr>
        <p:spPr bwMode="auto">
          <a:xfrm>
            <a:off x="5867400" y="4114800"/>
            <a:ext cx="297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GRB 030329 </a:t>
            </a:r>
            <a:r>
              <a:rPr lang="en-US" sz="1600" b="1">
                <a:sym typeface="Symbol" charset="0"/>
              </a:rPr>
              <a:t></a:t>
            </a:r>
            <a:r>
              <a:rPr lang="en-US" sz="1600" b="1"/>
              <a:t> SN 2003dh</a:t>
            </a:r>
          </a:p>
        </p:txBody>
      </p:sp>
      <p:sp>
        <p:nvSpPr>
          <p:cNvPr id="1210383" name="Text Box 15"/>
          <p:cNvSpPr txBox="1">
            <a:spLocks noChangeArrowheads="1"/>
          </p:cNvSpPr>
          <p:nvPr/>
        </p:nvSpPr>
        <p:spPr bwMode="auto">
          <a:xfrm rot="5400000">
            <a:off x="8048625" y="5446713"/>
            <a:ext cx="17129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Stanek et al. 2003</a:t>
            </a:r>
          </a:p>
        </p:txBody>
      </p:sp>
      <p:sp>
        <p:nvSpPr>
          <p:cNvPr id="1210384" name="Rectangle 16"/>
          <p:cNvSpPr>
            <a:spLocks noChangeArrowheads="1"/>
          </p:cNvSpPr>
          <p:nvPr/>
        </p:nvSpPr>
        <p:spPr bwMode="auto">
          <a:xfrm>
            <a:off x="838200" y="4565650"/>
            <a:ext cx="3429000" cy="22860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10385" name="Picture 17" descr="shortGR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94238"/>
            <a:ext cx="2819400" cy="19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0386" name="Text Box 18"/>
          <p:cNvSpPr txBox="1">
            <a:spLocks noChangeArrowheads="1"/>
          </p:cNvSpPr>
          <p:nvPr/>
        </p:nvSpPr>
        <p:spPr bwMode="auto">
          <a:xfrm>
            <a:off x="2828925" y="5113338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Short</a:t>
            </a:r>
          </a:p>
        </p:txBody>
      </p:sp>
      <p:sp>
        <p:nvSpPr>
          <p:cNvPr id="1210387" name="AutoShape 19"/>
          <p:cNvSpPr>
            <a:spLocks noChangeArrowheads="1"/>
          </p:cNvSpPr>
          <p:nvPr/>
        </p:nvSpPr>
        <p:spPr bwMode="auto">
          <a:xfrm>
            <a:off x="2305050" y="3441700"/>
            <a:ext cx="533400" cy="1143000"/>
          </a:xfrm>
          <a:prstGeom prst="upArrow">
            <a:avLst>
              <a:gd name="adj1" fmla="val 50000"/>
              <a:gd name="adj2" fmla="val 53571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0388" name="Text Box 20"/>
          <p:cNvSpPr txBox="1">
            <a:spLocks noChangeArrowheads="1"/>
          </p:cNvSpPr>
          <p:nvPr/>
        </p:nvSpPr>
        <p:spPr bwMode="auto">
          <a:xfrm>
            <a:off x="2924175" y="5468938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???</a:t>
            </a:r>
          </a:p>
        </p:txBody>
      </p:sp>
      <p:sp>
        <p:nvSpPr>
          <p:cNvPr id="1210389" name="Text Box 21"/>
          <p:cNvSpPr txBox="1">
            <a:spLocks noChangeArrowheads="1"/>
          </p:cNvSpPr>
          <p:nvPr/>
        </p:nvSpPr>
        <p:spPr bwMode="auto">
          <a:xfrm>
            <a:off x="5343525" y="914400"/>
            <a:ext cx="3905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1EA1"/>
                </a:solidFill>
              </a:rPr>
              <a:t>Star-Forming Host Galaxies (z</a:t>
            </a:r>
            <a:r>
              <a:rPr lang="en-US" sz="1600" b="1" baseline="-25000">
                <a:solidFill>
                  <a:srgbClr val="001EA1"/>
                </a:solidFill>
              </a:rPr>
              <a:t>avg</a:t>
            </a:r>
            <a:r>
              <a:rPr lang="en-US" sz="1600" b="1">
                <a:solidFill>
                  <a:srgbClr val="001EA1"/>
                </a:solidFill>
              </a:rPr>
              <a:t>~2-3)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5715000" y="304800"/>
            <a:ext cx="312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Baskerville" charset="0"/>
              </a:rPr>
              <a:t>Long </a:t>
            </a:r>
            <a:r>
              <a:rPr lang="en-US" sz="2000" b="1" dirty="0" smtClean="0">
                <a:latin typeface="Baskerville" charset="0"/>
              </a:rPr>
              <a:t>GRBs:                      </a:t>
            </a:r>
            <a:r>
              <a:rPr lang="en-US" sz="2000" b="1" dirty="0" smtClean="0">
                <a:latin typeface="Baskerville" charset="0"/>
                <a:sym typeface="Symbol" charset="0"/>
              </a:rPr>
              <a:t>Death </a:t>
            </a:r>
            <a:r>
              <a:rPr lang="en-US" sz="2000" b="1" dirty="0">
                <a:latin typeface="Baskerville" charset="0"/>
                <a:sym typeface="Symbol" charset="0"/>
              </a:rPr>
              <a:t>of </a:t>
            </a:r>
            <a:r>
              <a:rPr lang="en-US" sz="2000" b="1" dirty="0">
                <a:latin typeface="Baskerville" charset="0"/>
              </a:rPr>
              <a:t>Massive Stars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01 at 2.45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8600"/>
            <a:ext cx="2971800" cy="3237698"/>
          </a:xfrm>
          <a:prstGeom prst="rect">
            <a:avLst/>
          </a:prstGeom>
        </p:spPr>
      </p:pic>
      <p:pic>
        <p:nvPicPr>
          <p:cNvPr id="1212420" name="Picture 4" descr="bloombur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62" y="3352800"/>
            <a:ext cx="4246177" cy="34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2421" name="Text Box 5"/>
          <p:cNvSpPr txBox="1">
            <a:spLocks noChangeArrowheads="1"/>
          </p:cNvSpPr>
          <p:nvPr/>
        </p:nvSpPr>
        <p:spPr bwMode="auto">
          <a:xfrm>
            <a:off x="2682240" y="6474413"/>
            <a:ext cx="1647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DE2421"/>
                </a:solidFill>
              </a:rPr>
              <a:t>KECK   Bloom+06</a:t>
            </a:r>
          </a:p>
        </p:txBody>
      </p:sp>
      <p:pic>
        <p:nvPicPr>
          <p:cNvPr id="1212424" name="Picture 8" descr="FOX_0507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14556"/>
            <a:ext cx="4095750" cy="354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2425" name="Text Box 9"/>
          <p:cNvSpPr txBox="1">
            <a:spLocks noChangeArrowheads="1"/>
          </p:cNvSpPr>
          <p:nvPr/>
        </p:nvSpPr>
        <p:spPr bwMode="auto">
          <a:xfrm>
            <a:off x="5055109" y="642595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DE2421"/>
                </a:solidFill>
              </a:rPr>
              <a:t>Fox</a:t>
            </a:r>
            <a:r>
              <a:rPr lang="en-US" sz="1400" dirty="0">
                <a:solidFill>
                  <a:srgbClr val="DE2421"/>
                </a:solidFill>
              </a:rPr>
              <a:t>+05</a:t>
            </a:r>
          </a:p>
        </p:txBody>
      </p:sp>
      <p:sp>
        <p:nvSpPr>
          <p:cNvPr id="1212426" name="AutoShape 10"/>
          <p:cNvSpPr>
            <a:spLocks noChangeArrowheads="1"/>
          </p:cNvSpPr>
          <p:nvPr/>
        </p:nvSpPr>
        <p:spPr bwMode="auto">
          <a:xfrm rot="-2922352">
            <a:off x="7194550" y="4640263"/>
            <a:ext cx="852488" cy="169862"/>
          </a:xfrm>
          <a:prstGeom prst="leftArrow">
            <a:avLst>
              <a:gd name="adj1" fmla="val 50000"/>
              <a:gd name="adj2" fmla="val 12546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2429" name="AutoShape 13"/>
          <p:cNvSpPr>
            <a:spLocks noChangeArrowheads="1"/>
          </p:cNvSpPr>
          <p:nvPr/>
        </p:nvSpPr>
        <p:spPr bwMode="auto">
          <a:xfrm rot="13865526" flipH="1">
            <a:off x="2363142" y="5960063"/>
            <a:ext cx="685800" cy="152400"/>
          </a:xfrm>
          <a:prstGeom prst="lef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2430" name="Rectangle 14"/>
          <p:cNvSpPr>
            <a:spLocks noChangeArrowheads="1"/>
          </p:cNvSpPr>
          <p:nvPr/>
        </p:nvSpPr>
        <p:spPr bwMode="auto">
          <a:xfrm>
            <a:off x="2663190" y="6226763"/>
            <a:ext cx="2057400" cy="7239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2431" name="Text Box 15"/>
          <p:cNvSpPr txBox="1">
            <a:spLocks noChangeArrowheads="1"/>
          </p:cNvSpPr>
          <p:nvPr/>
        </p:nvSpPr>
        <p:spPr bwMode="auto">
          <a:xfrm>
            <a:off x="2697180" y="621507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DE2421"/>
                </a:solidFill>
              </a:rPr>
              <a:t>z = </a:t>
            </a:r>
            <a:r>
              <a:rPr lang="en-US" sz="1800" b="1" dirty="0" smtClean="0">
                <a:solidFill>
                  <a:srgbClr val="DE2421"/>
                </a:solidFill>
              </a:rPr>
              <a:t>0.225                  </a:t>
            </a:r>
            <a:r>
              <a:rPr lang="en-US" sz="1800" b="1" dirty="0">
                <a:solidFill>
                  <a:srgbClr val="DE2421"/>
                </a:solidFill>
              </a:rPr>
              <a:t>SFR &lt; </a:t>
            </a:r>
            <a:r>
              <a:rPr lang="en-US" sz="1800" b="1" dirty="0" smtClean="0">
                <a:solidFill>
                  <a:srgbClr val="DE2421"/>
                </a:solidFill>
              </a:rPr>
              <a:t>0.1 </a:t>
            </a:r>
            <a:r>
              <a:rPr lang="en-US" sz="1800" b="1" dirty="0">
                <a:solidFill>
                  <a:srgbClr val="DE2421"/>
                </a:solidFill>
              </a:rPr>
              <a:t>M</a:t>
            </a:r>
            <a:r>
              <a:rPr lang="en-US" sz="1800" b="1" baseline="-25000" dirty="0">
                <a:solidFill>
                  <a:srgbClr val="DE2421"/>
                </a:solidFill>
                <a:sym typeface="Wingdings" charset="0"/>
              </a:rPr>
              <a:t> </a:t>
            </a:r>
            <a:r>
              <a:rPr lang="en-US" sz="1800" b="1" dirty="0">
                <a:solidFill>
                  <a:srgbClr val="DE2421"/>
                </a:solidFill>
              </a:rPr>
              <a:t>yr</a:t>
            </a:r>
            <a:r>
              <a:rPr lang="en-US" sz="1800" b="1" baseline="30000" dirty="0">
                <a:solidFill>
                  <a:srgbClr val="DE2421"/>
                </a:solidFill>
              </a:rPr>
              <a:t>-1</a:t>
            </a:r>
            <a:endParaRPr lang="en-US" sz="1800" b="1" dirty="0">
              <a:solidFill>
                <a:srgbClr val="DE2421"/>
              </a:solidFill>
            </a:endParaRPr>
          </a:p>
        </p:txBody>
      </p:sp>
      <p:sp>
        <p:nvSpPr>
          <p:cNvPr id="1212432" name="Rectangle 16"/>
          <p:cNvSpPr>
            <a:spLocks noChangeArrowheads="1"/>
          </p:cNvSpPr>
          <p:nvPr/>
        </p:nvSpPr>
        <p:spPr bwMode="auto">
          <a:xfrm>
            <a:off x="7048500" y="3817938"/>
            <a:ext cx="2000250" cy="6667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2433" name="Text Box 17"/>
          <p:cNvSpPr txBox="1">
            <a:spLocks noChangeArrowheads="1"/>
          </p:cNvSpPr>
          <p:nvPr/>
        </p:nvSpPr>
        <p:spPr bwMode="auto">
          <a:xfrm>
            <a:off x="6991350" y="3817938"/>
            <a:ext cx="220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DE2421"/>
                </a:solidFill>
              </a:rPr>
              <a:t>z = 0.16                 SFR = 0.2 M</a:t>
            </a:r>
            <a:r>
              <a:rPr lang="en-US" sz="1800" b="1" baseline="-25000">
                <a:solidFill>
                  <a:srgbClr val="DE2421"/>
                </a:solidFill>
                <a:sym typeface="Wingdings" charset="0"/>
              </a:rPr>
              <a:t></a:t>
            </a:r>
            <a:r>
              <a:rPr lang="en-US" sz="1800" b="1">
                <a:solidFill>
                  <a:srgbClr val="DE2421"/>
                </a:solidFill>
              </a:rPr>
              <a:t> yr</a:t>
            </a:r>
            <a:r>
              <a:rPr lang="en-US" sz="1800" b="1" baseline="30000">
                <a:solidFill>
                  <a:srgbClr val="DE2421"/>
                </a:solidFill>
              </a:rPr>
              <a:t>-1</a:t>
            </a:r>
            <a:endParaRPr lang="en-US" sz="1800" b="1">
              <a:solidFill>
                <a:srgbClr val="DE2421"/>
              </a:solidFill>
            </a:endParaRPr>
          </a:p>
        </p:txBody>
      </p:sp>
      <p:sp>
        <p:nvSpPr>
          <p:cNvPr id="1212434" name="Text Box 18"/>
          <p:cNvSpPr txBox="1">
            <a:spLocks noChangeArrowheads="1"/>
          </p:cNvSpPr>
          <p:nvPr/>
        </p:nvSpPr>
        <p:spPr bwMode="auto">
          <a:xfrm>
            <a:off x="394335" y="59680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rgbClr val="FF0000"/>
                </a:solidFill>
              </a:rPr>
              <a:t>Bloom+06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212436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3" y="392825"/>
            <a:ext cx="5716587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12439" name="Rectangle 23"/>
          <p:cNvSpPr>
            <a:spLocks noChangeArrowheads="1"/>
          </p:cNvSpPr>
          <p:nvPr/>
        </p:nvSpPr>
        <p:spPr bwMode="auto">
          <a:xfrm>
            <a:off x="216027" y="545975"/>
            <a:ext cx="1952625" cy="2922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r>
              <a:rPr lang="en-US" sz="1800" b="1" dirty="0">
                <a:solidFill>
                  <a:srgbClr val="DE2421"/>
                </a:solidFill>
              </a:rPr>
              <a:t>GRB050724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212440" name="Text Box 24"/>
          <p:cNvSpPr txBox="1">
            <a:spLocks noChangeArrowheads="1"/>
          </p:cNvSpPr>
          <p:nvPr/>
        </p:nvSpPr>
        <p:spPr bwMode="auto">
          <a:xfrm>
            <a:off x="1447800" y="2819400"/>
            <a:ext cx="1647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DE2421"/>
                </a:solidFill>
              </a:rPr>
              <a:t>Berger+05</a:t>
            </a:r>
          </a:p>
        </p:txBody>
      </p:sp>
      <p:sp>
        <p:nvSpPr>
          <p:cNvPr id="1212441" name="AutoShape 25"/>
          <p:cNvSpPr>
            <a:spLocks noChangeArrowheads="1"/>
          </p:cNvSpPr>
          <p:nvPr/>
        </p:nvSpPr>
        <p:spPr bwMode="auto">
          <a:xfrm rot="5396737">
            <a:off x="3956302" y="2050175"/>
            <a:ext cx="685800" cy="152400"/>
          </a:xfrm>
          <a:prstGeom prst="lef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2442" name="Rectangle 26"/>
          <p:cNvSpPr>
            <a:spLocks noChangeArrowheads="1"/>
          </p:cNvSpPr>
          <p:nvPr/>
        </p:nvSpPr>
        <p:spPr bwMode="auto">
          <a:xfrm>
            <a:off x="3265739" y="2423238"/>
            <a:ext cx="2133600" cy="762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2443" name="Text Box 27"/>
          <p:cNvSpPr txBox="1">
            <a:spLocks noChangeArrowheads="1"/>
          </p:cNvSpPr>
          <p:nvPr/>
        </p:nvSpPr>
        <p:spPr bwMode="auto">
          <a:xfrm>
            <a:off x="3265739" y="2480388"/>
            <a:ext cx="215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smtClean="0">
                <a:solidFill>
                  <a:srgbClr val="DE2421"/>
                </a:solidFill>
              </a:rPr>
              <a:t>z </a:t>
            </a:r>
            <a:r>
              <a:rPr lang="en-US" sz="1800" b="1" dirty="0">
                <a:solidFill>
                  <a:srgbClr val="DE2421"/>
                </a:solidFill>
              </a:rPr>
              <a:t>= </a:t>
            </a:r>
            <a:r>
              <a:rPr lang="en-US" sz="1800" b="1" dirty="0" smtClean="0">
                <a:solidFill>
                  <a:srgbClr val="DE2421"/>
                </a:solidFill>
              </a:rPr>
              <a:t>0.258               SFR &lt; 0.03 </a:t>
            </a:r>
            <a:r>
              <a:rPr lang="en-US" sz="1800" b="1" dirty="0">
                <a:solidFill>
                  <a:srgbClr val="DE2421"/>
                </a:solidFill>
              </a:rPr>
              <a:t>M</a:t>
            </a:r>
            <a:r>
              <a:rPr lang="en-US" sz="1800" b="1" baseline="-25000" dirty="0">
                <a:solidFill>
                  <a:srgbClr val="DE2421"/>
                </a:solidFill>
                <a:sym typeface="Wingdings" charset="0"/>
              </a:rPr>
              <a:t></a:t>
            </a:r>
            <a:r>
              <a:rPr lang="en-US" sz="1800" b="1" dirty="0">
                <a:solidFill>
                  <a:srgbClr val="DE2421"/>
                </a:solidFill>
              </a:rPr>
              <a:t> yr</a:t>
            </a:r>
            <a:r>
              <a:rPr lang="en-US" sz="1800" b="1" baseline="30000" dirty="0">
                <a:solidFill>
                  <a:srgbClr val="DE2421"/>
                </a:solidFill>
              </a:rPr>
              <a:t>-1</a:t>
            </a:r>
            <a:endParaRPr lang="en-US" sz="1800" b="1" dirty="0">
              <a:solidFill>
                <a:srgbClr val="DE2421"/>
              </a:solidFill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5092446" y="3416425"/>
            <a:ext cx="1952625" cy="2922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r>
              <a:rPr lang="en-US" sz="1800" b="1" dirty="0" smtClean="0">
                <a:solidFill>
                  <a:srgbClr val="DE2421"/>
                </a:solidFill>
              </a:rPr>
              <a:t>GRB050709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129540" y="3301000"/>
            <a:ext cx="1952625" cy="2922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r>
              <a:rPr lang="en-US" sz="1800" b="1" dirty="0" smtClean="0">
                <a:solidFill>
                  <a:srgbClr val="DE2421"/>
                </a:solidFill>
              </a:rPr>
              <a:t>GRB050509b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212445" name="Text Box 29"/>
          <p:cNvSpPr txBox="1">
            <a:spLocks noChangeArrowheads="1"/>
          </p:cNvSpPr>
          <p:nvPr/>
        </p:nvSpPr>
        <p:spPr bwMode="auto">
          <a:xfrm>
            <a:off x="2438400" y="37725"/>
            <a:ext cx="4267200" cy="52322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Bell MT" charset="0"/>
              </a:rPr>
              <a:t>Short GRB Host Galaxies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7772400" y="6858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rgbClr val="FF0000"/>
                </a:solidFill>
              </a:rPr>
              <a:t>Fong+16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7" name="AutoShape 13"/>
          <p:cNvSpPr>
            <a:spLocks noChangeArrowheads="1"/>
          </p:cNvSpPr>
          <p:nvPr/>
        </p:nvSpPr>
        <p:spPr bwMode="auto">
          <a:xfrm rot="1330002" flipH="1">
            <a:off x="7460875" y="1839081"/>
            <a:ext cx="685800" cy="152400"/>
          </a:xfrm>
          <a:prstGeom prst="lef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5562600" y="1447800"/>
            <a:ext cx="2057400" cy="7239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5638800" y="14478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DE2421"/>
                </a:solidFill>
              </a:rPr>
              <a:t>z = </a:t>
            </a:r>
            <a:r>
              <a:rPr lang="en-US" sz="1800" b="1" dirty="0" smtClean="0">
                <a:solidFill>
                  <a:srgbClr val="DE2421"/>
                </a:solidFill>
              </a:rPr>
              <a:t>0.134           </a:t>
            </a:r>
            <a:r>
              <a:rPr lang="en-US" sz="1800" b="1" dirty="0">
                <a:solidFill>
                  <a:srgbClr val="DE2421"/>
                </a:solidFill>
              </a:rPr>
              <a:t>SFR &lt; </a:t>
            </a:r>
            <a:r>
              <a:rPr lang="en-US" sz="1800" b="1" dirty="0" smtClean="0">
                <a:solidFill>
                  <a:srgbClr val="DE2421"/>
                </a:solidFill>
              </a:rPr>
              <a:t>0.4 </a:t>
            </a:r>
            <a:r>
              <a:rPr lang="en-US" sz="1800" b="1" dirty="0">
                <a:solidFill>
                  <a:srgbClr val="DE2421"/>
                </a:solidFill>
              </a:rPr>
              <a:t>M</a:t>
            </a:r>
            <a:r>
              <a:rPr lang="en-US" sz="1800" b="1" baseline="-25000" dirty="0">
                <a:solidFill>
                  <a:srgbClr val="DE2421"/>
                </a:solidFill>
                <a:sym typeface="Wingdings" charset="0"/>
              </a:rPr>
              <a:t> </a:t>
            </a:r>
            <a:r>
              <a:rPr lang="en-US" sz="1800" b="1" dirty="0">
                <a:solidFill>
                  <a:srgbClr val="DE2421"/>
                </a:solidFill>
              </a:rPr>
              <a:t>yr</a:t>
            </a:r>
            <a:r>
              <a:rPr lang="en-US" sz="1800" b="1" baseline="30000" dirty="0">
                <a:solidFill>
                  <a:srgbClr val="DE2421"/>
                </a:solidFill>
              </a:rPr>
              <a:t>-1</a:t>
            </a:r>
            <a:endParaRPr lang="en-US" sz="1800" b="1" dirty="0">
              <a:solidFill>
                <a:srgbClr val="DE242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Arrow Connector 23"/>
          <p:cNvCxnSpPr/>
          <p:nvPr/>
        </p:nvCxnSpPr>
        <p:spPr bwMode="auto">
          <a:xfrm flipH="1">
            <a:off x="7086600" y="2789021"/>
            <a:ext cx="93840" cy="2773579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92" y="152400"/>
            <a:ext cx="8915400" cy="838200"/>
          </a:xfrm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Alternative Short GRB Models</a:t>
            </a:r>
            <a:r>
              <a:rPr lang="en-US" sz="2800" dirty="0" smtClean="0">
                <a:solidFill>
                  <a:srgbClr val="FFFFFF"/>
                </a:solidFill>
              </a:rPr>
              <a:t>?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Neutron Star Accretion-Induced Collapse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00" y="1050925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</a:rPr>
              <a:t>MacFadyen</a:t>
            </a:r>
            <a:r>
              <a:rPr lang="en-US" sz="1200" dirty="0" smtClean="0">
                <a:solidFill>
                  <a:srgbClr val="FFFFFF"/>
                </a:solidFill>
              </a:rPr>
              <a:t> et al. 2005, </a:t>
            </a:r>
            <a:r>
              <a:rPr lang="en-US" sz="1200" dirty="0" err="1" smtClean="0">
                <a:solidFill>
                  <a:srgbClr val="FFFFFF"/>
                </a:solidFill>
              </a:rPr>
              <a:t>Dermer</a:t>
            </a:r>
            <a:r>
              <a:rPr lang="en-US" sz="1200" dirty="0" smtClean="0">
                <a:solidFill>
                  <a:srgbClr val="FFFFFF"/>
                </a:solidFill>
              </a:rPr>
              <a:t> &amp; </a:t>
            </a:r>
            <a:r>
              <a:rPr lang="en-US" sz="1200" dirty="0" err="1" smtClean="0">
                <a:solidFill>
                  <a:srgbClr val="FFFFFF"/>
                </a:solidFill>
              </a:rPr>
              <a:t>Atoyan</a:t>
            </a:r>
            <a:r>
              <a:rPr lang="en-US" sz="1200" dirty="0" smtClean="0">
                <a:solidFill>
                  <a:srgbClr val="FFFFFF"/>
                </a:solidFill>
              </a:rPr>
              <a:t> 2006, </a:t>
            </a:r>
            <a:r>
              <a:rPr lang="en-US" sz="1200" dirty="0" err="1" smtClean="0">
                <a:solidFill>
                  <a:srgbClr val="FFFFFF"/>
                </a:solidFill>
              </a:rPr>
              <a:t>Giocomazzo</a:t>
            </a:r>
            <a:r>
              <a:rPr lang="en-US" sz="1200" dirty="0" smtClean="0">
                <a:solidFill>
                  <a:srgbClr val="FFFFFF"/>
                </a:solidFill>
              </a:rPr>
              <a:t> &amp; </a:t>
            </a:r>
            <a:r>
              <a:rPr lang="en-US" sz="1200" dirty="0" err="1" smtClean="0">
                <a:solidFill>
                  <a:srgbClr val="FFFFFF"/>
                </a:solidFill>
              </a:rPr>
              <a:t>Perna</a:t>
            </a:r>
            <a:r>
              <a:rPr lang="en-US" sz="1200" dirty="0" smtClean="0">
                <a:solidFill>
                  <a:srgbClr val="FFFFFF"/>
                </a:solidFill>
              </a:rPr>
              <a:t> 2012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5-03-29 at 12.59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3045191" cy="195856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5356225" y="1784350"/>
            <a:ext cx="1828800" cy="182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6270625" y="15621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057513" y="108537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Ω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937250" y="5473700"/>
            <a:ext cx="841248" cy="838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0073" y="239395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89650" y="5626100"/>
            <a:ext cx="838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rapezoid 14"/>
          <p:cNvSpPr/>
          <p:nvPr/>
        </p:nvSpPr>
        <p:spPr bwMode="auto">
          <a:xfrm rot="5400000">
            <a:off x="5382260" y="5683197"/>
            <a:ext cx="381000" cy="381000"/>
          </a:xfrm>
          <a:prstGeom prst="trapezoid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rapezoid 15"/>
          <p:cNvSpPr/>
          <p:nvPr/>
        </p:nvSpPr>
        <p:spPr bwMode="auto">
          <a:xfrm rot="16200000">
            <a:off x="6960066" y="5686810"/>
            <a:ext cx="381000" cy="381000"/>
          </a:xfrm>
          <a:prstGeom prst="trapezoid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5369280" y="2817934"/>
            <a:ext cx="269520" cy="2744666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72100" y="48133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???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588312"/>
              </p:ext>
            </p:extLst>
          </p:nvPr>
        </p:nvGraphicFramePr>
        <p:xfrm>
          <a:off x="4425950" y="4121150"/>
          <a:ext cx="3810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" name="Equation" r:id="rId4" imgW="1524000" imgH="228600" progId="Equation.3">
                  <p:embed/>
                </p:oleObj>
              </mc:Choice>
              <mc:Fallback>
                <p:oleObj name="Equation" r:id="rId4" imgW="152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5950" y="4121150"/>
                        <a:ext cx="3810000" cy="5715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04800" y="3915546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Q: Does collapse of a rotating NS leave a disk around the new BH    (of the same mass and angular momentum)?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1200" y="6400800"/>
            <a:ext cx="3322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Margalit</a:t>
            </a:r>
            <a:r>
              <a:rPr lang="en-US" sz="1600" dirty="0" smtClean="0">
                <a:solidFill>
                  <a:schemeClr val="bg1"/>
                </a:solidFill>
              </a:rPr>
              <a:t>, Metzger, </a:t>
            </a:r>
            <a:r>
              <a:rPr lang="en-US" sz="1600" dirty="0" err="1" smtClean="0">
                <a:solidFill>
                  <a:schemeClr val="bg1"/>
                </a:solidFill>
              </a:rPr>
              <a:t>Beloborodov</a:t>
            </a:r>
            <a:r>
              <a:rPr lang="en-US" sz="1600" dirty="0" smtClean="0">
                <a:solidFill>
                  <a:schemeClr val="bg1"/>
                </a:solidFill>
              </a:rPr>
              <a:t> 15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71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29 at 2.24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2" y="0"/>
            <a:ext cx="792987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722" y="4893473"/>
            <a:ext cx="1801368" cy="8778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DISK POSSIBLE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903976" y="64008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Margalit</a:t>
            </a:r>
            <a:r>
              <a:rPr lang="en-US" sz="1600" dirty="0" smtClean="0"/>
              <a:t> et al. 2015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457154" y="434190"/>
            <a:ext cx="2057400" cy="238658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Dog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Dog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Dog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Dog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Dog</a:t>
            </a:r>
          </a:p>
          <a:p>
            <a:pPr algn="ctr"/>
            <a:endParaRPr lang="en-US" b="1" dirty="0" smtClean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0" y="3581400"/>
            <a:ext cx="14478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 DISK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8382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ALLOWED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04744" y="4633893"/>
            <a:ext cx="289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Inner Power-Law Index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003336" y="6307926"/>
            <a:ext cx="289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Pressure Normalization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70075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4300"/>
            <a:ext cx="8696325" cy="5334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Baskerville" charset="0"/>
              </a:rPr>
              <a:t>Short GRBs are Rare in the LIGO Volume</a:t>
            </a:r>
            <a:endParaRPr lang="en-US" sz="3600" baseline="-25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sym typeface="Symbol" charset="0"/>
            </a:endParaRPr>
          </a:p>
        </p:txBody>
      </p:sp>
      <p:pic>
        <p:nvPicPr>
          <p:cNvPr id="1216515" name="Picture 3" descr="xray_jets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842" y="2544780"/>
            <a:ext cx="36576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6516" name="Picture 4" descr="Screen shot 2011-08-31 at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047750"/>
            <a:ext cx="6381750" cy="44608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16517" name="Text Box 5"/>
          <p:cNvSpPr txBox="1">
            <a:spLocks noChangeArrowheads="1"/>
          </p:cNvSpPr>
          <p:nvPr/>
        </p:nvSpPr>
        <p:spPr bwMode="auto">
          <a:xfrm flipH="1">
            <a:off x="6781800" y="4495800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/>
              <a:t>BDM </a:t>
            </a:r>
            <a:r>
              <a:rPr lang="en-US" sz="1400" dirty="0"/>
              <a:t>&amp; Berger 2012</a:t>
            </a:r>
          </a:p>
        </p:txBody>
      </p:sp>
      <p:pic>
        <p:nvPicPr>
          <p:cNvPr id="1216518" name="Picture 6" descr="Swift-Satellite-15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8" y="704850"/>
            <a:ext cx="76200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6519" name="Line 7"/>
          <p:cNvSpPr>
            <a:spLocks noChangeShapeType="1"/>
          </p:cNvSpPr>
          <p:nvPr/>
        </p:nvSpPr>
        <p:spPr bwMode="auto">
          <a:xfrm flipH="1" flipV="1">
            <a:off x="645258" y="1220805"/>
            <a:ext cx="533400" cy="2971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6520" name="Line 8"/>
          <p:cNvSpPr>
            <a:spLocks noChangeShapeType="1"/>
          </p:cNvSpPr>
          <p:nvPr/>
        </p:nvSpPr>
        <p:spPr bwMode="auto">
          <a:xfrm flipV="1">
            <a:off x="1388208" y="1144605"/>
            <a:ext cx="457200" cy="30765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6521" name="Text Box 9"/>
          <p:cNvSpPr txBox="1">
            <a:spLocks noChangeArrowheads="1"/>
          </p:cNvSpPr>
          <p:nvPr/>
        </p:nvSpPr>
        <p:spPr bwMode="auto">
          <a:xfrm>
            <a:off x="816708" y="1449405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</a:t>
            </a:r>
            <a:r>
              <a:rPr 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j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16522" name="Line 10"/>
          <p:cNvSpPr>
            <a:spLocks noChangeShapeType="1"/>
          </p:cNvSpPr>
          <p:nvPr/>
        </p:nvSpPr>
        <p:spPr bwMode="auto">
          <a:xfrm flipV="1">
            <a:off x="1280004" y="1213955"/>
            <a:ext cx="0" cy="2971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6523" name="Text Box 11"/>
          <p:cNvSpPr txBox="1">
            <a:spLocks noChangeArrowheads="1"/>
          </p:cNvSpPr>
          <p:nvPr/>
        </p:nvSpPr>
        <p:spPr bwMode="auto">
          <a:xfrm>
            <a:off x="5591175" y="5086350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Baskerville" charset="0"/>
              </a:rPr>
              <a:t>Redshift z</a:t>
            </a:r>
          </a:p>
        </p:txBody>
      </p:sp>
      <p:sp>
        <p:nvSpPr>
          <p:cNvPr id="1216524" name="Text Box 12"/>
          <p:cNvSpPr txBox="1">
            <a:spLocks noChangeArrowheads="1"/>
          </p:cNvSpPr>
          <p:nvPr/>
        </p:nvSpPr>
        <p:spPr bwMode="auto">
          <a:xfrm rot="16200000">
            <a:off x="1665283" y="2562239"/>
            <a:ext cx="28162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Baskerville" charset="0"/>
              </a:rPr>
              <a:t>Detection Rate &gt;z (</a:t>
            </a:r>
            <a:r>
              <a:rPr lang="en-US" sz="2000" dirty="0" err="1">
                <a:latin typeface="Baskerville" charset="0"/>
              </a:rPr>
              <a:t>yr</a:t>
            </a:r>
            <a:r>
              <a:rPr lang="en-US" sz="2000" dirty="0">
                <a:latin typeface="Baskerville" charset="0"/>
              </a:rPr>
              <a:t> </a:t>
            </a:r>
            <a:r>
              <a:rPr lang="en-US" sz="2000" baseline="30000" dirty="0">
                <a:latin typeface="Baskerville" charset="0"/>
              </a:rPr>
              <a:t>-1</a:t>
            </a:r>
            <a:r>
              <a:rPr lang="en-US" sz="2000" dirty="0">
                <a:latin typeface="Baskerville" charset="0"/>
              </a:rPr>
              <a:t>) </a:t>
            </a:r>
          </a:p>
        </p:txBody>
      </p:sp>
      <p:graphicFrame>
        <p:nvGraphicFramePr>
          <p:cNvPr id="1216525" name="Object 13"/>
          <p:cNvGraphicFramePr>
            <a:graphicFrameLocks noChangeAspect="1"/>
          </p:cNvGraphicFramePr>
          <p:nvPr/>
        </p:nvGraphicFramePr>
        <p:xfrm>
          <a:off x="5524500" y="5768975"/>
          <a:ext cx="345122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821" name="Equation" r:id="rId7" imgW="1955800" imgH="469900" progId="Equation.3">
                  <p:embed/>
                </p:oleObj>
              </mc:Choice>
              <mc:Fallback>
                <p:oleObj name="Equation" r:id="rId7" imgW="1955800" imgH="4699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5768975"/>
                        <a:ext cx="3451225" cy="830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D1272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6526" name="Text Box 14"/>
          <p:cNvSpPr txBox="1">
            <a:spLocks noChangeArrowheads="1"/>
          </p:cNvSpPr>
          <p:nvPr/>
        </p:nvSpPr>
        <p:spPr bwMode="auto">
          <a:xfrm>
            <a:off x="190500" y="600075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F</a:t>
            </a:r>
            <a:r>
              <a:rPr lang="en-US" sz="2000" dirty="0" smtClean="0">
                <a:solidFill>
                  <a:srgbClr val="000000"/>
                </a:solidFill>
              </a:rPr>
              <a:t>raction observed by </a:t>
            </a:r>
            <a:r>
              <a:rPr lang="en-US" sz="2000" dirty="0">
                <a:solidFill>
                  <a:srgbClr val="000000"/>
                </a:solidFill>
              </a:rPr>
              <a:t>all sky 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-ray telescope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16527" name="Text Box 15"/>
          <p:cNvSpPr txBox="1">
            <a:spLocks noChangeArrowheads="1"/>
          </p:cNvSpPr>
          <p:nvPr/>
        </p:nvSpPr>
        <p:spPr bwMode="auto">
          <a:xfrm>
            <a:off x="4800600" y="3962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D1272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!!!</a:t>
            </a:r>
          </a:p>
        </p:txBody>
      </p:sp>
      <p:sp>
        <p:nvSpPr>
          <p:cNvPr id="1216528" name="Text Box 16"/>
          <p:cNvSpPr txBox="1">
            <a:spLocks noChangeArrowheads="1"/>
          </p:cNvSpPr>
          <p:nvPr/>
        </p:nvSpPr>
        <p:spPr bwMode="auto">
          <a:xfrm>
            <a:off x="5562600" y="1524000"/>
            <a:ext cx="198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Swift Short GRBs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8" name="Line 6"/>
          <p:cNvSpPr>
            <a:spLocks noChangeShapeType="1"/>
          </p:cNvSpPr>
          <p:nvPr/>
        </p:nvSpPr>
        <p:spPr bwMode="auto">
          <a:xfrm>
            <a:off x="2133600" y="3028950"/>
            <a:ext cx="914400" cy="228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0759" name="Rectangle 7"/>
          <p:cNvSpPr>
            <a:spLocks noChangeArrowheads="1"/>
          </p:cNvSpPr>
          <p:nvPr/>
        </p:nvSpPr>
        <p:spPr bwMode="auto">
          <a:xfrm flipH="1">
            <a:off x="1447800" y="6457950"/>
            <a:ext cx="2022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Metzger &amp; Berger 2012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0" y="62484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BDM &amp; Berger 12 </a:t>
            </a:r>
            <a:endParaRPr 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346454" y="2571750"/>
            <a:ext cx="121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D12720"/>
                </a:solidFill>
              </a:rPr>
              <a:t>Short GRB</a:t>
            </a:r>
          </a:p>
        </p:txBody>
      </p:sp>
      <p:pic>
        <p:nvPicPr>
          <p:cNvPr id="3" name="Picture 2" descr="Screen Shot 2017-02-11 at 10.49.2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2" y="428662"/>
            <a:ext cx="7120890" cy="6400800"/>
          </a:xfrm>
          <a:prstGeom prst="rect">
            <a:avLst/>
          </a:prstGeom>
        </p:spPr>
      </p:pic>
      <p:sp>
        <p:nvSpPr>
          <p:cNvPr id="970756" name="Rectangle 4"/>
          <p:cNvSpPr>
            <a:spLocks noGrp="1" noChangeArrowheads="1"/>
          </p:cNvSpPr>
          <p:nvPr>
            <p:ph type="title"/>
          </p:nvPr>
        </p:nvSpPr>
        <p:spPr>
          <a:xfrm>
            <a:off x="-457200" y="0"/>
            <a:ext cx="10058401" cy="609600"/>
          </a:xfrm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Baskerville" charset="0"/>
              </a:rPr>
              <a:t>Electromagnetic Counterparts of NS Mergers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64008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BDM &amp; Berger 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3658" y="2505186"/>
            <a:ext cx="1371600" cy="4616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273467"/>
              </p:ext>
            </p:extLst>
          </p:nvPr>
        </p:nvGraphicFramePr>
        <p:xfrm>
          <a:off x="152400" y="5867400"/>
          <a:ext cx="345122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053" name="Equation" r:id="rId5" imgW="1955800" imgH="469900" progId="Equation.3">
                  <p:embed/>
                </p:oleObj>
              </mc:Choice>
              <mc:Fallback>
                <p:oleObj name="Equation" r:id="rId5" imgW="1955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867400"/>
                        <a:ext cx="3451225" cy="830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D1272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52400" y="5334000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Fraction of GWs with GRB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918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8" name="Line 6"/>
          <p:cNvSpPr>
            <a:spLocks noChangeShapeType="1"/>
          </p:cNvSpPr>
          <p:nvPr/>
        </p:nvSpPr>
        <p:spPr bwMode="auto">
          <a:xfrm>
            <a:off x="2133600" y="3028950"/>
            <a:ext cx="914400" cy="228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0759" name="Rectangle 7"/>
          <p:cNvSpPr>
            <a:spLocks noChangeArrowheads="1"/>
          </p:cNvSpPr>
          <p:nvPr/>
        </p:nvSpPr>
        <p:spPr bwMode="auto">
          <a:xfrm flipH="1">
            <a:off x="1447800" y="6457950"/>
            <a:ext cx="2022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Metzger &amp; Berger 2012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0" y="62484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BDM &amp; Berger 12 </a:t>
            </a:r>
            <a:endParaRPr 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346454" y="2571750"/>
            <a:ext cx="121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D12720"/>
                </a:solidFill>
              </a:rPr>
              <a:t>Short GRB</a:t>
            </a:r>
          </a:p>
        </p:txBody>
      </p:sp>
      <p:pic>
        <p:nvPicPr>
          <p:cNvPr id="3" name="Picture 2" descr="Screen Shot 2017-02-11 at 10.49.2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2" y="428662"/>
            <a:ext cx="7120890" cy="6400800"/>
          </a:xfrm>
          <a:prstGeom prst="rect">
            <a:avLst/>
          </a:prstGeom>
        </p:spPr>
      </p:pic>
      <p:sp>
        <p:nvSpPr>
          <p:cNvPr id="970756" name="Rectangle 4"/>
          <p:cNvSpPr>
            <a:spLocks noGrp="1" noChangeArrowheads="1"/>
          </p:cNvSpPr>
          <p:nvPr>
            <p:ph type="title"/>
          </p:nvPr>
        </p:nvSpPr>
        <p:spPr>
          <a:xfrm>
            <a:off x="-457200" y="0"/>
            <a:ext cx="10058401" cy="609600"/>
          </a:xfrm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Baskerville" charset="0"/>
              </a:rPr>
              <a:t>Electromagnetic Counterparts of NS Mergers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64008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BDM &amp; Berger 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9142" y="3167007"/>
            <a:ext cx="1371600" cy="4616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491756"/>
              </p:ext>
            </p:extLst>
          </p:nvPr>
        </p:nvGraphicFramePr>
        <p:xfrm>
          <a:off x="152400" y="5867400"/>
          <a:ext cx="345122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077" name="Equation" r:id="rId5" imgW="1955800" imgH="469900" progId="Equation.3">
                  <p:embed/>
                </p:oleObj>
              </mc:Choice>
              <mc:Fallback>
                <p:oleObj name="Equation" r:id="rId5" imgW="1955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867400"/>
                        <a:ext cx="3451225" cy="830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D1272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52400" y="5334000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Fraction of GWs with GRB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337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118" name="Text Box 22"/>
          <p:cNvSpPr txBox="1">
            <a:spLocks noChangeArrowheads="1"/>
          </p:cNvSpPr>
          <p:nvPr/>
        </p:nvSpPr>
        <p:spPr bwMode="auto">
          <a:xfrm>
            <a:off x="533400" y="2667000"/>
            <a:ext cx="2133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 smtClean="0">
                <a:solidFill>
                  <a:schemeClr val="bg1"/>
                </a:solidFill>
              </a:rPr>
              <a:t>τ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exp</a:t>
            </a:r>
            <a:r>
              <a:rPr lang="en-US" sz="3200" dirty="0" smtClean="0">
                <a:solidFill>
                  <a:schemeClr val="bg1"/>
                </a:solidFill>
              </a:rPr>
              <a:t> ~ </a:t>
            </a:r>
            <a:r>
              <a:rPr lang="en-US" sz="3200" dirty="0" err="1">
                <a:solidFill>
                  <a:schemeClr val="bg1"/>
                </a:solidFill>
              </a:rPr>
              <a:t>ms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8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4876800" cy="609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askerville" charset="0"/>
              </a:rPr>
              <a:t>Neutron-Rich </a:t>
            </a:r>
            <a:r>
              <a:rPr lang="en-US" dirty="0" err="1">
                <a:solidFill>
                  <a:schemeClr val="bg1"/>
                </a:solidFill>
                <a:latin typeface="Baskerville" charset="0"/>
              </a:rPr>
              <a:t>Ejecta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84102" name="Text Box 6"/>
          <p:cNvSpPr txBox="1">
            <a:spLocks noChangeArrowheads="1"/>
          </p:cNvSpPr>
          <p:nvPr/>
        </p:nvSpPr>
        <p:spPr bwMode="auto">
          <a:xfrm>
            <a:off x="1460373" y="1637175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M</a:t>
            </a:r>
            <a:r>
              <a:rPr lang="en-US" sz="2800" b="1" baseline="-25000" dirty="0" err="1">
                <a:solidFill>
                  <a:schemeClr val="bg1"/>
                </a:solidFill>
              </a:rPr>
              <a:t>ej</a:t>
            </a:r>
            <a:r>
              <a:rPr lang="en-US" sz="2800" b="1" dirty="0">
                <a:solidFill>
                  <a:schemeClr val="bg1"/>
                </a:solidFill>
              </a:rPr>
              <a:t> ~ 10</a:t>
            </a:r>
            <a:r>
              <a:rPr lang="en-US" sz="2800" b="1" baseline="30000" dirty="0">
                <a:solidFill>
                  <a:schemeClr val="bg1"/>
                </a:solidFill>
              </a:rPr>
              <a:t>-3</a:t>
            </a:r>
            <a:r>
              <a:rPr lang="en-US" sz="2800" b="1" dirty="0">
                <a:solidFill>
                  <a:schemeClr val="bg1"/>
                </a:solidFill>
              </a:rPr>
              <a:t> - 10</a:t>
            </a:r>
            <a:r>
              <a:rPr lang="en-US" sz="2800" b="1" baseline="30000" dirty="0">
                <a:solidFill>
                  <a:schemeClr val="bg1"/>
                </a:solidFill>
              </a:rPr>
              <a:t>-2</a:t>
            </a:r>
            <a:r>
              <a:rPr lang="en-US" sz="2800" b="1" dirty="0">
                <a:solidFill>
                  <a:schemeClr val="bg1"/>
                </a:solidFill>
              </a:rPr>
              <a:t> M</a:t>
            </a:r>
            <a:r>
              <a:rPr lang="en-US" sz="2800" b="1" baseline="-25000" dirty="0">
                <a:solidFill>
                  <a:schemeClr val="bg1"/>
                </a:solidFill>
                <a:latin typeface="ＭＳ Ｐゴシック" charset="0"/>
                <a:sym typeface="Wingdings" charset="0"/>
              </a:rPr>
              <a:t>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28410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645126"/>
              </p:ext>
            </p:extLst>
          </p:nvPr>
        </p:nvGraphicFramePr>
        <p:xfrm>
          <a:off x="2951163" y="2424113"/>
          <a:ext cx="2379662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465" name="Equation" r:id="rId4" imgW="1066800" imgH="457200" progId="Equation.3">
                  <p:embed/>
                </p:oleObj>
              </mc:Choice>
              <mc:Fallback>
                <p:oleObj name="Equation" r:id="rId4" imgW="1066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63" y="2424113"/>
                        <a:ext cx="2379662" cy="1019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84116" name="Picture 20" descr="Screen shot 2014-09-17 at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3000"/>
            <a:ext cx="3110787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7766" y="975775"/>
            <a:ext cx="454423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EEF46"/>
                </a:solidFill>
                <a:latin typeface="Baskerville" charset="0"/>
              </a:rPr>
              <a:t>“Dynamical” </a:t>
            </a:r>
            <a:r>
              <a:rPr lang="en-US" sz="3200" dirty="0" err="1" smtClean="0">
                <a:solidFill>
                  <a:srgbClr val="FEEF46"/>
                </a:solidFill>
                <a:latin typeface="Baskerville" charset="0"/>
              </a:rPr>
              <a:t>Ejecta</a:t>
            </a:r>
            <a:endParaRPr lang="en-US" sz="3200" b="1" dirty="0">
              <a:solidFill>
                <a:srgbClr val="FEEF46"/>
              </a:solidFill>
              <a:latin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018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7-07 at 6.36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127"/>
            <a:ext cx="9144000" cy="681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953000" y="304800"/>
            <a:ext cx="3839992" cy="762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bg1"/>
                </a:solidFill>
              </a:rPr>
              <a:t>Where did these come from?</a:t>
            </a:r>
            <a:endParaRPr kumimoji="0" lang="en-US" sz="3200" b="0" i="0" u="none" strike="noStrike" cap="none" normalizeH="0" baseline="0" dirty="0"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2733" y="4953000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LSC/Sonoma State/</a:t>
            </a:r>
            <a:r>
              <a:rPr lang="en-US" sz="1000" dirty="0" err="1" smtClean="0">
                <a:solidFill>
                  <a:srgbClr val="FFFFFF"/>
                </a:solidFill>
              </a:rPr>
              <a:t>Aurore</a:t>
            </a:r>
            <a:r>
              <a:rPr lang="en-US" sz="1000" dirty="0" smtClean="0">
                <a:solidFill>
                  <a:srgbClr val="FFFFFF"/>
                </a:solidFill>
              </a:rPr>
              <a:t> </a:t>
            </a:r>
            <a:r>
              <a:rPr lang="en-US" sz="1000" dirty="0" err="1" smtClean="0">
                <a:solidFill>
                  <a:srgbClr val="FFFFFF"/>
                </a:solidFill>
              </a:rPr>
              <a:t>Simonnet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86200" y="5257800"/>
            <a:ext cx="5486400" cy="6096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8208" y="5212493"/>
            <a:ext cx="7680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Field Binaries (“Standard”, Chemically Homogeneous)? 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Dynamical (Globular Clusters, Nuclear Star Clusters)?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Population III Stars?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Gas Disks in Active Galactic Nuclei?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58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118" name="Text Box 22"/>
          <p:cNvSpPr txBox="1">
            <a:spLocks noChangeArrowheads="1"/>
          </p:cNvSpPr>
          <p:nvPr/>
        </p:nvSpPr>
        <p:spPr bwMode="auto">
          <a:xfrm>
            <a:off x="533400" y="2667000"/>
            <a:ext cx="2133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 smtClean="0">
                <a:solidFill>
                  <a:schemeClr val="bg1"/>
                </a:solidFill>
              </a:rPr>
              <a:t>τ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exp</a:t>
            </a:r>
            <a:r>
              <a:rPr lang="en-US" sz="3200" dirty="0" smtClean="0">
                <a:solidFill>
                  <a:schemeClr val="bg1"/>
                </a:solidFill>
              </a:rPr>
              <a:t> ~ </a:t>
            </a:r>
            <a:r>
              <a:rPr lang="en-US" sz="3200" dirty="0" err="1">
                <a:solidFill>
                  <a:schemeClr val="bg1"/>
                </a:solidFill>
              </a:rPr>
              <a:t>ms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8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4876800" cy="609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askerville" charset="0"/>
              </a:rPr>
              <a:t>Neutron-Rich </a:t>
            </a:r>
            <a:r>
              <a:rPr lang="en-US" dirty="0" err="1">
                <a:solidFill>
                  <a:schemeClr val="bg1"/>
                </a:solidFill>
                <a:latin typeface="Baskerville" charset="0"/>
              </a:rPr>
              <a:t>Ejecta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84100" name="Text Box 4"/>
          <p:cNvSpPr txBox="1">
            <a:spLocks noChangeArrowheads="1"/>
          </p:cNvSpPr>
          <p:nvPr/>
        </p:nvSpPr>
        <p:spPr bwMode="auto">
          <a:xfrm>
            <a:off x="27766" y="975775"/>
            <a:ext cx="454423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EEF46"/>
                </a:solidFill>
                <a:latin typeface="Baskerville" charset="0"/>
              </a:rPr>
              <a:t>“Dynamical” </a:t>
            </a:r>
            <a:r>
              <a:rPr lang="en-US" sz="3200" dirty="0" err="1" smtClean="0">
                <a:solidFill>
                  <a:srgbClr val="FEEF46"/>
                </a:solidFill>
                <a:latin typeface="Baskerville" charset="0"/>
              </a:rPr>
              <a:t>Ejecta</a:t>
            </a:r>
            <a:endParaRPr lang="en-US" sz="3200" b="1" dirty="0">
              <a:solidFill>
                <a:srgbClr val="FEEF46"/>
              </a:solidFill>
              <a:latin typeface="Baskerville" charset="0"/>
            </a:endParaRPr>
          </a:p>
        </p:txBody>
      </p:sp>
      <p:sp>
        <p:nvSpPr>
          <p:cNvPr id="1284102" name="Text Box 6"/>
          <p:cNvSpPr txBox="1">
            <a:spLocks noChangeArrowheads="1"/>
          </p:cNvSpPr>
          <p:nvPr/>
        </p:nvSpPr>
        <p:spPr bwMode="auto">
          <a:xfrm>
            <a:off x="1460373" y="1637175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M</a:t>
            </a:r>
            <a:r>
              <a:rPr lang="en-US" sz="2800" b="1" baseline="-25000" dirty="0" err="1">
                <a:solidFill>
                  <a:schemeClr val="bg1"/>
                </a:solidFill>
              </a:rPr>
              <a:t>ej</a:t>
            </a:r>
            <a:r>
              <a:rPr lang="en-US" sz="2800" b="1" dirty="0">
                <a:solidFill>
                  <a:schemeClr val="bg1"/>
                </a:solidFill>
              </a:rPr>
              <a:t> ~ 10</a:t>
            </a:r>
            <a:r>
              <a:rPr lang="en-US" sz="2800" b="1" baseline="30000" dirty="0">
                <a:solidFill>
                  <a:schemeClr val="bg1"/>
                </a:solidFill>
              </a:rPr>
              <a:t>-3</a:t>
            </a:r>
            <a:r>
              <a:rPr lang="en-US" sz="2800" b="1" dirty="0">
                <a:solidFill>
                  <a:schemeClr val="bg1"/>
                </a:solidFill>
              </a:rPr>
              <a:t> - 10</a:t>
            </a:r>
            <a:r>
              <a:rPr lang="en-US" sz="2800" b="1" baseline="30000" dirty="0">
                <a:solidFill>
                  <a:schemeClr val="bg1"/>
                </a:solidFill>
              </a:rPr>
              <a:t>-2</a:t>
            </a:r>
            <a:r>
              <a:rPr lang="en-US" sz="2800" b="1" dirty="0">
                <a:solidFill>
                  <a:schemeClr val="bg1"/>
                </a:solidFill>
              </a:rPr>
              <a:t> M</a:t>
            </a:r>
            <a:r>
              <a:rPr lang="en-US" sz="2800" b="1" baseline="-25000" dirty="0">
                <a:solidFill>
                  <a:schemeClr val="bg1"/>
                </a:solidFill>
                <a:latin typeface="ＭＳ Ｐゴシック" charset="0"/>
                <a:sym typeface="Wingdings" charset="0"/>
              </a:rPr>
              <a:t>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28410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823731"/>
              </p:ext>
            </p:extLst>
          </p:nvPr>
        </p:nvGraphicFramePr>
        <p:xfrm>
          <a:off x="2730500" y="2590800"/>
          <a:ext cx="243363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513" name="Equation" r:id="rId4" imgW="901700" imgH="215900" progId="Equation.3">
                  <p:embed/>
                </p:oleObj>
              </mc:Choice>
              <mc:Fallback>
                <p:oleObj name="Equation" r:id="rId4" imgW="901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0" y="2590800"/>
                        <a:ext cx="2433638" cy="5826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Screen Shot 2017-06-19 at 9.25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434739" cy="205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320040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Wanajo</a:t>
            </a:r>
            <a:r>
              <a:rPr lang="en-US" sz="1600" dirty="0" smtClean="0">
                <a:solidFill>
                  <a:srgbClr val="FFFFFF"/>
                </a:solidFill>
              </a:rPr>
              <a:t> 14, Sekiguchi+16 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89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118" name="Text Box 22"/>
          <p:cNvSpPr txBox="1">
            <a:spLocks noChangeArrowheads="1"/>
          </p:cNvSpPr>
          <p:nvPr/>
        </p:nvSpPr>
        <p:spPr bwMode="auto">
          <a:xfrm>
            <a:off x="533400" y="2667000"/>
            <a:ext cx="2133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 smtClean="0">
                <a:solidFill>
                  <a:schemeClr val="bg1"/>
                </a:solidFill>
              </a:rPr>
              <a:t>τ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exp</a:t>
            </a:r>
            <a:r>
              <a:rPr lang="en-US" sz="3200" dirty="0" smtClean="0">
                <a:solidFill>
                  <a:schemeClr val="bg1"/>
                </a:solidFill>
              </a:rPr>
              <a:t> ~ </a:t>
            </a:r>
            <a:r>
              <a:rPr lang="en-US" sz="3200" dirty="0" err="1">
                <a:solidFill>
                  <a:schemeClr val="bg1"/>
                </a:solidFill>
              </a:rPr>
              <a:t>ms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8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4876800" cy="609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askerville" charset="0"/>
              </a:rPr>
              <a:t>Neutron-Rich </a:t>
            </a:r>
            <a:r>
              <a:rPr lang="en-US" dirty="0" err="1">
                <a:solidFill>
                  <a:schemeClr val="bg1"/>
                </a:solidFill>
                <a:latin typeface="Baskerville" charset="0"/>
              </a:rPr>
              <a:t>Ejecta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84102" name="Text Box 6"/>
          <p:cNvSpPr txBox="1">
            <a:spLocks noChangeArrowheads="1"/>
          </p:cNvSpPr>
          <p:nvPr/>
        </p:nvSpPr>
        <p:spPr bwMode="auto">
          <a:xfrm>
            <a:off x="1460373" y="1637175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M</a:t>
            </a:r>
            <a:r>
              <a:rPr lang="en-US" sz="2800" b="1" baseline="-25000" dirty="0" err="1">
                <a:solidFill>
                  <a:schemeClr val="bg1"/>
                </a:solidFill>
              </a:rPr>
              <a:t>ej</a:t>
            </a:r>
            <a:r>
              <a:rPr lang="en-US" sz="2800" b="1" dirty="0">
                <a:solidFill>
                  <a:schemeClr val="bg1"/>
                </a:solidFill>
              </a:rPr>
              <a:t> ~ 10</a:t>
            </a:r>
            <a:r>
              <a:rPr lang="en-US" sz="2800" b="1" baseline="30000" dirty="0">
                <a:solidFill>
                  <a:schemeClr val="bg1"/>
                </a:solidFill>
              </a:rPr>
              <a:t>-3</a:t>
            </a:r>
            <a:r>
              <a:rPr lang="en-US" sz="2800" b="1" dirty="0">
                <a:solidFill>
                  <a:schemeClr val="bg1"/>
                </a:solidFill>
              </a:rPr>
              <a:t> - 10</a:t>
            </a:r>
            <a:r>
              <a:rPr lang="en-US" sz="2800" b="1" baseline="30000" dirty="0">
                <a:solidFill>
                  <a:schemeClr val="bg1"/>
                </a:solidFill>
              </a:rPr>
              <a:t>-2</a:t>
            </a:r>
            <a:r>
              <a:rPr lang="en-US" sz="2800" b="1" dirty="0">
                <a:solidFill>
                  <a:schemeClr val="bg1"/>
                </a:solidFill>
              </a:rPr>
              <a:t> M</a:t>
            </a:r>
            <a:r>
              <a:rPr lang="en-US" sz="2800" b="1" baseline="-25000" dirty="0">
                <a:solidFill>
                  <a:schemeClr val="bg1"/>
                </a:solidFill>
                <a:latin typeface="ＭＳ Ｐゴシック" charset="0"/>
                <a:sym typeface="Wingdings" charset="0"/>
              </a:rPr>
              <a:t>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28410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723687"/>
              </p:ext>
            </p:extLst>
          </p:nvPr>
        </p:nvGraphicFramePr>
        <p:xfrm>
          <a:off x="2730500" y="2590800"/>
          <a:ext cx="243363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83" name="Equation" r:id="rId4" imgW="901700" imgH="215900" progId="Equation.3">
                  <p:embed/>
                </p:oleObj>
              </mc:Choice>
              <mc:Fallback>
                <p:oleObj name="Equation" r:id="rId4" imgW="901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0" y="2590800"/>
                        <a:ext cx="2433638" cy="5826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4109" name="Text Box 13"/>
          <p:cNvSpPr txBox="1">
            <a:spLocks noChangeArrowheads="1"/>
          </p:cNvSpPr>
          <p:nvPr/>
        </p:nvSpPr>
        <p:spPr bwMode="auto">
          <a:xfrm>
            <a:off x="26670" y="3581400"/>
            <a:ext cx="279241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EEF46"/>
                </a:solidFill>
                <a:latin typeface="Baskerville" charset="0"/>
              </a:rPr>
              <a:t>Disk Outflows</a:t>
            </a:r>
          </a:p>
        </p:txBody>
      </p:sp>
      <p:sp>
        <p:nvSpPr>
          <p:cNvPr id="1284110" name="Text Box 14"/>
          <p:cNvSpPr txBox="1">
            <a:spLocks noChangeArrowheads="1"/>
          </p:cNvSpPr>
          <p:nvPr/>
        </p:nvSpPr>
        <p:spPr bwMode="auto">
          <a:xfrm>
            <a:off x="30163" y="4160838"/>
            <a:ext cx="53768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Neutrino</a:t>
            </a:r>
            <a:r>
              <a:rPr lang="en-US" sz="2000" b="1" dirty="0">
                <a:solidFill>
                  <a:schemeClr val="bg1"/>
                </a:solidFill>
              </a:rPr>
              <a:t>-</a:t>
            </a:r>
            <a:r>
              <a:rPr lang="en-US" sz="2000" b="1" dirty="0" smtClean="0">
                <a:solidFill>
                  <a:schemeClr val="bg1"/>
                </a:solidFill>
              </a:rPr>
              <a:t>Powered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000" b="1" dirty="0" smtClean="0">
                <a:solidFill>
                  <a:schemeClr val="bg1"/>
                </a:solidFill>
              </a:rPr>
              <a:t> Nuclear Recombination</a:t>
            </a:r>
            <a:r>
              <a:rPr lang="en-US" sz="2000" b="1" dirty="0">
                <a:solidFill>
                  <a:schemeClr val="bg1"/>
                </a:solidFill>
              </a:rPr>
              <a:t>-Powered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84113" name="Text Box 17"/>
          <p:cNvSpPr txBox="1">
            <a:spLocks noChangeArrowheads="1"/>
          </p:cNvSpPr>
          <p:nvPr/>
        </p:nvSpPr>
        <p:spPr bwMode="auto">
          <a:xfrm>
            <a:off x="381000" y="5257800"/>
            <a:ext cx="4811649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M</a:t>
            </a:r>
            <a:r>
              <a:rPr lang="en-US" sz="2800" b="1" baseline="-25000" dirty="0" err="1">
                <a:solidFill>
                  <a:schemeClr val="bg1"/>
                </a:solidFill>
              </a:rPr>
              <a:t>ej</a:t>
            </a:r>
            <a:r>
              <a:rPr lang="en-US" sz="2800" b="1" dirty="0">
                <a:solidFill>
                  <a:schemeClr val="bg1"/>
                </a:solidFill>
              </a:rPr>
              <a:t> = </a:t>
            </a:r>
            <a:r>
              <a:rPr lang="en-US" sz="2800" b="1" dirty="0" err="1">
                <a:solidFill>
                  <a:schemeClr val="bg1"/>
                </a:solidFill>
              </a:rPr>
              <a:t>f</a:t>
            </a:r>
            <a:r>
              <a:rPr lang="en-US" sz="2800" b="1" baseline="-25000" dirty="0" err="1">
                <a:solidFill>
                  <a:schemeClr val="bg1"/>
                </a:solidFill>
              </a:rPr>
              <a:t>w</a:t>
            </a:r>
            <a:r>
              <a:rPr lang="en-US" sz="2800" b="1" dirty="0" err="1">
                <a:solidFill>
                  <a:schemeClr val="bg1"/>
                </a:solidFill>
              </a:rPr>
              <a:t>M</a:t>
            </a:r>
            <a:r>
              <a:rPr lang="en-US" sz="2800" b="1" baseline="-25000" dirty="0" err="1">
                <a:solidFill>
                  <a:schemeClr val="bg1"/>
                </a:solidFill>
              </a:rPr>
              <a:t>d</a:t>
            </a:r>
            <a:r>
              <a:rPr lang="en-US" sz="2800" b="1" dirty="0">
                <a:solidFill>
                  <a:schemeClr val="bg1"/>
                </a:solidFill>
              </a:rPr>
              <a:t> ~ </a:t>
            </a:r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r>
              <a:rPr lang="en-US" sz="2800" b="1" baseline="30000" dirty="0">
                <a:solidFill>
                  <a:schemeClr val="bg1"/>
                </a:solidFill>
              </a:rPr>
              <a:t>-2</a:t>
            </a:r>
            <a:r>
              <a:rPr lang="en-US" sz="2800" b="1" dirty="0">
                <a:solidFill>
                  <a:schemeClr val="bg1"/>
                </a:solidFill>
              </a:rPr>
              <a:t> (</a:t>
            </a:r>
            <a:r>
              <a:rPr lang="en-US" sz="2800" b="1" dirty="0" err="1">
                <a:solidFill>
                  <a:schemeClr val="bg1"/>
                </a:solidFill>
              </a:rPr>
              <a:t>f</a:t>
            </a:r>
            <a:r>
              <a:rPr lang="en-US" sz="2800" b="1" baseline="-25000" dirty="0" err="1">
                <a:solidFill>
                  <a:schemeClr val="bg1"/>
                </a:solidFill>
              </a:rPr>
              <a:t>w</a:t>
            </a:r>
            <a:r>
              <a:rPr lang="en-US" sz="2800" b="1" dirty="0">
                <a:solidFill>
                  <a:schemeClr val="bg1"/>
                </a:solidFill>
              </a:rPr>
              <a:t>/0.1) M</a:t>
            </a:r>
            <a:r>
              <a:rPr lang="en-US" sz="2800" b="1" baseline="-25000" dirty="0">
                <a:solidFill>
                  <a:schemeClr val="bg1"/>
                </a:solidFill>
                <a:latin typeface="ＭＳ Ｐゴシック" charset="0"/>
                <a:sym typeface="Wingdings" charset="0"/>
              </a:rPr>
              <a:t></a:t>
            </a:r>
          </a:p>
        </p:txBody>
      </p:sp>
      <p:graphicFrame>
        <p:nvGraphicFramePr>
          <p:cNvPr id="128411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473835"/>
              </p:ext>
            </p:extLst>
          </p:nvPr>
        </p:nvGraphicFramePr>
        <p:xfrm>
          <a:off x="3519294" y="6096000"/>
          <a:ext cx="13716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84" name="Equation" r:id="rId6" imgW="520700" imgH="177800" progId="Equation.3">
                  <p:embed/>
                </p:oleObj>
              </mc:Choice>
              <mc:Fallback>
                <p:oleObj name="Equation" r:id="rId6" imgW="520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9294" y="6096000"/>
                        <a:ext cx="1371600" cy="468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353512" y="6019800"/>
            <a:ext cx="2971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 smtClean="0">
                <a:solidFill>
                  <a:schemeClr val="bg1"/>
                </a:solidFill>
              </a:rPr>
              <a:t>τ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exp</a:t>
            </a:r>
            <a:r>
              <a:rPr lang="en-US" sz="3200" dirty="0" smtClean="0">
                <a:solidFill>
                  <a:schemeClr val="bg1"/>
                </a:solidFill>
              </a:rPr>
              <a:t> ~ seconds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4" name="Picture 13" descr="Screen Shot 2017-02-19 at 11.29.25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318972"/>
            <a:ext cx="3378653" cy="1810569"/>
          </a:xfrm>
          <a:prstGeom prst="rect">
            <a:avLst/>
          </a:prstGeom>
        </p:spPr>
      </p:pic>
      <p:pic>
        <p:nvPicPr>
          <p:cNvPr id="2" name="Picture 1" descr="Screen Shot 2017-06-19 at 9.25.14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434739" cy="2057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86400" y="320040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Wanajo</a:t>
            </a:r>
            <a:r>
              <a:rPr lang="en-US" sz="1600" dirty="0" smtClean="0">
                <a:solidFill>
                  <a:srgbClr val="FFFFFF"/>
                </a:solidFill>
              </a:rPr>
              <a:t> 14, Sekiguchi+16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7766" y="975775"/>
            <a:ext cx="454423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EEF46"/>
                </a:solidFill>
                <a:latin typeface="Baskerville" charset="0"/>
              </a:rPr>
              <a:t>“Dynamical” </a:t>
            </a:r>
            <a:r>
              <a:rPr lang="en-US" sz="3200" dirty="0" err="1" smtClean="0">
                <a:solidFill>
                  <a:srgbClr val="FEEF46"/>
                </a:solidFill>
                <a:latin typeface="Baskerville" charset="0"/>
              </a:rPr>
              <a:t>Ejecta</a:t>
            </a:r>
            <a:endParaRPr lang="en-US" sz="3200" b="1" dirty="0">
              <a:solidFill>
                <a:srgbClr val="FEEF46"/>
              </a:solidFill>
              <a:latin typeface="Baskerville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17220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Siegel &amp; BDM 17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4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ensity_movie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675" y="990600"/>
            <a:ext cx="7823200" cy="5867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332" y="-107978"/>
            <a:ext cx="7315200" cy="9144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GRMHD Torus Simulations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siegel_d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0"/>
            <a:ext cx="1393095" cy="1739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8792" y="1722002"/>
            <a:ext cx="1436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Daniel Siegel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010400" y="54102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Siegel &amp; BDM,</a:t>
            </a:r>
          </a:p>
          <a:p>
            <a:r>
              <a:rPr lang="en-US" sz="2000" dirty="0" smtClean="0"/>
              <a:t>submitted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9633" y="838200"/>
            <a:ext cx="2297624" cy="4401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BH spin a ~ 0.8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Initial </a:t>
            </a: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ass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</a:t>
            </a:r>
            <a:r>
              <a:rPr lang="en-US" baseline="-25000" dirty="0" smtClean="0">
                <a:solidFill>
                  <a:srgbClr val="000000"/>
                </a:solidFill>
              </a:rPr>
              <a:t>t </a:t>
            </a:r>
            <a:r>
              <a:rPr lang="en-US" dirty="0" smtClean="0">
                <a:solidFill>
                  <a:srgbClr val="000000"/>
                </a:solidFill>
              </a:rPr>
              <a:t>~ 0.03M</a:t>
            </a:r>
            <a:r>
              <a:rPr lang="en-US" baseline="-25000" dirty="0" smtClean="0">
                <a:solidFill>
                  <a:srgbClr val="000000"/>
                </a:solidFill>
                <a:latin typeface="Wingdings 2" charset="2"/>
                <a:cs typeface="Wingdings 2" charset="2"/>
              </a:rPr>
              <a:t>8</a:t>
            </a:r>
          </a:p>
          <a:p>
            <a:endParaRPr lang="en-US" baseline="-25000" dirty="0">
              <a:solidFill>
                <a:srgbClr val="000000"/>
              </a:solidFill>
              <a:latin typeface="Wingdings 2" charset="2"/>
              <a:cs typeface="Wingdings 2" charset="2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+mj-lt"/>
                <a:cs typeface="Wingdings 2" charset="2"/>
              </a:rPr>
              <a:t>fastest MRI</a:t>
            </a:r>
            <a:endParaRPr lang="en-US" dirty="0">
              <a:solidFill>
                <a:srgbClr val="000000"/>
              </a:solidFill>
              <a:latin typeface="+mj-lt"/>
              <a:cs typeface="Wingdings 2" charset="2"/>
            </a:endParaRPr>
          </a:p>
          <a:p>
            <a:r>
              <a:rPr lang="en-US" dirty="0">
                <a:solidFill>
                  <a:srgbClr val="000000"/>
                </a:solidFill>
                <a:latin typeface="+mj-lt"/>
                <a:cs typeface="Wingdings 2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Wingdings 2" charset="2"/>
              </a:rPr>
              <a:t>rowing mode</a:t>
            </a:r>
          </a:p>
          <a:p>
            <a:r>
              <a:rPr lang="en-US" dirty="0" smtClean="0">
                <a:solidFill>
                  <a:srgbClr val="000000"/>
                </a:solidFill>
                <a:latin typeface="+mj-lt"/>
                <a:cs typeface="Wingdings 2" charset="2"/>
              </a:rPr>
              <a:t>resolved </a:t>
            </a:r>
          </a:p>
          <a:p>
            <a:r>
              <a:rPr lang="en-US" dirty="0" smtClean="0">
                <a:solidFill>
                  <a:srgbClr val="000000"/>
                </a:solidFill>
                <a:latin typeface="+mj-lt"/>
                <a:cs typeface="Wingdings 2" charset="2"/>
              </a:rPr>
              <a:t>by &gt;10 cells</a:t>
            </a:r>
          </a:p>
          <a:p>
            <a:endParaRPr lang="en-US" dirty="0">
              <a:solidFill>
                <a:srgbClr val="000000"/>
              </a:solidFill>
              <a:latin typeface="+mj-lt"/>
              <a:cs typeface="Wingdings 2" charset="2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+mj-lt"/>
                <a:cs typeface="Wingdings 2" charset="2"/>
              </a:rPr>
              <a:t>Total runtime</a:t>
            </a:r>
          </a:p>
          <a:p>
            <a:r>
              <a:rPr lang="en-US" dirty="0" smtClean="0">
                <a:solidFill>
                  <a:srgbClr val="000000"/>
                </a:solidFill>
                <a:latin typeface="+mj-lt"/>
                <a:cs typeface="Wingdings 2" charset="2"/>
              </a:rPr>
              <a:t> ~ 400 </a:t>
            </a:r>
            <a:r>
              <a:rPr lang="en-US" dirty="0" err="1" smtClean="0">
                <a:solidFill>
                  <a:srgbClr val="000000"/>
                </a:solidFill>
                <a:latin typeface="+mj-lt"/>
                <a:cs typeface="Wingdings 2" charset="2"/>
              </a:rPr>
              <a:t>ms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Wingdings 2" charset="2"/>
              </a:rPr>
              <a:t> </a:t>
            </a:r>
            <a:r>
              <a:rPr lang="en-US" baseline="-25000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4351868" y="4343400"/>
            <a:ext cx="381000" cy="3810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chemeClr val="tx1"/>
                </a:solidFill>
              </a:ln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4330701" y="1676400"/>
            <a:ext cx="381000" cy="3810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chemeClr val="tx1"/>
                </a:solidFill>
              </a:ln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23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7-06-20 at 2.31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9" y="783167"/>
            <a:ext cx="5105400" cy="581472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315200" cy="9144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GRMHD Torus Simulations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64578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Siegel &amp; BDM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770033" y="3924297"/>
            <a:ext cx="312420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Disk </a:t>
            </a:r>
            <a:r>
              <a:rPr lang="en-US" dirty="0" err="1" smtClean="0"/>
              <a:t>midplan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self</a:t>
            </a:r>
            <a:r>
              <a:rPr lang="en-US" dirty="0" smtClean="0"/>
              <a:t>-regulated to </a:t>
            </a:r>
            <a:r>
              <a:rPr lang="en-US" dirty="0" smtClean="0"/>
              <a:t>be mildly </a:t>
            </a:r>
            <a:r>
              <a:rPr lang="en-US" dirty="0" smtClean="0"/>
              <a:t>degenerate </a:t>
            </a:r>
            <a:r>
              <a:rPr lang="en-US" sz="1800" dirty="0" smtClean="0"/>
              <a:t>(</a:t>
            </a:r>
            <a:r>
              <a:rPr lang="en-US" sz="1800" dirty="0" err="1" smtClean="0"/>
              <a:t>Beloborodov</a:t>
            </a:r>
            <a:r>
              <a:rPr lang="en-US" sz="1800" dirty="0" smtClean="0"/>
              <a:t> 2003)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5562600" y="12954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r>
              <a:rPr lang="en-US" baseline="-25000" dirty="0" smtClean="0"/>
              <a:t>e</a:t>
            </a:r>
            <a:r>
              <a:rPr lang="en-US" dirty="0" smtClean="0"/>
              <a:t> increases as matter flows out of </a:t>
            </a:r>
            <a:r>
              <a:rPr lang="en-US" dirty="0" err="1" smtClean="0"/>
              <a:t>midplane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43000" y="990600"/>
            <a:ext cx="5334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r>
              <a:rPr lang="en-US" baseline="-25000" dirty="0" smtClean="0"/>
              <a:t>e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159930" y="2887143"/>
            <a:ext cx="5334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μ</a:t>
            </a:r>
            <a:r>
              <a:rPr lang="en-US" baseline="-25000" dirty="0" err="1" smtClean="0"/>
              <a:t>e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486095" y="5775606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~20-40% of initial torus mass unbound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40255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ure4.mp4" descr="/Users/bmetzger2/Talks/APS_Savannah/Figure4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249909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-20600"/>
            <a:ext cx="8305800" cy="609600"/>
          </a:xfrm>
          <a:noFill/>
          <a:ln/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Baskerville" charset="0"/>
              </a:rPr>
              <a:t>Remnant Torus </a:t>
            </a:r>
            <a:r>
              <a:rPr lang="en-US" sz="3600" dirty="0" smtClean="0">
                <a:solidFill>
                  <a:schemeClr val="tx1"/>
                </a:solidFill>
                <a:latin typeface="Baskerville" charset="0"/>
              </a:rPr>
              <a:t>Evolution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1000" y="521950"/>
            <a:ext cx="868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000000"/>
                </a:solidFill>
              </a:rPr>
              <a:t>(Fernandez &amp; </a:t>
            </a:r>
            <a:r>
              <a:rPr lang="en-US" sz="1200" dirty="0" smtClean="0">
                <a:solidFill>
                  <a:srgbClr val="000000"/>
                </a:solidFill>
              </a:rPr>
              <a:t>BDM 13</a:t>
            </a:r>
            <a:r>
              <a:rPr lang="en-US" sz="1200" dirty="0">
                <a:solidFill>
                  <a:srgbClr val="000000"/>
                </a:solidFill>
              </a:rPr>
              <a:t>; </a:t>
            </a:r>
            <a:r>
              <a:rPr lang="en-US" sz="1200" dirty="0" smtClean="0">
                <a:solidFill>
                  <a:srgbClr val="000000"/>
                </a:solidFill>
              </a:rPr>
              <a:t>BDM &amp; Fernandez 14; Just et al. 2015; Fernandez </a:t>
            </a:r>
            <a:r>
              <a:rPr lang="en-US" sz="1200" dirty="0">
                <a:solidFill>
                  <a:srgbClr val="000000"/>
                </a:solidFill>
              </a:rPr>
              <a:t>et </a:t>
            </a:r>
            <a:r>
              <a:rPr lang="en-US" sz="1200" dirty="0" smtClean="0">
                <a:solidFill>
                  <a:srgbClr val="000000"/>
                </a:solidFill>
              </a:rPr>
              <a:t>al. 14)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37870" y="6226629"/>
            <a:ext cx="579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000000"/>
                </a:solidFill>
              </a:rPr>
              <a:t>M</a:t>
            </a:r>
            <a:r>
              <a:rPr lang="en-US" sz="3200" baseline="-25000" dirty="0" err="1">
                <a:solidFill>
                  <a:srgbClr val="000000"/>
                </a:solidFill>
              </a:rPr>
              <a:t>ej</a:t>
            </a:r>
            <a:r>
              <a:rPr lang="en-US" sz="3200" dirty="0">
                <a:solidFill>
                  <a:srgbClr val="000000"/>
                </a:solidFill>
              </a:rPr>
              <a:t> ~</a:t>
            </a:r>
            <a:r>
              <a:rPr lang="en-US" sz="3200" baseline="-25000" dirty="0">
                <a:solidFill>
                  <a:srgbClr val="000000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0.05-0.2 M</a:t>
            </a:r>
            <a:r>
              <a:rPr lang="en-US" sz="3200" baseline="-25000" dirty="0">
                <a:solidFill>
                  <a:srgbClr val="000000"/>
                </a:solidFill>
              </a:rPr>
              <a:t>t   </a:t>
            </a:r>
            <a:r>
              <a:rPr lang="en-US" sz="3200" dirty="0" err="1">
                <a:solidFill>
                  <a:srgbClr val="000000"/>
                </a:solidFill>
              </a:rPr>
              <a:t>V</a:t>
            </a:r>
            <a:r>
              <a:rPr lang="en-US" sz="3200" baseline="-25000" dirty="0" err="1">
                <a:solidFill>
                  <a:srgbClr val="000000"/>
                </a:solidFill>
              </a:rPr>
              <a:t>ej</a:t>
            </a:r>
            <a:r>
              <a:rPr lang="en-US" sz="3200" dirty="0">
                <a:solidFill>
                  <a:srgbClr val="000000"/>
                </a:solidFill>
              </a:rPr>
              <a:t> ~ </a:t>
            </a:r>
            <a:r>
              <a:rPr lang="en-US" sz="3200" dirty="0" smtClean="0">
                <a:solidFill>
                  <a:srgbClr val="000000"/>
                </a:solidFill>
              </a:rPr>
              <a:t>0.05 </a:t>
            </a:r>
            <a:r>
              <a:rPr lang="en-US" sz="32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47973" y="63246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Fernandez &amp; BDM 13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8709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2-15 at 10.41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3750"/>
            <a:ext cx="4724400" cy="4652546"/>
          </a:xfrm>
          <a:prstGeom prst="rect">
            <a:avLst/>
          </a:prstGeom>
        </p:spPr>
      </p:pic>
      <p:pic>
        <p:nvPicPr>
          <p:cNvPr id="6" name="Picture 5" descr="Screen Shot 2017-02-15 at 10.41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23" y="1428361"/>
            <a:ext cx="4595614" cy="4595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2286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Test Particle Trajectories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971800" y="62484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Wu, Fernandez, Martinez-</a:t>
            </a:r>
            <a:r>
              <a:rPr lang="en-US" dirty="0" err="1" smtClean="0"/>
              <a:t>Pinedo</a:t>
            </a:r>
            <a:r>
              <a:rPr lang="en-US" dirty="0" smtClean="0"/>
              <a:t>, BDM 16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406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5" name="Text Box 3"/>
          <p:cNvSpPr txBox="1">
            <a:spLocks noChangeArrowheads="1"/>
          </p:cNvSpPr>
          <p:nvPr/>
        </p:nvSpPr>
        <p:spPr bwMode="auto">
          <a:xfrm>
            <a:off x="450850" y="95250"/>
            <a:ext cx="8512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" charset="0"/>
              <a:buNone/>
            </a:pPr>
            <a:r>
              <a:rPr lang="en-US" sz="2000" b="1" dirty="0"/>
              <a:t>R-Process Network </a:t>
            </a:r>
            <a:r>
              <a:rPr lang="en-US" sz="1600" dirty="0"/>
              <a:t>(neutron captures, photo-dissociations, </a:t>
            </a:r>
            <a:r>
              <a:rPr lang="en-US" sz="1600" dirty="0">
                <a:sym typeface="Symbol" charset="0"/>
              </a:rPr>
              <a:t>- and -decays, fission)</a:t>
            </a:r>
            <a:endParaRPr lang="en-US" sz="1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DZ10_entro_112188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2000"/>
            <a:ext cx="91440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6380679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 Gabriel Martinez-</a:t>
            </a:r>
            <a:r>
              <a:rPr lang="en-US" sz="1200" dirty="0" err="1" smtClean="0"/>
              <a:t>Pinedo</a:t>
            </a:r>
            <a:r>
              <a:rPr lang="en-US" sz="1200" dirty="0" smtClean="0"/>
              <a:t> as used in BDM et al. 2010</a:t>
            </a:r>
            <a:endParaRPr lang="en-US" sz="120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819400" y="5105400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3048000" y="4724400"/>
            <a:ext cx="4572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590800" y="51816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eutron capture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29000" y="4495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β decay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3968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2-15 at 10.46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" y="372474"/>
            <a:ext cx="9017000" cy="6372529"/>
          </a:xfrm>
          <a:prstGeom prst="rect">
            <a:avLst/>
          </a:prstGeom>
        </p:spPr>
      </p:pic>
      <p:sp>
        <p:nvSpPr>
          <p:cNvPr id="1013764" name="Text Box 4"/>
          <p:cNvSpPr txBox="1">
            <a:spLocks noChangeArrowheads="1"/>
          </p:cNvSpPr>
          <p:nvPr/>
        </p:nvSpPr>
        <p:spPr bwMode="auto">
          <a:xfrm rot="5400000" flipH="1">
            <a:off x="7638256" y="3286919"/>
            <a:ext cx="1830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BDM et al. 2010</a:t>
            </a:r>
          </a:p>
        </p:txBody>
      </p:sp>
      <p:sp>
        <p:nvSpPr>
          <p:cNvPr id="1013765" name="Text Box 5"/>
          <p:cNvSpPr txBox="1">
            <a:spLocks noChangeArrowheads="1"/>
          </p:cNvSpPr>
          <p:nvPr/>
        </p:nvSpPr>
        <p:spPr bwMode="auto">
          <a:xfrm>
            <a:off x="4876800" y="1676400"/>
            <a:ext cx="304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nd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/3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rd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peaks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13766" name="Text Box 6"/>
          <p:cNvSpPr txBox="1">
            <a:spLocks noChangeArrowheads="1"/>
          </p:cNvSpPr>
          <p:nvPr/>
        </p:nvSpPr>
        <p:spPr bwMode="auto">
          <a:xfrm>
            <a:off x="328497" y="14269"/>
            <a:ext cx="861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latin typeface="Baskerville" charset="0"/>
              </a:rPr>
              <a:t>Final Abundance Distribution</a:t>
            </a:r>
          </a:p>
        </p:txBody>
      </p:sp>
      <p:sp>
        <p:nvSpPr>
          <p:cNvPr id="1013767" name="Line 7"/>
          <p:cNvSpPr>
            <a:spLocks noChangeShapeType="1"/>
          </p:cNvSpPr>
          <p:nvPr/>
        </p:nvSpPr>
        <p:spPr bwMode="auto">
          <a:xfrm flipH="1">
            <a:off x="5334000" y="2133600"/>
            <a:ext cx="452355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768" name="Line 8"/>
          <p:cNvSpPr>
            <a:spLocks noChangeShapeType="1"/>
          </p:cNvSpPr>
          <p:nvPr/>
        </p:nvSpPr>
        <p:spPr bwMode="auto">
          <a:xfrm>
            <a:off x="6248400" y="2133600"/>
            <a:ext cx="6096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53000" y="13716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Xe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22860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0" y="6248400"/>
            <a:ext cx="2514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Wu, Fernandez, Martinez-</a:t>
            </a:r>
            <a:r>
              <a:rPr lang="en-US" sz="1600" dirty="0" err="1" smtClean="0"/>
              <a:t>Pinedo</a:t>
            </a:r>
            <a:r>
              <a:rPr lang="en-US" sz="1600" dirty="0" smtClean="0"/>
              <a:t>, BDM 16 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18 at 6.24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33" y="838200"/>
            <a:ext cx="9364489" cy="55626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 rot="5400000" flipH="1">
            <a:off x="7638256" y="3286919"/>
            <a:ext cx="1830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BDM et al. 2010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00600" y="2743200"/>
            <a:ext cx="304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nd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/3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rd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peaks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183604"/>
            <a:ext cx="9144000" cy="5847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Baskerville" charset="0"/>
              </a:rPr>
              <a:t>Final Abundance </a:t>
            </a:r>
            <a:r>
              <a:rPr lang="en-US" sz="3200" dirty="0" smtClean="0">
                <a:latin typeface="Baskerville" charset="0"/>
              </a:rPr>
              <a:t>Distribution from MHD Disk Winds</a:t>
            </a:r>
            <a:endParaRPr lang="en-US" sz="3200" dirty="0">
              <a:latin typeface="Baskerville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4495799" y="2590800"/>
            <a:ext cx="762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7315200" y="2590800"/>
            <a:ext cx="533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86769" y="2120901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Xe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691963" y="2167466"/>
            <a:ext cx="554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0" y="61722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Siegel &amp; BDM</a:t>
            </a:r>
            <a:endParaRPr lang="en-US" sz="2000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19200" y="1130301"/>
            <a:ext cx="2819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CCSNe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or      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additional merger site?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H="1">
            <a:off x="2590800" y="1828800"/>
            <a:ext cx="3810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31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5 at 10.30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8" y="1143000"/>
            <a:ext cx="8000342" cy="5330494"/>
          </a:xfrm>
          <a:prstGeom prst="rect">
            <a:avLst/>
          </a:prstGeom>
        </p:spPr>
      </p:pic>
      <p:pic>
        <p:nvPicPr>
          <p:cNvPr id="10" name="Picture 9" descr="Screen Shot 2017-02-15 at 10.46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9649"/>
            <a:ext cx="3659216" cy="258605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 flipV="1">
            <a:off x="2514600" y="838200"/>
            <a:ext cx="2438400" cy="3200400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3200400" y="990600"/>
            <a:ext cx="3733800" cy="1981200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19600" y="25400"/>
            <a:ext cx="4724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 β-decay times near magic neutron numbers N = 82, 126 produce local abundance peaks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855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100" y="6467680"/>
            <a:ext cx="576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Abbott, 1562 others, BDM, 2016</a:t>
            </a:r>
            <a:endParaRPr lang="en-US" sz="1800" dirty="0"/>
          </a:p>
        </p:txBody>
      </p:sp>
      <p:pic>
        <p:nvPicPr>
          <p:cNvPr id="6" name="Picture 5" descr="Screen Shot 2016-05-13 at 9.00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33" y="206664"/>
            <a:ext cx="4381222" cy="3777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0458" y="9532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Electromagnetic Follow-Up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34726" y="152400"/>
            <a:ext cx="1741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GW150914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524000"/>
            <a:ext cx="1624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~600 deg</a:t>
            </a:r>
            <a:r>
              <a:rPr lang="en-US" b="1" baseline="30000" dirty="0"/>
              <a:t>2</a:t>
            </a: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0" name="Picture 9" descr="ligo20160211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10" y="838200"/>
            <a:ext cx="5146209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953000" y="1371600"/>
            <a:ext cx="1371600" cy="533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034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810" name="Picture 2" descr="Screen shot 2012-02-06 at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458200" cy="598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5811" name="Text Box 3"/>
          <p:cNvSpPr txBox="1">
            <a:spLocks noChangeArrowheads="1"/>
          </p:cNvSpPr>
          <p:nvPr/>
        </p:nvSpPr>
        <p:spPr bwMode="auto">
          <a:xfrm>
            <a:off x="457200" y="137433"/>
            <a:ext cx="822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Big Caslon" charset="0"/>
              </a:rPr>
              <a:t> </a:t>
            </a:r>
            <a:r>
              <a:rPr lang="en-US" sz="4000" dirty="0">
                <a:latin typeface="Big Caslon" charset="0"/>
              </a:rPr>
              <a:t> </a:t>
            </a:r>
            <a:r>
              <a:rPr lang="en-US" sz="4000" dirty="0" smtClean="0">
                <a:latin typeface="Big Caslon" charset="0"/>
              </a:rPr>
              <a:t> Radioactive </a:t>
            </a:r>
            <a:r>
              <a:rPr lang="en-US" sz="4000" dirty="0">
                <a:latin typeface="Big Caslon" charset="0"/>
              </a:rPr>
              <a:t>Heating of </a:t>
            </a:r>
            <a:r>
              <a:rPr lang="en-US" sz="4000" dirty="0" err="1" smtClean="0">
                <a:latin typeface="Big Caslon" charset="0"/>
              </a:rPr>
              <a:t>Ejecta</a:t>
            </a:r>
            <a:endParaRPr lang="en-US" sz="4000" dirty="0">
              <a:solidFill>
                <a:schemeClr val="bg1"/>
              </a:solidFill>
              <a:latin typeface="Big Caslon" charset="0"/>
            </a:endParaRPr>
          </a:p>
        </p:txBody>
      </p:sp>
      <p:sp>
        <p:nvSpPr>
          <p:cNvPr id="1015814" name="Rectangle 6"/>
          <p:cNvSpPr>
            <a:spLocks noChangeArrowheads="1"/>
          </p:cNvSpPr>
          <p:nvPr/>
        </p:nvSpPr>
        <p:spPr bwMode="auto">
          <a:xfrm>
            <a:off x="5448300" y="990600"/>
            <a:ext cx="1257300" cy="49530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5816" name="Text Box 8"/>
          <p:cNvSpPr txBox="1">
            <a:spLocks noChangeArrowheads="1"/>
          </p:cNvSpPr>
          <p:nvPr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BDM et al. 2010</a:t>
            </a:r>
          </a:p>
        </p:txBody>
      </p:sp>
      <p:sp>
        <p:nvSpPr>
          <p:cNvPr id="1015817" name="Text Box 9"/>
          <p:cNvSpPr txBox="1">
            <a:spLocks noChangeArrowheads="1"/>
          </p:cNvSpPr>
          <p:nvPr/>
        </p:nvSpPr>
        <p:spPr bwMode="auto">
          <a:xfrm>
            <a:off x="5638800" y="3276600"/>
            <a:ext cx="1085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 t</a:t>
            </a:r>
            <a:r>
              <a:rPr lang="en-US" baseline="30000" dirty="0" smtClean="0"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-</a:t>
            </a:r>
            <a:r>
              <a:rPr lang="en-US" baseline="30000" dirty="0"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1.2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7" name="Rectangle 3"/>
          <p:cNvSpPr>
            <a:spLocks noChangeArrowheads="1"/>
          </p:cNvSpPr>
          <p:nvPr/>
        </p:nvSpPr>
        <p:spPr bwMode="auto">
          <a:xfrm>
            <a:off x="3405188" y="1247775"/>
            <a:ext cx="46482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9908" name="Line 4"/>
          <p:cNvSpPr>
            <a:spLocks noChangeShapeType="1"/>
          </p:cNvSpPr>
          <p:nvPr/>
        </p:nvSpPr>
        <p:spPr bwMode="auto">
          <a:xfrm rot="-5400000">
            <a:off x="1484313" y="987425"/>
            <a:ext cx="0" cy="2362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9909" name="Line 5"/>
          <p:cNvSpPr>
            <a:spLocks noChangeShapeType="1"/>
          </p:cNvSpPr>
          <p:nvPr/>
        </p:nvSpPr>
        <p:spPr bwMode="auto">
          <a:xfrm>
            <a:off x="1471613" y="1009650"/>
            <a:ext cx="0" cy="2362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9910" name="Rectangle 6"/>
          <p:cNvSpPr>
            <a:spLocks noGrp="1" noChangeArrowheads="1"/>
          </p:cNvSpPr>
          <p:nvPr>
            <p:ph type="title"/>
          </p:nvPr>
        </p:nvSpPr>
        <p:spPr>
          <a:xfrm>
            <a:off x="808038" y="130175"/>
            <a:ext cx="8183562" cy="4064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Baskerville" charset="0"/>
              </a:rPr>
              <a:t>How Supernovae Shine</a:t>
            </a:r>
            <a:r>
              <a:rPr lang="en-US" dirty="0">
                <a:solidFill>
                  <a:schemeClr val="bg1"/>
                </a:solidFill>
                <a:latin typeface="Baskerville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skerville" charset="0"/>
              </a:rPr>
              <a:t>(Arnett </a:t>
            </a:r>
            <a:r>
              <a:rPr lang="en-US" sz="1800" dirty="0" smtClean="0">
                <a:solidFill>
                  <a:schemeClr val="bg1"/>
                </a:solidFill>
                <a:latin typeface="Baskerville" charset="0"/>
              </a:rPr>
              <a:t>1982)</a:t>
            </a:r>
            <a:endParaRPr lang="en-US" dirty="0"/>
          </a:p>
        </p:txBody>
      </p:sp>
      <p:sp>
        <p:nvSpPr>
          <p:cNvPr id="1019911" name="Text Box 7"/>
          <p:cNvSpPr txBox="1">
            <a:spLocks noChangeArrowheads="1"/>
          </p:cNvSpPr>
          <p:nvPr/>
        </p:nvSpPr>
        <p:spPr bwMode="auto">
          <a:xfrm>
            <a:off x="217488" y="646113"/>
            <a:ext cx="883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DFB47"/>
                </a:solidFill>
              </a:rPr>
              <a:t>spherical ejecta - mass M, velocity v, thermal energy E = f Mc</a:t>
            </a:r>
            <a:r>
              <a:rPr lang="en-US" sz="2000" baseline="30000">
                <a:solidFill>
                  <a:srgbClr val="FDFB47"/>
                </a:solidFill>
              </a:rPr>
              <a:t>2</a:t>
            </a:r>
            <a:r>
              <a:rPr lang="en-US" sz="2000">
                <a:solidFill>
                  <a:srgbClr val="FDFB47"/>
                </a:solidFill>
              </a:rPr>
              <a:t>,</a:t>
            </a:r>
            <a:r>
              <a:rPr lang="en-US" sz="2000" baseline="-25000">
                <a:solidFill>
                  <a:srgbClr val="FDFB47"/>
                </a:solidFill>
              </a:rPr>
              <a:t> </a:t>
            </a:r>
            <a:r>
              <a:rPr lang="en-US" sz="2000">
                <a:solidFill>
                  <a:srgbClr val="FDFB47"/>
                </a:solidFill>
              </a:rPr>
              <a:t>&amp; opacity </a:t>
            </a:r>
            <a:r>
              <a:rPr lang="en-US" sz="2000">
                <a:solidFill>
                  <a:srgbClr val="FDFB47"/>
                </a:solidFill>
                <a:sym typeface="Symbol" charset="0"/>
              </a:rPr>
              <a:t>  </a:t>
            </a:r>
          </a:p>
        </p:txBody>
      </p:sp>
      <p:sp>
        <p:nvSpPr>
          <p:cNvPr id="1019913" name="Oval 9"/>
          <p:cNvSpPr>
            <a:spLocks noChangeArrowheads="1"/>
          </p:cNvSpPr>
          <p:nvPr/>
        </p:nvSpPr>
        <p:spPr bwMode="auto">
          <a:xfrm>
            <a:off x="674688" y="1366838"/>
            <a:ext cx="1600200" cy="16764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9914" name="Rectangle 10"/>
          <p:cNvSpPr>
            <a:spLocks noChangeArrowheads="1"/>
          </p:cNvSpPr>
          <p:nvPr/>
        </p:nvSpPr>
        <p:spPr bwMode="auto">
          <a:xfrm>
            <a:off x="1243013" y="1909763"/>
            <a:ext cx="4810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/>
              <a:t>M</a:t>
            </a:r>
            <a:endParaRPr lang="en-US" sz="2000" b="1" baseline="-25000"/>
          </a:p>
        </p:txBody>
      </p:sp>
      <p:sp>
        <p:nvSpPr>
          <p:cNvPr id="1019915" name="Text Box 11"/>
          <p:cNvSpPr txBox="1">
            <a:spLocks noChangeArrowheads="1"/>
          </p:cNvSpPr>
          <p:nvPr/>
        </p:nvSpPr>
        <p:spPr bwMode="auto">
          <a:xfrm>
            <a:off x="2668588" y="1954213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19916" name="Object 12"/>
          <p:cNvGraphicFramePr>
            <a:graphicFrameLocks noChangeAspect="1"/>
          </p:cNvGraphicFramePr>
          <p:nvPr/>
        </p:nvGraphicFramePr>
        <p:xfrm>
          <a:off x="5843588" y="1247775"/>
          <a:ext cx="1524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20" name="Equation" r:id="rId4" imgW="762000" imgH="457200" progId="Equation.3">
                  <p:embed/>
                </p:oleObj>
              </mc:Choice>
              <mc:Fallback>
                <p:oleObj name="Equation" r:id="rId4" imgW="762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3588" y="1247775"/>
                        <a:ext cx="1524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9917" name="Text Box 13"/>
          <p:cNvSpPr txBox="1">
            <a:spLocks noChangeArrowheads="1"/>
          </p:cNvSpPr>
          <p:nvPr/>
        </p:nvSpPr>
        <p:spPr bwMode="auto">
          <a:xfrm rot="16200000" flipH="1">
            <a:off x="1650207" y="878394"/>
            <a:ext cx="60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dirty="0">
                <a:solidFill>
                  <a:schemeClr val="bg1"/>
                </a:solidFill>
              </a:rPr>
              <a:t>}</a:t>
            </a:r>
            <a:endParaRPr lang="en-US" sz="7200" dirty="0"/>
          </a:p>
        </p:txBody>
      </p:sp>
      <p:sp>
        <p:nvSpPr>
          <p:cNvPr id="1019918" name="Text Box 14"/>
          <p:cNvSpPr txBox="1">
            <a:spLocks noChangeArrowheads="1"/>
          </p:cNvSpPr>
          <p:nvPr/>
        </p:nvSpPr>
        <p:spPr bwMode="auto">
          <a:xfrm>
            <a:off x="1853184" y="8885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R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019919" name="Object 15"/>
          <p:cNvGraphicFramePr>
            <a:graphicFrameLocks noChangeAspect="1"/>
          </p:cNvGraphicFramePr>
          <p:nvPr/>
        </p:nvGraphicFramePr>
        <p:xfrm>
          <a:off x="3692525" y="2303463"/>
          <a:ext cx="170021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21" name="Equation" r:id="rId6" imgW="622300" imgH="165100" progId="Equation.3">
                  <p:embed/>
                </p:oleObj>
              </mc:Choice>
              <mc:Fallback>
                <p:oleObj name="Equation" r:id="rId6" imgW="622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2525" y="2303463"/>
                        <a:ext cx="170021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9920" name="Object 16"/>
          <p:cNvGraphicFramePr>
            <a:graphicFrameLocks noChangeAspect="1"/>
          </p:cNvGraphicFramePr>
          <p:nvPr/>
        </p:nvGraphicFramePr>
        <p:xfrm>
          <a:off x="5995988" y="2314575"/>
          <a:ext cx="18288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22" name="Equation" r:id="rId8" imgW="800100" imgH="254000" progId="Equation.3">
                  <p:embed/>
                </p:oleObj>
              </mc:Choice>
              <mc:Fallback>
                <p:oleObj name="Equation" r:id="rId8" imgW="800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5988" y="2314575"/>
                        <a:ext cx="18288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9921" name="Object 17"/>
          <p:cNvGraphicFramePr>
            <a:graphicFrameLocks noChangeAspect="1"/>
          </p:cNvGraphicFramePr>
          <p:nvPr/>
        </p:nvGraphicFramePr>
        <p:xfrm>
          <a:off x="3862388" y="1400175"/>
          <a:ext cx="12954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23" name="Equation" r:id="rId10" imgW="457200" imgH="127000" progId="Equation.3">
                  <p:embed/>
                </p:oleObj>
              </mc:Choice>
              <mc:Fallback>
                <p:oleObj name="Equation" r:id="rId10" imgW="4572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2388" y="1400175"/>
                        <a:ext cx="1295400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65381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6" name="Rectangle 2"/>
          <p:cNvSpPr>
            <a:spLocks noChangeArrowheads="1"/>
          </p:cNvSpPr>
          <p:nvPr/>
        </p:nvSpPr>
        <p:spPr bwMode="auto">
          <a:xfrm>
            <a:off x="1066800" y="3429000"/>
            <a:ext cx="7162800" cy="17764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19907" name="Rectangle 3"/>
          <p:cNvSpPr>
            <a:spLocks noChangeArrowheads="1"/>
          </p:cNvSpPr>
          <p:nvPr/>
        </p:nvSpPr>
        <p:spPr bwMode="auto">
          <a:xfrm>
            <a:off x="3405188" y="1247775"/>
            <a:ext cx="46482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9908" name="Line 4"/>
          <p:cNvSpPr>
            <a:spLocks noChangeShapeType="1"/>
          </p:cNvSpPr>
          <p:nvPr/>
        </p:nvSpPr>
        <p:spPr bwMode="auto">
          <a:xfrm rot="-5400000">
            <a:off x="1484313" y="987425"/>
            <a:ext cx="0" cy="2362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9909" name="Line 5"/>
          <p:cNvSpPr>
            <a:spLocks noChangeShapeType="1"/>
          </p:cNvSpPr>
          <p:nvPr/>
        </p:nvSpPr>
        <p:spPr bwMode="auto">
          <a:xfrm>
            <a:off x="1471613" y="1009650"/>
            <a:ext cx="0" cy="2362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9910" name="Rectangle 6"/>
          <p:cNvSpPr>
            <a:spLocks noGrp="1" noChangeArrowheads="1"/>
          </p:cNvSpPr>
          <p:nvPr>
            <p:ph type="title"/>
          </p:nvPr>
        </p:nvSpPr>
        <p:spPr>
          <a:xfrm>
            <a:off x="808038" y="130175"/>
            <a:ext cx="8183562" cy="4064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Baskerville" charset="0"/>
              </a:rPr>
              <a:t>How Supernovae Shine</a:t>
            </a:r>
            <a:r>
              <a:rPr lang="en-US" dirty="0">
                <a:solidFill>
                  <a:schemeClr val="bg1"/>
                </a:solidFill>
                <a:latin typeface="Baskerville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skerville" charset="0"/>
              </a:rPr>
              <a:t>(Arnett </a:t>
            </a:r>
            <a:r>
              <a:rPr lang="en-US" sz="1800" dirty="0" smtClean="0">
                <a:solidFill>
                  <a:schemeClr val="bg1"/>
                </a:solidFill>
                <a:latin typeface="Baskerville" charset="0"/>
              </a:rPr>
              <a:t>1982)</a:t>
            </a:r>
            <a:endParaRPr lang="en-US" dirty="0"/>
          </a:p>
        </p:txBody>
      </p:sp>
      <p:sp>
        <p:nvSpPr>
          <p:cNvPr id="1019911" name="Text Box 7"/>
          <p:cNvSpPr txBox="1">
            <a:spLocks noChangeArrowheads="1"/>
          </p:cNvSpPr>
          <p:nvPr/>
        </p:nvSpPr>
        <p:spPr bwMode="auto">
          <a:xfrm>
            <a:off x="217488" y="646113"/>
            <a:ext cx="883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DFB47"/>
                </a:solidFill>
              </a:rPr>
              <a:t>spherical ejecta - mass M, velocity v, thermal energy E = f Mc</a:t>
            </a:r>
            <a:r>
              <a:rPr lang="en-US" sz="2000" baseline="30000">
                <a:solidFill>
                  <a:srgbClr val="FDFB47"/>
                </a:solidFill>
              </a:rPr>
              <a:t>2</a:t>
            </a:r>
            <a:r>
              <a:rPr lang="en-US" sz="2000">
                <a:solidFill>
                  <a:srgbClr val="FDFB47"/>
                </a:solidFill>
              </a:rPr>
              <a:t>,</a:t>
            </a:r>
            <a:r>
              <a:rPr lang="en-US" sz="2000" baseline="-25000">
                <a:solidFill>
                  <a:srgbClr val="FDFB47"/>
                </a:solidFill>
              </a:rPr>
              <a:t> </a:t>
            </a:r>
            <a:r>
              <a:rPr lang="en-US" sz="2000">
                <a:solidFill>
                  <a:srgbClr val="FDFB47"/>
                </a:solidFill>
              </a:rPr>
              <a:t>&amp; opacity </a:t>
            </a:r>
            <a:r>
              <a:rPr lang="en-US" sz="2000">
                <a:solidFill>
                  <a:srgbClr val="FDFB47"/>
                </a:solidFill>
                <a:sym typeface="Symbol" charset="0"/>
              </a:rPr>
              <a:t>  </a:t>
            </a:r>
          </a:p>
        </p:txBody>
      </p:sp>
      <p:graphicFrame>
        <p:nvGraphicFramePr>
          <p:cNvPr id="10199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290615"/>
              </p:ext>
            </p:extLst>
          </p:nvPr>
        </p:nvGraphicFramePr>
        <p:xfrm>
          <a:off x="1184275" y="4346575"/>
          <a:ext cx="69945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54" name="Equation" r:id="rId4" imgW="3924300" imgH="431800" progId="Equation.3">
                  <p:embed/>
                </p:oleObj>
              </mc:Choice>
              <mc:Fallback>
                <p:oleObj name="Equation" r:id="rId4" imgW="3924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275" y="4346575"/>
                        <a:ext cx="6994525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9913" name="Oval 9"/>
          <p:cNvSpPr>
            <a:spLocks noChangeAspect="1" noChangeArrowheads="1"/>
          </p:cNvSpPr>
          <p:nvPr/>
        </p:nvSpPr>
        <p:spPr bwMode="auto">
          <a:xfrm>
            <a:off x="525997" y="1204491"/>
            <a:ext cx="1886600" cy="1976438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9914" name="Rectangle 10"/>
          <p:cNvSpPr>
            <a:spLocks noChangeArrowheads="1"/>
          </p:cNvSpPr>
          <p:nvPr/>
        </p:nvSpPr>
        <p:spPr bwMode="auto">
          <a:xfrm>
            <a:off x="1243013" y="1909763"/>
            <a:ext cx="4810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/>
              <a:t>M</a:t>
            </a:r>
            <a:endParaRPr lang="en-US" sz="2000" b="1" baseline="-25000"/>
          </a:p>
        </p:txBody>
      </p:sp>
      <p:sp>
        <p:nvSpPr>
          <p:cNvPr id="1019915" name="Text Box 11"/>
          <p:cNvSpPr txBox="1">
            <a:spLocks noChangeArrowheads="1"/>
          </p:cNvSpPr>
          <p:nvPr/>
        </p:nvSpPr>
        <p:spPr bwMode="auto">
          <a:xfrm>
            <a:off x="2668588" y="1954213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19916" name="Object 12"/>
          <p:cNvGraphicFramePr>
            <a:graphicFrameLocks noChangeAspect="1"/>
          </p:cNvGraphicFramePr>
          <p:nvPr/>
        </p:nvGraphicFramePr>
        <p:xfrm>
          <a:off x="5843588" y="1247775"/>
          <a:ext cx="1524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55" name="Equation" r:id="rId6" imgW="762000" imgH="457200" progId="Equation.3">
                  <p:embed/>
                </p:oleObj>
              </mc:Choice>
              <mc:Fallback>
                <p:oleObj name="Equation" r:id="rId6" imgW="762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3588" y="1247775"/>
                        <a:ext cx="1524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9917" name="Text Box 13"/>
          <p:cNvSpPr txBox="1">
            <a:spLocks noChangeArrowheads="1"/>
          </p:cNvSpPr>
          <p:nvPr/>
        </p:nvSpPr>
        <p:spPr bwMode="auto">
          <a:xfrm rot="16200000" flipH="1">
            <a:off x="1650207" y="878394"/>
            <a:ext cx="60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dirty="0">
                <a:solidFill>
                  <a:schemeClr val="bg1"/>
                </a:solidFill>
              </a:rPr>
              <a:t>}</a:t>
            </a:r>
            <a:endParaRPr lang="en-US" sz="7200" dirty="0"/>
          </a:p>
        </p:txBody>
      </p:sp>
      <p:sp>
        <p:nvSpPr>
          <p:cNvPr id="1019918" name="Text Box 14"/>
          <p:cNvSpPr txBox="1">
            <a:spLocks noChangeArrowheads="1"/>
          </p:cNvSpPr>
          <p:nvPr/>
        </p:nvSpPr>
        <p:spPr bwMode="auto">
          <a:xfrm>
            <a:off x="1853184" y="8885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R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019919" name="Object 15"/>
          <p:cNvGraphicFramePr>
            <a:graphicFrameLocks noChangeAspect="1"/>
          </p:cNvGraphicFramePr>
          <p:nvPr/>
        </p:nvGraphicFramePr>
        <p:xfrm>
          <a:off x="3692525" y="2303463"/>
          <a:ext cx="170021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56" name="Equation" r:id="rId8" imgW="622300" imgH="165100" progId="Equation.3">
                  <p:embed/>
                </p:oleObj>
              </mc:Choice>
              <mc:Fallback>
                <p:oleObj name="Equation" r:id="rId8" imgW="622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2525" y="2303463"/>
                        <a:ext cx="170021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9920" name="Object 16"/>
          <p:cNvGraphicFramePr>
            <a:graphicFrameLocks noChangeAspect="1"/>
          </p:cNvGraphicFramePr>
          <p:nvPr/>
        </p:nvGraphicFramePr>
        <p:xfrm>
          <a:off x="5995988" y="2314575"/>
          <a:ext cx="18288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57" name="Equation" r:id="rId10" imgW="800100" imgH="254000" progId="Equation.3">
                  <p:embed/>
                </p:oleObj>
              </mc:Choice>
              <mc:Fallback>
                <p:oleObj name="Equation" r:id="rId10" imgW="800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5988" y="2314575"/>
                        <a:ext cx="18288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9921" name="Object 17"/>
          <p:cNvGraphicFramePr>
            <a:graphicFrameLocks noChangeAspect="1"/>
          </p:cNvGraphicFramePr>
          <p:nvPr/>
        </p:nvGraphicFramePr>
        <p:xfrm>
          <a:off x="3862388" y="1400175"/>
          <a:ext cx="12954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58" name="Equation" r:id="rId12" imgW="457200" imgH="127000" progId="Equation.3">
                  <p:embed/>
                </p:oleObj>
              </mc:Choice>
              <mc:Fallback>
                <p:oleObj name="Equation" r:id="rId12" imgW="4572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2388" y="1400175"/>
                        <a:ext cx="1295400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992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047635"/>
              </p:ext>
            </p:extLst>
          </p:nvPr>
        </p:nvGraphicFramePr>
        <p:xfrm>
          <a:off x="1600200" y="3505200"/>
          <a:ext cx="5992812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59" name="Equation" r:id="rId14" imgW="3263900" imgH="393700" progId="Equation.3">
                  <p:embed/>
                </p:oleObj>
              </mc:Choice>
              <mc:Fallback>
                <p:oleObj name="Equation" r:id="rId14" imgW="3263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505200"/>
                        <a:ext cx="5992812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9924" name="Text Box 20"/>
          <p:cNvSpPr txBox="1">
            <a:spLocks noChangeArrowheads="1"/>
          </p:cNvSpPr>
          <p:nvPr/>
        </p:nvSpPr>
        <p:spPr bwMode="auto">
          <a:xfrm>
            <a:off x="52388" y="52419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Type Ia Supernova:</a:t>
            </a:r>
            <a:r>
              <a:rPr lang="en-US" sz="2000">
                <a:solidFill>
                  <a:schemeClr val="bg1"/>
                </a:solidFill>
              </a:rPr>
              <a:t>								v ~10</a:t>
            </a:r>
            <a:r>
              <a:rPr lang="en-US" sz="2000" baseline="30000">
                <a:solidFill>
                  <a:schemeClr val="bg1"/>
                </a:solidFill>
              </a:rPr>
              <a:t>4</a:t>
            </a:r>
            <a:r>
              <a:rPr lang="en-US" sz="2000">
                <a:solidFill>
                  <a:schemeClr val="bg1"/>
                </a:solidFill>
              </a:rPr>
              <a:t> km s</a:t>
            </a:r>
            <a:r>
              <a:rPr lang="en-US" sz="2000" baseline="30000">
                <a:solidFill>
                  <a:schemeClr val="bg1"/>
                </a:solidFill>
              </a:rPr>
              <a:t>-1</a:t>
            </a:r>
            <a:r>
              <a:rPr lang="en-US" sz="2000">
                <a:solidFill>
                  <a:schemeClr val="bg1"/>
                </a:solidFill>
              </a:rPr>
              <a:t>, M</a:t>
            </a:r>
            <a:r>
              <a:rPr lang="en-US" sz="2000" baseline="-25000">
                <a:solidFill>
                  <a:schemeClr val="bg1"/>
                </a:solidFill>
              </a:rPr>
              <a:t>ej </a:t>
            </a:r>
            <a:r>
              <a:rPr lang="en-US" sz="2000">
                <a:solidFill>
                  <a:schemeClr val="bg1"/>
                </a:solidFill>
              </a:rPr>
              <a:t>~ M</a:t>
            </a:r>
            <a:r>
              <a:rPr lang="en-US" sz="2000" baseline="-25000">
                <a:solidFill>
                  <a:schemeClr val="bg1"/>
                </a:solidFill>
                <a:sym typeface="Wingdings" charset="0"/>
              </a:rPr>
              <a:t></a:t>
            </a:r>
            <a:r>
              <a:rPr lang="en-US" sz="2000">
                <a:solidFill>
                  <a:schemeClr val="bg1"/>
                </a:solidFill>
                <a:sym typeface="Wingdings" charset="0"/>
              </a:rPr>
              <a:t>,</a:t>
            </a:r>
            <a:r>
              <a:rPr lang="en-US" sz="2000">
                <a:solidFill>
                  <a:schemeClr val="bg1"/>
                </a:solidFill>
              </a:rPr>
              <a:t> f</a:t>
            </a:r>
            <a:r>
              <a:rPr lang="en-US" sz="2000" baseline="-25000">
                <a:solidFill>
                  <a:schemeClr val="bg1"/>
                </a:solidFill>
              </a:rPr>
              <a:t>Ni</a:t>
            </a:r>
            <a:r>
              <a:rPr lang="en-US" sz="2000" baseline="-25000">
                <a:solidFill>
                  <a:schemeClr val="bg1"/>
                </a:solidFill>
                <a:sym typeface="Symbol" charset="0"/>
              </a:rPr>
              <a:t>Co </a:t>
            </a:r>
            <a:r>
              <a:rPr lang="en-US" sz="2000">
                <a:solidFill>
                  <a:schemeClr val="bg1"/>
                </a:solidFill>
                <a:sym typeface="Symbol" charset="0"/>
              </a:rPr>
              <a:t>~ 10</a:t>
            </a:r>
            <a:r>
              <a:rPr lang="en-US" sz="2000" baseline="30000">
                <a:solidFill>
                  <a:schemeClr val="bg1"/>
                </a:solidFill>
                <a:sym typeface="Symbol" charset="0"/>
              </a:rPr>
              <a:t>-5  </a:t>
            </a:r>
            <a:r>
              <a:rPr lang="en-US" sz="2000">
                <a:solidFill>
                  <a:schemeClr val="bg1"/>
                </a:solidFill>
                <a:sym typeface="Symbol" charset="0"/>
              </a:rPr>
              <a:t> t</a:t>
            </a:r>
            <a:r>
              <a:rPr lang="en-US" sz="2000" baseline="-25000">
                <a:solidFill>
                  <a:schemeClr val="bg1"/>
                </a:solidFill>
                <a:sym typeface="Symbol" charset="0"/>
              </a:rPr>
              <a:t>peak </a:t>
            </a:r>
            <a:r>
              <a:rPr lang="en-US" sz="2000">
                <a:solidFill>
                  <a:schemeClr val="bg1"/>
                </a:solidFill>
                <a:sym typeface="Symbol" charset="0"/>
              </a:rPr>
              <a:t>~ week, L ~ 10</a:t>
            </a:r>
            <a:r>
              <a:rPr lang="en-US" sz="2000" baseline="30000">
                <a:solidFill>
                  <a:schemeClr val="bg1"/>
                </a:solidFill>
                <a:sym typeface="Symbol" charset="0"/>
              </a:rPr>
              <a:t>43</a:t>
            </a:r>
            <a:r>
              <a:rPr lang="en-US" sz="2000">
                <a:solidFill>
                  <a:schemeClr val="bg1"/>
                </a:solidFill>
                <a:sym typeface="Symbol" charset="0"/>
              </a:rPr>
              <a:t> erg s</a:t>
            </a:r>
            <a:r>
              <a:rPr lang="en-US" sz="2000" baseline="30000">
                <a:solidFill>
                  <a:schemeClr val="bg1"/>
                </a:solidFill>
                <a:sym typeface="Symbol" charset="0"/>
              </a:rPr>
              <a:t>-1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19925" name="Text Box 21"/>
          <p:cNvSpPr txBox="1">
            <a:spLocks noChangeArrowheads="1"/>
          </p:cNvSpPr>
          <p:nvPr/>
        </p:nvSpPr>
        <p:spPr bwMode="auto">
          <a:xfrm>
            <a:off x="52388" y="5954713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NS Merger: </a:t>
            </a:r>
            <a:r>
              <a:rPr lang="en-US" sz="2000">
                <a:solidFill>
                  <a:schemeClr val="bg1"/>
                </a:solidFill>
              </a:rPr>
              <a:t>      								v ~ 0.1 c, M</a:t>
            </a:r>
            <a:r>
              <a:rPr lang="en-US" sz="2000" baseline="-25000">
                <a:solidFill>
                  <a:schemeClr val="bg1"/>
                </a:solidFill>
              </a:rPr>
              <a:t>ej </a:t>
            </a:r>
            <a:r>
              <a:rPr lang="en-US" sz="2000">
                <a:solidFill>
                  <a:schemeClr val="bg1"/>
                </a:solidFill>
              </a:rPr>
              <a:t>~ 10</a:t>
            </a:r>
            <a:r>
              <a:rPr lang="en-US" sz="2000" baseline="30000">
                <a:solidFill>
                  <a:schemeClr val="bg1"/>
                </a:solidFill>
              </a:rPr>
              <a:t>-2</a:t>
            </a:r>
            <a:r>
              <a:rPr lang="en-US" sz="2000">
                <a:solidFill>
                  <a:schemeClr val="bg1"/>
                </a:solidFill>
              </a:rPr>
              <a:t> M</a:t>
            </a:r>
            <a:r>
              <a:rPr lang="en-US" sz="2000" baseline="-25000">
                <a:solidFill>
                  <a:schemeClr val="bg1"/>
                </a:solidFill>
                <a:sym typeface="Wingdings" charset="0"/>
              </a:rPr>
              <a:t></a:t>
            </a:r>
            <a:r>
              <a:rPr lang="en-US" sz="2000">
                <a:solidFill>
                  <a:schemeClr val="bg1"/>
                </a:solidFill>
                <a:sym typeface="Wingdings" charset="0"/>
              </a:rPr>
              <a:t>,</a:t>
            </a:r>
            <a:r>
              <a:rPr lang="en-US" sz="2000">
                <a:solidFill>
                  <a:schemeClr val="bg1"/>
                </a:solidFill>
              </a:rPr>
              <a:t> f</a:t>
            </a:r>
            <a:r>
              <a:rPr lang="en-US" sz="2000" baseline="-25000">
                <a:solidFill>
                  <a:schemeClr val="bg1"/>
                </a:solidFill>
              </a:rPr>
              <a:t> </a:t>
            </a:r>
            <a:r>
              <a:rPr lang="en-US" sz="2000">
                <a:solidFill>
                  <a:schemeClr val="bg1"/>
                </a:solidFill>
                <a:sym typeface="Symbol" charset="0"/>
              </a:rPr>
              <a:t>~ 10</a:t>
            </a:r>
            <a:r>
              <a:rPr lang="en-US" sz="2000" baseline="30000">
                <a:solidFill>
                  <a:schemeClr val="bg1"/>
                </a:solidFill>
                <a:sym typeface="Symbol" charset="0"/>
              </a:rPr>
              <a:t>-6</a:t>
            </a:r>
            <a:r>
              <a:rPr lang="en-US" sz="2000">
                <a:solidFill>
                  <a:schemeClr val="bg1"/>
                </a:solidFill>
                <a:sym typeface="Symbol" charset="0"/>
              </a:rPr>
              <a:t>    t</a:t>
            </a:r>
            <a:r>
              <a:rPr lang="en-US" sz="2000" baseline="-25000">
                <a:solidFill>
                  <a:schemeClr val="bg1"/>
                </a:solidFill>
                <a:sym typeface="Symbol" charset="0"/>
              </a:rPr>
              <a:t>peak</a:t>
            </a:r>
            <a:r>
              <a:rPr lang="en-US" sz="2000">
                <a:solidFill>
                  <a:schemeClr val="bg1"/>
                </a:solidFill>
                <a:sym typeface="Symbol" charset="0"/>
              </a:rPr>
              <a:t>~ 1 day, L ~ 3 10</a:t>
            </a:r>
            <a:r>
              <a:rPr lang="en-US" sz="2000" baseline="30000">
                <a:solidFill>
                  <a:schemeClr val="bg1"/>
                </a:solidFill>
                <a:sym typeface="Symbol" charset="0"/>
              </a:rPr>
              <a:t>41</a:t>
            </a:r>
            <a:r>
              <a:rPr lang="en-US" sz="2000">
                <a:solidFill>
                  <a:schemeClr val="bg1"/>
                </a:solidFill>
                <a:sym typeface="Symbol" charset="0"/>
              </a:rPr>
              <a:t> erg s</a:t>
            </a:r>
            <a:r>
              <a:rPr lang="en-US" sz="2000" baseline="30000">
                <a:solidFill>
                  <a:schemeClr val="bg1"/>
                </a:solidFill>
                <a:sym typeface="Symbol" charset="0"/>
              </a:rPr>
              <a:t>-1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44885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9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725"/>
            <a:ext cx="9144000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1956" name="Text Box 4"/>
          <p:cNvSpPr txBox="1">
            <a:spLocks noChangeArrowheads="1"/>
          </p:cNvSpPr>
          <p:nvPr/>
        </p:nvSpPr>
        <p:spPr bwMode="auto">
          <a:xfrm>
            <a:off x="1752600" y="36576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Blackbody Model</a:t>
            </a:r>
          </a:p>
        </p:txBody>
      </p:sp>
      <p:sp>
        <p:nvSpPr>
          <p:cNvPr id="102195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400" dirty="0">
                <a:solidFill>
                  <a:srgbClr val="123099"/>
                </a:solidFill>
                <a:latin typeface="Baskerville" charset="0"/>
              </a:rPr>
              <a:t>“</a:t>
            </a:r>
            <a:r>
              <a:rPr lang="en-US" sz="4400" dirty="0" err="1" smtClean="0">
                <a:solidFill>
                  <a:srgbClr val="123099"/>
                </a:solidFill>
                <a:latin typeface="Baskerville" charset="0"/>
              </a:rPr>
              <a:t>Kilonova</a:t>
            </a:r>
            <a:r>
              <a:rPr lang="en-US" sz="4400" dirty="0" smtClean="0">
                <a:solidFill>
                  <a:srgbClr val="123099"/>
                </a:solidFill>
                <a:latin typeface="Baskerville" charset="0"/>
              </a:rPr>
              <a:t>” </a:t>
            </a:r>
            <a:r>
              <a:rPr lang="en-US" sz="4400" dirty="0">
                <a:solidFill>
                  <a:srgbClr val="123099"/>
                </a:solidFill>
                <a:latin typeface="Baskerville" charset="0"/>
              </a:rPr>
              <a:t>Light Curves</a:t>
            </a:r>
          </a:p>
        </p:txBody>
      </p:sp>
      <p:sp>
        <p:nvSpPr>
          <p:cNvPr id="1021960" name="Text Box 8"/>
          <p:cNvSpPr txBox="1">
            <a:spLocks noChangeArrowheads="1"/>
          </p:cNvSpPr>
          <p:nvPr/>
        </p:nvSpPr>
        <p:spPr bwMode="auto">
          <a:xfrm>
            <a:off x="6018213" y="6521450"/>
            <a:ext cx="3125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/>
              <a:t>Metzger et </a:t>
            </a:r>
            <a:r>
              <a:rPr lang="en-US" sz="1600" b="1" dirty="0"/>
              <a:t>al. </a:t>
            </a:r>
            <a:r>
              <a:rPr lang="en-US" sz="1600" b="1" dirty="0" smtClean="0"/>
              <a:t>2010</a:t>
            </a:r>
            <a:endParaRPr lang="en-US" sz="1600" b="1" dirty="0"/>
          </a:p>
        </p:txBody>
      </p:sp>
      <p:sp>
        <p:nvSpPr>
          <p:cNvPr id="1021961" name="Text Box 9"/>
          <p:cNvSpPr txBox="1">
            <a:spLocks noChangeArrowheads="1"/>
          </p:cNvSpPr>
          <p:nvPr/>
        </p:nvSpPr>
        <p:spPr bwMode="auto">
          <a:xfrm>
            <a:off x="1752600" y="11430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Fe Opacity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387"/>
            <a:ext cx="9144000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21167"/>
            <a:ext cx="9144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 dirty="0">
                <a:solidFill>
                  <a:srgbClr val="123099"/>
                </a:solidFill>
                <a:latin typeface="Baskerville" charset="0"/>
              </a:rPr>
              <a:t>“</a:t>
            </a:r>
            <a:r>
              <a:rPr lang="en-US" sz="3600" dirty="0" err="1" smtClean="0">
                <a:solidFill>
                  <a:srgbClr val="123099"/>
                </a:solidFill>
                <a:latin typeface="Baskerville" charset="0"/>
              </a:rPr>
              <a:t>Kilonova</a:t>
            </a:r>
            <a:r>
              <a:rPr lang="en-US" sz="3600" dirty="0" smtClean="0">
                <a:solidFill>
                  <a:srgbClr val="123099"/>
                </a:solidFill>
                <a:latin typeface="Baskerville" charset="0"/>
              </a:rPr>
              <a:t>” </a:t>
            </a:r>
            <a:r>
              <a:rPr lang="en-US" sz="3600" dirty="0">
                <a:solidFill>
                  <a:srgbClr val="123099"/>
                </a:solidFill>
                <a:latin typeface="Baskerville" charset="0"/>
              </a:rPr>
              <a:t>Light Curves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752600" y="761994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Fe Opacity</a:t>
            </a:r>
          </a:p>
        </p:txBody>
      </p:sp>
      <p:pic>
        <p:nvPicPr>
          <p:cNvPr id="10" name="Picture 9" descr="Screen Shot 2017-03-15 at 10.18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25" y="3539795"/>
            <a:ext cx="4648200" cy="33827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04775" y="3503083"/>
            <a:ext cx="4495800" cy="3429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Screen Shot 2017-06-20 at 9.20.5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33" y="3061465"/>
            <a:ext cx="7564967" cy="820298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015986" y="2726264"/>
            <a:ext cx="3125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/>
              <a:t>Metzger et </a:t>
            </a:r>
            <a:r>
              <a:rPr lang="en-US" sz="1600" b="1" dirty="0"/>
              <a:t>al. </a:t>
            </a:r>
            <a:r>
              <a:rPr lang="en-US" sz="1600" b="1" dirty="0" smtClean="0"/>
              <a:t>2010</a:t>
            </a:r>
            <a:endParaRPr lang="en-US" sz="1600" b="1" dirty="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451600" y="3644901"/>
            <a:ext cx="2667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/>
              <a:t>Li &amp; </a:t>
            </a:r>
            <a:r>
              <a:rPr lang="en-US" sz="1600" b="1" dirty="0" err="1" smtClean="0"/>
              <a:t>Paczynski</a:t>
            </a:r>
            <a:r>
              <a:rPr lang="en-US" sz="1600" b="1" dirty="0" smtClean="0"/>
              <a:t> 98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01829" y="4161365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>
                  <a:solidFill>
                    <a:srgbClr val="FF0000"/>
                  </a:solidFill>
                </a:ln>
              </a:rPr>
              <a:t>~10</a:t>
            </a:r>
            <a:r>
              <a:rPr lang="en-US" sz="2000" baseline="30000" dirty="0" smtClean="0">
                <a:ln>
                  <a:solidFill>
                    <a:srgbClr val="FF0000"/>
                  </a:solidFill>
                </a:ln>
              </a:rPr>
              <a:t>44</a:t>
            </a:r>
            <a:r>
              <a:rPr lang="en-US" sz="2000" dirty="0" smtClean="0">
                <a:ln>
                  <a:solidFill>
                    <a:srgbClr val="FF0000"/>
                  </a:solidFill>
                </a:ln>
              </a:rPr>
              <a:t> erg/s </a:t>
            </a:r>
            <a:r>
              <a:rPr lang="en-US" sz="2000" dirty="0" err="1" smtClean="0">
                <a:ln>
                  <a:solidFill>
                    <a:srgbClr val="FF0000"/>
                  </a:solidFill>
                </a:ln>
              </a:rPr>
              <a:t>superluminous</a:t>
            </a:r>
            <a:r>
              <a:rPr lang="en-US" sz="2000" dirty="0">
                <a:ln>
                  <a:solidFill>
                    <a:srgbClr val="FF0000"/>
                  </a:solidFill>
                </a:ln>
              </a:rPr>
              <a:t>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0992" y="4204824"/>
            <a:ext cx="3876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Earlier </a:t>
            </a:r>
            <a:r>
              <a:rPr lang="en-US" dirty="0" smtClean="0"/>
              <a:t>models with </a:t>
            </a:r>
            <a:r>
              <a:rPr lang="en-US" dirty="0" err="1" smtClean="0"/>
              <a:t>parametrized</a:t>
            </a:r>
            <a:r>
              <a:rPr lang="en-US" dirty="0" smtClean="0"/>
              <a:t> radioactive heating predicted </a:t>
            </a:r>
            <a:r>
              <a:rPr lang="en-US" b="1" dirty="0" smtClean="0"/>
              <a:t>much higher </a:t>
            </a:r>
            <a:r>
              <a:rPr lang="en-US" b="1" dirty="0" smtClean="0"/>
              <a:t>luminosities </a:t>
            </a:r>
            <a:r>
              <a:rPr lang="en-US" dirty="0" smtClean="0"/>
              <a:t>or used incorrect heating (“</a:t>
            </a:r>
            <a:r>
              <a:rPr lang="en-US" dirty="0" err="1" smtClean="0"/>
              <a:t>macronova</a:t>
            </a:r>
            <a:r>
              <a:rPr lang="en-US" dirty="0" smtClean="0"/>
              <a:t>”)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177798" y="3187701"/>
            <a:ext cx="11430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417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258" name="Picture 2" descr="Screen shot 2014-09-03 at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8259" name="Rectangle 3"/>
          <p:cNvSpPr>
            <a:spLocks noGrp="1" noChangeArrowheads="1"/>
          </p:cNvSpPr>
          <p:nvPr>
            <p:ph type="title"/>
          </p:nvPr>
        </p:nvSpPr>
        <p:spPr>
          <a:xfrm>
            <a:off x="257175" y="47625"/>
            <a:ext cx="8686800" cy="714375"/>
          </a:xfrm>
          <a:solidFill>
            <a:schemeClr val="bg1"/>
          </a:solidFill>
          <a:ln/>
        </p:spPr>
        <p:txBody>
          <a:bodyPr/>
          <a:lstStyle/>
          <a:p>
            <a:r>
              <a:rPr lang="en-US" sz="3200" dirty="0">
                <a:solidFill>
                  <a:srgbClr val="123099"/>
                </a:solidFill>
                <a:latin typeface="Baskerville" charset="0"/>
              </a:rPr>
              <a:t>High Opacity of the Lanthanides                            </a:t>
            </a:r>
            <a:r>
              <a:rPr lang="en-US" sz="1800" dirty="0">
                <a:solidFill>
                  <a:srgbClr val="123099"/>
                </a:solidFill>
                <a:latin typeface="Baskerville" charset="0"/>
              </a:rPr>
              <a:t>(</a:t>
            </a:r>
            <a:r>
              <a:rPr lang="en-US" sz="1800" dirty="0" err="1">
                <a:solidFill>
                  <a:srgbClr val="123099"/>
                </a:solidFill>
                <a:latin typeface="Baskerville" charset="0"/>
              </a:rPr>
              <a:t>Kasen</a:t>
            </a:r>
            <a:r>
              <a:rPr lang="en-US" sz="1800" dirty="0">
                <a:solidFill>
                  <a:srgbClr val="123099"/>
                </a:solidFill>
                <a:latin typeface="Baskerville" charset="0"/>
              </a:rPr>
              <a:t> et al. 2013; Barnes &amp; </a:t>
            </a:r>
            <a:r>
              <a:rPr lang="en-US" sz="1800" dirty="0" err="1">
                <a:solidFill>
                  <a:srgbClr val="123099"/>
                </a:solidFill>
                <a:latin typeface="Baskerville" charset="0"/>
              </a:rPr>
              <a:t>Kasen</a:t>
            </a:r>
            <a:r>
              <a:rPr lang="en-US" sz="1800" dirty="0">
                <a:solidFill>
                  <a:srgbClr val="123099"/>
                </a:solidFill>
                <a:latin typeface="Baskerville" charset="0"/>
              </a:rPr>
              <a:t> </a:t>
            </a:r>
            <a:r>
              <a:rPr lang="en-US" sz="1800" dirty="0" smtClean="0">
                <a:solidFill>
                  <a:srgbClr val="123099"/>
                </a:solidFill>
                <a:latin typeface="Baskerville" charset="0"/>
              </a:rPr>
              <a:t>2013; Tanaka &amp; </a:t>
            </a:r>
            <a:r>
              <a:rPr lang="en-US" sz="1800" dirty="0" err="1" smtClean="0">
                <a:solidFill>
                  <a:srgbClr val="123099"/>
                </a:solidFill>
                <a:latin typeface="Baskerville" charset="0"/>
              </a:rPr>
              <a:t>Hotokezaka</a:t>
            </a:r>
            <a:r>
              <a:rPr lang="en-US" sz="1800" dirty="0" smtClean="0">
                <a:solidFill>
                  <a:srgbClr val="123099"/>
                </a:solidFill>
                <a:latin typeface="Baskerville" charset="0"/>
              </a:rPr>
              <a:t> 2013)</a:t>
            </a:r>
            <a:endParaRPr lang="en-US" dirty="0"/>
          </a:p>
        </p:txBody>
      </p:sp>
      <p:sp>
        <p:nvSpPr>
          <p:cNvPr id="1248260" name="Text Box 4"/>
          <p:cNvSpPr txBox="1">
            <a:spLocks noChangeArrowheads="1"/>
          </p:cNvSpPr>
          <p:nvPr/>
        </p:nvSpPr>
        <p:spPr bwMode="auto">
          <a:xfrm>
            <a:off x="6629400" y="6496050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Slide courtesy D. Kasen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306" name="Picture 2" descr="Screen shot 2014-09-03 at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736600"/>
            <a:ext cx="828040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0307" name="Rectangle 3"/>
          <p:cNvSpPr>
            <a:spLocks noGrp="1" noChangeArrowheads="1"/>
          </p:cNvSpPr>
          <p:nvPr>
            <p:ph type="title"/>
          </p:nvPr>
        </p:nvSpPr>
        <p:spPr>
          <a:xfrm>
            <a:off x="257175" y="47625"/>
            <a:ext cx="8686800" cy="714375"/>
          </a:xfrm>
          <a:solidFill>
            <a:schemeClr val="bg1"/>
          </a:solidFill>
          <a:ln/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Baskerville" charset="0"/>
              </a:rPr>
              <a:t>High Opacity of the Lanthanides                            </a:t>
            </a:r>
            <a:r>
              <a:rPr lang="en-US" sz="1800" dirty="0">
                <a:solidFill>
                  <a:schemeClr val="tx1"/>
                </a:solidFill>
                <a:latin typeface="Baskerville" charset="0"/>
              </a:rPr>
              <a:t>(</a:t>
            </a:r>
            <a:r>
              <a:rPr lang="en-US" sz="1800" dirty="0" err="1">
                <a:solidFill>
                  <a:schemeClr val="tx1"/>
                </a:solidFill>
                <a:latin typeface="Baskerville" charset="0"/>
              </a:rPr>
              <a:t>Kasen</a:t>
            </a:r>
            <a:r>
              <a:rPr lang="en-US" sz="1800" dirty="0">
                <a:solidFill>
                  <a:schemeClr val="tx1"/>
                </a:solidFill>
                <a:latin typeface="Baskerville" charset="0"/>
              </a:rPr>
              <a:t> et al. 2013; Barnes &amp; </a:t>
            </a:r>
            <a:r>
              <a:rPr lang="en-US" sz="1800" dirty="0" err="1">
                <a:solidFill>
                  <a:schemeClr val="tx1"/>
                </a:solidFill>
                <a:latin typeface="Baskerville" charset="0"/>
              </a:rPr>
              <a:t>Kasen</a:t>
            </a:r>
            <a:r>
              <a:rPr lang="en-US" sz="1800" dirty="0">
                <a:solidFill>
                  <a:schemeClr val="tx1"/>
                </a:solidFill>
                <a:latin typeface="Baskerville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Baskerville" charset="0"/>
              </a:rPr>
              <a:t>2013; Tanaka &amp; </a:t>
            </a:r>
            <a:r>
              <a:rPr lang="en-US" sz="1800" dirty="0" err="1" smtClean="0">
                <a:solidFill>
                  <a:schemeClr val="tx1"/>
                </a:solidFill>
                <a:latin typeface="Baskerville" charset="0"/>
              </a:rPr>
              <a:t>Hotokezaka</a:t>
            </a:r>
            <a:r>
              <a:rPr lang="en-US" sz="1800" dirty="0" smtClean="0">
                <a:solidFill>
                  <a:schemeClr val="tx1"/>
                </a:solidFill>
                <a:latin typeface="Baskerville" charset="0"/>
              </a:rPr>
              <a:t> 13)</a:t>
            </a:r>
            <a:endParaRPr lang="en-US" dirty="0"/>
          </a:p>
        </p:txBody>
      </p:sp>
      <p:sp>
        <p:nvSpPr>
          <p:cNvPr id="1250308" name="Text Box 4"/>
          <p:cNvSpPr txBox="1">
            <a:spLocks noChangeArrowheads="1"/>
          </p:cNvSpPr>
          <p:nvPr/>
        </p:nvSpPr>
        <p:spPr bwMode="auto">
          <a:xfrm rot="-5400000">
            <a:off x="-974725" y="2706688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Kasen et al. 2013</a:t>
            </a:r>
          </a:p>
        </p:txBody>
      </p:sp>
      <p:sp>
        <p:nvSpPr>
          <p:cNvPr id="1250309" name="Text Box 5"/>
          <p:cNvSpPr txBox="1">
            <a:spLocks noChangeArrowheads="1"/>
          </p:cNvSpPr>
          <p:nvPr/>
        </p:nvSpPr>
        <p:spPr bwMode="auto">
          <a:xfrm>
            <a:off x="2816216" y="4038600"/>
            <a:ext cx="193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Fe</a:t>
            </a:r>
          </a:p>
        </p:txBody>
      </p:sp>
      <p:sp>
        <p:nvSpPr>
          <p:cNvPr id="1250310" name="Text Box 6"/>
          <p:cNvSpPr txBox="1">
            <a:spLocks noChangeArrowheads="1"/>
          </p:cNvSpPr>
          <p:nvPr/>
        </p:nvSpPr>
        <p:spPr bwMode="auto">
          <a:xfrm>
            <a:off x="3429000" y="1600200"/>
            <a:ext cx="3571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</a:rPr>
              <a:t>lanthanides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2-20 at 11.27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337"/>
          </a:xfrm>
          <a:prstGeom prst="rect">
            <a:avLst/>
          </a:prstGeom>
        </p:spPr>
      </p:pic>
      <p:sp>
        <p:nvSpPr>
          <p:cNvPr id="1252355" name="Text Box 3"/>
          <p:cNvSpPr txBox="1">
            <a:spLocks noChangeArrowheads="1"/>
          </p:cNvSpPr>
          <p:nvPr/>
        </p:nvSpPr>
        <p:spPr bwMode="auto">
          <a:xfrm>
            <a:off x="5562600" y="838200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Slide from D. </a:t>
            </a:r>
            <a:r>
              <a:rPr lang="en-US" sz="1400" dirty="0" err="1"/>
              <a:t>Kasen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5029200" y="914400"/>
            <a:ext cx="28194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39398" y="2554284"/>
            <a:ext cx="2438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 rot="10800000" flipV="1">
            <a:off x="3533775" y="174165"/>
            <a:ext cx="4873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(Tanvir+13; de Ugarte Postigo+13 ; Fong+13 )</a:t>
            </a:r>
          </a:p>
        </p:txBody>
      </p:sp>
      <p:pic>
        <p:nvPicPr>
          <p:cNvPr id="5" name="Picture 6" descr="Screen shot 2013-12-01 at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8" y="844311"/>
            <a:ext cx="2954338" cy="586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1015205" y="3377407"/>
            <a:ext cx="2335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/>
              <a:t>Tanvir</a:t>
            </a:r>
            <a:r>
              <a:rPr lang="en-US" sz="1400" dirty="0"/>
              <a:t> et al. 2013</a:t>
            </a:r>
          </a:p>
        </p:txBody>
      </p:sp>
      <p:pic>
        <p:nvPicPr>
          <p:cNvPr id="8" name="Picture 11" descr="Screen shot 2013-08-26 at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8" y="97965"/>
            <a:ext cx="5689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Screen shot 2013-08-26 at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97965"/>
            <a:ext cx="2971800" cy="3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creen shot 2013-08-26 at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78965"/>
            <a:ext cx="58293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Screen shot 2013-08-26 at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88" y="503005"/>
            <a:ext cx="92710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Screen shot 2013-08-26 at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517" y="838200"/>
            <a:ext cx="5251969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5638800" y="60198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CC66"/>
                </a:solidFill>
              </a:rPr>
              <a:t>0.01</a:t>
            </a:r>
            <a:r>
              <a:rPr lang="en-US" b="1" baseline="30000" dirty="0">
                <a:solidFill>
                  <a:srgbClr val="FFCC66"/>
                </a:solidFill>
              </a:rPr>
              <a:t> </a:t>
            </a:r>
            <a:r>
              <a:rPr lang="en-US" b="1" dirty="0">
                <a:solidFill>
                  <a:srgbClr val="FFCC66"/>
                </a:solidFill>
              </a:rPr>
              <a:t>M</a:t>
            </a:r>
            <a:r>
              <a:rPr lang="en-US" b="1" baseline="-25000" dirty="0">
                <a:solidFill>
                  <a:srgbClr val="FFCC66"/>
                </a:solidFill>
                <a:sym typeface="Wingdings 2" charset="0"/>
              </a:rPr>
              <a:t></a:t>
            </a:r>
            <a:endParaRPr lang="en-US" b="1" dirty="0">
              <a:solidFill>
                <a:srgbClr val="FFCC66"/>
              </a:solidFill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7591425" y="3636174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CC66"/>
                </a:solidFill>
              </a:rPr>
              <a:t>0.1</a:t>
            </a:r>
            <a:r>
              <a:rPr lang="en-US" b="1" baseline="30000" dirty="0">
                <a:solidFill>
                  <a:srgbClr val="FFCC66"/>
                </a:solidFill>
              </a:rPr>
              <a:t> </a:t>
            </a:r>
            <a:r>
              <a:rPr lang="en-US" b="1" dirty="0">
                <a:solidFill>
                  <a:srgbClr val="FFCC66"/>
                </a:solidFill>
              </a:rPr>
              <a:t>M</a:t>
            </a:r>
            <a:r>
              <a:rPr lang="en-US" b="1" baseline="-25000" dirty="0">
                <a:solidFill>
                  <a:srgbClr val="FFCC66"/>
                </a:solidFill>
                <a:sym typeface="Wingdings 2" charset="0"/>
              </a:rPr>
              <a:t></a:t>
            </a: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H="1">
            <a:off x="7924800" y="4036224"/>
            <a:ext cx="123825" cy="32385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flipH="1" flipV="1">
            <a:off x="6074535" y="5927718"/>
            <a:ext cx="152400" cy="2286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32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 rot="10800000" flipV="1">
            <a:off x="3533775" y="990600"/>
            <a:ext cx="4873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(Tanvir+13; de Ugarte Postigo+13 ; Fong+13 )</a:t>
            </a:r>
          </a:p>
        </p:txBody>
      </p:sp>
      <p:pic>
        <p:nvPicPr>
          <p:cNvPr id="5" name="Picture 6" descr="Screen shot 2013-12-01 at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2573338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481807" y="3336132"/>
            <a:ext cx="2335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Tanvir et al. 2013</a:t>
            </a:r>
          </a:p>
        </p:txBody>
      </p:sp>
      <p:pic>
        <p:nvPicPr>
          <p:cNvPr id="7" name="Picture 8" descr="Screen shot 2014-01-29 at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74676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Screen shot 2013-08-26 at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5689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Screen shot 2013-08-26 at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914400"/>
            <a:ext cx="2971800" cy="3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creen shot 2013-08-26 at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219200"/>
            <a:ext cx="58293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Screen shot 2013-08-26 at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1228725"/>
            <a:ext cx="92710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Screen shot 2013-08-26 at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4619625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5638800" y="60198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CC66"/>
                </a:solidFill>
              </a:rPr>
              <a:t>0.01</a:t>
            </a:r>
            <a:r>
              <a:rPr lang="en-US" b="1" baseline="30000" dirty="0">
                <a:solidFill>
                  <a:srgbClr val="FFCC66"/>
                </a:solidFill>
              </a:rPr>
              <a:t> </a:t>
            </a:r>
            <a:r>
              <a:rPr lang="en-US" b="1" dirty="0">
                <a:solidFill>
                  <a:srgbClr val="FFCC66"/>
                </a:solidFill>
              </a:rPr>
              <a:t>M</a:t>
            </a:r>
            <a:r>
              <a:rPr lang="en-US" b="1" baseline="-25000" dirty="0">
                <a:solidFill>
                  <a:srgbClr val="FFCC66"/>
                </a:solidFill>
                <a:sym typeface="Wingdings 2" charset="0"/>
              </a:rPr>
              <a:t></a:t>
            </a:r>
            <a:endParaRPr lang="en-US" b="1" dirty="0">
              <a:solidFill>
                <a:srgbClr val="FFCC66"/>
              </a:solidFill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7591425" y="3636174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CC66"/>
                </a:solidFill>
              </a:rPr>
              <a:t>0.1</a:t>
            </a:r>
            <a:r>
              <a:rPr lang="en-US" b="1" baseline="30000" dirty="0">
                <a:solidFill>
                  <a:srgbClr val="FFCC66"/>
                </a:solidFill>
              </a:rPr>
              <a:t> </a:t>
            </a:r>
            <a:r>
              <a:rPr lang="en-US" b="1" dirty="0">
                <a:solidFill>
                  <a:srgbClr val="FFCC66"/>
                </a:solidFill>
              </a:rPr>
              <a:t>M</a:t>
            </a:r>
            <a:r>
              <a:rPr lang="en-US" b="1" baseline="-25000" dirty="0">
                <a:solidFill>
                  <a:srgbClr val="FFCC66"/>
                </a:solidFill>
                <a:sym typeface="Wingdings 2" charset="0"/>
              </a:rPr>
              <a:t></a:t>
            </a: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H="1">
            <a:off x="7924800" y="4036224"/>
            <a:ext cx="123825" cy="32385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flipH="1" flipV="1">
            <a:off x="6074535" y="5927718"/>
            <a:ext cx="152400" cy="2286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169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0" y="3200400"/>
            <a:ext cx="9144000" cy="37338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90" y="1185215"/>
            <a:ext cx="192405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62274" y="2871140"/>
            <a:ext cx="1981200" cy="311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dirty="0"/>
              <a:t>GBM FOV ~ 60%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4" y="1175690"/>
            <a:ext cx="2114550" cy="19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71" y="1109015"/>
            <a:ext cx="289560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67371" y="2423465"/>
            <a:ext cx="1828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LOFAR       FOV ~50%</a:t>
            </a:r>
            <a:endParaRPr lang="en-US" sz="18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5824" y="1194740"/>
            <a:ext cx="952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Swift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447800" y="680945"/>
            <a:ext cx="206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Gamma-Rays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881796" y="62324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Radio</a:t>
            </a: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28353"/>
            <a:ext cx="3925888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80595"/>
            <a:ext cx="4429125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4726" y="3114786"/>
            <a:ext cx="28289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FFFFFF"/>
                </a:solidFill>
              </a:rPr>
              <a:t>Optical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76299" y="2766365"/>
            <a:ext cx="2133600" cy="3231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</a:rPr>
              <a:t>BAT FOV ~ 15</a:t>
            </a:r>
            <a:r>
              <a:rPr lang="en-US" sz="1800" dirty="0" smtClean="0">
                <a:solidFill>
                  <a:schemeClr val="bg1"/>
                </a:solidFill>
              </a:rPr>
              <a:t>%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2" name="Picture 20" descr="logo-aska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096" y="2175815"/>
            <a:ext cx="163988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1" descr="tevla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71" y="1109015"/>
            <a:ext cx="952500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3124200" y="4572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Now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ZTF</a:t>
            </a:r>
          </a:p>
        </p:txBody>
      </p:sp>
      <p:pic>
        <p:nvPicPr>
          <p:cNvPr id="25" name="Picture 23" descr="Screen shot 2013-09-21 at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00400"/>
            <a:ext cx="41148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VERITAS_logo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74" y="1542236"/>
            <a:ext cx="1574800" cy="1500400"/>
          </a:xfrm>
          <a:prstGeom prst="rect">
            <a:avLst/>
          </a:prstGeom>
        </p:spPr>
      </p:pic>
      <p:pic>
        <p:nvPicPr>
          <p:cNvPr id="27" name="Picture 26" descr="telescope_side_2-hr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86090"/>
            <a:ext cx="3149600" cy="2362200"/>
          </a:xfrm>
          <a:prstGeom prst="rect">
            <a:avLst/>
          </a:prstGeom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5405355" y="4147305"/>
            <a:ext cx="3586245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Large Synoptic Survey Telescope (LSST</a:t>
            </a:r>
            <a:r>
              <a:rPr lang="en-US" sz="2000" dirty="0" smtClean="0">
                <a:solidFill>
                  <a:schemeClr val="bg1"/>
                </a:solidFill>
              </a:rPr>
              <a:t>) ~2022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95316" y="-18828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Time Domain Astronomy Revolution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33861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07 at 12.30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8013700" cy="5793307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1" y="304800"/>
            <a:ext cx="647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latin typeface="Baskerville" charset="0"/>
              </a:rPr>
              <a:t>Gravitational Wave Follow-Up</a:t>
            </a:r>
          </a:p>
        </p:txBody>
      </p:sp>
      <p:pic>
        <p:nvPicPr>
          <p:cNvPr id="7" name="Picture 6" descr="Screen Shot 2016-11-07 at 3.47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499" y="4025901"/>
            <a:ext cx="1981200" cy="449072"/>
          </a:xfrm>
          <a:prstGeom prst="rect">
            <a:avLst/>
          </a:prstGeom>
        </p:spPr>
      </p:pic>
      <p:pic>
        <p:nvPicPr>
          <p:cNvPr id="8" name="Picture 7" descr="Screen Shot 2016-11-08 at 8.00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19200"/>
            <a:ext cx="3378805" cy="469900"/>
          </a:xfrm>
          <a:prstGeom prst="rect">
            <a:avLst/>
          </a:prstGeom>
        </p:spPr>
      </p:pic>
      <p:pic>
        <p:nvPicPr>
          <p:cNvPr id="2" name="Picture 1" descr="F0900035-v1 (high resolution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2400"/>
            <a:ext cx="1142492" cy="823105"/>
          </a:xfrm>
          <a:prstGeom prst="rect">
            <a:avLst/>
          </a:prstGeom>
        </p:spPr>
      </p:pic>
      <p:pic>
        <p:nvPicPr>
          <p:cNvPr id="9" name="Picture 8" descr="telescope_side_2-h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28600"/>
            <a:ext cx="1003053" cy="75229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9" idx="1"/>
          </p:cNvCxnSpPr>
          <p:nvPr/>
        </p:nvCxnSpPr>
        <p:spPr bwMode="auto">
          <a:xfrm flipV="1">
            <a:off x="7391400" y="604745"/>
            <a:ext cx="609600" cy="48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62370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01 at 3.06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05934"/>
            <a:ext cx="8139140" cy="5947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1219200"/>
            <a:ext cx="358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10</a:t>
            </a:r>
            <a:r>
              <a:rPr lang="en-US" sz="3200" baseline="30000" dirty="0" smtClean="0"/>
              <a:t>-2</a:t>
            </a:r>
            <a:r>
              <a:rPr lang="en-US" sz="3200" dirty="0" smtClean="0"/>
              <a:t> M</a:t>
            </a:r>
            <a:r>
              <a:rPr lang="en-US" sz="3200" baseline="-25000" dirty="0" smtClean="0">
                <a:latin typeface="Wingdings 2"/>
              </a:rPr>
              <a:t>8</a:t>
            </a:r>
            <a:r>
              <a:rPr lang="en-US" sz="3200" dirty="0" smtClean="0"/>
              <a:t>, v = 0.1 c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362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 band (2.2 </a:t>
            </a:r>
            <a:r>
              <a:rPr lang="en-US" dirty="0" err="1" smtClean="0">
                <a:solidFill>
                  <a:srgbClr val="FF0000"/>
                </a:solidFill>
              </a:rPr>
              <a:t>μm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39624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 band (0.8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 descr="F0900035-v1 (high resolution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2400"/>
            <a:ext cx="1142492" cy="823105"/>
          </a:xfrm>
          <a:prstGeom prst="rect">
            <a:avLst/>
          </a:prstGeom>
        </p:spPr>
      </p:pic>
      <p:pic>
        <p:nvPicPr>
          <p:cNvPr id="10" name="Picture 9" descr="telescope_side_2-h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28600"/>
            <a:ext cx="1003053" cy="75229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endCxn id="10" idx="1"/>
          </p:cNvCxnSpPr>
          <p:nvPr/>
        </p:nvCxnSpPr>
        <p:spPr bwMode="auto">
          <a:xfrm flipV="1">
            <a:off x="7391400" y="604745"/>
            <a:ext cx="609600" cy="48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1" y="304800"/>
            <a:ext cx="647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latin typeface="Baskerville" charset="0"/>
              </a:rPr>
              <a:t>Gravitational Wave Follow-Up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800600"/>
            <a:ext cx="914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3078598"/>
            <a:ext cx="1097707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752600" y="1402198"/>
            <a:ext cx="2057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P_1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14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01 at 3.0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05934"/>
            <a:ext cx="8139140" cy="5947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1219200"/>
            <a:ext cx="358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10</a:t>
            </a:r>
            <a:r>
              <a:rPr lang="en-US" sz="3200" baseline="30000" dirty="0" smtClean="0"/>
              <a:t>-2</a:t>
            </a:r>
            <a:r>
              <a:rPr lang="en-US" sz="3200" dirty="0" smtClean="0"/>
              <a:t> M</a:t>
            </a:r>
            <a:r>
              <a:rPr lang="en-US" sz="3200" baseline="-25000" dirty="0" smtClean="0">
                <a:latin typeface="Wingdings 2"/>
              </a:rPr>
              <a:t>8</a:t>
            </a:r>
            <a:r>
              <a:rPr lang="en-US" sz="3200" dirty="0" smtClean="0"/>
              <a:t>, v = 0.1 c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2362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 band (2.2 </a:t>
            </a:r>
            <a:r>
              <a:rPr lang="en-US" dirty="0" err="1" smtClean="0">
                <a:solidFill>
                  <a:srgbClr val="FF0000"/>
                </a:solidFill>
              </a:rPr>
              <a:t>μm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39624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 band (0.8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 descr="F0900035-v1 (high resolution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2400"/>
            <a:ext cx="1142492" cy="823105"/>
          </a:xfrm>
          <a:prstGeom prst="rect">
            <a:avLst/>
          </a:prstGeom>
        </p:spPr>
      </p:pic>
      <p:pic>
        <p:nvPicPr>
          <p:cNvPr id="9" name="Picture 8" descr="telescope_side_2-h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28600"/>
            <a:ext cx="1003053" cy="752290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9" idx="1"/>
          </p:cNvCxnSpPr>
          <p:nvPr/>
        </p:nvCxnSpPr>
        <p:spPr bwMode="auto">
          <a:xfrm flipV="1">
            <a:off x="7391400" y="604745"/>
            <a:ext cx="609600" cy="48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41" y="304800"/>
            <a:ext cx="647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latin typeface="Baskerville" charset="0"/>
              </a:rPr>
              <a:t>Gravitational Wave Follow-Up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1676400" y="3124200"/>
            <a:ext cx="6553200" cy="7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2606101" y="2712897"/>
            <a:ext cx="1828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TAP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752600" y="1402198"/>
            <a:ext cx="2057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14600" y="3200400"/>
            <a:ext cx="1097707" cy="2591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4800600"/>
            <a:ext cx="914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746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2" y="25400"/>
            <a:ext cx="8458200" cy="6858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Baskerville"/>
                <a:cs typeface="Baskerville"/>
              </a:rPr>
              <a:t>EM follow-up of GW150914  (Abbott et al. 2016b)</a:t>
            </a:r>
            <a:endParaRPr lang="en-US" sz="3200" dirty="0">
              <a:solidFill>
                <a:schemeClr val="tx1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 descr="Screen Shot 2016-11-04 at 11.2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" y="609600"/>
            <a:ext cx="9144000" cy="1495747"/>
          </a:xfrm>
          <a:prstGeom prst="rect">
            <a:avLst/>
          </a:prstGeom>
        </p:spPr>
      </p:pic>
      <p:pic>
        <p:nvPicPr>
          <p:cNvPr id="6" name="Picture 5" descr="Screen Shot 2016-11-04 at 11.21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" y="1941737"/>
            <a:ext cx="8936567" cy="46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06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5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55429" name="Text Box 5"/>
          <p:cNvSpPr txBox="1">
            <a:spLocks noChangeArrowheads="1"/>
          </p:cNvSpPr>
          <p:nvPr/>
        </p:nvSpPr>
        <p:spPr bwMode="auto">
          <a:xfrm>
            <a:off x="6629400" y="6496050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Slide from D. Kasen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39398" y="2554284"/>
            <a:ext cx="2438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52600" y="1411284"/>
            <a:ext cx="2438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Screen Shot 2017-02-20 at 11.27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3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4876800" y="914400"/>
            <a:ext cx="29718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2" descr="Screen shot 2014-09-03 at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62793"/>
            <a:ext cx="2739572" cy="20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7-02-20 at 11.27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337"/>
          </a:xfrm>
          <a:prstGeom prst="rect">
            <a:avLst/>
          </a:prstGeom>
        </p:spPr>
      </p:pic>
      <p:pic>
        <p:nvPicPr>
          <p:cNvPr id="9" name="Picture 2" descr="Screen shot 2014-09-03 at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62793"/>
            <a:ext cx="2739572" cy="20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6453" name="Text Box 5"/>
          <p:cNvSpPr txBox="1">
            <a:spLocks noChangeArrowheads="1"/>
          </p:cNvSpPr>
          <p:nvPr/>
        </p:nvSpPr>
        <p:spPr bwMode="auto">
          <a:xfrm>
            <a:off x="6629400" y="6496050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Slide from D. Kasen</a:t>
            </a:r>
          </a:p>
        </p:txBody>
      </p:sp>
      <p:sp>
        <p:nvSpPr>
          <p:cNvPr id="1256458" name="Text Box 10"/>
          <p:cNvSpPr txBox="1">
            <a:spLocks noGrp="1" noChangeArrowheads="1"/>
          </p:cNvSpPr>
          <p:nvPr>
            <p:ph type="body" idx="1"/>
          </p:nvPr>
        </p:nvSpPr>
        <p:spPr>
          <a:xfrm rot="18470405">
            <a:off x="4343400" y="3048000"/>
            <a:ext cx="1600200" cy="533400"/>
          </a:xfrm>
          <a:solidFill>
            <a:schemeClr val="tx1"/>
          </a:solidFill>
          <a:ln/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Y</a:t>
            </a:r>
            <a:r>
              <a:rPr lang="en-US" sz="2400" baseline="-25000">
                <a:solidFill>
                  <a:schemeClr val="bg1"/>
                </a:solidFill>
              </a:rPr>
              <a:t>e</a:t>
            </a:r>
            <a:r>
              <a:rPr lang="en-US" sz="2400">
                <a:solidFill>
                  <a:schemeClr val="bg1"/>
                </a:solidFill>
              </a:rPr>
              <a:t> &lt; 0.27</a:t>
            </a: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1256462" name="Text Box 14"/>
          <p:cNvSpPr txBox="1">
            <a:spLocks noChangeArrowheads="1"/>
          </p:cNvSpPr>
          <p:nvPr/>
        </p:nvSpPr>
        <p:spPr bwMode="auto">
          <a:xfrm rot="18470405">
            <a:off x="2269331" y="1693069"/>
            <a:ext cx="155733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Y</a:t>
            </a:r>
            <a:r>
              <a:rPr lang="en-US" baseline="-25000">
                <a:solidFill>
                  <a:schemeClr val="bg1"/>
                </a:solidFill>
              </a:rPr>
              <a:t>e</a:t>
            </a:r>
            <a:r>
              <a:rPr lang="en-US">
                <a:solidFill>
                  <a:schemeClr val="bg1"/>
                </a:solidFill>
              </a:rPr>
              <a:t> &gt; 0.27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533400" y="2667000"/>
            <a:ext cx="2133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 smtClean="0">
                <a:solidFill>
                  <a:schemeClr val="bg1"/>
                </a:solidFill>
              </a:rPr>
              <a:t>τ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exp</a:t>
            </a:r>
            <a:r>
              <a:rPr lang="en-US" sz="3200" dirty="0" smtClean="0">
                <a:solidFill>
                  <a:schemeClr val="bg1"/>
                </a:solidFill>
              </a:rPr>
              <a:t> ~ </a:t>
            </a:r>
            <a:r>
              <a:rPr lang="en-US" sz="3200" dirty="0" err="1">
                <a:solidFill>
                  <a:schemeClr val="bg1"/>
                </a:solidFill>
              </a:rPr>
              <a:t>ms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4876800" cy="609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askerville" charset="0"/>
              </a:rPr>
              <a:t>Neutron-Rich </a:t>
            </a:r>
            <a:r>
              <a:rPr lang="en-US" dirty="0" err="1">
                <a:solidFill>
                  <a:schemeClr val="bg1"/>
                </a:solidFill>
                <a:latin typeface="Baskerville" charset="0"/>
              </a:rPr>
              <a:t>Ejecta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7766" y="975775"/>
            <a:ext cx="454423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EEF46"/>
                </a:solidFill>
                <a:latin typeface="Baskerville" charset="0"/>
              </a:rPr>
              <a:t>“Dynamical” </a:t>
            </a:r>
            <a:r>
              <a:rPr lang="en-US" sz="3200" dirty="0">
                <a:solidFill>
                  <a:srgbClr val="FEEF46"/>
                </a:solidFill>
                <a:latin typeface="Baskerville" charset="0"/>
              </a:rPr>
              <a:t>Tidal Tails</a:t>
            </a:r>
            <a:endParaRPr lang="en-US" sz="3200" b="1" dirty="0">
              <a:solidFill>
                <a:srgbClr val="FEEF46"/>
              </a:solidFill>
              <a:latin typeface="Baskerville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60373" y="1637175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M</a:t>
            </a:r>
            <a:r>
              <a:rPr lang="en-US" sz="2800" b="1" baseline="-25000" dirty="0" err="1">
                <a:solidFill>
                  <a:schemeClr val="bg1"/>
                </a:solidFill>
              </a:rPr>
              <a:t>ej</a:t>
            </a:r>
            <a:r>
              <a:rPr lang="en-US" sz="2800" b="1" dirty="0">
                <a:solidFill>
                  <a:schemeClr val="bg1"/>
                </a:solidFill>
              </a:rPr>
              <a:t> ~ 10</a:t>
            </a:r>
            <a:r>
              <a:rPr lang="en-US" sz="2800" b="1" baseline="30000" dirty="0">
                <a:solidFill>
                  <a:schemeClr val="bg1"/>
                </a:solidFill>
              </a:rPr>
              <a:t>-3</a:t>
            </a:r>
            <a:r>
              <a:rPr lang="en-US" sz="2800" b="1" dirty="0">
                <a:solidFill>
                  <a:schemeClr val="bg1"/>
                </a:solidFill>
              </a:rPr>
              <a:t> - 10</a:t>
            </a:r>
            <a:r>
              <a:rPr lang="en-US" sz="2800" b="1" baseline="30000" dirty="0">
                <a:solidFill>
                  <a:schemeClr val="bg1"/>
                </a:solidFill>
              </a:rPr>
              <a:t>-2</a:t>
            </a:r>
            <a:r>
              <a:rPr lang="en-US" sz="2800" b="1" dirty="0">
                <a:solidFill>
                  <a:schemeClr val="bg1"/>
                </a:solidFill>
              </a:rPr>
              <a:t> M</a:t>
            </a:r>
            <a:r>
              <a:rPr lang="en-US" sz="2800" b="1" baseline="-25000" dirty="0">
                <a:solidFill>
                  <a:schemeClr val="bg1"/>
                </a:solidFill>
                <a:latin typeface="ＭＳ Ｐゴシック" charset="0"/>
                <a:sym typeface="Wingdings" charset="0"/>
              </a:rPr>
              <a:t>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460863"/>
              </p:ext>
            </p:extLst>
          </p:nvPr>
        </p:nvGraphicFramePr>
        <p:xfrm>
          <a:off x="2895600" y="2438400"/>
          <a:ext cx="249206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918" name="Equation" r:id="rId3" imgW="1117600" imgH="444500" progId="Equation.3">
                  <p:embed/>
                </p:oleObj>
              </mc:Choice>
              <mc:Fallback>
                <p:oleObj name="Equation" r:id="rId3" imgW="1117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438400"/>
                        <a:ext cx="2492063" cy="990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6670" y="3581400"/>
            <a:ext cx="279241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EEF46"/>
                </a:solidFill>
                <a:latin typeface="Baskerville" charset="0"/>
              </a:rPr>
              <a:t>Disk Outflows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163" y="4160838"/>
            <a:ext cx="53768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Neutrino-Driven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000" b="1" dirty="0" smtClean="0">
                <a:solidFill>
                  <a:schemeClr val="bg1"/>
                </a:solidFill>
              </a:rPr>
              <a:t> Recombination</a:t>
            </a:r>
            <a:r>
              <a:rPr lang="en-US" sz="2000" b="1" dirty="0">
                <a:solidFill>
                  <a:schemeClr val="bg1"/>
                </a:solidFill>
              </a:rPr>
              <a:t>-Powered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95353" y="5283700"/>
            <a:ext cx="548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M</a:t>
            </a:r>
            <a:r>
              <a:rPr lang="en-US" sz="2800" b="1" baseline="-25000" dirty="0" err="1">
                <a:solidFill>
                  <a:schemeClr val="bg1"/>
                </a:solidFill>
              </a:rPr>
              <a:t>ej</a:t>
            </a:r>
            <a:r>
              <a:rPr lang="en-US" sz="2800" b="1" dirty="0">
                <a:solidFill>
                  <a:schemeClr val="bg1"/>
                </a:solidFill>
              </a:rPr>
              <a:t> = </a:t>
            </a:r>
            <a:r>
              <a:rPr lang="en-US" sz="2800" b="1" dirty="0" err="1">
                <a:solidFill>
                  <a:schemeClr val="bg1"/>
                </a:solidFill>
              </a:rPr>
              <a:t>f</a:t>
            </a:r>
            <a:r>
              <a:rPr lang="en-US" sz="2800" b="1" baseline="-25000" dirty="0" err="1">
                <a:solidFill>
                  <a:schemeClr val="bg1"/>
                </a:solidFill>
              </a:rPr>
              <a:t>w</a:t>
            </a:r>
            <a:r>
              <a:rPr lang="en-US" sz="2800" b="1" dirty="0" err="1">
                <a:solidFill>
                  <a:schemeClr val="bg1"/>
                </a:solidFill>
              </a:rPr>
              <a:t>M</a:t>
            </a:r>
            <a:r>
              <a:rPr lang="en-US" sz="2800" b="1" baseline="-25000" dirty="0" err="1">
                <a:solidFill>
                  <a:schemeClr val="bg1"/>
                </a:solidFill>
              </a:rPr>
              <a:t>d</a:t>
            </a:r>
            <a:r>
              <a:rPr lang="en-US" sz="2800" b="1" dirty="0">
                <a:solidFill>
                  <a:schemeClr val="bg1"/>
                </a:solidFill>
              </a:rPr>
              <a:t> ~ </a:t>
            </a:r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r>
              <a:rPr lang="en-US" sz="2800" b="1" baseline="30000" dirty="0">
                <a:solidFill>
                  <a:schemeClr val="bg1"/>
                </a:solidFill>
              </a:rPr>
              <a:t>-2</a:t>
            </a:r>
            <a:r>
              <a:rPr lang="en-US" sz="2800" b="1" dirty="0">
                <a:solidFill>
                  <a:schemeClr val="bg1"/>
                </a:solidFill>
              </a:rPr>
              <a:t> (</a:t>
            </a:r>
            <a:r>
              <a:rPr lang="en-US" sz="2800" b="1" dirty="0" err="1">
                <a:solidFill>
                  <a:schemeClr val="bg1"/>
                </a:solidFill>
              </a:rPr>
              <a:t>f</a:t>
            </a:r>
            <a:r>
              <a:rPr lang="en-US" sz="2800" b="1" baseline="-25000" dirty="0" err="1">
                <a:solidFill>
                  <a:schemeClr val="bg1"/>
                </a:solidFill>
              </a:rPr>
              <a:t>w</a:t>
            </a:r>
            <a:r>
              <a:rPr lang="en-US" sz="2800" b="1" dirty="0">
                <a:solidFill>
                  <a:schemeClr val="bg1"/>
                </a:solidFill>
              </a:rPr>
              <a:t>/0.1) M</a:t>
            </a:r>
            <a:r>
              <a:rPr lang="en-US" sz="2800" b="1" baseline="-25000" dirty="0">
                <a:solidFill>
                  <a:schemeClr val="bg1"/>
                </a:solidFill>
                <a:latin typeface="ＭＳ Ｐゴシック" charset="0"/>
                <a:sym typeface="Wingdings" charset="0"/>
              </a:rPr>
              <a:t></a:t>
            </a:r>
          </a:p>
        </p:txBody>
      </p:sp>
      <p:graphicFrame>
        <p:nvGraphicFramePr>
          <p:cNvPr id="1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21175"/>
              </p:ext>
            </p:extLst>
          </p:nvPr>
        </p:nvGraphicFramePr>
        <p:xfrm>
          <a:off x="3452772" y="6059484"/>
          <a:ext cx="13716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919" name="Equation" r:id="rId5" imgW="520700" imgH="177800" progId="Equation.3">
                  <p:embed/>
                </p:oleObj>
              </mc:Choice>
              <mc:Fallback>
                <p:oleObj name="Equation" r:id="rId5" imgW="520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2772" y="6059484"/>
                        <a:ext cx="1371600" cy="468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0" descr="Screen shot 2014-09-17 at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3000"/>
            <a:ext cx="3110787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238894" y="5960274"/>
            <a:ext cx="2971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 smtClean="0">
                <a:solidFill>
                  <a:schemeClr val="bg1"/>
                </a:solidFill>
              </a:rPr>
              <a:t>τ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exp</a:t>
            </a:r>
            <a:r>
              <a:rPr lang="en-US" sz="3200" dirty="0" smtClean="0">
                <a:solidFill>
                  <a:schemeClr val="bg1"/>
                </a:solidFill>
              </a:rPr>
              <a:t> ~ seconds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6" name="Picture 15" descr="Screen Shot 2017-02-19 at 11.29.25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318972"/>
            <a:ext cx="3378653" cy="18105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0" y="0"/>
            <a:ext cx="9144000" cy="3733800"/>
          </a:xfrm>
          <a:prstGeom prst="rect">
            <a:avLst/>
          </a:prstGeom>
          <a:solidFill>
            <a:schemeClr val="tx1">
              <a:alpha val="3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091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7212" y="0"/>
            <a:ext cx="8610600" cy="890004"/>
          </a:xfrm>
          <a:noFill/>
          <a:ln/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  <a:latin typeface="Baskerville" charset="0"/>
              </a:rPr>
              <a:t>Two </a:t>
            </a:r>
            <a:r>
              <a:rPr lang="en-US" sz="4000" dirty="0">
                <a:solidFill>
                  <a:srgbClr val="000000"/>
                </a:solidFill>
                <a:latin typeface="Baskerville" charset="0"/>
              </a:rPr>
              <a:t>Component Light Curve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8353" name="Text Box 17"/>
          <p:cNvSpPr txBox="1">
            <a:spLocks noChangeArrowheads="1"/>
          </p:cNvSpPr>
          <p:nvPr/>
        </p:nvSpPr>
        <p:spPr bwMode="auto">
          <a:xfrm>
            <a:off x="2304476" y="2963700"/>
            <a:ext cx="2819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  <a:latin typeface="Baskerville" charset="0"/>
              </a:rPr>
              <a:t>disk </a:t>
            </a:r>
            <a:r>
              <a:rPr lang="en-US" dirty="0" smtClean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  <a:latin typeface="Baskerville" charset="0"/>
              </a:rPr>
              <a:t>winds:           blue or </a:t>
            </a:r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Baskerville" charset="0"/>
              </a:rPr>
              <a:t>red</a:t>
            </a:r>
            <a:r>
              <a:rPr lang="en-US" dirty="0" smtClean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  <a:latin typeface="Baskerville" charset="0"/>
              </a:rPr>
              <a:t>?</a:t>
            </a:r>
            <a:endParaRPr lang="en-US" dirty="0">
              <a:ln>
                <a:solidFill>
                  <a:srgbClr val="0000FF"/>
                </a:solidFill>
              </a:ln>
              <a:solidFill>
                <a:schemeClr val="bg1"/>
              </a:solidFill>
              <a:latin typeface="Baskerville" charset="0"/>
            </a:endParaRPr>
          </a:p>
        </p:txBody>
      </p:sp>
      <p:pic>
        <p:nvPicPr>
          <p:cNvPr id="1038354" name="Picture 18" descr="Screen shot 2013-05-23 at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846325"/>
            <a:ext cx="35718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355" name="Text Box 19"/>
          <p:cNvSpPr txBox="1">
            <a:spLocks noChangeArrowheads="1"/>
          </p:cNvSpPr>
          <p:nvPr/>
        </p:nvSpPr>
        <p:spPr bwMode="auto">
          <a:xfrm>
            <a:off x="5317" y="838200"/>
            <a:ext cx="1371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dirty="0">
                <a:solidFill>
                  <a:srgbClr val="000000"/>
                </a:solidFill>
                <a:sym typeface="Wingdings" charset="0"/>
              </a:rPr>
              <a:t></a:t>
            </a:r>
            <a:endParaRPr lang="en-US" sz="9600" dirty="0">
              <a:solidFill>
                <a:srgbClr val="000000"/>
              </a:solidFill>
            </a:endParaRPr>
          </a:p>
        </p:txBody>
      </p:sp>
      <p:sp>
        <p:nvSpPr>
          <p:cNvPr id="1038356" name="Text Box 20"/>
          <p:cNvSpPr txBox="1">
            <a:spLocks noChangeArrowheads="1"/>
          </p:cNvSpPr>
          <p:nvPr/>
        </p:nvSpPr>
        <p:spPr bwMode="auto">
          <a:xfrm>
            <a:off x="7123113" y="3657600"/>
            <a:ext cx="20208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/>
              <a:t>Barnes &amp; </a:t>
            </a:r>
            <a:r>
              <a:rPr lang="en-US" sz="1200" dirty="0" err="1"/>
              <a:t>Kasen</a:t>
            </a:r>
            <a:r>
              <a:rPr lang="en-US" sz="1200" dirty="0"/>
              <a:t> 2013</a:t>
            </a:r>
          </a:p>
        </p:txBody>
      </p:sp>
      <p:sp>
        <p:nvSpPr>
          <p:cNvPr id="1038357" name="Freeform 21"/>
          <p:cNvSpPr>
            <a:spLocks/>
          </p:cNvSpPr>
          <p:nvPr/>
        </p:nvSpPr>
        <p:spPr bwMode="auto">
          <a:xfrm flipH="1" flipV="1">
            <a:off x="914400" y="4359375"/>
            <a:ext cx="355600" cy="914400"/>
          </a:xfrm>
          <a:custGeom>
            <a:avLst/>
            <a:gdLst>
              <a:gd name="T0" fmla="*/ 112 w 224"/>
              <a:gd name="T1" fmla="*/ 576 h 576"/>
              <a:gd name="T2" fmla="*/ 208 w 224"/>
              <a:gd name="T3" fmla="*/ 432 h 576"/>
              <a:gd name="T4" fmla="*/ 16 w 224"/>
              <a:gd name="T5" fmla="*/ 336 h 576"/>
              <a:gd name="T6" fmla="*/ 112 w 224"/>
              <a:gd name="T7" fmla="*/ 192 h 576"/>
              <a:gd name="T8" fmla="*/ 16 w 224"/>
              <a:gd name="T9" fmla="*/ 96 h 576"/>
              <a:gd name="T10" fmla="*/ 16 w 224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576">
                <a:moveTo>
                  <a:pt x="112" y="576"/>
                </a:moveTo>
                <a:cubicBezTo>
                  <a:pt x="168" y="524"/>
                  <a:pt x="224" y="472"/>
                  <a:pt x="208" y="432"/>
                </a:cubicBezTo>
                <a:cubicBezTo>
                  <a:pt x="192" y="392"/>
                  <a:pt x="32" y="376"/>
                  <a:pt x="16" y="336"/>
                </a:cubicBezTo>
                <a:cubicBezTo>
                  <a:pt x="0" y="296"/>
                  <a:pt x="112" y="232"/>
                  <a:pt x="112" y="192"/>
                </a:cubicBezTo>
                <a:cubicBezTo>
                  <a:pt x="112" y="152"/>
                  <a:pt x="32" y="128"/>
                  <a:pt x="16" y="96"/>
                </a:cubicBezTo>
                <a:cubicBezTo>
                  <a:pt x="0" y="64"/>
                  <a:pt x="16" y="16"/>
                  <a:pt x="1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359" name="Text Box 23"/>
          <p:cNvSpPr txBox="1">
            <a:spLocks noChangeArrowheads="1"/>
          </p:cNvSpPr>
          <p:nvPr/>
        </p:nvSpPr>
        <p:spPr bwMode="auto">
          <a:xfrm>
            <a:off x="6248400" y="108445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1EA1"/>
                </a:solidFill>
              </a:rPr>
              <a:t>Blue</a:t>
            </a:r>
            <a:endParaRPr lang="en-US"/>
          </a:p>
        </p:txBody>
      </p:sp>
      <p:sp>
        <p:nvSpPr>
          <p:cNvPr id="1038360" name="Text Box 24"/>
          <p:cNvSpPr txBox="1">
            <a:spLocks noChangeArrowheads="1"/>
          </p:cNvSpPr>
          <p:nvPr/>
        </p:nvSpPr>
        <p:spPr bwMode="auto">
          <a:xfrm>
            <a:off x="7848600" y="222745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D12720"/>
                </a:solidFill>
              </a:rPr>
              <a:t>Red</a:t>
            </a:r>
          </a:p>
        </p:txBody>
      </p:sp>
      <p:sp>
        <p:nvSpPr>
          <p:cNvPr id="1038362" name="Freeform 26"/>
          <p:cNvSpPr>
            <a:spLocks/>
          </p:cNvSpPr>
          <p:nvPr/>
        </p:nvSpPr>
        <p:spPr bwMode="auto">
          <a:xfrm flipH="1" flipV="1">
            <a:off x="533400" y="4435575"/>
            <a:ext cx="355600" cy="914400"/>
          </a:xfrm>
          <a:custGeom>
            <a:avLst/>
            <a:gdLst>
              <a:gd name="T0" fmla="*/ 112 w 224"/>
              <a:gd name="T1" fmla="*/ 576 h 576"/>
              <a:gd name="T2" fmla="*/ 208 w 224"/>
              <a:gd name="T3" fmla="*/ 432 h 576"/>
              <a:gd name="T4" fmla="*/ 16 w 224"/>
              <a:gd name="T5" fmla="*/ 336 h 576"/>
              <a:gd name="T6" fmla="*/ 112 w 224"/>
              <a:gd name="T7" fmla="*/ 192 h 576"/>
              <a:gd name="T8" fmla="*/ 16 w 224"/>
              <a:gd name="T9" fmla="*/ 96 h 576"/>
              <a:gd name="T10" fmla="*/ 16 w 224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576">
                <a:moveTo>
                  <a:pt x="112" y="576"/>
                </a:moveTo>
                <a:cubicBezTo>
                  <a:pt x="168" y="524"/>
                  <a:pt x="224" y="472"/>
                  <a:pt x="208" y="432"/>
                </a:cubicBezTo>
                <a:cubicBezTo>
                  <a:pt x="192" y="392"/>
                  <a:pt x="32" y="376"/>
                  <a:pt x="16" y="336"/>
                </a:cubicBezTo>
                <a:cubicBezTo>
                  <a:pt x="0" y="296"/>
                  <a:pt x="112" y="232"/>
                  <a:pt x="112" y="192"/>
                </a:cubicBezTo>
                <a:cubicBezTo>
                  <a:pt x="112" y="152"/>
                  <a:pt x="32" y="128"/>
                  <a:pt x="16" y="96"/>
                </a:cubicBezTo>
                <a:cubicBezTo>
                  <a:pt x="0" y="64"/>
                  <a:pt x="16" y="16"/>
                  <a:pt x="1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366" name="Rectangle 30"/>
          <p:cNvSpPr>
            <a:spLocks noChangeArrowheads="1"/>
          </p:cNvSpPr>
          <p:nvPr/>
        </p:nvSpPr>
        <p:spPr bwMode="auto">
          <a:xfrm>
            <a:off x="7010400" y="1084450"/>
            <a:ext cx="1828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Freeform 28"/>
          <p:cNvSpPr>
            <a:spLocks/>
          </p:cNvSpPr>
          <p:nvPr/>
        </p:nvSpPr>
        <p:spPr bwMode="auto">
          <a:xfrm rot="9027690">
            <a:off x="3995724" y="4684425"/>
            <a:ext cx="355600" cy="736600"/>
          </a:xfrm>
          <a:custGeom>
            <a:avLst/>
            <a:gdLst>
              <a:gd name="T0" fmla="*/ 112 w 224"/>
              <a:gd name="T1" fmla="*/ 576 h 576"/>
              <a:gd name="T2" fmla="*/ 208 w 224"/>
              <a:gd name="T3" fmla="*/ 432 h 576"/>
              <a:gd name="T4" fmla="*/ 16 w 224"/>
              <a:gd name="T5" fmla="*/ 336 h 576"/>
              <a:gd name="T6" fmla="*/ 112 w 224"/>
              <a:gd name="T7" fmla="*/ 192 h 576"/>
              <a:gd name="T8" fmla="*/ 16 w 224"/>
              <a:gd name="T9" fmla="*/ 96 h 576"/>
              <a:gd name="T10" fmla="*/ 16 w 224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576">
                <a:moveTo>
                  <a:pt x="112" y="576"/>
                </a:moveTo>
                <a:cubicBezTo>
                  <a:pt x="168" y="524"/>
                  <a:pt x="224" y="472"/>
                  <a:pt x="208" y="432"/>
                </a:cubicBezTo>
                <a:cubicBezTo>
                  <a:pt x="192" y="392"/>
                  <a:pt x="32" y="376"/>
                  <a:pt x="16" y="336"/>
                </a:cubicBezTo>
                <a:cubicBezTo>
                  <a:pt x="0" y="296"/>
                  <a:pt x="112" y="232"/>
                  <a:pt x="112" y="192"/>
                </a:cubicBezTo>
                <a:cubicBezTo>
                  <a:pt x="112" y="152"/>
                  <a:pt x="32" y="128"/>
                  <a:pt x="16" y="96"/>
                </a:cubicBezTo>
                <a:cubicBezTo>
                  <a:pt x="0" y="64"/>
                  <a:pt x="16" y="16"/>
                  <a:pt x="16" y="0"/>
                </a:cubicBezTo>
              </a:path>
            </a:pathLst>
          </a:custGeom>
          <a:noFill/>
          <a:ln w="2540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Freeform 29"/>
          <p:cNvSpPr>
            <a:spLocks/>
          </p:cNvSpPr>
          <p:nvPr/>
        </p:nvSpPr>
        <p:spPr bwMode="auto">
          <a:xfrm rot="1772310" flipV="1">
            <a:off x="4833924" y="4684425"/>
            <a:ext cx="355600" cy="736600"/>
          </a:xfrm>
          <a:custGeom>
            <a:avLst/>
            <a:gdLst>
              <a:gd name="T0" fmla="*/ 112 w 224"/>
              <a:gd name="T1" fmla="*/ 576 h 576"/>
              <a:gd name="T2" fmla="*/ 208 w 224"/>
              <a:gd name="T3" fmla="*/ 432 h 576"/>
              <a:gd name="T4" fmla="*/ 16 w 224"/>
              <a:gd name="T5" fmla="*/ 336 h 576"/>
              <a:gd name="T6" fmla="*/ 112 w 224"/>
              <a:gd name="T7" fmla="*/ 192 h 576"/>
              <a:gd name="T8" fmla="*/ 16 w 224"/>
              <a:gd name="T9" fmla="*/ 96 h 576"/>
              <a:gd name="T10" fmla="*/ 16 w 224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576">
                <a:moveTo>
                  <a:pt x="112" y="576"/>
                </a:moveTo>
                <a:cubicBezTo>
                  <a:pt x="168" y="524"/>
                  <a:pt x="224" y="472"/>
                  <a:pt x="208" y="432"/>
                </a:cubicBezTo>
                <a:cubicBezTo>
                  <a:pt x="192" y="392"/>
                  <a:pt x="32" y="376"/>
                  <a:pt x="16" y="336"/>
                </a:cubicBezTo>
                <a:cubicBezTo>
                  <a:pt x="0" y="296"/>
                  <a:pt x="112" y="232"/>
                  <a:pt x="112" y="192"/>
                </a:cubicBezTo>
                <a:cubicBezTo>
                  <a:pt x="112" y="152"/>
                  <a:pt x="32" y="128"/>
                  <a:pt x="16" y="96"/>
                </a:cubicBezTo>
                <a:cubicBezTo>
                  <a:pt x="0" y="64"/>
                  <a:pt x="16" y="16"/>
                  <a:pt x="16" y="0"/>
                </a:cubicBezTo>
              </a:path>
            </a:pathLst>
          </a:custGeom>
          <a:noFill/>
          <a:ln w="2540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Freeform 30"/>
          <p:cNvSpPr>
            <a:spLocks/>
          </p:cNvSpPr>
          <p:nvPr/>
        </p:nvSpPr>
        <p:spPr bwMode="auto">
          <a:xfrm rot="1772310" flipH="1">
            <a:off x="3997248" y="5255550"/>
            <a:ext cx="355600" cy="736600"/>
          </a:xfrm>
          <a:custGeom>
            <a:avLst/>
            <a:gdLst>
              <a:gd name="T0" fmla="*/ 112 w 224"/>
              <a:gd name="T1" fmla="*/ 576 h 576"/>
              <a:gd name="T2" fmla="*/ 208 w 224"/>
              <a:gd name="T3" fmla="*/ 432 h 576"/>
              <a:gd name="T4" fmla="*/ 16 w 224"/>
              <a:gd name="T5" fmla="*/ 336 h 576"/>
              <a:gd name="T6" fmla="*/ 112 w 224"/>
              <a:gd name="T7" fmla="*/ 192 h 576"/>
              <a:gd name="T8" fmla="*/ 16 w 224"/>
              <a:gd name="T9" fmla="*/ 96 h 576"/>
              <a:gd name="T10" fmla="*/ 16 w 224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576">
                <a:moveTo>
                  <a:pt x="112" y="576"/>
                </a:moveTo>
                <a:cubicBezTo>
                  <a:pt x="168" y="524"/>
                  <a:pt x="224" y="472"/>
                  <a:pt x="208" y="432"/>
                </a:cubicBezTo>
                <a:cubicBezTo>
                  <a:pt x="192" y="392"/>
                  <a:pt x="32" y="376"/>
                  <a:pt x="16" y="336"/>
                </a:cubicBezTo>
                <a:cubicBezTo>
                  <a:pt x="0" y="296"/>
                  <a:pt x="112" y="232"/>
                  <a:pt x="112" y="192"/>
                </a:cubicBezTo>
                <a:cubicBezTo>
                  <a:pt x="112" y="152"/>
                  <a:pt x="32" y="128"/>
                  <a:pt x="16" y="96"/>
                </a:cubicBezTo>
                <a:cubicBezTo>
                  <a:pt x="0" y="64"/>
                  <a:pt x="16" y="16"/>
                  <a:pt x="16" y="0"/>
                </a:cubicBezTo>
              </a:path>
            </a:pathLst>
          </a:custGeom>
          <a:noFill/>
          <a:ln w="2540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31"/>
          <p:cNvSpPr>
            <a:spLocks/>
          </p:cNvSpPr>
          <p:nvPr/>
        </p:nvSpPr>
        <p:spPr bwMode="auto">
          <a:xfrm rot="19827690">
            <a:off x="4833924" y="5294025"/>
            <a:ext cx="355600" cy="736600"/>
          </a:xfrm>
          <a:custGeom>
            <a:avLst/>
            <a:gdLst>
              <a:gd name="T0" fmla="*/ 112 w 224"/>
              <a:gd name="T1" fmla="*/ 576 h 576"/>
              <a:gd name="T2" fmla="*/ 208 w 224"/>
              <a:gd name="T3" fmla="*/ 432 h 576"/>
              <a:gd name="T4" fmla="*/ 16 w 224"/>
              <a:gd name="T5" fmla="*/ 336 h 576"/>
              <a:gd name="T6" fmla="*/ 112 w 224"/>
              <a:gd name="T7" fmla="*/ 192 h 576"/>
              <a:gd name="T8" fmla="*/ 16 w 224"/>
              <a:gd name="T9" fmla="*/ 96 h 576"/>
              <a:gd name="T10" fmla="*/ 16 w 224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576">
                <a:moveTo>
                  <a:pt x="112" y="576"/>
                </a:moveTo>
                <a:cubicBezTo>
                  <a:pt x="168" y="524"/>
                  <a:pt x="224" y="472"/>
                  <a:pt x="208" y="432"/>
                </a:cubicBezTo>
                <a:cubicBezTo>
                  <a:pt x="192" y="392"/>
                  <a:pt x="32" y="376"/>
                  <a:pt x="16" y="336"/>
                </a:cubicBezTo>
                <a:cubicBezTo>
                  <a:pt x="0" y="296"/>
                  <a:pt x="112" y="232"/>
                  <a:pt x="112" y="192"/>
                </a:cubicBezTo>
                <a:cubicBezTo>
                  <a:pt x="112" y="152"/>
                  <a:pt x="32" y="128"/>
                  <a:pt x="16" y="96"/>
                </a:cubicBezTo>
                <a:cubicBezTo>
                  <a:pt x="0" y="64"/>
                  <a:pt x="16" y="16"/>
                  <a:pt x="16" y="0"/>
                </a:cubicBezTo>
              </a:path>
            </a:pathLst>
          </a:custGeom>
          <a:noFill/>
          <a:ln w="2540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4148124" y="56845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8000"/>
                </a:solidFill>
                <a:sym typeface="Symbol" charset="0"/>
              </a:rPr>
              <a:t></a:t>
            </a:r>
            <a:endParaRPr lang="en-US"/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4833924" y="57512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8000"/>
                </a:solidFill>
                <a:sym typeface="Symbol" charset="0"/>
              </a:rPr>
              <a:t></a:t>
            </a:r>
            <a:endParaRPr lang="en-US"/>
          </a:p>
        </p:txBody>
      </p:sp>
      <p:sp>
        <p:nvSpPr>
          <p:cNvPr id="2" name="Oval 1"/>
          <p:cNvSpPr>
            <a:spLocks noChangeAspect="1"/>
          </p:cNvSpPr>
          <p:nvPr/>
        </p:nvSpPr>
        <p:spPr bwMode="auto">
          <a:xfrm>
            <a:off x="4237659" y="4976650"/>
            <a:ext cx="762000" cy="762000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1286" y="51039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</a:t>
            </a:r>
            <a:endParaRPr lang="en-US" dirty="0"/>
          </a:p>
        </p:txBody>
      </p:sp>
      <p:graphicFrame>
        <p:nvGraphicFramePr>
          <p:cNvPr id="39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154415"/>
              </p:ext>
            </p:extLst>
          </p:nvPr>
        </p:nvGraphicFramePr>
        <p:xfrm>
          <a:off x="3733800" y="4191000"/>
          <a:ext cx="17526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21" name="Equation" r:id="rId5" imgW="952500" imgH="203200" progId="Equation.3">
                  <p:embed/>
                </p:oleObj>
              </mc:Choice>
              <mc:Fallback>
                <p:oleObj name="Equation" r:id="rId5" imgW="952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191000"/>
                        <a:ext cx="1752600" cy="374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81400" y="7620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BDM &amp; Fernandez 2014</a:t>
            </a:r>
            <a:endParaRPr lang="en-US" sz="1400" dirty="0"/>
          </a:p>
        </p:txBody>
      </p:sp>
      <p:sp>
        <p:nvSpPr>
          <p:cNvPr id="5" name="Trapezoid 4"/>
          <p:cNvSpPr/>
          <p:nvPr/>
        </p:nvSpPr>
        <p:spPr bwMode="auto">
          <a:xfrm rot="16200000">
            <a:off x="5981700" y="4189125"/>
            <a:ext cx="685800" cy="2286000"/>
          </a:xfrm>
          <a:prstGeom prst="trapezoid">
            <a:avLst/>
          </a:prstGeom>
          <a:solidFill>
            <a:srgbClr val="E27BF8"/>
          </a:solidFill>
          <a:ln w="9525" cap="flat" cmpd="sng" algn="ctr">
            <a:solidFill>
              <a:srgbClr val="E27BF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Moon 5"/>
          <p:cNvSpPr/>
          <p:nvPr/>
        </p:nvSpPr>
        <p:spPr bwMode="auto">
          <a:xfrm>
            <a:off x="749427" y="4951500"/>
            <a:ext cx="990600" cy="990600"/>
          </a:xfrm>
          <a:prstGeom prst="moon">
            <a:avLst/>
          </a:prstGeom>
          <a:solidFill>
            <a:srgbClr val="E27B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Trapezoid 42"/>
          <p:cNvSpPr/>
          <p:nvPr/>
        </p:nvSpPr>
        <p:spPr bwMode="auto">
          <a:xfrm rot="5400000">
            <a:off x="2628900" y="4265325"/>
            <a:ext cx="685800" cy="2133600"/>
          </a:xfrm>
          <a:prstGeom prst="trapezoid">
            <a:avLst/>
          </a:prstGeom>
          <a:solidFill>
            <a:srgbClr val="E27B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Moon 43"/>
          <p:cNvSpPr/>
          <p:nvPr/>
        </p:nvSpPr>
        <p:spPr bwMode="auto">
          <a:xfrm rot="10800000">
            <a:off x="7517892" y="4900450"/>
            <a:ext cx="990600" cy="990600"/>
          </a:xfrm>
          <a:prstGeom prst="moon">
            <a:avLst/>
          </a:prstGeom>
          <a:solidFill>
            <a:srgbClr val="E27B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 rot="3793883" flipH="1" flipV="1">
            <a:off x="1858512" y="4777705"/>
            <a:ext cx="721774" cy="1210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rot="3793883" flipH="1" flipV="1">
            <a:off x="2492494" y="4865728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13"/>
          <p:cNvSpPr>
            <a:spLocks noChangeShapeType="1"/>
          </p:cNvSpPr>
          <p:nvPr/>
        </p:nvSpPr>
        <p:spPr bwMode="auto">
          <a:xfrm rot="3793883" flipH="1" flipV="1">
            <a:off x="3078794" y="4930104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 rot="17806117" flipV="1">
            <a:off x="6062404" y="4867228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13"/>
          <p:cNvSpPr>
            <a:spLocks noChangeShapeType="1"/>
          </p:cNvSpPr>
          <p:nvPr/>
        </p:nvSpPr>
        <p:spPr bwMode="auto">
          <a:xfrm rot="17806117" flipV="1">
            <a:off x="6686423" y="4805854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 rot="3793883" flipH="1">
            <a:off x="463100" y="5112195"/>
            <a:ext cx="310994" cy="63395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 rot="17806117">
            <a:off x="8427143" y="5043369"/>
            <a:ext cx="310994" cy="63395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 rot="17806117" flipH="1">
            <a:off x="1836733" y="5881479"/>
            <a:ext cx="721774" cy="1210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13"/>
          <p:cNvSpPr>
            <a:spLocks noChangeShapeType="1"/>
          </p:cNvSpPr>
          <p:nvPr/>
        </p:nvSpPr>
        <p:spPr bwMode="auto">
          <a:xfrm rot="17806117" flipH="1">
            <a:off x="2445569" y="5768302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 rot="17806117" flipH="1">
            <a:off x="3069588" y="5706928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0" y="5675025"/>
            <a:ext cx="152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172E"/>
                </a:solidFill>
                <a:latin typeface="Baskerville" charset="0"/>
              </a:rPr>
              <a:t>t</a:t>
            </a:r>
            <a:r>
              <a:rPr lang="en-US" dirty="0" smtClean="0">
                <a:solidFill>
                  <a:srgbClr val="FF172E"/>
                </a:solidFill>
                <a:latin typeface="Baskerville" charset="0"/>
              </a:rPr>
              <a:t>idal tail: red</a:t>
            </a:r>
            <a:endParaRPr lang="en-US" dirty="0">
              <a:solidFill>
                <a:srgbClr val="FF172E"/>
              </a:solidFill>
              <a:latin typeface="Baskerville" charset="0"/>
            </a:endParaRPr>
          </a:p>
        </p:txBody>
      </p:sp>
      <p:sp>
        <p:nvSpPr>
          <p:cNvPr id="40" name="Moon 39"/>
          <p:cNvSpPr/>
          <p:nvPr/>
        </p:nvSpPr>
        <p:spPr bwMode="auto">
          <a:xfrm rot="5177233">
            <a:off x="2056674" y="3213705"/>
            <a:ext cx="990600" cy="1843271"/>
          </a:xfrm>
          <a:prstGeom prst="moon">
            <a:avLst/>
          </a:prstGeom>
          <a:solidFill>
            <a:srgbClr val="E27B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8358" name="Freeform 22"/>
          <p:cNvSpPr>
            <a:spLocks/>
          </p:cNvSpPr>
          <p:nvPr/>
        </p:nvSpPr>
        <p:spPr bwMode="auto">
          <a:xfrm rot="19827690" flipH="1" flipV="1">
            <a:off x="1726294" y="3076232"/>
            <a:ext cx="355600" cy="914400"/>
          </a:xfrm>
          <a:custGeom>
            <a:avLst/>
            <a:gdLst>
              <a:gd name="T0" fmla="*/ 112 w 224"/>
              <a:gd name="T1" fmla="*/ 576 h 576"/>
              <a:gd name="T2" fmla="*/ 208 w 224"/>
              <a:gd name="T3" fmla="*/ 432 h 576"/>
              <a:gd name="T4" fmla="*/ 16 w 224"/>
              <a:gd name="T5" fmla="*/ 336 h 576"/>
              <a:gd name="T6" fmla="*/ 112 w 224"/>
              <a:gd name="T7" fmla="*/ 192 h 576"/>
              <a:gd name="T8" fmla="*/ 16 w 224"/>
              <a:gd name="T9" fmla="*/ 96 h 576"/>
              <a:gd name="T10" fmla="*/ 16 w 224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576">
                <a:moveTo>
                  <a:pt x="112" y="576"/>
                </a:moveTo>
                <a:cubicBezTo>
                  <a:pt x="168" y="524"/>
                  <a:pt x="224" y="472"/>
                  <a:pt x="208" y="432"/>
                </a:cubicBezTo>
                <a:cubicBezTo>
                  <a:pt x="192" y="392"/>
                  <a:pt x="32" y="376"/>
                  <a:pt x="16" y="336"/>
                </a:cubicBezTo>
                <a:cubicBezTo>
                  <a:pt x="0" y="296"/>
                  <a:pt x="112" y="232"/>
                  <a:pt x="112" y="192"/>
                </a:cubicBezTo>
                <a:cubicBezTo>
                  <a:pt x="112" y="152"/>
                  <a:pt x="32" y="128"/>
                  <a:pt x="16" y="96"/>
                </a:cubicBezTo>
                <a:cubicBezTo>
                  <a:pt x="0" y="64"/>
                  <a:pt x="16" y="16"/>
                  <a:pt x="16" y="0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1038363" name="Freeform 27"/>
          <p:cNvSpPr>
            <a:spLocks/>
          </p:cNvSpPr>
          <p:nvPr/>
        </p:nvSpPr>
        <p:spPr bwMode="auto">
          <a:xfrm rot="19827690" flipH="1" flipV="1">
            <a:off x="2183494" y="3000032"/>
            <a:ext cx="355600" cy="914400"/>
          </a:xfrm>
          <a:custGeom>
            <a:avLst/>
            <a:gdLst>
              <a:gd name="T0" fmla="*/ 112 w 224"/>
              <a:gd name="T1" fmla="*/ 576 h 576"/>
              <a:gd name="T2" fmla="*/ 208 w 224"/>
              <a:gd name="T3" fmla="*/ 432 h 576"/>
              <a:gd name="T4" fmla="*/ 16 w 224"/>
              <a:gd name="T5" fmla="*/ 336 h 576"/>
              <a:gd name="T6" fmla="*/ 112 w 224"/>
              <a:gd name="T7" fmla="*/ 192 h 576"/>
              <a:gd name="T8" fmla="*/ 16 w 224"/>
              <a:gd name="T9" fmla="*/ 96 h 576"/>
              <a:gd name="T10" fmla="*/ 16 w 224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576">
                <a:moveTo>
                  <a:pt x="112" y="576"/>
                </a:moveTo>
                <a:cubicBezTo>
                  <a:pt x="168" y="524"/>
                  <a:pt x="224" y="472"/>
                  <a:pt x="208" y="432"/>
                </a:cubicBezTo>
                <a:cubicBezTo>
                  <a:pt x="192" y="392"/>
                  <a:pt x="32" y="376"/>
                  <a:pt x="16" y="336"/>
                </a:cubicBezTo>
                <a:cubicBezTo>
                  <a:pt x="0" y="296"/>
                  <a:pt x="112" y="232"/>
                  <a:pt x="112" y="192"/>
                </a:cubicBezTo>
                <a:cubicBezTo>
                  <a:pt x="112" y="152"/>
                  <a:pt x="32" y="128"/>
                  <a:pt x="16" y="96"/>
                </a:cubicBezTo>
                <a:cubicBezTo>
                  <a:pt x="0" y="64"/>
                  <a:pt x="16" y="16"/>
                  <a:pt x="1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 rot="3793883">
            <a:off x="5516110" y="5732080"/>
            <a:ext cx="721774" cy="1210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13"/>
          <p:cNvSpPr>
            <a:spLocks noChangeShapeType="1"/>
          </p:cNvSpPr>
          <p:nvPr/>
        </p:nvSpPr>
        <p:spPr bwMode="auto">
          <a:xfrm rot="3793883">
            <a:off x="6150092" y="5820103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13"/>
          <p:cNvSpPr>
            <a:spLocks noChangeShapeType="1"/>
          </p:cNvSpPr>
          <p:nvPr/>
        </p:nvSpPr>
        <p:spPr bwMode="auto">
          <a:xfrm rot="3793883">
            <a:off x="6736392" y="5884479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 rot="17806117" flipV="1">
            <a:off x="5453568" y="4980405"/>
            <a:ext cx="721774" cy="1210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7212" y="0"/>
            <a:ext cx="8610600" cy="890004"/>
          </a:xfrm>
          <a:noFill/>
          <a:ln/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  <a:latin typeface="Baskerville" charset="0"/>
              </a:rPr>
              <a:t>Two </a:t>
            </a:r>
            <a:r>
              <a:rPr lang="en-US" sz="4000" dirty="0">
                <a:solidFill>
                  <a:srgbClr val="000000"/>
                </a:solidFill>
                <a:latin typeface="Baskerville" charset="0"/>
              </a:rPr>
              <a:t>Component Light Curve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8353" name="Text Box 17"/>
          <p:cNvSpPr txBox="1">
            <a:spLocks noChangeArrowheads="1"/>
          </p:cNvSpPr>
          <p:nvPr/>
        </p:nvSpPr>
        <p:spPr bwMode="auto">
          <a:xfrm>
            <a:off x="2304476" y="2963700"/>
            <a:ext cx="2819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  <a:latin typeface="Baskerville" charset="0"/>
              </a:rPr>
              <a:t>disk </a:t>
            </a:r>
            <a:r>
              <a:rPr lang="en-US" dirty="0" smtClean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  <a:latin typeface="Baskerville" charset="0"/>
              </a:rPr>
              <a:t>winds:           blue or </a:t>
            </a:r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Baskerville" charset="0"/>
              </a:rPr>
              <a:t>red</a:t>
            </a:r>
            <a:r>
              <a:rPr lang="en-US" dirty="0" smtClean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  <a:latin typeface="Baskerville" charset="0"/>
              </a:rPr>
              <a:t>?</a:t>
            </a:r>
            <a:endParaRPr lang="en-US" dirty="0">
              <a:ln>
                <a:solidFill>
                  <a:srgbClr val="0000FF"/>
                </a:solidFill>
              </a:ln>
              <a:solidFill>
                <a:schemeClr val="bg1"/>
              </a:solidFill>
              <a:latin typeface="Baskerville" charset="0"/>
            </a:endParaRPr>
          </a:p>
        </p:txBody>
      </p:sp>
      <p:pic>
        <p:nvPicPr>
          <p:cNvPr id="1038354" name="Picture 18" descr="Screen shot 2013-05-23 at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846325"/>
            <a:ext cx="35718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355" name="Text Box 19"/>
          <p:cNvSpPr txBox="1">
            <a:spLocks noChangeArrowheads="1"/>
          </p:cNvSpPr>
          <p:nvPr/>
        </p:nvSpPr>
        <p:spPr bwMode="auto">
          <a:xfrm>
            <a:off x="5317" y="838200"/>
            <a:ext cx="1371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dirty="0">
                <a:solidFill>
                  <a:srgbClr val="000000"/>
                </a:solidFill>
                <a:sym typeface="Wingdings" charset="0"/>
              </a:rPr>
              <a:t></a:t>
            </a:r>
            <a:endParaRPr lang="en-US" sz="9600" dirty="0">
              <a:solidFill>
                <a:srgbClr val="000000"/>
              </a:solidFill>
            </a:endParaRPr>
          </a:p>
        </p:txBody>
      </p:sp>
      <p:sp>
        <p:nvSpPr>
          <p:cNvPr id="1038356" name="Text Box 20"/>
          <p:cNvSpPr txBox="1">
            <a:spLocks noChangeArrowheads="1"/>
          </p:cNvSpPr>
          <p:nvPr/>
        </p:nvSpPr>
        <p:spPr bwMode="auto">
          <a:xfrm>
            <a:off x="7123113" y="3657600"/>
            <a:ext cx="20208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/>
              <a:t>Barnes &amp; </a:t>
            </a:r>
            <a:r>
              <a:rPr lang="en-US" sz="1200" dirty="0" err="1"/>
              <a:t>Kasen</a:t>
            </a:r>
            <a:r>
              <a:rPr lang="en-US" sz="1200" dirty="0"/>
              <a:t> 2013</a:t>
            </a:r>
          </a:p>
        </p:txBody>
      </p:sp>
      <p:sp>
        <p:nvSpPr>
          <p:cNvPr id="1038357" name="Freeform 21"/>
          <p:cNvSpPr>
            <a:spLocks/>
          </p:cNvSpPr>
          <p:nvPr/>
        </p:nvSpPr>
        <p:spPr bwMode="auto">
          <a:xfrm flipH="1" flipV="1">
            <a:off x="914400" y="4359375"/>
            <a:ext cx="355600" cy="914400"/>
          </a:xfrm>
          <a:custGeom>
            <a:avLst/>
            <a:gdLst>
              <a:gd name="T0" fmla="*/ 112 w 224"/>
              <a:gd name="T1" fmla="*/ 576 h 576"/>
              <a:gd name="T2" fmla="*/ 208 w 224"/>
              <a:gd name="T3" fmla="*/ 432 h 576"/>
              <a:gd name="T4" fmla="*/ 16 w 224"/>
              <a:gd name="T5" fmla="*/ 336 h 576"/>
              <a:gd name="T6" fmla="*/ 112 w 224"/>
              <a:gd name="T7" fmla="*/ 192 h 576"/>
              <a:gd name="T8" fmla="*/ 16 w 224"/>
              <a:gd name="T9" fmla="*/ 96 h 576"/>
              <a:gd name="T10" fmla="*/ 16 w 224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576">
                <a:moveTo>
                  <a:pt x="112" y="576"/>
                </a:moveTo>
                <a:cubicBezTo>
                  <a:pt x="168" y="524"/>
                  <a:pt x="224" y="472"/>
                  <a:pt x="208" y="432"/>
                </a:cubicBezTo>
                <a:cubicBezTo>
                  <a:pt x="192" y="392"/>
                  <a:pt x="32" y="376"/>
                  <a:pt x="16" y="336"/>
                </a:cubicBezTo>
                <a:cubicBezTo>
                  <a:pt x="0" y="296"/>
                  <a:pt x="112" y="232"/>
                  <a:pt x="112" y="192"/>
                </a:cubicBezTo>
                <a:cubicBezTo>
                  <a:pt x="112" y="152"/>
                  <a:pt x="32" y="128"/>
                  <a:pt x="16" y="96"/>
                </a:cubicBezTo>
                <a:cubicBezTo>
                  <a:pt x="0" y="64"/>
                  <a:pt x="16" y="16"/>
                  <a:pt x="1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359" name="Text Box 23"/>
          <p:cNvSpPr txBox="1">
            <a:spLocks noChangeArrowheads="1"/>
          </p:cNvSpPr>
          <p:nvPr/>
        </p:nvSpPr>
        <p:spPr bwMode="auto">
          <a:xfrm>
            <a:off x="6248400" y="108445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1EA1"/>
                </a:solidFill>
              </a:rPr>
              <a:t>Blue</a:t>
            </a:r>
            <a:endParaRPr lang="en-US"/>
          </a:p>
        </p:txBody>
      </p:sp>
      <p:sp>
        <p:nvSpPr>
          <p:cNvPr id="1038360" name="Text Box 24"/>
          <p:cNvSpPr txBox="1">
            <a:spLocks noChangeArrowheads="1"/>
          </p:cNvSpPr>
          <p:nvPr/>
        </p:nvSpPr>
        <p:spPr bwMode="auto">
          <a:xfrm>
            <a:off x="7848600" y="222745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D12720"/>
                </a:solidFill>
              </a:rPr>
              <a:t>Red</a:t>
            </a:r>
          </a:p>
        </p:txBody>
      </p:sp>
      <p:sp>
        <p:nvSpPr>
          <p:cNvPr id="1038362" name="Freeform 26"/>
          <p:cNvSpPr>
            <a:spLocks/>
          </p:cNvSpPr>
          <p:nvPr/>
        </p:nvSpPr>
        <p:spPr bwMode="auto">
          <a:xfrm flipH="1" flipV="1">
            <a:off x="533400" y="4435575"/>
            <a:ext cx="355600" cy="914400"/>
          </a:xfrm>
          <a:custGeom>
            <a:avLst/>
            <a:gdLst>
              <a:gd name="T0" fmla="*/ 112 w 224"/>
              <a:gd name="T1" fmla="*/ 576 h 576"/>
              <a:gd name="T2" fmla="*/ 208 w 224"/>
              <a:gd name="T3" fmla="*/ 432 h 576"/>
              <a:gd name="T4" fmla="*/ 16 w 224"/>
              <a:gd name="T5" fmla="*/ 336 h 576"/>
              <a:gd name="T6" fmla="*/ 112 w 224"/>
              <a:gd name="T7" fmla="*/ 192 h 576"/>
              <a:gd name="T8" fmla="*/ 16 w 224"/>
              <a:gd name="T9" fmla="*/ 96 h 576"/>
              <a:gd name="T10" fmla="*/ 16 w 224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576">
                <a:moveTo>
                  <a:pt x="112" y="576"/>
                </a:moveTo>
                <a:cubicBezTo>
                  <a:pt x="168" y="524"/>
                  <a:pt x="224" y="472"/>
                  <a:pt x="208" y="432"/>
                </a:cubicBezTo>
                <a:cubicBezTo>
                  <a:pt x="192" y="392"/>
                  <a:pt x="32" y="376"/>
                  <a:pt x="16" y="336"/>
                </a:cubicBezTo>
                <a:cubicBezTo>
                  <a:pt x="0" y="296"/>
                  <a:pt x="112" y="232"/>
                  <a:pt x="112" y="192"/>
                </a:cubicBezTo>
                <a:cubicBezTo>
                  <a:pt x="112" y="152"/>
                  <a:pt x="32" y="128"/>
                  <a:pt x="16" y="96"/>
                </a:cubicBezTo>
                <a:cubicBezTo>
                  <a:pt x="0" y="64"/>
                  <a:pt x="16" y="16"/>
                  <a:pt x="1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366" name="Rectangle 30"/>
          <p:cNvSpPr>
            <a:spLocks noChangeArrowheads="1"/>
          </p:cNvSpPr>
          <p:nvPr/>
        </p:nvSpPr>
        <p:spPr bwMode="auto">
          <a:xfrm>
            <a:off x="7010400" y="1084450"/>
            <a:ext cx="1828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Oval 1"/>
          <p:cNvSpPr>
            <a:spLocks noChangeAspect="1"/>
          </p:cNvSpPr>
          <p:nvPr/>
        </p:nvSpPr>
        <p:spPr bwMode="auto">
          <a:xfrm>
            <a:off x="4257505" y="4976650"/>
            <a:ext cx="762000" cy="7620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1132" y="51039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BH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9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990903"/>
              </p:ext>
            </p:extLst>
          </p:nvPr>
        </p:nvGraphicFramePr>
        <p:xfrm>
          <a:off x="3733800" y="4191000"/>
          <a:ext cx="17526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809" name="Equation" r:id="rId5" imgW="952500" imgH="203200" progId="Equation.3">
                  <p:embed/>
                </p:oleObj>
              </mc:Choice>
              <mc:Fallback>
                <p:oleObj name="Equation" r:id="rId5" imgW="952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191000"/>
                        <a:ext cx="1752600" cy="374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81400" y="7620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BDM &amp; Fernandez 2014</a:t>
            </a:r>
            <a:endParaRPr lang="en-US" sz="1400" dirty="0"/>
          </a:p>
        </p:txBody>
      </p:sp>
      <p:sp>
        <p:nvSpPr>
          <p:cNvPr id="5" name="Trapezoid 4"/>
          <p:cNvSpPr/>
          <p:nvPr/>
        </p:nvSpPr>
        <p:spPr bwMode="auto">
          <a:xfrm rot="16200000">
            <a:off x="5981700" y="4189125"/>
            <a:ext cx="685800" cy="2286000"/>
          </a:xfrm>
          <a:prstGeom prst="trapezoid">
            <a:avLst/>
          </a:prstGeom>
          <a:solidFill>
            <a:srgbClr val="E27BF8"/>
          </a:solidFill>
          <a:ln w="9525" cap="flat" cmpd="sng" algn="ctr">
            <a:solidFill>
              <a:srgbClr val="E27BF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Moon 5"/>
          <p:cNvSpPr/>
          <p:nvPr/>
        </p:nvSpPr>
        <p:spPr bwMode="auto">
          <a:xfrm>
            <a:off x="749427" y="4951500"/>
            <a:ext cx="990600" cy="990600"/>
          </a:xfrm>
          <a:prstGeom prst="moon">
            <a:avLst/>
          </a:prstGeom>
          <a:solidFill>
            <a:srgbClr val="E27B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Trapezoid 42"/>
          <p:cNvSpPr/>
          <p:nvPr/>
        </p:nvSpPr>
        <p:spPr bwMode="auto">
          <a:xfrm rot="5400000">
            <a:off x="2628900" y="4265325"/>
            <a:ext cx="685800" cy="2133600"/>
          </a:xfrm>
          <a:prstGeom prst="trapezoid">
            <a:avLst/>
          </a:prstGeom>
          <a:solidFill>
            <a:srgbClr val="E27B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Moon 43"/>
          <p:cNvSpPr/>
          <p:nvPr/>
        </p:nvSpPr>
        <p:spPr bwMode="auto">
          <a:xfrm rot="10800000">
            <a:off x="7517892" y="4900450"/>
            <a:ext cx="990600" cy="990600"/>
          </a:xfrm>
          <a:prstGeom prst="moon">
            <a:avLst/>
          </a:prstGeom>
          <a:solidFill>
            <a:srgbClr val="E27B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 rot="3793883" flipH="1" flipV="1">
            <a:off x="1858512" y="4777705"/>
            <a:ext cx="721774" cy="1210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rot="3793883" flipH="1" flipV="1">
            <a:off x="2492494" y="4865728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13"/>
          <p:cNvSpPr>
            <a:spLocks noChangeShapeType="1"/>
          </p:cNvSpPr>
          <p:nvPr/>
        </p:nvSpPr>
        <p:spPr bwMode="auto">
          <a:xfrm rot="3793883" flipH="1" flipV="1">
            <a:off x="3078794" y="4930104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13"/>
          <p:cNvSpPr>
            <a:spLocks noChangeShapeType="1"/>
          </p:cNvSpPr>
          <p:nvPr/>
        </p:nvSpPr>
        <p:spPr bwMode="auto">
          <a:xfrm rot="17806117" flipV="1">
            <a:off x="5453568" y="4980405"/>
            <a:ext cx="721774" cy="1210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 rot="17806117" flipV="1">
            <a:off x="6062404" y="4867228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13"/>
          <p:cNvSpPr>
            <a:spLocks noChangeShapeType="1"/>
          </p:cNvSpPr>
          <p:nvPr/>
        </p:nvSpPr>
        <p:spPr bwMode="auto">
          <a:xfrm rot="17806117" flipV="1">
            <a:off x="6686423" y="4805854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 rot="3793883" flipH="1">
            <a:off x="463100" y="5112195"/>
            <a:ext cx="310994" cy="63395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 rot="17806117">
            <a:off x="8427143" y="5043369"/>
            <a:ext cx="310994" cy="63395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 rot="17806117" flipH="1">
            <a:off x="1836733" y="5881479"/>
            <a:ext cx="721774" cy="1210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13"/>
          <p:cNvSpPr>
            <a:spLocks noChangeShapeType="1"/>
          </p:cNvSpPr>
          <p:nvPr/>
        </p:nvSpPr>
        <p:spPr bwMode="auto">
          <a:xfrm rot="17806117" flipH="1">
            <a:off x="2445569" y="5768302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 rot="17806117" flipH="1">
            <a:off x="3069588" y="5706928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0" y="5675025"/>
            <a:ext cx="152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172E"/>
                </a:solidFill>
                <a:latin typeface="Baskerville" charset="0"/>
              </a:rPr>
              <a:t>t</a:t>
            </a:r>
            <a:r>
              <a:rPr lang="en-US" dirty="0" smtClean="0">
                <a:solidFill>
                  <a:srgbClr val="FF172E"/>
                </a:solidFill>
                <a:latin typeface="Baskerville" charset="0"/>
              </a:rPr>
              <a:t>idal tail: red</a:t>
            </a:r>
            <a:endParaRPr lang="en-US" dirty="0">
              <a:solidFill>
                <a:srgbClr val="FF172E"/>
              </a:solidFill>
              <a:latin typeface="Baskerville" charset="0"/>
            </a:endParaRPr>
          </a:p>
        </p:txBody>
      </p:sp>
      <p:sp>
        <p:nvSpPr>
          <p:cNvPr id="40" name="Moon 39"/>
          <p:cNvSpPr/>
          <p:nvPr/>
        </p:nvSpPr>
        <p:spPr bwMode="auto">
          <a:xfrm rot="5177233">
            <a:off x="2056674" y="3213705"/>
            <a:ext cx="990600" cy="1843271"/>
          </a:xfrm>
          <a:prstGeom prst="moon">
            <a:avLst/>
          </a:prstGeom>
          <a:solidFill>
            <a:srgbClr val="E27B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8358" name="Freeform 22"/>
          <p:cNvSpPr>
            <a:spLocks/>
          </p:cNvSpPr>
          <p:nvPr/>
        </p:nvSpPr>
        <p:spPr bwMode="auto">
          <a:xfrm rot="19827690" flipH="1" flipV="1">
            <a:off x="1726294" y="3076232"/>
            <a:ext cx="355600" cy="914400"/>
          </a:xfrm>
          <a:custGeom>
            <a:avLst/>
            <a:gdLst>
              <a:gd name="T0" fmla="*/ 112 w 224"/>
              <a:gd name="T1" fmla="*/ 576 h 576"/>
              <a:gd name="T2" fmla="*/ 208 w 224"/>
              <a:gd name="T3" fmla="*/ 432 h 576"/>
              <a:gd name="T4" fmla="*/ 16 w 224"/>
              <a:gd name="T5" fmla="*/ 336 h 576"/>
              <a:gd name="T6" fmla="*/ 112 w 224"/>
              <a:gd name="T7" fmla="*/ 192 h 576"/>
              <a:gd name="T8" fmla="*/ 16 w 224"/>
              <a:gd name="T9" fmla="*/ 96 h 576"/>
              <a:gd name="T10" fmla="*/ 16 w 224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576">
                <a:moveTo>
                  <a:pt x="112" y="576"/>
                </a:moveTo>
                <a:cubicBezTo>
                  <a:pt x="168" y="524"/>
                  <a:pt x="224" y="472"/>
                  <a:pt x="208" y="432"/>
                </a:cubicBezTo>
                <a:cubicBezTo>
                  <a:pt x="192" y="392"/>
                  <a:pt x="32" y="376"/>
                  <a:pt x="16" y="336"/>
                </a:cubicBezTo>
                <a:cubicBezTo>
                  <a:pt x="0" y="296"/>
                  <a:pt x="112" y="232"/>
                  <a:pt x="112" y="192"/>
                </a:cubicBezTo>
                <a:cubicBezTo>
                  <a:pt x="112" y="152"/>
                  <a:pt x="32" y="128"/>
                  <a:pt x="16" y="96"/>
                </a:cubicBezTo>
                <a:cubicBezTo>
                  <a:pt x="0" y="64"/>
                  <a:pt x="16" y="16"/>
                  <a:pt x="16" y="0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1038363" name="Freeform 27"/>
          <p:cNvSpPr>
            <a:spLocks/>
          </p:cNvSpPr>
          <p:nvPr/>
        </p:nvSpPr>
        <p:spPr bwMode="auto">
          <a:xfrm rot="19827690" flipH="1" flipV="1">
            <a:off x="2183494" y="3000032"/>
            <a:ext cx="355600" cy="914400"/>
          </a:xfrm>
          <a:custGeom>
            <a:avLst/>
            <a:gdLst>
              <a:gd name="T0" fmla="*/ 112 w 224"/>
              <a:gd name="T1" fmla="*/ 576 h 576"/>
              <a:gd name="T2" fmla="*/ 208 w 224"/>
              <a:gd name="T3" fmla="*/ 432 h 576"/>
              <a:gd name="T4" fmla="*/ 16 w 224"/>
              <a:gd name="T5" fmla="*/ 336 h 576"/>
              <a:gd name="T6" fmla="*/ 112 w 224"/>
              <a:gd name="T7" fmla="*/ 192 h 576"/>
              <a:gd name="T8" fmla="*/ 16 w 224"/>
              <a:gd name="T9" fmla="*/ 96 h 576"/>
              <a:gd name="T10" fmla="*/ 16 w 224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576">
                <a:moveTo>
                  <a:pt x="112" y="576"/>
                </a:moveTo>
                <a:cubicBezTo>
                  <a:pt x="168" y="524"/>
                  <a:pt x="224" y="472"/>
                  <a:pt x="208" y="432"/>
                </a:cubicBezTo>
                <a:cubicBezTo>
                  <a:pt x="192" y="392"/>
                  <a:pt x="32" y="376"/>
                  <a:pt x="16" y="336"/>
                </a:cubicBezTo>
                <a:cubicBezTo>
                  <a:pt x="0" y="296"/>
                  <a:pt x="112" y="232"/>
                  <a:pt x="112" y="192"/>
                </a:cubicBezTo>
                <a:cubicBezTo>
                  <a:pt x="112" y="152"/>
                  <a:pt x="32" y="128"/>
                  <a:pt x="16" y="96"/>
                </a:cubicBezTo>
                <a:cubicBezTo>
                  <a:pt x="0" y="64"/>
                  <a:pt x="16" y="16"/>
                  <a:pt x="1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 rot="3793883">
            <a:off x="5516110" y="5732080"/>
            <a:ext cx="721774" cy="1210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13"/>
          <p:cNvSpPr>
            <a:spLocks noChangeShapeType="1"/>
          </p:cNvSpPr>
          <p:nvPr/>
        </p:nvSpPr>
        <p:spPr bwMode="auto">
          <a:xfrm rot="3793883">
            <a:off x="6150092" y="5820103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13"/>
          <p:cNvSpPr>
            <a:spLocks noChangeShapeType="1"/>
          </p:cNvSpPr>
          <p:nvPr/>
        </p:nvSpPr>
        <p:spPr bwMode="auto">
          <a:xfrm rot="3793883">
            <a:off x="6736392" y="5884479"/>
            <a:ext cx="721775" cy="1211"/>
          </a:xfrm>
          <a:prstGeom prst="line">
            <a:avLst/>
          </a:prstGeom>
          <a:noFill/>
          <a:ln w="76200" cmpd="sng">
            <a:solidFill>
              <a:srgbClr val="E27BF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25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04 at 11.21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157"/>
            <a:ext cx="9144000" cy="30676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00" y="6467680"/>
            <a:ext cx="576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Abbott, 1562 others, BDM, 2016</a:t>
            </a:r>
            <a:endParaRPr lang="en-US" sz="1800" dirty="0"/>
          </a:p>
        </p:txBody>
      </p:sp>
      <p:pic>
        <p:nvPicPr>
          <p:cNvPr id="2" name="Picture 1" descr="Screen Shot 2016-05-13 at 9.00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33" y="206664"/>
            <a:ext cx="4381222" cy="37773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0458" y="9532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Electromagnetic Follow-Up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34726" y="152400"/>
            <a:ext cx="1741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GW150914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71600" y="1524000"/>
            <a:ext cx="1624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~600 deg</a:t>
            </a:r>
            <a:r>
              <a:rPr lang="en-US" b="1" baseline="30000" dirty="0"/>
              <a:t>2</a:t>
            </a: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9" name="Picture 8" descr="ligo20160211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10" y="838200"/>
            <a:ext cx="5146209" cy="2895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4953000" y="1371600"/>
            <a:ext cx="1371600" cy="533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619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42875"/>
            <a:ext cx="8305800" cy="609600"/>
          </a:xfrm>
          <a:noFill/>
          <a:ln/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Baskerville" charset="0"/>
              </a:rPr>
              <a:t>Remnant Torus Evolution</a:t>
            </a:r>
            <a:endParaRPr lang="en-US" dirty="0"/>
          </a:p>
        </p:txBody>
      </p:sp>
      <p:pic>
        <p:nvPicPr>
          <p:cNvPr id="1046531" name="Picture 3" descr="Screen shot 2012-08-17 at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343376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532" name="Text Box 4"/>
          <p:cNvSpPr txBox="1">
            <a:spLocks noChangeArrowheads="1"/>
          </p:cNvSpPr>
          <p:nvPr/>
        </p:nvSpPr>
        <p:spPr bwMode="auto">
          <a:xfrm>
            <a:off x="304800" y="1219200"/>
            <a:ext cx="49530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>
                <a:solidFill>
                  <a:srgbClr val="F5FA3B"/>
                </a:solidFill>
                <a:latin typeface="Baskerville" charset="0"/>
              </a:rPr>
              <a:t> P-W potential with M</a:t>
            </a:r>
            <a:r>
              <a:rPr lang="en-US" baseline="-25000">
                <a:solidFill>
                  <a:srgbClr val="F5FA3B"/>
                </a:solidFill>
                <a:latin typeface="Baskerville" charset="0"/>
              </a:rPr>
              <a:t>BH</a:t>
            </a:r>
            <a:r>
              <a:rPr lang="en-US">
                <a:solidFill>
                  <a:srgbClr val="F5FA3B"/>
                </a:solidFill>
                <a:latin typeface="Baskerville" charset="0"/>
              </a:rPr>
              <a:t> = 3,10 M</a:t>
            </a:r>
            <a:r>
              <a:rPr lang="en-US" baseline="-25000">
                <a:solidFill>
                  <a:srgbClr val="F5FA3B"/>
                </a:solidFill>
                <a:latin typeface="Baskerville" charset="0"/>
                <a:sym typeface="Wingdings 2" charset="0"/>
              </a:rPr>
              <a:t></a:t>
            </a:r>
            <a:endParaRPr lang="en-US">
              <a:solidFill>
                <a:srgbClr val="F5FA3B"/>
              </a:solidFill>
              <a:latin typeface="Baskerville" charset="0"/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>
                <a:solidFill>
                  <a:schemeClr val="bg1"/>
                </a:solidFill>
                <a:latin typeface="Baskerville" charset="0"/>
              </a:rPr>
              <a:t> hydrodynamic </a:t>
            </a:r>
            <a:r>
              <a:rPr lang="en-US">
                <a:solidFill>
                  <a:schemeClr val="bg1"/>
                </a:solidFill>
                <a:latin typeface="Baskerville" charset="0"/>
                <a:sym typeface="Symbol" charset="0"/>
              </a:rPr>
              <a:t> </a:t>
            </a:r>
            <a:r>
              <a:rPr lang="en-US">
                <a:solidFill>
                  <a:schemeClr val="bg1"/>
                </a:solidFill>
                <a:latin typeface="Baskerville" charset="0"/>
              </a:rPr>
              <a:t>viscosity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>
                <a:solidFill>
                  <a:srgbClr val="F5FA3B"/>
                </a:solidFill>
                <a:latin typeface="Baskerville" charset="0"/>
              </a:rPr>
              <a:t> NSE recombination 2n</a:t>
            </a:r>
            <a:r>
              <a:rPr lang="en-US" sz="2000">
                <a:solidFill>
                  <a:srgbClr val="F5FA3B"/>
                </a:solidFill>
              </a:rPr>
              <a:t>+2p </a:t>
            </a:r>
            <a:r>
              <a:rPr lang="en-US" sz="2000">
                <a:solidFill>
                  <a:srgbClr val="F5FA3B"/>
                </a:solidFill>
                <a:sym typeface="Symbol" charset="0"/>
              </a:rPr>
              <a:t> </a:t>
            </a:r>
            <a:r>
              <a:rPr lang="en-US" sz="2000" baseline="30000">
                <a:solidFill>
                  <a:srgbClr val="F5FA3B"/>
                </a:solidFill>
              </a:rPr>
              <a:t>4</a:t>
            </a:r>
            <a:r>
              <a:rPr lang="en-US" sz="2000">
                <a:solidFill>
                  <a:srgbClr val="F5FA3B"/>
                </a:solidFill>
              </a:rPr>
              <a:t>He</a:t>
            </a:r>
            <a:endParaRPr lang="en-US">
              <a:solidFill>
                <a:schemeClr val="bg1"/>
              </a:solidFill>
              <a:latin typeface="Baskerville" charset="0"/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>
                <a:solidFill>
                  <a:schemeClr val="bg1"/>
                </a:solidFill>
                <a:latin typeface="Baskerville" charset="0"/>
              </a:rPr>
              <a:t> run-time </a:t>
            </a:r>
            <a:r>
              <a:rPr lang="en-US">
                <a:solidFill>
                  <a:schemeClr val="bg1"/>
                </a:solidFill>
                <a:latin typeface="Baskerville" charset="0"/>
                <a:sym typeface="Symbol" charset="0"/>
              </a:rPr>
              <a:t></a:t>
            </a:r>
            <a:r>
              <a:rPr lang="en-US">
                <a:solidFill>
                  <a:schemeClr val="bg1"/>
                </a:solidFill>
                <a:latin typeface="Baskerville" charset="0"/>
              </a:rPr>
              <a:t>t ~ 1000-3000 t</a:t>
            </a:r>
            <a:r>
              <a:rPr lang="en-US" baseline="-25000">
                <a:solidFill>
                  <a:schemeClr val="bg1"/>
                </a:solidFill>
                <a:latin typeface="Baskerville" charset="0"/>
              </a:rPr>
              <a:t>orb</a:t>
            </a:r>
            <a:endParaRPr lang="en-US">
              <a:solidFill>
                <a:srgbClr val="F5FA3B"/>
              </a:solidFill>
              <a:latin typeface="Baskerville" charset="0"/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>
                <a:solidFill>
                  <a:srgbClr val="F5FA3B"/>
                </a:solidFill>
                <a:latin typeface="Baskerville" charset="0"/>
              </a:rPr>
              <a:t> neutrino self-irradiation: </a:t>
            </a:r>
            <a:r>
              <a:rPr lang="ja-JP" altLang="en-US">
                <a:solidFill>
                  <a:srgbClr val="F5FA3B"/>
                </a:solidFill>
                <a:latin typeface="Baskerville" charset="0"/>
              </a:rPr>
              <a:t>“</a:t>
            </a:r>
            <a:r>
              <a:rPr lang="en-US">
                <a:solidFill>
                  <a:srgbClr val="F5FA3B"/>
                </a:solidFill>
                <a:latin typeface="Baskerville" charset="0"/>
              </a:rPr>
              <a:t>light bulb</a:t>
            </a:r>
            <a:r>
              <a:rPr lang="ja-JP" altLang="en-US">
                <a:solidFill>
                  <a:srgbClr val="F5FA3B"/>
                </a:solidFill>
                <a:latin typeface="Baskerville" charset="0"/>
              </a:rPr>
              <a:t>”</a:t>
            </a:r>
            <a:r>
              <a:rPr lang="en-US">
                <a:solidFill>
                  <a:srgbClr val="F5FA3B"/>
                </a:solidFill>
                <a:latin typeface="Baskerville" charset="0"/>
              </a:rPr>
              <a:t> + optical depth corrections:</a:t>
            </a:r>
          </a:p>
        </p:txBody>
      </p:sp>
      <p:sp>
        <p:nvSpPr>
          <p:cNvPr id="1046533" name="Text Box 5"/>
          <p:cNvSpPr txBox="1">
            <a:spLocks noChangeArrowheads="1"/>
          </p:cNvSpPr>
          <p:nvPr/>
        </p:nvSpPr>
        <p:spPr bwMode="auto">
          <a:xfrm>
            <a:off x="1981200" y="647700"/>
            <a:ext cx="571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(Fernandez &amp; Metzger 2012, 2013; Fernandez et al., in prep)</a:t>
            </a:r>
            <a:endParaRPr lang="en-US"/>
          </a:p>
        </p:txBody>
      </p:sp>
      <p:sp>
        <p:nvSpPr>
          <p:cNvPr id="1046534" name="Text Box 6"/>
          <p:cNvSpPr txBox="1">
            <a:spLocks noChangeArrowheads="1"/>
          </p:cNvSpPr>
          <p:nvPr/>
        </p:nvSpPr>
        <p:spPr bwMode="auto">
          <a:xfrm>
            <a:off x="6477000" y="44958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 </a:t>
            </a:r>
            <a:r>
              <a:rPr lang="en-US" sz="2000">
                <a:sym typeface="Symbol" charset="0"/>
              </a:rPr>
              <a:t> [2,2000] R</a:t>
            </a:r>
            <a:r>
              <a:rPr lang="en-US" sz="2000" baseline="-25000">
                <a:sym typeface="Symbol" charset="0"/>
              </a:rPr>
              <a:t>g</a:t>
            </a:r>
            <a:endParaRPr lang="en-US" sz="2000"/>
          </a:p>
        </p:txBody>
      </p:sp>
      <p:sp>
        <p:nvSpPr>
          <p:cNvPr id="1046535" name="Text Box 7"/>
          <p:cNvSpPr txBox="1">
            <a:spLocks noChangeArrowheads="1"/>
          </p:cNvSpPr>
          <p:nvPr/>
        </p:nvSpPr>
        <p:spPr bwMode="auto">
          <a:xfrm>
            <a:off x="6391275" y="4838700"/>
            <a:ext cx="236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N</a:t>
            </a:r>
            <a:r>
              <a:rPr lang="en-US" sz="2000" baseline="-25000"/>
              <a:t>r</a:t>
            </a:r>
            <a:r>
              <a:rPr lang="en-US" sz="2000"/>
              <a:t> = 64 per decade</a:t>
            </a:r>
            <a:r>
              <a:rPr lang="en-US" sz="2000" baseline="30000"/>
              <a:t> </a:t>
            </a:r>
            <a:r>
              <a:rPr lang="en-US" sz="2000"/>
              <a:t>N</a:t>
            </a:r>
            <a:r>
              <a:rPr lang="en-US" sz="2000" baseline="-25000">
                <a:sym typeface="Symbol" charset="0"/>
              </a:rPr>
              <a:t> </a:t>
            </a:r>
            <a:r>
              <a:rPr lang="en-US" sz="2000">
                <a:sym typeface="Symbol" charset="0"/>
              </a:rPr>
              <a:t>= 56</a:t>
            </a:r>
            <a:endParaRPr lang="en-US"/>
          </a:p>
        </p:txBody>
      </p:sp>
      <p:pic>
        <p:nvPicPr>
          <p:cNvPr id="1046536" name="Picture 8" descr="Screen shot 2013-04-21 at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419600"/>
            <a:ext cx="3143250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537" name="Text Box 9"/>
          <p:cNvSpPr txBox="1">
            <a:spLocks noChangeArrowheads="1"/>
          </p:cNvSpPr>
          <p:nvPr/>
        </p:nvSpPr>
        <p:spPr bwMode="auto">
          <a:xfrm>
            <a:off x="2209800" y="45720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neutrino emission pattern</a:t>
            </a: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46540" name="Text Box 12"/>
          <p:cNvSpPr txBox="1">
            <a:spLocks noChangeArrowheads="1"/>
          </p:cNvSpPr>
          <p:nvPr/>
        </p:nvSpPr>
        <p:spPr bwMode="auto">
          <a:xfrm>
            <a:off x="6400800" y="1693074"/>
            <a:ext cx="2286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M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 </a:t>
            </a:r>
            <a:r>
              <a:rPr lang="en-US" sz="1600" dirty="0"/>
              <a:t>~ 0.01-0.1 M</a:t>
            </a:r>
            <a:r>
              <a:rPr lang="en-US" sz="1600" baseline="-25000" dirty="0">
                <a:sym typeface="Wingdings 2" charset="0"/>
              </a:rPr>
              <a:t></a:t>
            </a:r>
            <a:r>
              <a:rPr lang="en-US" sz="1600" dirty="0"/>
              <a:t>       R</a:t>
            </a:r>
            <a:r>
              <a:rPr lang="en-US" sz="1600" baseline="-25000" dirty="0"/>
              <a:t>0</a:t>
            </a:r>
            <a:r>
              <a:rPr lang="en-US" sz="1600" dirty="0"/>
              <a:t> ~ 50 </a:t>
            </a:r>
            <a:r>
              <a:rPr lang="en-US" sz="1600" dirty="0" smtClean="0"/>
              <a:t>km            uniform </a:t>
            </a:r>
            <a:r>
              <a:rPr lang="en-US" sz="1600" dirty="0"/>
              <a:t>Y</a:t>
            </a:r>
            <a:r>
              <a:rPr lang="en-US" sz="1600" baseline="-25000" dirty="0"/>
              <a:t>e</a:t>
            </a:r>
            <a:r>
              <a:rPr lang="en-US" sz="1600" dirty="0"/>
              <a:t> = 0.1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1046541" name="Oval 13"/>
          <p:cNvSpPr>
            <a:spLocks noChangeArrowheads="1"/>
          </p:cNvSpPr>
          <p:nvPr/>
        </p:nvSpPr>
        <p:spPr bwMode="auto">
          <a:xfrm>
            <a:off x="6038850" y="3409950"/>
            <a:ext cx="5715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6542" name="Text Box 14"/>
          <p:cNvSpPr txBox="1">
            <a:spLocks noChangeArrowheads="1"/>
          </p:cNvSpPr>
          <p:nvPr/>
        </p:nvSpPr>
        <p:spPr bwMode="auto">
          <a:xfrm>
            <a:off x="6048375" y="349567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BH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95" name="Picture 23" descr="Screen shot 2014-09-03 at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14300"/>
            <a:ext cx="7531100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52696" name="Object 24"/>
          <p:cNvGraphicFramePr>
            <a:graphicFrameLocks noChangeAspect="1"/>
          </p:cNvGraphicFramePr>
          <p:nvPr/>
        </p:nvGraphicFramePr>
        <p:xfrm>
          <a:off x="6029325" y="2019300"/>
          <a:ext cx="685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249" name="Equation" r:id="rId5" imgW="304800" imgH="203200" progId="Equation.3">
                  <p:embed/>
                </p:oleObj>
              </mc:Choice>
              <mc:Fallback>
                <p:oleObj name="Equation" r:id="rId5" imgW="304800" imgH="2032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9325" y="2019300"/>
                        <a:ext cx="6858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5334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Baskerville" charset="0"/>
              </a:rPr>
              <a:t>Delayed Disk Outflows</a:t>
            </a:r>
            <a:endParaRPr lang="en-US" dirty="0"/>
          </a:p>
        </p:txBody>
      </p:sp>
      <p:sp>
        <p:nvSpPr>
          <p:cNvPr id="1052676" name="Rectangle 4"/>
          <p:cNvSpPr>
            <a:spLocks noChangeArrowheads="1"/>
          </p:cNvSpPr>
          <p:nvPr/>
        </p:nvSpPr>
        <p:spPr bwMode="auto">
          <a:xfrm rot="-5400000">
            <a:off x="3552825" y="1704975"/>
            <a:ext cx="762000" cy="754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2677" name="Rectangle 5"/>
          <p:cNvSpPr>
            <a:spLocks noChangeArrowheads="1"/>
          </p:cNvSpPr>
          <p:nvPr/>
        </p:nvSpPr>
        <p:spPr bwMode="auto">
          <a:xfrm>
            <a:off x="161925" y="1257300"/>
            <a:ext cx="533400" cy="388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52678" name="Picture 6" descr="Screen shot 2013-04-22 at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08781" y="2437606"/>
            <a:ext cx="1701800" cy="56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679" name="Text Box 7"/>
          <p:cNvSpPr txBox="1">
            <a:spLocks noChangeArrowheads="1"/>
          </p:cNvSpPr>
          <p:nvPr/>
        </p:nvSpPr>
        <p:spPr bwMode="auto">
          <a:xfrm>
            <a:off x="2905125" y="50673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Time (s)</a:t>
            </a:r>
          </a:p>
        </p:txBody>
      </p:sp>
      <p:graphicFrame>
        <p:nvGraphicFramePr>
          <p:cNvPr id="1052680" name="Object 8"/>
          <p:cNvGraphicFramePr>
            <a:graphicFrameLocks noChangeAspect="1"/>
          </p:cNvGraphicFramePr>
          <p:nvPr/>
        </p:nvGraphicFramePr>
        <p:xfrm>
          <a:off x="2828925" y="647700"/>
          <a:ext cx="685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250" name="Equation" r:id="rId8" imgW="304800" imgH="203200" progId="Equation.3">
                  <p:embed/>
                </p:oleObj>
              </mc:Choice>
              <mc:Fallback>
                <p:oleObj name="Equation" r:id="rId8" imgW="304800" imgH="203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8925" y="647700"/>
                        <a:ext cx="6858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2681" name="Rectangle 9"/>
          <p:cNvSpPr>
            <a:spLocks noChangeArrowheads="1"/>
          </p:cNvSpPr>
          <p:nvPr/>
        </p:nvSpPr>
        <p:spPr bwMode="auto">
          <a:xfrm rot="-5400000">
            <a:off x="5495925" y="114300"/>
            <a:ext cx="9906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2689" name="Text Box 17"/>
          <p:cNvSpPr txBox="1">
            <a:spLocks noChangeArrowheads="1"/>
          </p:cNvSpPr>
          <p:nvPr/>
        </p:nvSpPr>
        <p:spPr bwMode="auto">
          <a:xfrm>
            <a:off x="2895600" y="6019800"/>
            <a:ext cx="579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000000"/>
                </a:solidFill>
              </a:rPr>
              <a:t>M</a:t>
            </a:r>
            <a:r>
              <a:rPr lang="en-US" sz="3200" baseline="-25000" dirty="0" err="1">
                <a:solidFill>
                  <a:srgbClr val="000000"/>
                </a:solidFill>
              </a:rPr>
              <a:t>ej</a:t>
            </a:r>
            <a:r>
              <a:rPr lang="en-US" sz="3200" dirty="0">
                <a:solidFill>
                  <a:srgbClr val="000000"/>
                </a:solidFill>
              </a:rPr>
              <a:t> ~</a:t>
            </a:r>
            <a:r>
              <a:rPr lang="en-US" sz="3200" baseline="-25000" dirty="0">
                <a:solidFill>
                  <a:srgbClr val="000000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0.05-0.2 M</a:t>
            </a:r>
            <a:r>
              <a:rPr lang="en-US" sz="3200" baseline="-25000" dirty="0">
                <a:solidFill>
                  <a:srgbClr val="000000"/>
                </a:solidFill>
              </a:rPr>
              <a:t>t   </a:t>
            </a:r>
            <a:r>
              <a:rPr lang="en-US" sz="3200" dirty="0" err="1">
                <a:solidFill>
                  <a:srgbClr val="000000"/>
                </a:solidFill>
              </a:rPr>
              <a:t>V</a:t>
            </a:r>
            <a:r>
              <a:rPr lang="en-US" sz="3200" baseline="-25000" dirty="0" err="1">
                <a:solidFill>
                  <a:srgbClr val="000000"/>
                </a:solidFill>
              </a:rPr>
              <a:t>ej</a:t>
            </a:r>
            <a:r>
              <a:rPr lang="en-US" sz="3200" dirty="0">
                <a:solidFill>
                  <a:srgbClr val="000000"/>
                </a:solidFill>
              </a:rPr>
              <a:t> ~ 0.1 c</a:t>
            </a:r>
          </a:p>
        </p:txBody>
      </p:sp>
      <p:sp>
        <p:nvSpPr>
          <p:cNvPr id="1052692" name="Text Box 20"/>
          <p:cNvSpPr txBox="1">
            <a:spLocks noChangeArrowheads="1"/>
          </p:cNvSpPr>
          <p:nvPr/>
        </p:nvSpPr>
        <p:spPr bwMode="auto">
          <a:xfrm>
            <a:off x="457200" y="6019800"/>
            <a:ext cx="21336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outflow robust</a:t>
            </a:r>
          </a:p>
        </p:txBody>
      </p:sp>
      <p:sp>
        <p:nvSpPr>
          <p:cNvPr id="1052694" name="Text Box 22"/>
          <p:cNvSpPr txBox="1">
            <a:spLocks noChangeArrowheads="1"/>
          </p:cNvSpPr>
          <p:nvPr/>
        </p:nvSpPr>
        <p:spPr bwMode="auto">
          <a:xfrm>
            <a:off x="1219200" y="4419600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Fernandez et al</a:t>
            </a:r>
            <a:r>
              <a:rPr lang="en-US" sz="1400" dirty="0" smtClean="0"/>
              <a:t>.</a:t>
            </a:r>
            <a:r>
              <a:rPr lang="en-US" sz="1400" dirty="0"/>
              <a:t> </a:t>
            </a:r>
            <a:r>
              <a:rPr lang="en-US" sz="1400" dirty="0" smtClean="0"/>
              <a:t>2015</a:t>
            </a:r>
            <a:endParaRPr lang="en-US" sz="1400" dirty="0"/>
          </a:p>
        </p:txBody>
      </p:sp>
      <p:sp>
        <p:nvSpPr>
          <p:cNvPr id="1052697" name="Text Box 25"/>
          <p:cNvSpPr txBox="1">
            <a:spLocks noChangeArrowheads="1"/>
          </p:cNvSpPr>
          <p:nvPr/>
        </p:nvSpPr>
        <p:spPr bwMode="auto">
          <a:xfrm>
            <a:off x="6362700" y="2286000"/>
            <a:ext cx="6096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OUT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47" name="Rectangle 11"/>
          <p:cNvSpPr>
            <a:spLocks noChangeArrowheads="1"/>
          </p:cNvSpPr>
          <p:nvPr/>
        </p:nvSpPr>
        <p:spPr bwMode="auto">
          <a:xfrm>
            <a:off x="88900" y="647700"/>
            <a:ext cx="8991600" cy="617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0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  <a:solidFill>
            <a:srgbClr val="FFFFFF"/>
          </a:solidFill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Baskerville" charset="0"/>
              </a:rPr>
              <a:t>Effect of Hyper-Massive </a:t>
            </a:r>
            <a:r>
              <a:rPr lang="en-US" sz="3600" dirty="0">
                <a:solidFill>
                  <a:schemeClr val="tx1"/>
                </a:solidFill>
                <a:latin typeface="Baskerville" charset="0"/>
              </a:rPr>
              <a:t>Neutron Star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40740" name="Picture 4" descr="Screen shot 2014-02-21 a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6413500"/>
            <a:ext cx="13335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741" name="Picture 5" descr="Screen shot 2014-02-21 at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143250"/>
            <a:ext cx="45720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742" name="Picture 6" descr="Screen shot 2014-02-21 at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257300"/>
            <a:ext cx="218440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743" name="Picture 7" descr="Screen shot 2014-02-21 at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952500"/>
            <a:ext cx="23368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744" name="Picture 8" descr="Screen shot 2014-02-21 at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800100"/>
            <a:ext cx="2768600" cy="76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745" name="Picture 9" descr="Screen shot 2014-02-21 at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104900"/>
            <a:ext cx="2986088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746" name="Picture 10" descr="Screen shot 2014-02-21 at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714500"/>
            <a:ext cx="480695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0748" name="Text Box 12"/>
          <p:cNvSpPr txBox="1">
            <a:spLocks noChangeArrowheads="1"/>
          </p:cNvSpPr>
          <p:nvPr/>
        </p:nvSpPr>
        <p:spPr bwMode="auto">
          <a:xfrm>
            <a:off x="6400800" y="685800"/>
            <a:ext cx="2590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BDM &amp; Fernandez </a:t>
            </a:r>
            <a:r>
              <a:rPr lang="en-US" sz="1600" dirty="0" smtClean="0"/>
              <a:t>2014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8500" name="Picture 4" descr="Screen shot 2014-09-03 at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6248400" y="6485495"/>
            <a:ext cx="2895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/>
              <a:t>Kasen</a:t>
            </a:r>
            <a:r>
              <a:rPr lang="en-US" sz="1600" dirty="0" smtClean="0"/>
              <a:t>, Fernandez, BDM 15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836" name="Picture 4" descr="Screen shot 2014-09-04 at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2837" name="Text Box 5"/>
          <p:cNvSpPr txBox="1">
            <a:spLocks noChangeArrowheads="1"/>
          </p:cNvSpPr>
          <p:nvPr/>
        </p:nvSpPr>
        <p:spPr bwMode="auto">
          <a:xfrm>
            <a:off x="5715000" y="6400800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 smtClean="0"/>
              <a:t>Kasen</a:t>
            </a:r>
            <a:r>
              <a:rPr lang="en-US" sz="1800" dirty="0" smtClean="0"/>
              <a:t>, Fernandez, BDM, 2015</a:t>
            </a:r>
            <a:endParaRPr lang="en-US" sz="18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1850571" y="1861458"/>
            <a:ext cx="16764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444999" y="1865086"/>
            <a:ext cx="16764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101115" y="1846943"/>
            <a:ext cx="16764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24" name="wind_torus.mov" descr="/Users/bmetzger2/Talks/Berkeley14/wind_torus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371600"/>
            <a:ext cx="9728200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25" name="Text Box 5"/>
          <p:cNvSpPr txBox="1">
            <a:spLocks noChangeArrowheads="1"/>
          </p:cNvSpPr>
          <p:nvPr/>
        </p:nvSpPr>
        <p:spPr bwMode="auto">
          <a:xfrm>
            <a:off x="3429000" y="838200"/>
            <a:ext cx="3276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 smtClean="0">
                <a:solidFill>
                  <a:srgbClr val="FFFFFF"/>
                </a:solidFill>
              </a:rPr>
              <a:t>Kasen</a:t>
            </a:r>
            <a:r>
              <a:rPr lang="en-US" sz="1400" dirty="0" smtClean="0">
                <a:solidFill>
                  <a:srgbClr val="FFFFFF"/>
                </a:solidFill>
              </a:rPr>
              <a:t>, Fernandez, BDM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2015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259526" name="Text Box 6"/>
          <p:cNvSpPr txBox="1">
            <a:spLocks noChangeArrowheads="1"/>
          </p:cNvSpPr>
          <p:nvPr/>
        </p:nvSpPr>
        <p:spPr bwMode="auto">
          <a:xfrm>
            <a:off x="609600" y="15240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Baskerville" charset="0"/>
              </a:rPr>
              <a:t>Viewing Angle Dependence</a:t>
            </a:r>
          </a:p>
        </p:txBody>
      </p:sp>
      <p:sp>
        <p:nvSpPr>
          <p:cNvPr id="1259527" name="Text Box 7"/>
          <p:cNvSpPr txBox="1">
            <a:spLocks noChangeArrowheads="1"/>
          </p:cNvSpPr>
          <p:nvPr/>
        </p:nvSpPr>
        <p:spPr bwMode="auto">
          <a:xfrm>
            <a:off x="228600" y="6019800"/>
            <a:ext cx="8763000" cy="701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FFFFFF"/>
                </a:solidFill>
              </a:rPr>
              <a:t>Kilonova</a:t>
            </a:r>
            <a:r>
              <a:rPr lang="en-US" sz="2000" dirty="0">
                <a:solidFill>
                  <a:srgbClr val="FFFFFF"/>
                </a:solidFill>
              </a:rPr>
              <a:t> light curves probe composition &amp; geometry of merger </a:t>
            </a:r>
            <a:r>
              <a:rPr lang="en-US" sz="2000" dirty="0" err="1">
                <a:solidFill>
                  <a:srgbClr val="FFFFFF"/>
                </a:solidFill>
              </a:rPr>
              <a:t>ejecta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  <a:sym typeface="Symbol" charset="0"/>
              </a:rPr>
              <a:t>  info on viewing angle and neutron star equation of state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59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595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52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5952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Screen shot 2014-10-03 a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Shot 2017-02-20 at 11.10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72" y="874752"/>
            <a:ext cx="2438400" cy="214599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7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7848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latin typeface="Baskerville" charset="0"/>
              </a:rPr>
              <a:t>Challenge of Gravitational Wave Follow-Up</a:t>
            </a:r>
            <a:endParaRPr lang="en-US" sz="3600">
              <a:latin typeface="Baskerville" charset="0"/>
            </a:endParaRPr>
          </a:p>
        </p:txBody>
      </p:sp>
      <p:pic>
        <p:nvPicPr>
          <p:cNvPr id="4" name="Picture 3" descr="Screen Shot 2016-11-01 at 3.06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05934"/>
            <a:ext cx="8139140" cy="5947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1219200"/>
            <a:ext cx="358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10</a:t>
            </a:r>
            <a:r>
              <a:rPr lang="en-US" sz="3200" baseline="30000" dirty="0" smtClean="0"/>
              <a:t>-2</a:t>
            </a:r>
            <a:r>
              <a:rPr lang="en-US" sz="3200" dirty="0" smtClean="0"/>
              <a:t> M</a:t>
            </a:r>
            <a:r>
              <a:rPr lang="en-US" sz="3200" baseline="-25000" dirty="0" smtClean="0">
                <a:latin typeface="Wingdings 2"/>
              </a:rPr>
              <a:t>8</a:t>
            </a:r>
            <a:r>
              <a:rPr lang="en-US" sz="3200" dirty="0" smtClean="0"/>
              <a:t>, v = 0.1 c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2362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 band (2.2 </a:t>
            </a:r>
            <a:r>
              <a:rPr lang="en-US" dirty="0" err="1" smtClean="0">
                <a:solidFill>
                  <a:srgbClr val="FF0000"/>
                </a:solidFill>
              </a:rPr>
              <a:t>μm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39624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 band (0.8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19800" y="6248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LCs from Barnes+16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236" name="fastejecta.gif" descr="/Users/bmetzger2/Downloads/fastejecta-1/fastejecta.gif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"/>
            <a:ext cx="8458200" cy="63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7237" name="Text Box 5"/>
          <p:cNvSpPr txBox="1">
            <a:spLocks noChangeArrowheads="1"/>
          </p:cNvSpPr>
          <p:nvPr/>
        </p:nvSpPr>
        <p:spPr bwMode="auto">
          <a:xfrm>
            <a:off x="5791200" y="64008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Bauswein et al. 2013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1247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47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47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723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47236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9220" name="Picture 4" descr="Screen shot 2014-09-19 at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8720"/>
            <a:ext cx="7696200" cy="614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52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askerville"/>
                <a:cs typeface="Baskerville"/>
              </a:rPr>
              <a:t>Velocity Distribution of Merger </a:t>
            </a:r>
            <a:r>
              <a:rPr lang="en-US" sz="3600" dirty="0" err="1" smtClean="0">
                <a:latin typeface="Baskerville"/>
                <a:cs typeface="Baskerville"/>
              </a:rPr>
              <a:t>Ejecta</a:t>
            </a:r>
            <a:endParaRPr lang="en-US" sz="3600" dirty="0">
              <a:latin typeface="Baskerville"/>
              <a:cs typeface="Baskerville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04 at 11.21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157"/>
            <a:ext cx="9144000" cy="30676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00" y="6467680"/>
            <a:ext cx="576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Abbott, 1562 others, BDM, 2016</a:t>
            </a:r>
            <a:endParaRPr lang="en-US" sz="1800" dirty="0"/>
          </a:p>
        </p:txBody>
      </p:sp>
      <p:pic>
        <p:nvPicPr>
          <p:cNvPr id="2" name="Picture 1" descr="Screen Shot 2016-05-13 at 9.00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33" y="206664"/>
            <a:ext cx="4381222" cy="37773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0458" y="9532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Electromagnetic Follow-Up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34726" y="152400"/>
            <a:ext cx="1741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GW150914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71600" y="1524000"/>
            <a:ext cx="1624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~600 deg</a:t>
            </a:r>
            <a:r>
              <a:rPr lang="en-US" b="1" baseline="30000" dirty="0"/>
              <a:t>2</a:t>
            </a: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9" name="Picture 8" descr="ligo20160211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10" y="838200"/>
            <a:ext cx="5146209" cy="2895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4953000" y="1371600"/>
            <a:ext cx="1371600" cy="533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400800" y="1615312"/>
            <a:ext cx="6096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772400" y="1634522"/>
            <a:ext cx="6096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256164" y="1905000"/>
            <a:ext cx="6096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059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192" name="Picture 8" descr="Screen shot 2014-09-01 a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962400" cy="346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5193" name="Picture 9" descr="Screen shot 2014-09-01 at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61323"/>
            <a:ext cx="4845050" cy="35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5194" name="Text Box 10"/>
          <p:cNvSpPr txBox="1">
            <a:spLocks noChangeArrowheads="1"/>
          </p:cNvSpPr>
          <p:nvPr/>
        </p:nvSpPr>
        <p:spPr bwMode="auto">
          <a:xfrm>
            <a:off x="5638800" y="169311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Baskerville" charset="0"/>
              </a:rPr>
              <a:t>r-nuclei </a:t>
            </a:r>
            <a:r>
              <a:rPr lang="en-US" sz="1800">
                <a:solidFill>
                  <a:srgbClr val="FF0000"/>
                </a:solidFill>
              </a:rPr>
              <a:t>(</a:t>
            </a:r>
            <a:r>
              <a:rPr lang="en-US" sz="1800">
                <a:solidFill>
                  <a:srgbClr val="FF0000"/>
                </a:solidFill>
                <a:sym typeface="Symbol" charset="0"/>
              </a:rPr>
              <a:t></a:t>
            </a:r>
            <a:r>
              <a:rPr lang="en-US" sz="1800" baseline="-25000">
                <a:solidFill>
                  <a:srgbClr val="FF0000"/>
                </a:solidFill>
                <a:sym typeface="Symbol" charset="0"/>
              </a:rPr>
              <a:t>r</a:t>
            </a:r>
            <a:r>
              <a:rPr lang="en-US" sz="1800">
                <a:solidFill>
                  <a:srgbClr val="FF0000"/>
                </a:solidFill>
                <a:sym typeface="Symbol" charset="0"/>
              </a:rPr>
              <a:t> ~ 1 s)</a:t>
            </a:r>
            <a:endParaRPr lang="en-US" baseline="-25000"/>
          </a:p>
        </p:txBody>
      </p:sp>
      <p:sp>
        <p:nvSpPr>
          <p:cNvPr id="1245195" name="Text Box 11"/>
          <p:cNvSpPr txBox="1">
            <a:spLocks noChangeArrowheads="1"/>
          </p:cNvSpPr>
          <p:nvPr/>
        </p:nvSpPr>
        <p:spPr bwMode="auto">
          <a:xfrm>
            <a:off x="6324600" y="2464635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free n</a:t>
            </a:r>
            <a:r>
              <a:rPr lang="ja-JP" altLang="en-US" sz="1800"/>
              <a:t>’</a:t>
            </a:r>
            <a:r>
              <a:rPr lang="en-US" sz="1800"/>
              <a:t>s (</a:t>
            </a:r>
            <a:r>
              <a:rPr lang="en-US" sz="1800">
                <a:sym typeface="Symbol" charset="0"/>
              </a:rPr>
              <a:t></a:t>
            </a:r>
            <a:r>
              <a:rPr lang="en-US" sz="1800" baseline="-25000">
                <a:sym typeface="Symbol" charset="0"/>
              </a:rPr>
              <a:t>n</a:t>
            </a:r>
            <a:r>
              <a:rPr lang="en-US" sz="1800">
                <a:sym typeface="Symbol" charset="0"/>
              </a:rPr>
              <a:t> ~ 10</a:t>
            </a:r>
            <a:r>
              <a:rPr lang="en-US" sz="1800" baseline="30000">
                <a:sym typeface="Symbol" charset="0"/>
              </a:rPr>
              <a:t>3</a:t>
            </a:r>
            <a:r>
              <a:rPr lang="en-US" sz="1800">
                <a:sym typeface="Symbol" charset="0"/>
              </a:rPr>
              <a:t> s)</a:t>
            </a:r>
            <a:endParaRPr lang="en-US" sz="1800"/>
          </a:p>
        </p:txBody>
      </p:sp>
      <p:sp>
        <p:nvSpPr>
          <p:cNvPr id="1245188" name="Text Box 4"/>
          <p:cNvSpPr txBox="1">
            <a:spLocks noChangeArrowheads="1"/>
          </p:cNvSpPr>
          <p:nvPr/>
        </p:nvSpPr>
        <p:spPr bwMode="auto">
          <a:xfrm>
            <a:off x="381000" y="152400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latin typeface="Baskerville" charset="0"/>
              </a:rPr>
              <a:t>Free Neutrons in </a:t>
            </a:r>
            <a:r>
              <a:rPr lang="en-US" sz="4000" dirty="0" smtClean="0">
                <a:latin typeface="Baskerville" charset="0"/>
              </a:rPr>
              <a:t>Outermost </a:t>
            </a:r>
            <a:r>
              <a:rPr lang="en-US" sz="4000" dirty="0" err="1">
                <a:latin typeface="Baskerville" charset="0"/>
              </a:rPr>
              <a:t>Ejecta</a:t>
            </a:r>
            <a:endParaRPr lang="en-US" sz="4000" dirty="0">
              <a:latin typeface="Baskerville" charset="0"/>
            </a:endParaRPr>
          </a:p>
        </p:txBody>
      </p:sp>
      <p:pic>
        <p:nvPicPr>
          <p:cNvPr id="1245196" name="Picture 12" descr="Screen shot 2014-09-03 at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0"/>
            <a:ext cx="85471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5197" name="Text Box 13"/>
          <p:cNvSpPr txBox="1">
            <a:spLocks noChangeArrowheads="1"/>
          </p:cNvSpPr>
          <p:nvPr/>
        </p:nvSpPr>
        <p:spPr bwMode="auto">
          <a:xfrm>
            <a:off x="152400" y="281940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~10</a:t>
            </a:r>
            <a:r>
              <a:rPr lang="en-US" sz="1600" baseline="30000"/>
              <a:t>-4 </a:t>
            </a:r>
            <a:r>
              <a:rPr lang="en-US" sz="1600"/>
              <a:t>M</a:t>
            </a:r>
            <a:r>
              <a:rPr lang="en-US" sz="1600" baseline="-25000">
                <a:latin typeface="Wingdings 2" charset="0"/>
                <a:sym typeface="Wingdings 2" charset="0"/>
              </a:rPr>
              <a:t></a:t>
            </a:r>
            <a:endParaRPr lang="en-US" sz="1600"/>
          </a:p>
        </p:txBody>
      </p:sp>
      <p:sp>
        <p:nvSpPr>
          <p:cNvPr id="2" name="TextBox 1"/>
          <p:cNvSpPr txBox="1"/>
          <p:nvPr/>
        </p:nvSpPr>
        <p:spPr>
          <a:xfrm>
            <a:off x="5344386" y="109389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Radioactive Heating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213" name="Picture 5" descr="Screen shot 2014-09-01 a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772400" cy="574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6212" name="Text Box 4"/>
          <p:cNvSpPr txBox="1">
            <a:spLocks noChangeArrowheads="1"/>
          </p:cNvSpPr>
          <p:nvPr/>
        </p:nvSpPr>
        <p:spPr bwMode="auto">
          <a:xfrm>
            <a:off x="1524000" y="152400"/>
            <a:ext cx="624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Baskerville" charset="0"/>
              </a:rPr>
              <a:t>Neutron-Powered Precursor</a:t>
            </a:r>
          </a:p>
        </p:txBody>
      </p:sp>
      <p:sp>
        <p:nvSpPr>
          <p:cNvPr id="1246215" name="Rectangle 7"/>
          <p:cNvSpPr>
            <a:spLocks noChangeArrowheads="1"/>
          </p:cNvSpPr>
          <p:nvPr/>
        </p:nvSpPr>
        <p:spPr bwMode="auto">
          <a:xfrm>
            <a:off x="1752600" y="1028700"/>
            <a:ext cx="579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6216" name="Text Box 8"/>
          <p:cNvSpPr txBox="1">
            <a:spLocks noChangeArrowheads="1"/>
          </p:cNvSpPr>
          <p:nvPr/>
        </p:nvSpPr>
        <p:spPr bwMode="auto">
          <a:xfrm rot="-1657410">
            <a:off x="2895600" y="4267200"/>
            <a:ext cx="190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no neutron heating</a:t>
            </a:r>
            <a:endParaRPr lang="en-US"/>
          </a:p>
        </p:txBody>
      </p:sp>
      <p:sp>
        <p:nvSpPr>
          <p:cNvPr id="1246214" name="Text Box 6"/>
          <p:cNvSpPr txBox="1">
            <a:spLocks noChangeArrowheads="1"/>
          </p:cNvSpPr>
          <p:nvPr/>
        </p:nvSpPr>
        <p:spPr bwMode="auto">
          <a:xfrm>
            <a:off x="1828800" y="762000"/>
            <a:ext cx="5943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/>
              <a:t>BDM, </a:t>
            </a:r>
            <a:r>
              <a:rPr lang="en-US" sz="1600" dirty="0" err="1" smtClean="0"/>
              <a:t>Bauswein</a:t>
            </a:r>
            <a:r>
              <a:rPr lang="en-US" sz="1600" dirty="0" smtClean="0"/>
              <a:t>, </a:t>
            </a:r>
            <a:r>
              <a:rPr lang="en-US" sz="1600" dirty="0" err="1" smtClean="0"/>
              <a:t>Goriely</a:t>
            </a:r>
            <a:r>
              <a:rPr lang="en-US" sz="1600" dirty="0" smtClean="0"/>
              <a:t>, </a:t>
            </a:r>
            <a:r>
              <a:rPr lang="en-US" sz="1600" dirty="0" err="1" smtClean="0"/>
              <a:t>Kasen</a:t>
            </a:r>
            <a:r>
              <a:rPr lang="en-US" sz="1600" dirty="0" smtClean="0"/>
              <a:t> 2015  (see also </a:t>
            </a:r>
            <a:r>
              <a:rPr lang="en-US" sz="1600" dirty="0" err="1" smtClean="0"/>
              <a:t>Kulkarni</a:t>
            </a:r>
            <a:r>
              <a:rPr lang="en-US" sz="1600" dirty="0" smtClean="0"/>
              <a:t> 2005)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114300"/>
            <a:ext cx="7772400" cy="914400"/>
          </a:xfrm>
          <a:noFill/>
          <a:ln/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Baskerville" charset="0"/>
              </a:rPr>
              <a:t>Does a Black Hole Always Form?                           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30851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800" dirty="0"/>
              <a:t> </a:t>
            </a:r>
            <a:r>
              <a:rPr lang="en-US" sz="1800" dirty="0" smtClean="0"/>
              <a:t>Requires low mass binary</a:t>
            </a:r>
            <a:r>
              <a:rPr lang="en-US" sz="1800" dirty="0"/>
              <a:t> </a:t>
            </a:r>
            <a:r>
              <a:rPr lang="en-US" sz="1800" dirty="0" smtClean="0"/>
              <a:t>and stiff nuclear EOS to support massive NS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800" dirty="0" smtClean="0"/>
              <a:t> </a:t>
            </a:r>
            <a:r>
              <a:rPr lang="en-US" sz="1800" dirty="0"/>
              <a:t>Remnant rotating at </a:t>
            </a:r>
            <a:r>
              <a:rPr lang="en-US" sz="1800" dirty="0" smtClean="0"/>
              <a:t>maximum centrifugal </a:t>
            </a:r>
            <a:r>
              <a:rPr lang="en-US" sz="1800" dirty="0"/>
              <a:t>break-up limit, spin period P ~ 1 </a:t>
            </a:r>
            <a:r>
              <a:rPr lang="en-US" sz="1800" dirty="0" err="1"/>
              <a:t>ms</a:t>
            </a:r>
            <a:r>
              <a:rPr lang="en-US" sz="1800" dirty="0"/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800" dirty="0"/>
              <a:t> Magnetic field amplified by rotational energy + convection </a:t>
            </a:r>
            <a:r>
              <a:rPr lang="en-US" sz="1800" dirty="0">
                <a:sym typeface="Symbol" charset="0"/>
              </a:rPr>
              <a:t> </a:t>
            </a:r>
            <a:r>
              <a:rPr lang="ja-JP" altLang="en-US" sz="1800" b="1" dirty="0">
                <a:sym typeface="Symbol" charset="0"/>
              </a:rPr>
              <a:t>“</a:t>
            </a:r>
            <a:r>
              <a:rPr lang="en-US" sz="1800" b="1" dirty="0" err="1">
                <a:sym typeface="Symbol" charset="0"/>
              </a:rPr>
              <a:t>Magnetar</a:t>
            </a:r>
            <a:r>
              <a:rPr lang="ja-JP" altLang="en-US" sz="1800" b="1" dirty="0" smtClean="0">
                <a:sym typeface="Symbol" charset="0"/>
              </a:rPr>
              <a:t>”</a:t>
            </a:r>
            <a:r>
              <a:rPr lang="en-US" sz="1800" b="1" dirty="0" smtClean="0">
                <a:sym typeface="Symbol" charset="0"/>
              </a:rPr>
              <a:t>?</a:t>
            </a:r>
            <a:endParaRPr lang="en-US" sz="1200" b="1" dirty="0">
              <a:solidFill>
                <a:srgbClr val="F5FA3B"/>
              </a:solidFill>
            </a:endParaRPr>
          </a:p>
        </p:txBody>
      </p:sp>
      <p:pic>
        <p:nvPicPr>
          <p:cNvPr id="2" name="Picture 1" descr="Screen Shot 2016-05-11 at 3.03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2" y="3276600"/>
            <a:ext cx="9178576" cy="25781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8367867" y="3369793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Oval 5"/>
          <p:cNvSpPr/>
          <p:nvPr/>
        </p:nvSpPr>
        <p:spPr bwMode="auto">
          <a:xfrm>
            <a:off x="7933757" y="3545283"/>
            <a:ext cx="381000" cy="609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09417" y="3547598"/>
            <a:ext cx="381000" cy="609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5447" y="303497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Ω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7735177" y="3076538"/>
            <a:ext cx="1371600" cy="1600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65538"/>
            <a:ext cx="3748088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32899" name="Rectangle 3"/>
          <p:cNvSpPr>
            <a:spLocks noGrp="1" noChangeArrowheads="1"/>
          </p:cNvSpPr>
          <p:nvPr>
            <p:ph type="title"/>
          </p:nvPr>
        </p:nvSpPr>
        <p:spPr>
          <a:xfrm>
            <a:off x="344488" y="109538"/>
            <a:ext cx="8534400" cy="457200"/>
          </a:xfrm>
          <a:noFill/>
          <a:ln/>
        </p:spPr>
        <p:txBody>
          <a:bodyPr/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" charset="0"/>
              </a:rPr>
              <a:t>Short GRBs with Extended Emission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32900" name="Picture 4" descr="050709_L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833438"/>
            <a:ext cx="3759200" cy="263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901" name="Picture 5" descr="NorrisBonnel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2009775"/>
            <a:ext cx="4916488" cy="45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902" name="Text Box 6"/>
          <p:cNvSpPr txBox="1">
            <a:spLocks noChangeArrowheads="1"/>
          </p:cNvSpPr>
          <p:nvPr/>
        </p:nvSpPr>
        <p:spPr bwMode="auto">
          <a:xfrm>
            <a:off x="4349750" y="6443663"/>
            <a:ext cx="487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BATSE Examples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(Norris &amp; </a:t>
            </a:r>
            <a:r>
              <a:rPr lang="en-US" sz="1200" dirty="0" err="1">
                <a:solidFill>
                  <a:srgbClr val="000000"/>
                </a:solidFill>
              </a:rPr>
              <a:t>Bonnell</a:t>
            </a:r>
            <a:r>
              <a:rPr lang="en-US" sz="1200" dirty="0">
                <a:solidFill>
                  <a:srgbClr val="000000"/>
                </a:solidFill>
              </a:rPr>
              <a:t> 2006)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32903" name="Rectangle 7"/>
          <p:cNvSpPr>
            <a:spLocks noChangeArrowheads="1"/>
          </p:cNvSpPr>
          <p:nvPr/>
        </p:nvSpPr>
        <p:spPr bwMode="auto">
          <a:xfrm>
            <a:off x="2052638" y="1062038"/>
            <a:ext cx="1524000" cy="155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904" name="Rectangle 8"/>
          <p:cNvSpPr>
            <a:spLocks noChangeArrowheads="1"/>
          </p:cNvSpPr>
          <p:nvPr/>
        </p:nvSpPr>
        <p:spPr bwMode="auto">
          <a:xfrm>
            <a:off x="985838" y="3976688"/>
            <a:ext cx="2781300" cy="1343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</a:p>
        </p:txBody>
      </p:sp>
      <p:sp>
        <p:nvSpPr>
          <p:cNvPr id="1232905" name="Text Box 9"/>
          <p:cNvSpPr txBox="1">
            <a:spLocks noChangeArrowheads="1"/>
          </p:cNvSpPr>
          <p:nvPr/>
        </p:nvSpPr>
        <p:spPr bwMode="auto">
          <a:xfrm>
            <a:off x="2471738" y="3948113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GRB080503</a:t>
            </a:r>
          </a:p>
        </p:txBody>
      </p:sp>
      <p:sp>
        <p:nvSpPr>
          <p:cNvPr id="1232906" name="Text Box 10"/>
          <p:cNvSpPr txBox="1">
            <a:spLocks noChangeArrowheads="1"/>
          </p:cNvSpPr>
          <p:nvPr/>
        </p:nvSpPr>
        <p:spPr bwMode="auto">
          <a:xfrm>
            <a:off x="2525713" y="4173538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S</a:t>
            </a:r>
            <a:r>
              <a:rPr lang="en-US" sz="1200" b="1" baseline="-25000"/>
              <a:t>EE</a:t>
            </a:r>
            <a:r>
              <a:rPr lang="en-US" sz="1200" b="1"/>
              <a:t>/S</a:t>
            </a:r>
            <a:r>
              <a:rPr lang="en-US" sz="1200" b="1" baseline="-25000"/>
              <a:t>GRB</a:t>
            </a:r>
            <a:r>
              <a:rPr lang="en-US" sz="1200" b="1"/>
              <a:t> ~ 30</a:t>
            </a:r>
          </a:p>
        </p:txBody>
      </p:sp>
      <p:sp>
        <p:nvSpPr>
          <p:cNvPr id="1232907" name="Text Box 11"/>
          <p:cNvSpPr txBox="1">
            <a:spLocks noChangeArrowheads="1"/>
          </p:cNvSpPr>
          <p:nvPr/>
        </p:nvSpPr>
        <p:spPr bwMode="auto">
          <a:xfrm>
            <a:off x="171450" y="6440488"/>
            <a:ext cx="1905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>
                <a:solidFill>
                  <a:srgbClr val="000000"/>
                </a:solidFill>
              </a:rPr>
              <a:t>Perley</a:t>
            </a:r>
            <a:r>
              <a:rPr lang="en-US" sz="1200" dirty="0">
                <a:solidFill>
                  <a:srgbClr val="000000"/>
                </a:solidFill>
              </a:rPr>
              <a:t>, BDM et al. 2009</a:t>
            </a:r>
          </a:p>
        </p:txBody>
      </p:sp>
      <p:sp>
        <p:nvSpPr>
          <p:cNvPr id="1232908" name="Text Box 12"/>
          <p:cNvSpPr txBox="1">
            <a:spLocks noChangeArrowheads="1"/>
          </p:cNvSpPr>
          <p:nvPr/>
        </p:nvSpPr>
        <p:spPr bwMode="auto">
          <a:xfrm>
            <a:off x="2616200" y="97155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GRB 050709</a:t>
            </a:r>
          </a:p>
        </p:txBody>
      </p:sp>
      <p:sp>
        <p:nvSpPr>
          <p:cNvPr id="1232909" name="Text Box 13"/>
          <p:cNvSpPr txBox="1">
            <a:spLocks noChangeArrowheads="1"/>
          </p:cNvSpPr>
          <p:nvPr/>
        </p:nvSpPr>
        <p:spPr bwMode="auto">
          <a:xfrm>
            <a:off x="4162425" y="685800"/>
            <a:ext cx="49815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Char char="§"/>
            </a:pPr>
            <a:r>
              <a:rPr lang="en-US" sz="1800" dirty="0">
                <a:solidFill>
                  <a:srgbClr val="123099"/>
                </a:solidFill>
              </a:rPr>
              <a:t> </a:t>
            </a:r>
            <a:r>
              <a:rPr lang="en-US" sz="1800" dirty="0" smtClean="0">
                <a:solidFill>
                  <a:srgbClr val="123099"/>
                </a:solidFill>
              </a:rPr>
              <a:t>20% </a:t>
            </a:r>
            <a:r>
              <a:rPr lang="en-US" sz="1800" dirty="0">
                <a:solidFill>
                  <a:srgbClr val="123099"/>
                </a:solidFill>
              </a:rPr>
              <a:t>s</a:t>
            </a:r>
            <a:r>
              <a:rPr lang="en-US" sz="1800" dirty="0" smtClean="0">
                <a:solidFill>
                  <a:srgbClr val="123099"/>
                </a:solidFill>
              </a:rPr>
              <a:t>hort GRBs possess X</a:t>
            </a:r>
            <a:r>
              <a:rPr lang="en-US" sz="1800" dirty="0">
                <a:solidFill>
                  <a:srgbClr val="123099"/>
                </a:solidFill>
              </a:rPr>
              <a:t>-ray Tails </a:t>
            </a:r>
          </a:p>
          <a:p>
            <a:pPr>
              <a:spcBef>
                <a:spcPct val="50000"/>
              </a:spcBef>
              <a:buFont typeface="Wingdings" charset="0"/>
              <a:buChar char="§"/>
            </a:pPr>
            <a:r>
              <a:rPr lang="en-US" sz="2000" dirty="0">
                <a:solidFill>
                  <a:srgbClr val="123099"/>
                </a:solidFill>
              </a:rPr>
              <a:t> </a:t>
            </a:r>
            <a:r>
              <a:rPr lang="en-US" sz="1800" dirty="0">
                <a:solidFill>
                  <a:srgbClr val="123099"/>
                </a:solidFill>
              </a:rPr>
              <a:t>Rapid Variability </a:t>
            </a:r>
            <a:r>
              <a:rPr lang="en-US" sz="1800" dirty="0">
                <a:solidFill>
                  <a:srgbClr val="123099"/>
                </a:solidFill>
                <a:sym typeface="Symbol" charset="0"/>
              </a:rPr>
              <a:t> Ongoing Engine Activity</a:t>
            </a:r>
          </a:p>
          <a:p>
            <a:pPr>
              <a:spcBef>
                <a:spcPct val="50000"/>
              </a:spcBef>
              <a:buFont typeface="Wingdings" charset="0"/>
              <a:buChar char="§"/>
            </a:pPr>
            <a:r>
              <a:rPr lang="en-US" sz="1800" dirty="0">
                <a:solidFill>
                  <a:srgbClr val="123099"/>
                </a:solidFill>
                <a:sym typeface="Symbol" charset="0"/>
              </a:rPr>
              <a:t> Energy up to ~30 times Burst Itself!</a:t>
            </a:r>
          </a:p>
        </p:txBody>
      </p:sp>
      <p:sp>
        <p:nvSpPr>
          <p:cNvPr id="1232910" name="Text Box 14"/>
          <p:cNvSpPr txBox="1">
            <a:spLocks noChangeArrowheads="1"/>
          </p:cNvSpPr>
          <p:nvPr/>
        </p:nvSpPr>
        <p:spPr bwMode="auto">
          <a:xfrm>
            <a:off x="1452563" y="1990725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Extended Emission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13 at 8.49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1200"/>
            <a:ext cx="3505200" cy="4773038"/>
          </a:xfrm>
          <a:prstGeom prst="rect">
            <a:avLst/>
          </a:prstGeom>
        </p:spPr>
      </p:pic>
      <p:pic>
        <p:nvPicPr>
          <p:cNvPr id="12328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65538"/>
            <a:ext cx="3748088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32899" name="Rectangle 3"/>
          <p:cNvSpPr>
            <a:spLocks noGrp="1" noChangeArrowheads="1"/>
          </p:cNvSpPr>
          <p:nvPr>
            <p:ph type="title"/>
          </p:nvPr>
        </p:nvSpPr>
        <p:spPr>
          <a:xfrm>
            <a:off x="344488" y="109538"/>
            <a:ext cx="8534400" cy="457200"/>
          </a:xfrm>
          <a:noFill/>
          <a:ln/>
        </p:spPr>
        <p:txBody>
          <a:bodyPr/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" charset="0"/>
              </a:rPr>
              <a:t>Short GRBs with Extended Emission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32900" name="Picture 4" descr="050709_L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833438"/>
            <a:ext cx="3759200" cy="263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902" name="Text Box 6"/>
          <p:cNvSpPr txBox="1">
            <a:spLocks noChangeArrowheads="1"/>
          </p:cNvSpPr>
          <p:nvPr/>
        </p:nvSpPr>
        <p:spPr bwMode="auto">
          <a:xfrm>
            <a:off x="5088738" y="4896642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 smtClean="0">
                <a:solidFill>
                  <a:srgbClr val="000000"/>
                </a:solidFill>
              </a:rPr>
              <a:t>Rowlinson</a:t>
            </a:r>
            <a:r>
              <a:rPr lang="en-US" sz="1200" dirty="0" smtClean="0">
                <a:solidFill>
                  <a:srgbClr val="000000"/>
                </a:solidFill>
              </a:rPr>
              <a:t> et al. 2010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32903" name="Rectangle 7"/>
          <p:cNvSpPr>
            <a:spLocks noChangeArrowheads="1"/>
          </p:cNvSpPr>
          <p:nvPr/>
        </p:nvSpPr>
        <p:spPr bwMode="auto">
          <a:xfrm>
            <a:off x="2052638" y="1062038"/>
            <a:ext cx="1524000" cy="155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904" name="Rectangle 8"/>
          <p:cNvSpPr>
            <a:spLocks noChangeArrowheads="1"/>
          </p:cNvSpPr>
          <p:nvPr/>
        </p:nvSpPr>
        <p:spPr bwMode="auto">
          <a:xfrm>
            <a:off x="985838" y="3976688"/>
            <a:ext cx="2781300" cy="1343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</a:p>
        </p:txBody>
      </p:sp>
      <p:sp>
        <p:nvSpPr>
          <p:cNvPr id="1232905" name="Text Box 9"/>
          <p:cNvSpPr txBox="1">
            <a:spLocks noChangeArrowheads="1"/>
          </p:cNvSpPr>
          <p:nvPr/>
        </p:nvSpPr>
        <p:spPr bwMode="auto">
          <a:xfrm>
            <a:off x="2471738" y="3948113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GRB080503</a:t>
            </a:r>
          </a:p>
        </p:txBody>
      </p:sp>
      <p:sp>
        <p:nvSpPr>
          <p:cNvPr id="1232906" name="Text Box 10"/>
          <p:cNvSpPr txBox="1">
            <a:spLocks noChangeArrowheads="1"/>
          </p:cNvSpPr>
          <p:nvPr/>
        </p:nvSpPr>
        <p:spPr bwMode="auto">
          <a:xfrm>
            <a:off x="2525713" y="4173538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S</a:t>
            </a:r>
            <a:r>
              <a:rPr lang="en-US" sz="1200" b="1" baseline="-25000"/>
              <a:t>EE</a:t>
            </a:r>
            <a:r>
              <a:rPr lang="en-US" sz="1200" b="1"/>
              <a:t>/S</a:t>
            </a:r>
            <a:r>
              <a:rPr lang="en-US" sz="1200" b="1" baseline="-25000"/>
              <a:t>GRB</a:t>
            </a:r>
            <a:r>
              <a:rPr lang="en-US" sz="1200" b="1"/>
              <a:t> ~ 30</a:t>
            </a:r>
          </a:p>
        </p:txBody>
      </p:sp>
      <p:sp>
        <p:nvSpPr>
          <p:cNvPr id="1232907" name="Text Box 11"/>
          <p:cNvSpPr txBox="1">
            <a:spLocks noChangeArrowheads="1"/>
          </p:cNvSpPr>
          <p:nvPr/>
        </p:nvSpPr>
        <p:spPr bwMode="auto">
          <a:xfrm>
            <a:off x="171450" y="6440488"/>
            <a:ext cx="1905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>
                <a:solidFill>
                  <a:srgbClr val="000000"/>
                </a:solidFill>
              </a:rPr>
              <a:t>Perley</a:t>
            </a:r>
            <a:r>
              <a:rPr lang="en-US" sz="1200" dirty="0">
                <a:solidFill>
                  <a:srgbClr val="000000"/>
                </a:solidFill>
              </a:rPr>
              <a:t>, BDM et al. 2009</a:t>
            </a:r>
          </a:p>
        </p:txBody>
      </p:sp>
      <p:sp>
        <p:nvSpPr>
          <p:cNvPr id="1232908" name="Text Box 12"/>
          <p:cNvSpPr txBox="1">
            <a:spLocks noChangeArrowheads="1"/>
          </p:cNvSpPr>
          <p:nvPr/>
        </p:nvSpPr>
        <p:spPr bwMode="auto">
          <a:xfrm>
            <a:off x="2616200" y="97155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GRB 050709</a:t>
            </a:r>
          </a:p>
        </p:txBody>
      </p:sp>
      <p:sp>
        <p:nvSpPr>
          <p:cNvPr id="1232909" name="Text Box 13"/>
          <p:cNvSpPr txBox="1">
            <a:spLocks noChangeArrowheads="1"/>
          </p:cNvSpPr>
          <p:nvPr/>
        </p:nvSpPr>
        <p:spPr bwMode="auto">
          <a:xfrm>
            <a:off x="4162425" y="685800"/>
            <a:ext cx="49815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Char char="§"/>
            </a:pPr>
            <a:r>
              <a:rPr lang="en-US" sz="1800" dirty="0">
                <a:solidFill>
                  <a:srgbClr val="123099"/>
                </a:solidFill>
              </a:rPr>
              <a:t> 1/5 Swift Short Bursts have X-ray Tails </a:t>
            </a:r>
          </a:p>
          <a:p>
            <a:pPr>
              <a:spcBef>
                <a:spcPct val="50000"/>
              </a:spcBef>
              <a:buFont typeface="Wingdings" charset="0"/>
              <a:buChar char="§"/>
            </a:pPr>
            <a:r>
              <a:rPr lang="en-US" sz="2000" dirty="0">
                <a:solidFill>
                  <a:srgbClr val="123099"/>
                </a:solidFill>
              </a:rPr>
              <a:t> </a:t>
            </a:r>
            <a:r>
              <a:rPr lang="en-US" sz="1800" dirty="0">
                <a:solidFill>
                  <a:srgbClr val="123099"/>
                </a:solidFill>
              </a:rPr>
              <a:t>Rapid Variability </a:t>
            </a:r>
            <a:r>
              <a:rPr lang="en-US" sz="1800" dirty="0">
                <a:solidFill>
                  <a:srgbClr val="123099"/>
                </a:solidFill>
                <a:sym typeface="Symbol" charset="0"/>
              </a:rPr>
              <a:t> Ongoing Engine Activity</a:t>
            </a:r>
          </a:p>
          <a:p>
            <a:pPr>
              <a:spcBef>
                <a:spcPct val="50000"/>
              </a:spcBef>
              <a:buFont typeface="Wingdings" charset="0"/>
              <a:buChar char="§"/>
            </a:pPr>
            <a:r>
              <a:rPr lang="en-US" sz="1800" dirty="0">
                <a:solidFill>
                  <a:srgbClr val="123099"/>
                </a:solidFill>
                <a:sym typeface="Symbol" charset="0"/>
              </a:rPr>
              <a:t> Energy up to ~30 times Burst Itself!</a:t>
            </a:r>
          </a:p>
        </p:txBody>
      </p:sp>
      <p:sp>
        <p:nvSpPr>
          <p:cNvPr id="1232910" name="Text Box 14"/>
          <p:cNvSpPr txBox="1">
            <a:spLocks noChangeArrowheads="1"/>
          </p:cNvSpPr>
          <p:nvPr/>
        </p:nvSpPr>
        <p:spPr bwMode="auto">
          <a:xfrm>
            <a:off x="1452563" y="1990725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Extended Emission</a:t>
            </a:r>
          </a:p>
        </p:txBody>
      </p:sp>
    </p:spTree>
    <p:extLst>
      <p:ext uri="{BB962C8B-B14F-4D97-AF65-F5344CB8AC3E}">
        <p14:creationId xmlns:p14="http://schemas.microsoft.com/office/powerpoint/2010/main" val="3281862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946" name="Picture 2" descr="Screen shot 2011-08-21 at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92" y="2971800"/>
            <a:ext cx="4560267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4947" name="Text Box 3"/>
          <p:cNvSpPr txBox="1">
            <a:spLocks noChangeArrowheads="1"/>
          </p:cNvSpPr>
          <p:nvPr/>
        </p:nvSpPr>
        <p:spPr bwMode="auto">
          <a:xfrm>
            <a:off x="146503" y="2740479"/>
            <a:ext cx="41910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err="1"/>
              <a:t>Magnetar</a:t>
            </a:r>
            <a:r>
              <a:rPr lang="en-US" sz="1600" b="1" dirty="0"/>
              <a:t> wind confined by merger </a:t>
            </a:r>
            <a:r>
              <a:rPr lang="en-US" sz="1600" b="1" dirty="0" err="1"/>
              <a:t>ejecta</a:t>
            </a:r>
            <a:endParaRPr lang="en-US" sz="1600" b="1" dirty="0"/>
          </a:p>
        </p:txBody>
      </p:sp>
      <p:sp>
        <p:nvSpPr>
          <p:cNvPr id="1234948" name="Text Box 4"/>
          <p:cNvSpPr txBox="1">
            <a:spLocks noChangeArrowheads="1"/>
          </p:cNvSpPr>
          <p:nvPr/>
        </p:nvSpPr>
        <p:spPr bwMode="auto">
          <a:xfrm>
            <a:off x="381000" y="6324600"/>
            <a:ext cx="266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>
                <a:solidFill>
                  <a:srgbClr val="FFFFFF"/>
                </a:solidFill>
              </a:rPr>
              <a:t>Bucciantini</a:t>
            </a:r>
            <a:r>
              <a:rPr lang="en-US" sz="1400" dirty="0">
                <a:solidFill>
                  <a:srgbClr val="FFFFFF"/>
                </a:solidFill>
              </a:rPr>
              <a:t>, BDM et al. </a:t>
            </a:r>
            <a:r>
              <a:rPr lang="en-US" sz="1400" dirty="0" smtClean="0">
                <a:solidFill>
                  <a:srgbClr val="FFFFFF"/>
                </a:solidFill>
              </a:rPr>
              <a:t>2012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234949" name="Picture 5" descr="Screen shot 2011-08-21 at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3" y="3213553"/>
            <a:ext cx="4695825" cy="361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4950" name="Text Box 6"/>
          <p:cNvSpPr txBox="1">
            <a:spLocks noChangeArrowheads="1"/>
          </p:cNvSpPr>
          <p:nvPr/>
        </p:nvSpPr>
        <p:spPr bwMode="auto">
          <a:xfrm>
            <a:off x="4229097" y="2940959"/>
            <a:ext cx="49149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 theoretical light curves </a:t>
            </a:r>
            <a:r>
              <a:rPr lang="en-US" sz="1600" b="1" dirty="0" smtClean="0"/>
              <a:t>vs</a:t>
            </a:r>
            <a:r>
              <a:rPr lang="en-US" sz="1600" b="1" dirty="0"/>
              <a:t>. observed X-</a:t>
            </a:r>
            <a:r>
              <a:rPr lang="en-US" sz="1600" b="1" dirty="0" smtClean="0"/>
              <a:t>rays</a:t>
            </a:r>
            <a:endParaRPr lang="en-US" sz="1600" b="1" dirty="0"/>
          </a:p>
        </p:txBody>
      </p:sp>
      <p:sp>
        <p:nvSpPr>
          <p:cNvPr id="1234951" name="Text Box 7"/>
          <p:cNvSpPr txBox="1">
            <a:spLocks noChangeArrowheads="1"/>
          </p:cNvSpPr>
          <p:nvPr/>
        </p:nvSpPr>
        <p:spPr bwMode="auto">
          <a:xfrm>
            <a:off x="7267575" y="3346903"/>
            <a:ext cx="1447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P</a:t>
            </a:r>
            <a:r>
              <a:rPr lang="en-US" sz="1400" b="1" baseline="-25000"/>
              <a:t>0</a:t>
            </a:r>
            <a:r>
              <a:rPr lang="en-US" sz="1400" b="1"/>
              <a:t> = 1.5 ms, B</a:t>
            </a:r>
            <a:r>
              <a:rPr lang="en-US" sz="1400" b="1" baseline="-25000"/>
              <a:t>dip </a:t>
            </a:r>
            <a:r>
              <a:rPr lang="en-US" sz="1400" b="1"/>
              <a:t>= 2</a:t>
            </a:r>
            <a:r>
              <a:rPr lang="en-US" sz="1400" b="1">
                <a:sym typeface="Symbol" charset="0"/>
              </a:rPr>
              <a:t></a:t>
            </a:r>
            <a:r>
              <a:rPr lang="en-US" sz="1400" b="1"/>
              <a:t>10</a:t>
            </a:r>
            <a:r>
              <a:rPr lang="en-US" sz="1400" b="1" baseline="30000"/>
              <a:t>15</a:t>
            </a:r>
            <a:r>
              <a:rPr lang="en-US" sz="1400" b="1"/>
              <a:t> G </a:t>
            </a:r>
          </a:p>
        </p:txBody>
      </p:sp>
      <p:sp>
        <p:nvSpPr>
          <p:cNvPr id="1234952" name="Text Box 8"/>
          <p:cNvSpPr txBox="1">
            <a:spLocks noChangeArrowheads="1"/>
          </p:cNvSpPr>
          <p:nvPr/>
        </p:nvSpPr>
        <p:spPr bwMode="auto">
          <a:xfrm>
            <a:off x="819150" y="36576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Jet</a:t>
            </a:r>
          </a:p>
        </p:txBody>
      </p:sp>
      <p:sp>
        <p:nvSpPr>
          <p:cNvPr id="1234953" name="Line 9"/>
          <p:cNvSpPr>
            <a:spLocks noChangeShapeType="1"/>
          </p:cNvSpPr>
          <p:nvPr/>
        </p:nvSpPr>
        <p:spPr bwMode="auto">
          <a:xfrm flipV="1">
            <a:off x="1352550" y="3886200"/>
            <a:ext cx="85725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4" name="Text Box 10"/>
          <p:cNvSpPr txBox="1">
            <a:spLocks noChangeArrowheads="1"/>
          </p:cNvSpPr>
          <p:nvPr/>
        </p:nvSpPr>
        <p:spPr bwMode="auto">
          <a:xfrm>
            <a:off x="685800" y="4562475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Magnetar Wind</a:t>
            </a:r>
          </a:p>
        </p:txBody>
      </p:sp>
      <p:sp>
        <p:nvSpPr>
          <p:cNvPr id="1234955" name="Line 11"/>
          <p:cNvSpPr>
            <a:spLocks noChangeShapeType="1"/>
          </p:cNvSpPr>
          <p:nvPr/>
        </p:nvSpPr>
        <p:spPr bwMode="auto">
          <a:xfrm flipV="1">
            <a:off x="1733550" y="4953000"/>
            <a:ext cx="47625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6" name="Text Box 12"/>
          <p:cNvSpPr txBox="1">
            <a:spLocks noChangeArrowheads="1"/>
          </p:cNvSpPr>
          <p:nvPr/>
        </p:nvSpPr>
        <p:spPr bwMode="auto">
          <a:xfrm>
            <a:off x="3095625" y="3495675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Merger Ejecta</a:t>
            </a:r>
          </a:p>
        </p:txBody>
      </p:sp>
      <p:sp>
        <p:nvSpPr>
          <p:cNvPr id="1234957" name="Line 13"/>
          <p:cNvSpPr>
            <a:spLocks noChangeShapeType="1"/>
          </p:cNvSpPr>
          <p:nvPr/>
        </p:nvSpPr>
        <p:spPr bwMode="auto">
          <a:xfrm flipH="1">
            <a:off x="2952750" y="4114800"/>
            <a:ext cx="53340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3" name="Rectangle 19"/>
          <p:cNvSpPr>
            <a:spLocks noGrp="1" noChangeArrowheads="1"/>
          </p:cNvSpPr>
          <p:nvPr>
            <p:ph type="title"/>
          </p:nvPr>
        </p:nvSpPr>
        <p:spPr>
          <a:xfrm>
            <a:off x="779236" y="126997"/>
            <a:ext cx="7772400" cy="629557"/>
          </a:xfrm>
          <a:noFill/>
          <a:ln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Baskerville" charset="0"/>
              </a:rPr>
              <a:t>Stable Merger </a:t>
            </a:r>
            <a:r>
              <a:rPr lang="en-US" dirty="0" smtClean="0">
                <a:solidFill>
                  <a:schemeClr val="tx1"/>
                </a:solidFill>
                <a:latin typeface="Baskerville" charset="0"/>
              </a:rPr>
              <a:t>Remnant?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34964" name="Rectangle 20"/>
          <p:cNvSpPr>
            <a:spLocks noChangeArrowheads="1"/>
          </p:cNvSpPr>
          <p:nvPr/>
        </p:nvSpPr>
        <p:spPr bwMode="auto">
          <a:xfrm>
            <a:off x="0" y="990600"/>
            <a:ext cx="38925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800" dirty="0">
                <a:latin typeface="Baskerville" charset="0"/>
              </a:rPr>
              <a:t>spin-down luminosity</a:t>
            </a:r>
            <a:endParaRPr lang="en-US" sz="2800" dirty="0">
              <a:solidFill>
                <a:schemeClr val="tx2"/>
              </a:solidFill>
              <a:latin typeface="Baskerville" charset="0"/>
            </a:endParaRPr>
          </a:p>
        </p:txBody>
      </p:sp>
      <p:sp>
        <p:nvSpPr>
          <p:cNvPr id="1234965" name="Rectangle 21"/>
          <p:cNvSpPr>
            <a:spLocks noChangeArrowheads="1"/>
          </p:cNvSpPr>
          <p:nvPr/>
        </p:nvSpPr>
        <p:spPr bwMode="auto">
          <a:xfrm>
            <a:off x="918031" y="1973944"/>
            <a:ext cx="29876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800" dirty="0">
                <a:latin typeface="Baskerville" charset="0"/>
              </a:rPr>
              <a:t>spin-down time</a:t>
            </a:r>
            <a:endParaRPr lang="en-US" sz="2800" dirty="0">
              <a:solidFill>
                <a:schemeClr val="tx2"/>
              </a:solidFill>
              <a:latin typeface="Baskerville" charset="0"/>
            </a:endParaRPr>
          </a:p>
        </p:txBody>
      </p:sp>
      <p:graphicFrame>
        <p:nvGraphicFramePr>
          <p:cNvPr id="1234967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844510"/>
              </p:ext>
            </p:extLst>
          </p:nvPr>
        </p:nvGraphicFramePr>
        <p:xfrm>
          <a:off x="3552372" y="870858"/>
          <a:ext cx="5115475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694" name="Equation" r:id="rId6" imgW="2921000" imgH="469900" progId="Equation.3">
                  <p:embed/>
                </p:oleObj>
              </mc:Choice>
              <mc:Fallback>
                <p:oleObj name="Equation" r:id="rId6" imgW="2921000" imgH="4699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372" y="870858"/>
                        <a:ext cx="5115475" cy="8207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496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313989"/>
              </p:ext>
            </p:extLst>
          </p:nvPr>
        </p:nvGraphicFramePr>
        <p:xfrm>
          <a:off x="4005719" y="1767115"/>
          <a:ext cx="450302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695" name="Equation" r:id="rId8" imgW="2311400" imgH="469900" progId="Equation.3">
                  <p:embed/>
                </p:oleObj>
              </mc:Choice>
              <mc:Fallback>
                <p:oleObj name="Equation" r:id="rId8" imgW="2311400" imgH="4699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5719" y="1767115"/>
                        <a:ext cx="4503025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63" name="Rectangle 19"/>
          <p:cNvSpPr>
            <a:spLocks noGrp="1" noChangeArrowheads="1"/>
          </p:cNvSpPr>
          <p:nvPr>
            <p:ph type="title"/>
          </p:nvPr>
        </p:nvSpPr>
        <p:spPr>
          <a:xfrm>
            <a:off x="742950" y="114300"/>
            <a:ext cx="7772400" cy="914400"/>
          </a:xfrm>
          <a:noFill/>
          <a:ln/>
        </p:spPr>
        <p:txBody>
          <a:bodyPr/>
          <a:lstStyle/>
          <a:p>
            <a:r>
              <a:rPr lang="en-US" sz="3600" dirty="0" err="1" smtClean="0">
                <a:solidFill>
                  <a:schemeClr val="tx1"/>
                </a:solidFill>
              </a:rPr>
              <a:t>Magnetar</a:t>
            </a:r>
            <a:r>
              <a:rPr lang="en-US" sz="3600" dirty="0" smtClean="0">
                <a:solidFill>
                  <a:schemeClr val="tx1"/>
                </a:solidFill>
              </a:rPr>
              <a:t>-Boosted </a:t>
            </a:r>
            <a:r>
              <a:rPr lang="en-US" sz="3600" dirty="0" err="1" smtClean="0">
                <a:solidFill>
                  <a:schemeClr val="tx1"/>
                </a:solidFill>
              </a:rPr>
              <a:t>Kilonova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1000" dirty="0" smtClean="0">
                <a:solidFill>
                  <a:schemeClr val="tx1"/>
                </a:solidFill>
              </a:rPr>
              <a:t>(Yu et al. 2013, BDM &amp; </a:t>
            </a:r>
            <a:r>
              <a:rPr lang="en-US" sz="1000" dirty="0" err="1" smtClean="0">
                <a:solidFill>
                  <a:schemeClr val="tx1"/>
                </a:solidFill>
              </a:rPr>
              <a:t>Piro</a:t>
            </a:r>
            <a:r>
              <a:rPr lang="en-US" sz="1000" dirty="0" smtClean="0">
                <a:solidFill>
                  <a:schemeClr val="tx1"/>
                </a:solidFill>
              </a:rPr>
              <a:t> 14, Siegel &amp; </a:t>
            </a:r>
            <a:r>
              <a:rPr lang="en-US" sz="1000" dirty="0" err="1" smtClean="0">
                <a:solidFill>
                  <a:schemeClr val="tx1"/>
                </a:solidFill>
              </a:rPr>
              <a:t>Ciolfi</a:t>
            </a:r>
            <a:r>
              <a:rPr lang="en-US" sz="1000" dirty="0" smtClean="0">
                <a:solidFill>
                  <a:schemeClr val="tx1"/>
                </a:solidFill>
              </a:rPr>
              <a:t> 2016a,b)</a:t>
            </a: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" name="Picture 1" descr="Screen Shot 2016-05-03 at 9.28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" y="911220"/>
            <a:ext cx="9144000" cy="2149422"/>
          </a:xfrm>
          <a:prstGeom prst="rect">
            <a:avLst/>
          </a:prstGeom>
        </p:spPr>
      </p:pic>
      <p:pic>
        <p:nvPicPr>
          <p:cNvPr id="3" name="Picture 2" descr="Screen Shot 2016-05-03 at 9.29.1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05847"/>
            <a:ext cx="4876800" cy="3504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3720" y="6479756"/>
            <a:ext cx="1676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BDM &amp; </a:t>
            </a:r>
            <a:r>
              <a:rPr lang="en-US" sz="1600" dirty="0" err="1" smtClean="0"/>
              <a:t>Piro</a:t>
            </a:r>
            <a:r>
              <a:rPr lang="en-US" sz="1600" dirty="0" smtClean="0"/>
              <a:t> 14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63287" y="4096657"/>
            <a:ext cx="41047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absorbed by </a:t>
            </a:r>
            <a:r>
              <a:rPr lang="en-US" dirty="0" err="1" smtClean="0"/>
              <a:t>ejecta</a:t>
            </a:r>
            <a:r>
              <a:rPr lang="en-US" dirty="0" smtClean="0"/>
              <a:t> and reprocessed into optical emission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ionize </a:t>
            </a:r>
            <a:r>
              <a:rPr lang="en-US" dirty="0" err="1" smtClean="0"/>
              <a:t>ejecta</a:t>
            </a:r>
            <a:r>
              <a:rPr lang="en-US" dirty="0" smtClean="0"/>
              <a:t> and escape directly to observer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2631133" y="4634837"/>
            <a:ext cx="3429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</a:t>
            </a:r>
            <a:r>
              <a:rPr lang="en-US" baseline="-25000" dirty="0" smtClean="0"/>
              <a:t>X</a:t>
            </a:r>
            <a:r>
              <a:rPr lang="en-US" dirty="0" smtClean="0"/>
              <a:t> /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opt</a:t>
            </a:r>
            <a:r>
              <a:rPr lang="en-US" baseline="-25000" dirty="0" smtClean="0"/>
              <a:t> </a:t>
            </a:r>
            <a:r>
              <a:rPr lang="en-US" dirty="0" smtClean="0"/>
              <a:t>(erg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1887" y="3563257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Nebula </a:t>
            </a:r>
            <a:r>
              <a:rPr lang="en-US" dirty="0" smtClean="0"/>
              <a:t>X/</a:t>
            </a:r>
            <a:r>
              <a:rPr lang="en-US" dirty="0" err="1" smtClean="0"/>
              <a:t>γ</a:t>
            </a:r>
            <a:r>
              <a:rPr lang="en-US" dirty="0" smtClean="0"/>
              <a:t>-rays either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974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7" y="38097"/>
            <a:ext cx="9144000" cy="838200"/>
          </a:xfrm>
        </p:spPr>
        <p:txBody>
          <a:bodyPr/>
          <a:lstStyle/>
          <a:p>
            <a:r>
              <a:rPr lang="en-US" sz="3600" dirty="0" smtClean="0"/>
              <a:t>UHE Neutrinos from Long-Lived </a:t>
            </a:r>
            <a:r>
              <a:rPr lang="en-US" sz="3600" dirty="0" err="1" smtClean="0"/>
              <a:t>Magnetars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5301" y="62798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Individual source detectable at &lt;30 </a:t>
            </a:r>
            <a:r>
              <a:rPr lang="en-US" dirty="0" err="1" smtClean="0"/>
              <a:t>Mpc</a:t>
            </a:r>
            <a:r>
              <a:rPr lang="en-US" dirty="0" smtClean="0"/>
              <a:t> w/ </a:t>
            </a:r>
            <a:r>
              <a:rPr lang="en-US" dirty="0" err="1"/>
              <a:t>Askaryan</a:t>
            </a:r>
            <a:r>
              <a:rPr lang="en-US" dirty="0"/>
              <a:t> </a:t>
            </a:r>
            <a:r>
              <a:rPr lang="en-US" dirty="0" smtClean="0"/>
              <a:t>Radio </a:t>
            </a:r>
            <a:r>
              <a:rPr lang="en-US" dirty="0"/>
              <a:t>Array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38763" y="85513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Feng</a:t>
            </a:r>
            <a:r>
              <a:rPr lang="en-US" dirty="0" smtClean="0"/>
              <a:t> &amp; BDM, submitted  </a:t>
            </a:r>
            <a:r>
              <a:rPr lang="en-US" sz="1600" dirty="0" smtClean="0"/>
              <a:t>(see also </a:t>
            </a:r>
            <a:r>
              <a:rPr lang="en-US" sz="1600" dirty="0" err="1" smtClean="0"/>
              <a:t>Piro</a:t>
            </a:r>
            <a:r>
              <a:rPr lang="en-US" sz="1600" dirty="0" smtClean="0"/>
              <a:t> &amp; </a:t>
            </a:r>
            <a:r>
              <a:rPr lang="en-US" sz="1600" dirty="0" err="1" smtClean="0"/>
              <a:t>Kollmeier</a:t>
            </a:r>
            <a:r>
              <a:rPr lang="en-US" sz="1600" dirty="0" smtClean="0"/>
              <a:t> 16)</a:t>
            </a:r>
            <a:endParaRPr lang="en-US" sz="1600" dirty="0"/>
          </a:p>
        </p:txBody>
      </p:sp>
      <p:pic>
        <p:nvPicPr>
          <p:cNvPr id="7" name="Picture 6" descr="Screen Shot 2017-07-08 at 10.06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34499"/>
            <a:ext cx="6858000" cy="5078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3124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IceCube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19800" y="2667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ARA-37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4038600" y="1676400"/>
            <a:ext cx="34290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46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7" y="38097"/>
            <a:ext cx="9144000" cy="838200"/>
          </a:xfrm>
        </p:spPr>
        <p:txBody>
          <a:bodyPr/>
          <a:lstStyle/>
          <a:p>
            <a:r>
              <a:rPr lang="en-US" sz="3600" dirty="0" smtClean="0"/>
              <a:t>UHE Neutrinos from Long-Lived </a:t>
            </a:r>
            <a:r>
              <a:rPr lang="en-US" sz="3600" dirty="0" err="1" smtClean="0"/>
              <a:t>Magnetars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6565" y="5977466"/>
            <a:ext cx="8991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Cosmological background close to current </a:t>
            </a:r>
            <a:r>
              <a:rPr lang="en-US" dirty="0" err="1" smtClean="0"/>
              <a:t>IceCube</a:t>
            </a:r>
            <a:r>
              <a:rPr lang="en-US" dirty="0" smtClean="0"/>
              <a:t> limits </a:t>
            </a:r>
          </a:p>
          <a:p>
            <a:pPr algn="ctr"/>
            <a:r>
              <a:rPr lang="en-US" dirty="0" smtClean="0"/>
              <a:t>(assumes </a:t>
            </a:r>
            <a:r>
              <a:rPr lang="en-US" dirty="0" err="1" smtClean="0"/>
              <a:t>fiducial</a:t>
            </a:r>
            <a:r>
              <a:rPr lang="en-US" dirty="0" smtClean="0"/>
              <a:t> NS merger rate and 100% </a:t>
            </a:r>
            <a:r>
              <a:rPr lang="en-US" dirty="0" err="1" smtClean="0"/>
              <a:t>magnetar</a:t>
            </a:r>
            <a:r>
              <a:rPr lang="en-US" dirty="0" smtClean="0"/>
              <a:t> fraction)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38763" y="732738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Feng</a:t>
            </a:r>
            <a:r>
              <a:rPr lang="en-US" dirty="0" smtClean="0"/>
              <a:t> &amp; BDM, submitted  </a:t>
            </a:r>
            <a:r>
              <a:rPr lang="en-US" sz="1600" dirty="0" smtClean="0"/>
              <a:t>(see also </a:t>
            </a:r>
            <a:r>
              <a:rPr lang="en-US" sz="1600" dirty="0" err="1" smtClean="0"/>
              <a:t>Piro</a:t>
            </a:r>
            <a:r>
              <a:rPr lang="en-US" sz="1600" dirty="0" smtClean="0"/>
              <a:t> &amp; </a:t>
            </a:r>
            <a:r>
              <a:rPr lang="en-US" sz="1600" dirty="0" err="1" smtClean="0"/>
              <a:t>Kollmeier</a:t>
            </a:r>
            <a:r>
              <a:rPr lang="en-US" sz="1600" dirty="0" smtClean="0"/>
              <a:t> 16)</a:t>
            </a:r>
            <a:endParaRPr lang="en-US" sz="1600" dirty="0"/>
          </a:p>
        </p:txBody>
      </p:sp>
      <p:pic>
        <p:nvPicPr>
          <p:cNvPr id="8" name="Picture 7" descr="Screen Shot 2017-07-08 at 10.06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09" y="1226198"/>
            <a:ext cx="6553200" cy="47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09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52400" y="152400"/>
            <a:ext cx="88677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 smtClean="0">
                <a:solidFill>
                  <a:schemeClr val="tx1"/>
                </a:solidFill>
                <a:latin typeface="Baskerville" charset="0"/>
              </a:rPr>
              <a:t>Radio Constraints on Merger Remnants</a:t>
            </a:r>
            <a:endParaRPr lang="en-US" sz="4000" dirty="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52400" y="1066800"/>
            <a:ext cx="4419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000" dirty="0"/>
              <a:t> </a:t>
            </a:r>
            <a:r>
              <a:rPr lang="en-US" sz="2000" dirty="0">
                <a:latin typeface="Baskerville" charset="0"/>
              </a:rPr>
              <a:t>Rotational energy  					   		   </a:t>
            </a:r>
          </a:p>
          <a:p>
            <a:pPr>
              <a:spcBef>
                <a:spcPct val="50000"/>
              </a:spcBef>
              <a:buFont typeface="Times" charset="0"/>
              <a:buNone/>
            </a:pPr>
            <a:r>
              <a:rPr lang="en-US" sz="2000" dirty="0" smtClean="0">
                <a:latin typeface="Baskerville" charset="0"/>
              </a:rPr>
              <a:t>transferred </a:t>
            </a:r>
            <a:r>
              <a:rPr lang="en-US" sz="2000" dirty="0">
                <a:latin typeface="Baskerville" charset="0"/>
              </a:rPr>
              <a:t>to ISM </a:t>
            </a:r>
            <a:r>
              <a:rPr lang="en-US" sz="2000" dirty="0" smtClean="0">
                <a:latin typeface="Baskerville" charset="0"/>
                <a:sym typeface="Symbol" charset="0"/>
              </a:rPr>
              <a:t></a:t>
            </a:r>
            <a:r>
              <a:rPr lang="en-US" sz="2000" dirty="0" smtClean="0">
                <a:latin typeface="Baskerville" charset="0"/>
              </a:rPr>
              <a:t> </a:t>
            </a:r>
            <a:r>
              <a:rPr lang="en-US" sz="2000" dirty="0">
                <a:latin typeface="Baskerville" charset="0"/>
              </a:rPr>
              <a:t>bright </a:t>
            </a:r>
            <a:r>
              <a:rPr lang="en-US" sz="2000" dirty="0" smtClean="0">
                <a:latin typeface="Baskerville" charset="0"/>
              </a:rPr>
              <a:t>radio shock </a:t>
            </a:r>
            <a:endParaRPr lang="en-US" sz="2000" dirty="0">
              <a:latin typeface="Baskerville" charset="0"/>
            </a:endParaRPr>
          </a:p>
          <a:p>
            <a:pPr>
              <a:spcBef>
                <a:spcPct val="50000"/>
              </a:spcBef>
            </a:pPr>
            <a:endParaRPr lang="en-US" sz="2000" dirty="0" smtClean="0">
              <a:latin typeface="Baskerville" charset="0"/>
            </a:endParaRPr>
          </a:p>
        </p:txBody>
      </p:sp>
      <p:pic>
        <p:nvPicPr>
          <p:cNvPr id="16" name="Picture 5" descr="Screen shot 2013-09-21 a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67880"/>
            <a:ext cx="3657600" cy="65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-244475" y="-1809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0" name="Picture 16" descr="Screen shot 2014-07-21 at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14400"/>
            <a:ext cx="338554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447800" y="733140"/>
            <a:ext cx="4576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(BDM &amp; Bower 13, Horesh+16, Fong+16)</a:t>
            </a:r>
            <a:endParaRPr lang="en-US" sz="1400" dirty="0"/>
          </a:p>
        </p:txBody>
      </p:sp>
      <p:pic>
        <p:nvPicPr>
          <p:cNvPr id="23" name="Picture 22" descr="Screen Shot 2016-07-10 at 4.4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4600"/>
            <a:ext cx="5310565" cy="4191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505201" y="5791201"/>
            <a:ext cx="1752600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Fong, BDM</a:t>
            </a:r>
            <a:r>
              <a:rPr lang="en-US" sz="1400" dirty="0"/>
              <a:t> </a:t>
            </a:r>
            <a:r>
              <a:rPr lang="en-US" sz="1400" dirty="0" smtClean="0"/>
              <a:t>+ 2016</a:t>
            </a:r>
            <a:endParaRPr lang="en-US" sz="1400" dirty="0"/>
          </a:p>
        </p:txBody>
      </p:sp>
      <p:pic>
        <p:nvPicPr>
          <p:cNvPr id="25" name="Picture 21" descr="tevla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43400"/>
            <a:ext cx="1981200" cy="201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02 at 9.23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382000" cy="5210432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371600" y="304800"/>
            <a:ext cx="70104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Sky Error Regions ~ 10-100 deg</a:t>
            </a:r>
            <a:r>
              <a:rPr lang="en-US" sz="2800" b="1" baseline="30000" dirty="0"/>
              <a:t>2 </a:t>
            </a:r>
            <a:r>
              <a:rPr lang="en-US" sz="2800" b="1" dirty="0"/>
              <a:t>(~2019)</a:t>
            </a:r>
            <a:r>
              <a:rPr lang="en-US" sz="2800" b="1" baseline="30000" dirty="0"/>
              <a:t> </a:t>
            </a:r>
            <a:endParaRPr lang="en-US" sz="28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 flipH="1">
            <a:off x="1143000" y="6477000"/>
            <a:ext cx="2819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000000"/>
                </a:solidFill>
              </a:rPr>
              <a:t>Rodriguez et al. 2013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5-02 at 9.10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1" y="1066800"/>
            <a:ext cx="9144000" cy="555522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54050"/>
            <a:ext cx="7772400" cy="762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Baskerville"/>
                <a:cs typeface="Baskerville"/>
              </a:rPr>
              <a:t>Timeline of EM Counterparts</a:t>
            </a:r>
            <a:endParaRPr lang="en-US" dirty="0">
              <a:solidFill>
                <a:schemeClr val="tx1"/>
              </a:solidFill>
              <a:latin typeface="Baskerville"/>
              <a:cs typeface="Baskervil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6535050"/>
            <a:ext cx="2082546" cy="28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Fernandez &amp; BDM 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67611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28600" y="152400"/>
            <a:ext cx="9525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Baskerville"/>
                <a:cs typeface="Baskerville"/>
              </a:rPr>
              <a:t>What I hope to learn in next decade</a:t>
            </a:r>
            <a:endParaRPr lang="en-US" dirty="0">
              <a:solidFill>
                <a:schemeClr val="tx1"/>
              </a:solidFill>
              <a:latin typeface="Baskerville"/>
              <a:cs typeface="Baskervill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543" y="1064153"/>
            <a:ext cx="8991600" cy="5834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Are short GRBs produced by NS-NS mergers?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Black hole – NS mergers? 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ngular structure of the relativistic jet?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2000" dirty="0" smtClean="0"/>
              <a:t>When does the GRB arrive relative to the GW chirp/BH formation?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Are neutron star mergers the dominant source of         r-process elements in the Universe?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Range/diversity of synthesized elements?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2000" dirty="0" smtClean="0"/>
              <a:t>What is the geometry of the </a:t>
            </a:r>
            <a:r>
              <a:rPr lang="en-US" sz="2000" dirty="0" err="1" smtClean="0"/>
              <a:t>nucleosynthesis</a:t>
            </a:r>
            <a:r>
              <a:rPr lang="en-US" sz="2000" dirty="0" smtClean="0"/>
              <a:t> products?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What fraction of mergers leave stable NS remnants?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2000" dirty="0" smtClean="0"/>
              <a:t>What is the maximum mass of a NS?</a:t>
            </a:r>
          </a:p>
          <a:p>
            <a:pPr lvl="2">
              <a:spcAft>
                <a:spcPts val="500"/>
              </a:spcAft>
            </a:pPr>
            <a:r>
              <a:rPr lang="en-US" sz="2000" dirty="0" smtClean="0"/>
              <a:t>Implications for supra-nuclear density equation of state?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2000" dirty="0" smtClean="0"/>
              <a:t>Are </a:t>
            </a:r>
            <a:r>
              <a:rPr lang="en-US" sz="2000" dirty="0" err="1" smtClean="0"/>
              <a:t>magnetars</a:t>
            </a:r>
            <a:r>
              <a:rPr lang="en-US" sz="2000" dirty="0" smtClean="0"/>
              <a:t> responsible for X-ray activity after short GRBs?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2000" dirty="0" smtClean="0"/>
              <a:t>How does </a:t>
            </a:r>
            <a:r>
              <a:rPr lang="en-US" sz="2000" dirty="0" err="1" smtClean="0"/>
              <a:t>nucleosynthesis</a:t>
            </a:r>
            <a:r>
              <a:rPr lang="en-US" sz="2000" dirty="0" smtClean="0"/>
              <a:t> yield of the merger depend on the NS lifetime before collapsing to a black hole?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010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19 at 6.36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6" y="619612"/>
            <a:ext cx="7209371" cy="5812961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86932" y="50796"/>
            <a:ext cx="70104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Sky Error Regions ~ 1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0-300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deg</a:t>
            </a:r>
            <a:r>
              <a:rPr lang="en-US" sz="2800" b="1" baseline="30000" dirty="0"/>
              <a:t>2 </a:t>
            </a:r>
            <a:r>
              <a:rPr lang="en-US" sz="2800" b="1" dirty="0"/>
              <a:t>(~2019)</a:t>
            </a:r>
            <a:r>
              <a:rPr lang="en-US" sz="2800" b="1" baseline="30000" dirty="0"/>
              <a:t> </a:t>
            </a:r>
            <a:endParaRPr lang="en-US" sz="28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6369282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Nissanke</a:t>
            </a:r>
            <a:r>
              <a:rPr lang="en-US" dirty="0" smtClean="0"/>
              <a:t>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359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.5|9.7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104773</TotalTime>
  <Words>2480</Words>
  <Application>Microsoft Macintosh PowerPoint</Application>
  <PresentationFormat>On-screen Show (4:3)</PresentationFormat>
  <Paragraphs>502</Paragraphs>
  <Slides>81</Slides>
  <Notes>54</Notes>
  <HiddenSlides>20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4" baseType="lpstr">
      <vt:lpstr>Blank Presentation</vt:lpstr>
      <vt:lpstr>Equation</vt:lpstr>
      <vt:lpstr>Microsoft Equation</vt:lpstr>
      <vt:lpstr>Electromagnetic Counterparts of Compact Binary Mergers</vt:lpstr>
      <vt:lpstr>The Dawn of Gravitational Wave Astronomy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Binary Neutron Stars</vt:lpstr>
      <vt:lpstr>Whence Plutonium?</vt:lpstr>
      <vt:lpstr>PowerPoint Presentation</vt:lpstr>
      <vt:lpstr>Neutron Star Merger Channels</vt:lpstr>
      <vt:lpstr>PowerPoint Presentation</vt:lpstr>
      <vt:lpstr>Electromagnetic Counterparts of NS Mergers</vt:lpstr>
      <vt:lpstr>PowerPoint Presentation</vt:lpstr>
      <vt:lpstr>Remnant Accretion Torus</vt:lpstr>
      <vt:lpstr>Relativistic Jets &amp; Gamma-Ray Bursts</vt:lpstr>
      <vt:lpstr>Short &amp; Long Gamma-Ray Bursts</vt:lpstr>
      <vt:lpstr>Short &amp; Long Gamma-Ray Bursts</vt:lpstr>
      <vt:lpstr>Short &amp; Long Gamma-Ray Bursts</vt:lpstr>
      <vt:lpstr>PowerPoint Presentation</vt:lpstr>
      <vt:lpstr>Alternative Short GRB Models? Neutron Star Accretion-Induced Collapse</vt:lpstr>
      <vt:lpstr>PowerPoint Presentation</vt:lpstr>
      <vt:lpstr>Short GRBs are Rare in the LIGO Volume</vt:lpstr>
      <vt:lpstr>Electromagnetic Counterparts of NS Mergers</vt:lpstr>
      <vt:lpstr>Electromagnetic Counterparts of NS Mergers</vt:lpstr>
      <vt:lpstr>Neutron-Rich Ejecta</vt:lpstr>
      <vt:lpstr>Neutron-Rich Ejecta</vt:lpstr>
      <vt:lpstr>Neutron-Rich Ejecta</vt:lpstr>
      <vt:lpstr>GRMHD Torus Simulations</vt:lpstr>
      <vt:lpstr>GRMHD Torus Simulations</vt:lpstr>
      <vt:lpstr>Remnant Torus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Supernovae Shine (Arnett 1982)</vt:lpstr>
      <vt:lpstr>How Supernovae Shine (Arnett 1982)</vt:lpstr>
      <vt:lpstr>PowerPoint Presentation</vt:lpstr>
      <vt:lpstr>PowerPoint Presentation</vt:lpstr>
      <vt:lpstr>High Opacity of the Lanthanides                            (Kasen et al. 2013; Barnes &amp; Kasen 2013; Tanaka &amp; Hotokezaka 2013)</vt:lpstr>
      <vt:lpstr>High Opacity of the Lanthanides                            (Kasen et al. 2013; Barnes &amp; Kasen 2013; Tanaka &amp; Hotokezaka 13)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follow-up of GW150914  (Abbott et al. 2016b)</vt:lpstr>
      <vt:lpstr>PowerPoint Presentation</vt:lpstr>
      <vt:lpstr>PowerPoint Presentation</vt:lpstr>
      <vt:lpstr>Neutron-Rich Ejecta</vt:lpstr>
      <vt:lpstr>Two Component Light Curve</vt:lpstr>
      <vt:lpstr>Two Component Light Curve</vt:lpstr>
      <vt:lpstr>Remnant Torus Evolution</vt:lpstr>
      <vt:lpstr>Delayed Disk Outflows</vt:lpstr>
      <vt:lpstr>Effect of Hyper-Massive Neutron Star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a Black Hole Always Form?                           </vt:lpstr>
      <vt:lpstr>Short GRBs with Extended Emission</vt:lpstr>
      <vt:lpstr>Short GRBs with Extended Emission</vt:lpstr>
      <vt:lpstr>Stable Merger Remnant?</vt:lpstr>
      <vt:lpstr>Magnetar-Boosted Kilonova (Yu et al. 2013, BDM &amp; Piro 14, Siegel &amp; Ciolfi 2016a,b) </vt:lpstr>
      <vt:lpstr>UHE Neutrinos from Long-Lived Magnetars</vt:lpstr>
      <vt:lpstr>UHE Neutrinos from Long-Lived Magnetars</vt:lpstr>
      <vt:lpstr>PowerPoint Presentation</vt:lpstr>
      <vt:lpstr>Timeline of EM Counterparts</vt:lpstr>
      <vt:lpstr>What I hope to learn in next decade</vt:lpstr>
    </vt:vector>
  </TitlesOfParts>
  <Company>Berkeley Astronomy Department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Gamma-Ray Bursts from the   Birth of Magnetars</dc:title>
  <dc:creator>Brian Metzger</dc:creator>
  <cp:lastModifiedBy>Brian Metzger</cp:lastModifiedBy>
  <cp:revision>373</cp:revision>
  <cp:lastPrinted>2014-03-07T02:14:10Z</cp:lastPrinted>
  <dcterms:created xsi:type="dcterms:W3CDTF">2012-03-30T15:33:27Z</dcterms:created>
  <dcterms:modified xsi:type="dcterms:W3CDTF">2017-07-10T15:58:59Z</dcterms:modified>
</cp:coreProperties>
</file>