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tiff" ContentType="image/tiff"/>
  <Default Extension="vml" ContentType="application/vnd.openxmlformats-officedocument.vmlDrawing"/>
  <Default Extension="avi" ContentType="video/avi"/>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265" r:id="rId2"/>
    <p:sldId id="367" r:id="rId3"/>
    <p:sldId id="395" r:id="rId4"/>
    <p:sldId id="291" r:id="rId5"/>
    <p:sldId id="278" r:id="rId6"/>
    <p:sldId id="289" r:id="rId7"/>
    <p:sldId id="276" r:id="rId8"/>
    <p:sldId id="286" r:id="rId9"/>
    <p:sldId id="355" r:id="rId10"/>
    <p:sldId id="267" r:id="rId11"/>
    <p:sldId id="268" r:id="rId12"/>
    <p:sldId id="266" r:id="rId13"/>
    <p:sldId id="394" r:id="rId14"/>
    <p:sldId id="371" r:id="rId15"/>
    <p:sldId id="372" r:id="rId16"/>
    <p:sldId id="373" r:id="rId17"/>
    <p:sldId id="374" r:id="rId18"/>
    <p:sldId id="376" r:id="rId19"/>
    <p:sldId id="377" r:id="rId20"/>
    <p:sldId id="378" r:id="rId21"/>
    <p:sldId id="379" r:id="rId22"/>
    <p:sldId id="380" r:id="rId23"/>
    <p:sldId id="381" r:id="rId24"/>
    <p:sldId id="387" r:id="rId25"/>
    <p:sldId id="382" r:id="rId26"/>
    <p:sldId id="389" r:id="rId27"/>
    <p:sldId id="396" r:id="rId28"/>
    <p:sldId id="388" r:id="rId29"/>
    <p:sldId id="383" r:id="rId30"/>
    <p:sldId id="385" r:id="rId31"/>
    <p:sldId id="408" r:id="rId32"/>
    <p:sldId id="409" r:id="rId33"/>
    <p:sldId id="404" r:id="rId34"/>
    <p:sldId id="405" r:id="rId35"/>
    <p:sldId id="384" r:id="rId36"/>
    <p:sldId id="403" r:id="rId37"/>
    <p:sldId id="397" r:id="rId38"/>
    <p:sldId id="410" r:id="rId39"/>
    <p:sldId id="392" r:id="rId40"/>
    <p:sldId id="407" r:id="rId41"/>
    <p:sldId id="347" r:id="rId42"/>
    <p:sldId id="400" r:id="rId43"/>
    <p:sldId id="399" r:id="rId44"/>
    <p:sldId id="368" r:id="rId45"/>
    <p:sldId id="36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4699" autoAdjust="0"/>
  </p:normalViewPr>
  <p:slideViewPr>
    <p:cSldViewPr snapToGrid="0" snapToObjects="1">
      <p:cViewPr varScale="1">
        <p:scale>
          <a:sx n="70" d="100"/>
          <a:sy n="70" d="100"/>
        </p:scale>
        <p:origin x="-1380" y="-90"/>
      </p:cViewPr>
      <p:guideLst>
        <p:guide orient="horz" pos="2160"/>
        <p:guide pos="2880"/>
      </p:guideLst>
    </p:cSldViewPr>
  </p:slideViewPr>
  <p:outlineViewPr>
    <p:cViewPr>
      <p:scale>
        <a:sx n="33" d="100"/>
        <a:sy n="33" d="100"/>
      </p:scale>
      <p:origin x="0" y="822"/>
    </p:cViewPr>
  </p:outlineViewPr>
  <p:notesTextViewPr>
    <p:cViewPr>
      <p:scale>
        <a:sx n="100" d="100"/>
        <a:sy n="100" d="100"/>
      </p:scale>
      <p:origin x="0" y="0"/>
    </p:cViewPr>
  </p:notesTextViewPr>
  <p:notesViewPr>
    <p:cSldViewPr snapToGrid="0" snapToObjects="1">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40A830-2CE4-4051-BB21-EDFCF6B2C108}" type="datetimeFigureOut">
              <a:rPr lang="en-US" smtClean="0"/>
              <a:t>7/10/2017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79CBD3-FE1A-4004-88C5-E4DAE3888923}" type="slidenum">
              <a:rPr lang="en-US" smtClean="0"/>
              <a:t>‹#›</a:t>
            </a:fld>
            <a:endParaRPr lang="en-US"/>
          </a:p>
        </p:txBody>
      </p:sp>
    </p:spTree>
    <p:extLst>
      <p:ext uri="{BB962C8B-B14F-4D97-AF65-F5344CB8AC3E}">
        <p14:creationId xmlns:p14="http://schemas.microsoft.com/office/powerpoint/2010/main" val="4102454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1CB58-84BD-4271-BB39-D6C26B2C0DFF}" type="datetimeFigureOut">
              <a:rPr lang="en-US" smtClean="0"/>
              <a:t>7/10/2017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1C6468-C079-4B71-BA33-C1DAA882EE55}" type="slidenum">
              <a:rPr lang="en-US" smtClean="0"/>
              <a:t>‹#›</a:t>
            </a:fld>
            <a:endParaRPr lang="en-US"/>
          </a:p>
        </p:txBody>
      </p:sp>
    </p:spTree>
    <p:extLst>
      <p:ext uri="{BB962C8B-B14F-4D97-AF65-F5344CB8AC3E}">
        <p14:creationId xmlns:p14="http://schemas.microsoft.com/office/powerpoint/2010/main" val="71291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A51C6468-C079-4B71-BA33-C1DAA882EE55}" type="slidenum">
              <a:rPr lang="en-US" smtClean="0"/>
              <a:t>1</a:t>
            </a:fld>
            <a:endParaRPr lang="en-US"/>
          </a:p>
        </p:txBody>
      </p:sp>
    </p:spTree>
    <p:extLst>
      <p:ext uri="{BB962C8B-B14F-4D97-AF65-F5344CB8AC3E}">
        <p14:creationId xmlns:p14="http://schemas.microsoft.com/office/powerpoint/2010/main" val="66212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1470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F. Travasso on behalf of VIRGO Collaboration</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F. Travasso on behalf of VIRGO Collaboration</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eeting Eric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52550" cy="724580"/>
          </a:xfrm>
          <a:prstGeom prst="rect">
            <a:avLst/>
          </a:prstGeom>
        </p:spPr>
      </p:pic>
      <p:sp>
        <p:nvSpPr>
          <p:cNvPr id="10" name="TextBox 9"/>
          <p:cNvSpPr txBox="1"/>
          <p:nvPr userDrawn="1"/>
        </p:nvSpPr>
        <p:spPr>
          <a:xfrm>
            <a:off x="0" y="0"/>
            <a:ext cx="9144000" cy="769441"/>
          </a:xfrm>
          <a:prstGeom prst="rect">
            <a:avLst/>
          </a:prstGeom>
          <a:noFill/>
        </p:spPr>
        <p:txBody>
          <a:bodyPr wrap="square" rtlCol="0">
            <a:spAutoFit/>
          </a:bodyPr>
          <a:lstStyle/>
          <a:p>
            <a:pPr algn="ctr"/>
            <a:endParaRPr lang="en-US" sz="4400" dirty="0"/>
          </a:p>
        </p:txBody>
      </p:sp>
    </p:spTree>
    <p:extLst>
      <p:ext uri="{BB962C8B-B14F-4D97-AF65-F5344CB8AC3E}">
        <p14:creationId xmlns:p14="http://schemas.microsoft.com/office/powerpoint/2010/main" val="10585951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 y="25400"/>
            <a:ext cx="9055100" cy="868362"/>
          </a:xfrm>
          <a:effectLst>
            <a:outerShdw blurRad="50800" dist="38100" dir="2700000" algn="tl" rotWithShape="0">
              <a:prstClr val="black">
                <a:alpha val="40000"/>
              </a:prstClr>
            </a:outerShdw>
          </a:effectLst>
        </p:spPr>
        <p:txBody>
          <a:bodyPr>
            <a:noAutofit/>
          </a:bodyPr>
          <a:lstStyle>
            <a:lvl1pPr algn="ctr">
              <a:defRPr sz="3200" b="1" i="0" baseline="0">
                <a:solidFill>
                  <a:schemeClr val="tx2"/>
                </a:solidFill>
                <a:latin typeface="Gotham Book"/>
                <a:cs typeface="Gotham Book"/>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1"/>
            <a:ext cx="8229600" cy="4876800"/>
          </a:xfrm>
          <a:noFill/>
          <a:scene3d>
            <a:camera prst="orthographicFront"/>
            <a:lightRig rig="threePt" dir="t"/>
          </a:scene3d>
          <a:sp3d>
            <a:bevelT/>
          </a:sp3d>
        </p:spPr>
        <p:txBody>
          <a:bodyPr tIns="71993" anchor="t" anchorCtr="0"/>
          <a:lstStyle>
            <a:lvl1pPr>
              <a:buClr>
                <a:schemeClr val="tx2"/>
              </a:buClr>
              <a:buSzPct val="60000"/>
              <a:buFont typeface="Wingdings" pitchFamily="2" charset="2"/>
              <a:buChar char="q"/>
              <a:defRPr sz="2000" b="0" i="0">
                <a:solidFill>
                  <a:schemeClr val="tx1">
                    <a:lumMod val="75000"/>
                    <a:lumOff val="25000"/>
                  </a:schemeClr>
                </a:solidFill>
                <a:latin typeface="Gotham Light"/>
                <a:cs typeface="Gotham Light"/>
              </a:defRPr>
            </a:lvl1pPr>
            <a:lvl2pPr>
              <a:buClr>
                <a:schemeClr val="tx2"/>
              </a:buClr>
              <a:buSzPct val="70000"/>
              <a:defRPr sz="1600" b="0" i="0">
                <a:solidFill>
                  <a:schemeClr val="tx1">
                    <a:lumMod val="75000"/>
                    <a:lumOff val="25000"/>
                  </a:schemeClr>
                </a:solidFill>
                <a:latin typeface="Gotham Light"/>
                <a:cs typeface="Gotham Light"/>
              </a:defRPr>
            </a:lvl2pPr>
            <a:lvl3pPr>
              <a:defRPr sz="1400" b="0" i="0">
                <a:solidFill>
                  <a:schemeClr val="tx1">
                    <a:lumMod val="75000"/>
                    <a:lumOff val="25000"/>
                  </a:schemeClr>
                </a:solidFill>
                <a:latin typeface="Gotham Thin"/>
                <a:cs typeface="Gotham Thin"/>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a:xfrm>
            <a:off x="457200" y="6356361"/>
            <a:ext cx="2438400" cy="365125"/>
          </a:xfrm>
        </p:spPr>
        <p:txBody>
          <a:bodyPr/>
          <a:lstStyle>
            <a:lvl1pPr>
              <a:defRPr sz="1000" b="0" i="0">
                <a:latin typeface="Gotham Light"/>
                <a:cs typeface="Gotham Light"/>
              </a:defRPr>
            </a:lvl1p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a:xfrm>
            <a:off x="2819400" y="6356361"/>
            <a:ext cx="4191000" cy="365125"/>
          </a:xfrm>
        </p:spPr>
        <p:txBody>
          <a:bodyPr/>
          <a:lstStyle>
            <a:lvl1pPr>
              <a:defRPr sz="1000" b="0" i="0">
                <a:latin typeface="Gotham Light"/>
                <a:cs typeface="Gotham Light"/>
              </a:defRPr>
            </a:lvl1p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a:xfrm>
            <a:off x="8458200" y="6356361"/>
            <a:ext cx="457200" cy="365125"/>
          </a:xfrm>
        </p:spPr>
        <p:txBody>
          <a:bodyPr/>
          <a:lstStyle>
            <a:lvl1pPr>
              <a:defRPr sz="1000" b="0" i="0">
                <a:latin typeface="Gotham Book"/>
                <a:cs typeface="Gotham Book"/>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28" descr="advlogo_final"/>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593" y="140885"/>
            <a:ext cx="1143008" cy="621116"/>
          </a:xfrm>
          <a:prstGeom prst="rect">
            <a:avLst/>
          </a:prstGeom>
          <a:noFill/>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05132"/>
            <a:ext cx="7772400" cy="1362075"/>
          </a:xfrm>
        </p:spPr>
        <p:txBody>
          <a:bodyPr anchor="b">
            <a:normAutofit/>
          </a:bodyPr>
          <a:lstStyle>
            <a:lvl1pPr algn="r">
              <a:defRPr sz="3600" b="0" i="0" cap="all">
                <a:solidFill>
                  <a:schemeClr val="tx2"/>
                </a:solidFill>
                <a:latin typeface="Gotham Bold"/>
                <a:cs typeface="Gotham Bold"/>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419600"/>
            <a:ext cx="7772400" cy="838200"/>
          </a:xfrm>
        </p:spPr>
        <p:txBody>
          <a:bodyPr anchor="t"/>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61"/>
            <a:ext cx="2362200" cy="365125"/>
          </a:xfrm>
        </p:spPr>
        <p:txBody>
          <a:bodyPr/>
          <a:lstStyle>
            <a:lvl1pPr>
              <a:defRPr sz="1000">
                <a:latin typeface="Gotham Light"/>
                <a:cs typeface="Gotham Light"/>
              </a:defRPr>
            </a:lvl1p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1000">
                <a:latin typeface="Gotham Light"/>
                <a:cs typeface="Gotham Light"/>
              </a:defRPr>
            </a:lvl1p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lvl1pPr>
              <a:defRPr sz="1000">
                <a:latin typeface="Gotham Book"/>
                <a:cs typeface="Gotham Book"/>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Title 1"/>
          <p:cNvSpPr>
            <a:spLocks noGrp="1"/>
          </p:cNvSpPr>
          <p:nvPr>
            <p:ph type="title"/>
          </p:nvPr>
        </p:nvSpPr>
        <p:spPr>
          <a:xfrm>
            <a:off x="38100" y="25400"/>
            <a:ext cx="9055100" cy="868362"/>
          </a:xfrm>
          <a:effectLst>
            <a:outerShdw blurRad="50800" dist="38100" dir="2700000" algn="tl" rotWithShape="0">
              <a:prstClr val="black">
                <a:alpha val="40000"/>
              </a:prstClr>
            </a:outerShdw>
          </a:effectLst>
        </p:spPr>
        <p:txBody>
          <a:bodyPr>
            <a:noAutofit/>
          </a:bodyPr>
          <a:lstStyle>
            <a:lvl1pPr algn="ctr">
              <a:defRPr sz="3200" b="1" i="0" baseline="0">
                <a:solidFill>
                  <a:schemeClr val="tx2"/>
                </a:solidFill>
                <a:latin typeface="Gotham Book"/>
                <a:cs typeface="Gotham Book"/>
              </a:defRPr>
            </a:lvl1pPr>
          </a:lstStyle>
          <a:p>
            <a:r>
              <a:rPr lang="en-US" dirty="0" smtClean="0"/>
              <a:t>Click to edit Master title style</a:t>
            </a:r>
            <a:endParaRPr lang="en-US" dirty="0"/>
          </a:p>
        </p:txBody>
      </p:sp>
      <p:pic>
        <p:nvPicPr>
          <p:cNvPr id="7" name="Picture 28" descr="advlogo_final"/>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593" y="140885"/>
            <a:ext cx="1143008" cy="621116"/>
          </a:xfrm>
          <a:prstGeom prst="rect">
            <a:avLst/>
          </a:prstGeom>
          <a:noFill/>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1"/>
            <a:ext cx="2438400" cy="365125"/>
          </a:xfrm>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F. Travasso on behalf of VIRGO Collaboration</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it-IT" smtClean="0">
                <a:solidFill>
                  <a:prstClr val="black">
                    <a:tint val="75000"/>
                  </a:prstClr>
                </a:solidFill>
                <a:latin typeface="Calibri"/>
              </a:rPr>
              <a:t>12th Amaldi Conference - 10/07/17</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latin typeface="Calibri"/>
              </a:rPr>
              <a:t>F. Travasso on behalf of VIRGO Collaboration</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r>
              <a:rPr lang="it-IT" smtClean="0">
                <a:solidFill>
                  <a:prstClr val="black">
                    <a:tint val="75000"/>
                  </a:prstClr>
                </a:solidFill>
                <a:latin typeface="Calibri"/>
              </a:rPr>
              <a:t>12th Amaldi Conference - 10/07/17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r>
              <a:rPr lang="en-US" dirty="0" smtClean="0">
                <a:solidFill>
                  <a:prstClr val="black">
                    <a:tint val="75000"/>
                  </a:prstClr>
                </a:solidFill>
              </a:rPr>
              <a:t>F. Travasso on behalf of VIRGO Collaboration</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B6F15528-21DE-4FAA-801E-634DDDAF4B2B}" type="slidenum">
              <a:rPr lang="en-US" smtClean="0">
                <a:solidFill>
                  <a:prstClr val="black">
                    <a:tint val="75000"/>
                  </a:prstClr>
                </a:solidFill>
                <a:latin typeface="Calibri"/>
              </a:rPr>
              <a:pPr defTabSz="914305"/>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0ahUKEwjxhPa2-vbUAhWJJ1AKHWYMB_cQjRwIBw&amp;url=https://events.ego-gw.it/indico/conferenceDisplay.py?confId%3D19&amp;psig=AFQjCNFd_xKDNFo73rjZaQoyVVNgQiDj1A&amp;ust=1499509520781634"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hyperlink" Target="https://www.google.it/url?sa=i&amp;rct=j&amp;q=&amp;esrc=s&amp;source=images&amp;cd=&amp;cad=rja&amp;uact=8&amp;ved=0ahUKEwiPpN-Z6vHUAhVDVBQKHQtsAXAQjRwIBw&amp;url=https://www.photonicsonline.com/doc/photron-s-fastcam-mini-ax-ux-and-wx-high-speed-cameras-have-double-the-memory-at-32gb-0001&amp;psig=AFQjCNFJuppTKNU5LI_i8cG9C80XarOMfw&amp;ust=1499333340045700"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video" Target="../media/media3.avi"/><Relationship Id="rId7" Type="http://schemas.openxmlformats.org/officeDocument/2006/relationships/oleObject" Target="../embeddings/oleObject1.bin"/><Relationship Id="rId2" Type="http://schemas.microsoft.com/office/2007/relationships/media" Target="../media/media3.avi"/><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jpg"/><Relationship Id="rId10" Type="http://schemas.openxmlformats.org/officeDocument/2006/relationships/image" Target="../media/image56.wmf"/><Relationship Id="rId4" Type="http://schemas.openxmlformats.org/officeDocument/2006/relationships/slideLayout" Target="../slideLayouts/slideLayout2.xml"/><Relationship Id="rId9"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2" y="2905132"/>
            <a:ext cx="7964487" cy="1362075"/>
          </a:xfrm>
        </p:spPr>
        <p:txBody>
          <a:bodyPr>
            <a:normAutofit fontScale="90000"/>
          </a:bodyPr>
          <a:lstStyle/>
          <a:p>
            <a:r>
              <a:rPr lang="en-US" dirty="0">
                <a:latin typeface="Gotham Book"/>
              </a:rPr>
              <a:t>Status of the Monolithic Suspensions for Advanced </a:t>
            </a:r>
            <a:r>
              <a:rPr lang="en-US" dirty="0" smtClean="0">
                <a:latin typeface="Gotham Book"/>
              </a:rPr>
              <a:t>VIRGO</a:t>
            </a:r>
            <a:endParaRPr lang="en-US" dirty="0">
              <a:latin typeface="Gotham Book"/>
            </a:endParaRPr>
          </a:p>
        </p:txBody>
      </p:sp>
      <p:sp>
        <p:nvSpPr>
          <p:cNvPr id="8" name="Text Placeholder 7"/>
          <p:cNvSpPr>
            <a:spLocks noGrp="1"/>
          </p:cNvSpPr>
          <p:nvPr>
            <p:ph type="body" idx="1"/>
          </p:nvPr>
        </p:nvSpPr>
        <p:spPr/>
        <p:txBody>
          <a:bodyPr>
            <a:normAutofit fontScale="85000" lnSpcReduction="20000"/>
          </a:bodyPr>
          <a:lstStyle/>
          <a:p>
            <a:r>
              <a:rPr lang="en-US" sz="2000" dirty="0" smtClean="0"/>
              <a:t>Flavio Travasso on behalf of VIRGO Collaboration</a:t>
            </a:r>
          </a:p>
          <a:p>
            <a:endParaRPr lang="en-US" sz="2000" dirty="0" smtClean="0"/>
          </a:p>
          <a:p>
            <a:r>
              <a:rPr lang="it-IT" dirty="0" smtClean="0"/>
              <a:t>VIR-0409A-17</a:t>
            </a:r>
            <a:endParaRPr lang="en-US" sz="2000" dirty="0"/>
          </a:p>
        </p:txBody>
      </p:sp>
      <p:sp>
        <p:nvSpPr>
          <p:cNvPr id="4" name="Date Placeholder 3"/>
          <p:cNvSpPr>
            <a:spLocks noGrp="1"/>
          </p:cNvSpPr>
          <p:nvPr>
            <p:ph type="dt" sz="half" idx="10"/>
          </p:nvPr>
        </p:nvSpPr>
        <p:spPr/>
        <p:txBody>
          <a:bodyPr/>
          <a:lstStyle/>
          <a:p>
            <a:r>
              <a:rPr lang="it-IT" dirty="0" smtClean="0">
                <a:solidFill>
                  <a:prstClr val="black">
                    <a:tint val="75000"/>
                  </a:prstClr>
                </a:solidFill>
              </a:rPr>
              <a:t>12th </a:t>
            </a:r>
            <a:r>
              <a:rPr lang="it-IT" dirty="0" err="1" smtClean="0">
                <a:solidFill>
                  <a:prstClr val="black">
                    <a:tint val="75000"/>
                  </a:prstClr>
                </a:solidFill>
              </a:rPr>
              <a:t>Amaldi</a:t>
            </a:r>
            <a:r>
              <a:rPr lang="it-IT" dirty="0" smtClean="0">
                <a:solidFill>
                  <a:prstClr val="black">
                    <a:tint val="75000"/>
                  </a:prstClr>
                </a:solidFill>
              </a:rPr>
              <a:t> Conference - 10/07/17</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a:t>
            </a:fld>
            <a:endParaRPr lang="en-US" dirty="0">
              <a:solidFill>
                <a:prstClr val="black">
                  <a:tint val="75000"/>
                </a:prstClr>
              </a:solidFill>
            </a:endParaRPr>
          </a:p>
        </p:txBody>
      </p:sp>
      <p:sp>
        <p:nvSpPr>
          <p:cNvPr id="9" name="Footer Placeholder 3"/>
          <p:cNvSpPr>
            <a:spLocks noGrp="1"/>
          </p:cNvSpPr>
          <p:nvPr>
            <p:ph type="ftr" sz="quarter" idx="11"/>
          </p:nvPr>
        </p:nvSpPr>
        <p:spPr>
          <a:xfrm>
            <a:off x="2819400" y="6356361"/>
            <a:ext cx="4191000" cy="365125"/>
          </a:xfrm>
        </p:spPr>
        <p:txBody>
          <a:bodyPr/>
          <a:lstStyle/>
          <a:p>
            <a:r>
              <a:rPr lang="en-US" dirty="0" smtClean="0">
                <a:solidFill>
                  <a:prstClr val="black">
                    <a:tint val="75000"/>
                  </a:prstClr>
                </a:solidFill>
              </a:rPr>
              <a:t>F. Travasso on behalf of VIRGO Collaboration</a:t>
            </a:r>
          </a:p>
        </p:txBody>
      </p:sp>
      <p:pic>
        <p:nvPicPr>
          <p:cNvPr id="10" name="Picture 9" descr="Risultati immagini per ego virgo logo">
            <a:hlinkClick r:id="rId3"/>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5530472" y="5721531"/>
            <a:ext cx="3352757" cy="590211"/>
          </a:xfrm>
          <a:prstGeom prst="rect">
            <a:avLst/>
          </a:prstGeom>
          <a:noFill/>
          <a:ln>
            <a:noFill/>
          </a:ln>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6851" y="32652"/>
            <a:ext cx="1884895" cy="104611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 y="5721531"/>
            <a:ext cx="4681007" cy="550118"/>
          </a:xfrm>
          <a:prstGeom prst="rect">
            <a:avLst/>
          </a:prstGeom>
        </p:spPr>
      </p:pic>
    </p:spTree>
    <p:extLst>
      <p:ext uri="{BB962C8B-B14F-4D97-AF65-F5344CB8AC3E}">
        <p14:creationId xmlns:p14="http://schemas.microsoft.com/office/powerpoint/2010/main" val="2016115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 failure</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dirty="0">
              <a:solidFill>
                <a:prstClr val="black">
                  <a:tint val="75000"/>
                </a:prstClr>
              </a:solidFill>
            </a:endParaRPr>
          </a:p>
        </p:txBody>
      </p:sp>
      <p:pic>
        <p:nvPicPr>
          <p:cNvPr id="7" name="Picture 6" descr="DSCN51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6543" y="1723043"/>
            <a:ext cx="6177757" cy="4633318"/>
          </a:xfrm>
          <a:prstGeom prst="rect">
            <a:avLst/>
          </a:prstGeom>
        </p:spPr>
      </p:pic>
      <p:sp>
        <p:nvSpPr>
          <p:cNvPr id="3" name="TextBox 2"/>
          <p:cNvSpPr txBox="1"/>
          <p:nvPr/>
        </p:nvSpPr>
        <p:spPr>
          <a:xfrm>
            <a:off x="38100" y="893762"/>
            <a:ext cx="9055100" cy="923330"/>
          </a:xfrm>
          <a:prstGeom prst="rect">
            <a:avLst/>
          </a:prstGeom>
          <a:noFill/>
        </p:spPr>
        <p:txBody>
          <a:bodyPr wrap="square" rtlCol="0">
            <a:spAutoFit/>
          </a:bodyPr>
          <a:lstStyle/>
          <a:p>
            <a:r>
              <a:rPr lang="en-US" dirty="0" smtClean="0">
                <a:solidFill>
                  <a:schemeClr val="tx2"/>
                </a:solidFill>
                <a:latin typeface="Gotham Light"/>
                <a:cs typeface="Gotham Medium"/>
              </a:rPr>
              <a:t>The WI was </a:t>
            </a:r>
            <a:r>
              <a:rPr lang="en-US" b="1" dirty="0" smtClean="0">
                <a:solidFill>
                  <a:schemeClr val="tx2"/>
                </a:solidFill>
                <a:latin typeface="Gotham Light"/>
                <a:cs typeface="Gotham Medium"/>
              </a:rPr>
              <a:t>in air for 5 months </a:t>
            </a:r>
            <a:r>
              <a:rPr lang="en-US" dirty="0" smtClean="0">
                <a:solidFill>
                  <a:schemeClr val="tx2"/>
                </a:solidFill>
                <a:latin typeface="Gotham Light"/>
                <a:cs typeface="Gotham Medium"/>
              </a:rPr>
              <a:t>under the tower to be balanced (SA and </a:t>
            </a:r>
            <a:r>
              <a:rPr lang="en-US" i="1" dirty="0" smtClean="0">
                <a:solidFill>
                  <a:schemeClr val="tx2"/>
                </a:solidFill>
                <a:latin typeface="Gotham Light"/>
                <a:cs typeface="Gotham Medium"/>
              </a:rPr>
              <a:t>Marionetta</a:t>
            </a:r>
            <a:r>
              <a:rPr lang="en-US" dirty="0" smtClean="0">
                <a:solidFill>
                  <a:schemeClr val="tx2"/>
                </a:solidFill>
                <a:latin typeface="Gotham Light"/>
                <a:cs typeface="Gotham Medium"/>
              </a:rPr>
              <a:t>) =&gt; </a:t>
            </a:r>
            <a:r>
              <a:rPr lang="en-US" b="1" dirty="0" smtClean="0">
                <a:solidFill>
                  <a:schemeClr val="tx2"/>
                </a:solidFill>
                <a:latin typeface="Gotham Light"/>
                <a:cs typeface="Gotham Medium"/>
              </a:rPr>
              <a:t>big mechanical stress/excitation</a:t>
            </a:r>
            <a:r>
              <a:rPr lang="en-US" dirty="0" smtClean="0">
                <a:solidFill>
                  <a:schemeClr val="tx2"/>
                </a:solidFill>
                <a:latin typeface="Gotham Light"/>
                <a:cs typeface="Gotham Medium"/>
              </a:rPr>
              <a:t> without any problem. After </a:t>
            </a:r>
            <a:r>
              <a:rPr lang="en-US" b="1" dirty="0" smtClean="0">
                <a:solidFill>
                  <a:schemeClr val="tx2"/>
                </a:solidFill>
                <a:latin typeface="Gotham Light"/>
                <a:cs typeface="Gotham Medium"/>
              </a:rPr>
              <a:t>9 days in vacuum it failed  </a:t>
            </a:r>
          </a:p>
        </p:txBody>
      </p:sp>
    </p:spTree>
    <p:extLst>
      <p:ext uri="{BB962C8B-B14F-4D97-AF65-F5344CB8AC3E}">
        <p14:creationId xmlns:p14="http://schemas.microsoft.com/office/powerpoint/2010/main" val="180286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25400"/>
            <a:ext cx="9055100" cy="697931"/>
          </a:xfrm>
        </p:spPr>
        <p:txBody>
          <a:bodyPr/>
          <a:lstStyle/>
          <a:p>
            <a:r>
              <a:rPr lang="en-US" dirty="0" smtClean="0"/>
              <a:t>Failures history</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dirty="0">
              <a:solidFill>
                <a:prstClr val="black">
                  <a:tint val="75000"/>
                </a:prstClr>
              </a:solidFill>
            </a:endParaRPr>
          </a:p>
        </p:txBody>
      </p:sp>
      <p:sp>
        <p:nvSpPr>
          <p:cNvPr id="10" name="Content Placeholder 2"/>
          <p:cNvSpPr>
            <a:spLocks noGrp="1"/>
          </p:cNvSpPr>
          <p:nvPr>
            <p:ph idx="1"/>
          </p:nvPr>
        </p:nvSpPr>
        <p:spPr>
          <a:xfrm>
            <a:off x="200298" y="656563"/>
            <a:ext cx="6489782" cy="1073075"/>
          </a:xfrm>
        </p:spPr>
        <p:txBody>
          <a:bodyPr>
            <a:noAutofit/>
          </a:bodyPr>
          <a:lstStyle/>
          <a:p>
            <a:r>
              <a:rPr lang="en-US" sz="1800" dirty="0" smtClean="0">
                <a:solidFill>
                  <a:schemeClr val="tx2"/>
                </a:solidFill>
              </a:rPr>
              <a:t>All suspensions failed in vacuum even if 3 of them survived few months (4-7 months) under load in air </a:t>
            </a:r>
          </a:p>
          <a:p>
            <a:r>
              <a:rPr lang="en-US" sz="1800" dirty="0" smtClean="0">
                <a:solidFill>
                  <a:schemeClr val="tx2"/>
                </a:solidFill>
              </a:rPr>
              <a:t>All of them passed standard compliance tests in air</a:t>
            </a:r>
          </a:p>
          <a:p>
            <a:endParaRPr lang="en-US" sz="1800"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grpSp>
        <p:nvGrpSpPr>
          <p:cNvPr id="11" name="Gruppo 12"/>
          <p:cNvGrpSpPr/>
          <p:nvPr/>
        </p:nvGrpSpPr>
        <p:grpSpPr>
          <a:xfrm>
            <a:off x="6339039" y="255831"/>
            <a:ext cx="2628957" cy="1088273"/>
            <a:chOff x="2248789" y="1984469"/>
            <a:chExt cx="4389135" cy="2022278"/>
          </a:xfrm>
        </p:grpSpPr>
        <p:grpSp>
          <p:nvGrpSpPr>
            <p:cNvPr id="12" name="Gruppo 13"/>
            <p:cNvGrpSpPr/>
            <p:nvPr/>
          </p:nvGrpSpPr>
          <p:grpSpPr>
            <a:xfrm>
              <a:off x="2248789" y="1984469"/>
              <a:ext cx="4389135" cy="2022278"/>
              <a:chOff x="2248789" y="1984469"/>
              <a:chExt cx="4389135" cy="2022278"/>
            </a:xfrm>
          </p:grpSpPr>
          <p:sp>
            <p:nvSpPr>
              <p:cNvPr id="14" name="Rettangolo 15"/>
              <p:cNvSpPr/>
              <p:nvPr/>
            </p:nvSpPr>
            <p:spPr>
              <a:xfrm>
                <a:off x="2817609" y="2434284"/>
                <a:ext cx="3254139" cy="1071614"/>
              </a:xfrm>
              <a:prstGeom prst="rect">
                <a:avLst/>
              </a:prstGeom>
              <a:solidFill>
                <a:schemeClr val="accent1">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ttangolo 16"/>
              <p:cNvSpPr/>
              <p:nvPr/>
            </p:nvSpPr>
            <p:spPr>
              <a:xfrm>
                <a:off x="2658870" y="2645961"/>
                <a:ext cx="158739" cy="6614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17"/>
              <p:cNvSpPr/>
              <p:nvPr/>
            </p:nvSpPr>
            <p:spPr>
              <a:xfrm>
                <a:off x="6078586" y="2666061"/>
                <a:ext cx="158739" cy="6614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CasellaDiTesto 18"/>
              <p:cNvSpPr txBox="1"/>
              <p:nvPr/>
            </p:nvSpPr>
            <p:spPr>
              <a:xfrm>
                <a:off x="4113970" y="1984469"/>
                <a:ext cx="724697" cy="571925"/>
              </a:xfrm>
              <a:prstGeom prst="rect">
                <a:avLst/>
              </a:prstGeom>
              <a:noFill/>
            </p:spPr>
            <p:txBody>
              <a:bodyPr wrap="none" rtlCol="0">
                <a:spAutoFit/>
              </a:bodyPr>
              <a:lstStyle/>
              <a:p>
                <a:r>
                  <a:rPr lang="it-IT" sz="1400" dirty="0" smtClean="0"/>
                  <a:t>AR</a:t>
                </a:r>
                <a:endParaRPr lang="it-IT" sz="1400" dirty="0"/>
              </a:p>
            </p:txBody>
          </p:sp>
          <p:sp>
            <p:nvSpPr>
              <p:cNvPr id="18" name="CasellaDiTesto 19"/>
              <p:cNvSpPr txBox="1"/>
              <p:nvPr/>
            </p:nvSpPr>
            <p:spPr>
              <a:xfrm>
                <a:off x="4172307" y="3434822"/>
                <a:ext cx="741235" cy="571925"/>
              </a:xfrm>
              <a:prstGeom prst="rect">
                <a:avLst/>
              </a:prstGeom>
              <a:noFill/>
            </p:spPr>
            <p:txBody>
              <a:bodyPr wrap="none" rtlCol="0">
                <a:spAutoFit/>
              </a:bodyPr>
              <a:lstStyle/>
              <a:p>
                <a:r>
                  <a:rPr lang="it-IT" sz="1400" dirty="0" smtClean="0"/>
                  <a:t>HR</a:t>
                </a:r>
                <a:endParaRPr lang="it-IT" sz="1400" dirty="0"/>
              </a:p>
            </p:txBody>
          </p:sp>
          <p:sp>
            <p:nvSpPr>
              <p:cNvPr id="19" name="Ovale 20"/>
              <p:cNvSpPr/>
              <p:nvPr/>
            </p:nvSpPr>
            <p:spPr>
              <a:xfrm>
                <a:off x="2248789" y="2765045"/>
                <a:ext cx="529128" cy="1190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0" name="Ovale 21"/>
              <p:cNvSpPr/>
              <p:nvPr/>
            </p:nvSpPr>
            <p:spPr>
              <a:xfrm>
                <a:off x="2248789" y="3109025"/>
                <a:ext cx="529128" cy="1190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e 22"/>
              <p:cNvSpPr/>
              <p:nvPr/>
            </p:nvSpPr>
            <p:spPr>
              <a:xfrm>
                <a:off x="6105029" y="2771915"/>
                <a:ext cx="529128" cy="1190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Ovale 23"/>
              <p:cNvSpPr/>
              <p:nvPr/>
            </p:nvSpPr>
            <p:spPr>
              <a:xfrm>
                <a:off x="6105029" y="3115895"/>
                <a:ext cx="529128" cy="1190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CasellaDiTesto 24"/>
              <p:cNvSpPr txBox="1"/>
              <p:nvPr/>
            </p:nvSpPr>
            <p:spPr>
              <a:xfrm>
                <a:off x="2248789" y="2553351"/>
                <a:ext cx="301660" cy="369332"/>
              </a:xfrm>
              <a:prstGeom prst="rect">
                <a:avLst/>
              </a:prstGeom>
              <a:noFill/>
            </p:spPr>
            <p:txBody>
              <a:bodyPr wrap="none" rtlCol="0">
                <a:spAutoFit/>
              </a:bodyPr>
              <a:lstStyle/>
              <a:p>
                <a:r>
                  <a:rPr lang="it-IT" dirty="0" err="1" smtClean="0"/>
                  <a:t>1</a:t>
                </a:r>
                <a:endParaRPr lang="it-IT" dirty="0"/>
              </a:p>
            </p:txBody>
          </p:sp>
          <p:sp>
            <p:nvSpPr>
              <p:cNvPr id="24" name="CasellaDiTesto 25"/>
              <p:cNvSpPr txBox="1"/>
              <p:nvPr/>
            </p:nvSpPr>
            <p:spPr>
              <a:xfrm>
                <a:off x="2255681" y="2970351"/>
                <a:ext cx="301660" cy="369332"/>
              </a:xfrm>
              <a:prstGeom prst="rect">
                <a:avLst/>
              </a:prstGeom>
              <a:noFill/>
            </p:spPr>
            <p:txBody>
              <a:bodyPr wrap="none" rtlCol="0">
                <a:spAutoFit/>
              </a:bodyPr>
              <a:lstStyle/>
              <a:p>
                <a:r>
                  <a:rPr lang="it-IT" dirty="0" err="1" smtClean="0"/>
                  <a:t>2</a:t>
                </a:r>
                <a:endParaRPr lang="it-IT" dirty="0"/>
              </a:p>
            </p:txBody>
          </p:sp>
          <p:sp>
            <p:nvSpPr>
              <p:cNvPr id="25" name="CasellaDiTesto 26"/>
              <p:cNvSpPr txBox="1"/>
              <p:nvPr/>
            </p:nvSpPr>
            <p:spPr>
              <a:xfrm>
                <a:off x="6336264" y="2616434"/>
                <a:ext cx="301660" cy="369332"/>
              </a:xfrm>
              <a:prstGeom prst="rect">
                <a:avLst/>
              </a:prstGeom>
              <a:noFill/>
            </p:spPr>
            <p:txBody>
              <a:bodyPr wrap="none" rtlCol="0">
                <a:spAutoFit/>
              </a:bodyPr>
              <a:lstStyle/>
              <a:p>
                <a:r>
                  <a:rPr lang="it-IT" dirty="0" err="1"/>
                  <a:t>4</a:t>
                </a:r>
                <a:endParaRPr lang="it-IT" dirty="0"/>
              </a:p>
            </p:txBody>
          </p:sp>
          <p:sp>
            <p:nvSpPr>
              <p:cNvPr id="26" name="CasellaDiTesto 27"/>
              <p:cNvSpPr txBox="1"/>
              <p:nvPr/>
            </p:nvSpPr>
            <p:spPr>
              <a:xfrm>
                <a:off x="6336264" y="3017860"/>
                <a:ext cx="301660" cy="369332"/>
              </a:xfrm>
              <a:prstGeom prst="rect">
                <a:avLst/>
              </a:prstGeom>
              <a:noFill/>
            </p:spPr>
            <p:txBody>
              <a:bodyPr wrap="none" rtlCol="0">
                <a:spAutoFit/>
              </a:bodyPr>
              <a:lstStyle/>
              <a:p>
                <a:r>
                  <a:rPr lang="it-IT" dirty="0" err="1" smtClean="0"/>
                  <a:t>3</a:t>
                </a:r>
                <a:endParaRPr lang="it-IT" dirty="0"/>
              </a:p>
            </p:txBody>
          </p:sp>
        </p:grpSp>
        <p:sp>
          <p:nvSpPr>
            <p:cNvPr id="13" name="CasellaDiTesto 14"/>
            <p:cNvSpPr txBox="1"/>
            <p:nvPr/>
          </p:nvSpPr>
          <p:spPr>
            <a:xfrm>
              <a:off x="3148321" y="2706925"/>
              <a:ext cx="2656669" cy="571925"/>
            </a:xfrm>
            <a:prstGeom prst="rect">
              <a:avLst/>
            </a:prstGeom>
            <a:noFill/>
          </p:spPr>
          <p:txBody>
            <a:bodyPr wrap="none" rtlCol="0">
              <a:spAutoFit/>
            </a:bodyPr>
            <a:lstStyle/>
            <a:p>
              <a:r>
                <a:rPr lang="it-IT" sz="1400" dirty="0" err="1" smtClean="0"/>
                <a:t>View</a:t>
              </a:r>
              <a:r>
                <a:rPr lang="it-IT" sz="1400" dirty="0" smtClean="0"/>
                <a:t> </a:t>
              </a:r>
              <a:r>
                <a:rPr lang="it-IT" sz="1400" dirty="0" err="1" smtClean="0"/>
                <a:t>from</a:t>
              </a:r>
              <a:r>
                <a:rPr lang="it-IT" sz="1400" dirty="0" smtClean="0"/>
                <a:t> the top</a:t>
              </a:r>
              <a:endParaRPr lang="it-IT" sz="1400" dirty="0"/>
            </a:p>
          </p:txBody>
        </p:sp>
      </p:grpSp>
      <p:sp>
        <p:nvSpPr>
          <p:cNvPr id="27" name="CasellaDiTesto 28"/>
          <p:cNvSpPr txBox="1"/>
          <p:nvPr/>
        </p:nvSpPr>
        <p:spPr>
          <a:xfrm>
            <a:off x="7742405" y="1805769"/>
            <a:ext cx="125704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b="1" dirty="0" err="1" smtClean="0"/>
              <a:t>Mirror</a:t>
            </a:r>
            <a:r>
              <a:rPr lang="it-IT" b="1" dirty="0" smtClean="0"/>
              <a:t> Reference System</a:t>
            </a:r>
            <a:endParaRPr lang="it-IT" b="1" dirty="0"/>
          </a:p>
        </p:txBody>
      </p:sp>
      <p:cxnSp>
        <p:nvCxnSpPr>
          <p:cNvPr id="28" name="Straight Arrow Connector 27"/>
          <p:cNvCxnSpPr/>
          <p:nvPr/>
        </p:nvCxnSpPr>
        <p:spPr>
          <a:xfrm flipH="1" flipV="1">
            <a:off x="8084457" y="1190215"/>
            <a:ext cx="87086" cy="6155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0" name="Table 29"/>
          <p:cNvGraphicFramePr>
            <a:graphicFrameLocks noGrp="1"/>
          </p:cNvGraphicFramePr>
          <p:nvPr>
            <p:extLst>
              <p:ext uri="{D42A27DB-BD31-4B8C-83A1-F6EECF244321}">
                <p14:modId xmlns:p14="http://schemas.microsoft.com/office/powerpoint/2010/main" val="3937482133"/>
              </p:ext>
            </p:extLst>
          </p:nvPr>
        </p:nvGraphicFramePr>
        <p:xfrm>
          <a:off x="-1" y="1657068"/>
          <a:ext cx="7713155" cy="5146846"/>
        </p:xfrm>
        <a:graphic>
          <a:graphicData uri="http://schemas.openxmlformats.org/drawingml/2006/table">
            <a:tbl>
              <a:tblPr>
                <a:tableStyleId>{5C22544A-7EE6-4342-B048-85BDC9FD1C3A}</a:tableStyleId>
              </a:tblPr>
              <a:tblGrid>
                <a:gridCol w="1823581"/>
                <a:gridCol w="1200894"/>
                <a:gridCol w="1823581"/>
                <a:gridCol w="963681"/>
                <a:gridCol w="1022986"/>
                <a:gridCol w="878432"/>
              </a:tblGrid>
              <a:tr h="169626">
                <a:tc rowSpan="2">
                  <a:txBody>
                    <a:bodyPr/>
                    <a:lstStyle/>
                    <a:p>
                      <a:pPr algn="ctr" rtl="0" fontAlgn="ctr"/>
                      <a:r>
                        <a:rPr lang="it-IT" sz="1600" b="1" u="none" strike="noStrike" dirty="0">
                          <a:effectLst/>
                        </a:rPr>
                        <a:t>Mirror failed</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rowSpan="2">
                  <a:txBody>
                    <a:bodyPr/>
                    <a:lstStyle/>
                    <a:p>
                      <a:pPr algn="ctr" rtl="0" fontAlgn="ctr"/>
                      <a:r>
                        <a:rPr lang="it-IT" sz="1600" b="1" u="none" strike="noStrike" dirty="0">
                          <a:effectLst/>
                        </a:rPr>
                        <a:t>Failure date</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b="1" u="none" strike="noStrike" dirty="0">
                          <a:effectLst/>
                        </a:rPr>
                        <a:t>Logbook</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rowSpan="2">
                  <a:txBody>
                    <a:bodyPr/>
                    <a:lstStyle/>
                    <a:p>
                      <a:pPr algn="ctr" rtl="0" fontAlgn="ctr"/>
                      <a:r>
                        <a:rPr lang="it-IT" sz="1600" b="1" u="none" strike="noStrike" dirty="0">
                          <a:effectLst/>
                        </a:rPr>
                        <a:t>Time in air</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b="1" u="none" strike="noStrike" dirty="0">
                          <a:effectLst/>
                        </a:rPr>
                        <a:t>Time in </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rowSpan="2">
                  <a:txBody>
                    <a:bodyPr/>
                    <a:lstStyle/>
                    <a:p>
                      <a:pPr algn="ctr" rtl="0" fontAlgn="ctr"/>
                      <a:r>
                        <a:rPr lang="it-IT" sz="1600" b="1" u="none" strike="noStrike" dirty="0">
                          <a:effectLst/>
                        </a:rPr>
                        <a:t>Failed Fiber</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r>
              <a:tr h="177703">
                <a:tc vMerge="1">
                  <a:txBody>
                    <a:bodyPr/>
                    <a:lstStyle/>
                    <a:p>
                      <a:endParaRPr lang="en-US"/>
                    </a:p>
                  </a:txBody>
                  <a:tcPr/>
                </a:tc>
                <a:tc vMerge="1">
                  <a:txBody>
                    <a:bodyPr/>
                    <a:lstStyle/>
                    <a:p>
                      <a:endParaRPr lang="en-US"/>
                    </a:p>
                  </a:txBody>
                  <a:tcPr/>
                </a:tc>
                <a:tc>
                  <a:txBody>
                    <a:bodyPr/>
                    <a:lstStyle/>
                    <a:p>
                      <a:pPr algn="ctr" rtl="0" fontAlgn="ctr"/>
                      <a:r>
                        <a:rPr lang="it-IT" sz="1600" b="1" u="none" strike="noStrike" dirty="0">
                          <a:effectLst/>
                        </a:rPr>
                        <a:t>entries</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vMerge="1">
                  <a:txBody>
                    <a:bodyPr/>
                    <a:lstStyle/>
                    <a:p>
                      <a:endParaRPr lang="en-US"/>
                    </a:p>
                  </a:txBody>
                  <a:tcPr/>
                </a:tc>
                <a:tc>
                  <a:txBody>
                    <a:bodyPr/>
                    <a:lstStyle/>
                    <a:p>
                      <a:pPr algn="ctr" rtl="0" fontAlgn="ctr"/>
                      <a:r>
                        <a:rPr lang="it-IT" sz="1600" b="1" u="none" strike="noStrike" dirty="0">
                          <a:effectLst/>
                        </a:rPr>
                        <a:t>vacuum</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vMerge="1">
                  <a:txBody>
                    <a:bodyPr/>
                    <a:lstStyle/>
                    <a:p>
                      <a:endParaRPr lang="en-US"/>
                    </a:p>
                  </a:txBody>
                  <a:tcPr/>
                </a:tc>
              </a:tr>
              <a:tr h="686581">
                <a:tc>
                  <a:txBody>
                    <a:bodyPr/>
                    <a:lstStyle/>
                    <a:p>
                      <a:pPr algn="ctr" rtl="0" fontAlgn="ctr"/>
                      <a:r>
                        <a:rPr lang="it-IT" sz="1600" b="1" u="none" strike="noStrike" dirty="0">
                          <a:effectLst/>
                        </a:rPr>
                        <a:t>WI</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dirty="0">
                          <a:effectLst/>
                        </a:rPr>
                        <a:t>Nov 18</a:t>
                      </a:r>
                      <a:r>
                        <a:rPr lang="it-IT" sz="1600" u="none" strike="noStrike" baseline="30000" dirty="0">
                          <a:effectLst/>
                        </a:rPr>
                        <a:t>th</a:t>
                      </a:r>
                      <a:r>
                        <a:rPr lang="it-IT" sz="1600" u="none" strike="noStrike" dirty="0">
                          <a:effectLst/>
                        </a:rPr>
                        <a:t>, 2015</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32908</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5 months</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7 days</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3</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r>
              <a:tr h="1365085">
                <a:tc>
                  <a:txBody>
                    <a:bodyPr/>
                    <a:lstStyle/>
                    <a:p>
                      <a:pPr algn="ctr" rtl="0" fontAlgn="ctr"/>
                      <a:r>
                        <a:rPr lang="it-IT" sz="1600" b="1" u="none" strike="noStrike" dirty="0">
                          <a:effectLst/>
                        </a:rPr>
                        <a:t>NI</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dirty="0">
                          <a:effectLst/>
                        </a:rPr>
                        <a:t>Dec 18</a:t>
                      </a:r>
                      <a:r>
                        <a:rPr lang="it-IT" sz="1600" u="none" strike="noStrike" baseline="30000" dirty="0">
                          <a:effectLst/>
                        </a:rPr>
                        <a:t>th</a:t>
                      </a:r>
                      <a:r>
                        <a:rPr lang="it-IT" sz="1600" u="none" strike="noStrike" dirty="0">
                          <a:effectLst/>
                        </a:rPr>
                        <a:t>, 2015</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33028, 33035</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4.5 months</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5 days</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2</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r>
              <a:tr h="856207">
                <a:tc>
                  <a:txBody>
                    <a:bodyPr/>
                    <a:lstStyle/>
                    <a:p>
                      <a:pPr algn="ctr" rtl="0" fontAlgn="ctr"/>
                      <a:r>
                        <a:rPr lang="it-IT" sz="1600" b="1" u="none" strike="noStrike" dirty="0">
                          <a:effectLst/>
                        </a:rPr>
                        <a:t>NI</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a:effectLst/>
                        </a:rPr>
                        <a:t>Mar 1</a:t>
                      </a:r>
                      <a:r>
                        <a:rPr lang="it-IT" sz="1600" u="none" strike="noStrike" baseline="30000">
                          <a:effectLst/>
                        </a:rPr>
                        <a:t>st</a:t>
                      </a:r>
                      <a:r>
                        <a:rPr lang="it-IT" sz="1600" u="none" strike="noStrike">
                          <a:effectLst/>
                        </a:rPr>
                        <a:t>, 2016</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33330</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1 week</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5 days</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2</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r>
              <a:tr h="347329">
                <a:tc>
                  <a:txBody>
                    <a:bodyPr/>
                    <a:lstStyle/>
                    <a:p>
                      <a:pPr algn="ctr" rtl="0" fontAlgn="ctr"/>
                      <a:r>
                        <a:rPr lang="it-IT" sz="1600" b="1" u="none" strike="noStrike" dirty="0">
                          <a:effectLst/>
                        </a:rPr>
                        <a:t>WI dummy</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a:effectLst/>
                        </a:rPr>
                        <a:t>Apr 26</a:t>
                      </a:r>
                      <a:r>
                        <a:rPr lang="it-IT" sz="1600" u="none" strike="noStrike" baseline="30000">
                          <a:effectLst/>
                        </a:rPr>
                        <a:t>th</a:t>
                      </a:r>
                      <a:r>
                        <a:rPr lang="it-IT" sz="1600" u="none" strike="noStrike">
                          <a:effectLst/>
                        </a:rPr>
                        <a:t>, 2016</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33591, 33676</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1 week</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11 days</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2</a:t>
                      </a:r>
                      <a:endParaRPr lang="it-IT" sz="1600" b="0" i="1" u="none" strike="noStrike">
                        <a:solidFill>
                          <a:srgbClr val="000000"/>
                        </a:solidFill>
                        <a:effectLst/>
                        <a:latin typeface="Calibri"/>
                      </a:endParaRPr>
                    </a:p>
                  </a:txBody>
                  <a:tcPr marL="7324" marR="7324" marT="7324" marB="0" anchor="ctr">
                    <a:solidFill>
                      <a:schemeClr val="accent5">
                        <a:lumMod val="20000"/>
                        <a:lumOff val="80000"/>
                      </a:schemeClr>
                    </a:solidFill>
                  </a:tcPr>
                </a:tc>
              </a:tr>
              <a:tr h="347329">
                <a:tc>
                  <a:txBody>
                    <a:bodyPr/>
                    <a:lstStyle/>
                    <a:p>
                      <a:pPr algn="ctr" rtl="0" fontAlgn="ctr"/>
                      <a:r>
                        <a:rPr lang="it-IT" sz="1600" b="1" u="none" strike="noStrike" dirty="0">
                          <a:effectLst/>
                        </a:rPr>
                        <a:t>WI dummy</a:t>
                      </a:r>
                      <a:endParaRPr lang="it-IT" sz="1600" b="1" i="0" u="none" strike="noStrike" dirty="0">
                        <a:solidFill>
                          <a:srgbClr val="984807"/>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a:effectLst/>
                        </a:rPr>
                        <a:t>No failure</a:t>
                      </a:r>
                      <a:endParaRPr lang="it-IT" sz="1600" b="0" i="0" u="none" strike="noStrike">
                        <a:solidFill>
                          <a:srgbClr val="984807"/>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 </a:t>
                      </a:r>
                      <a:endParaRPr lang="it-IT" sz="1600" b="0" i="0" u="none" strike="noStrike">
                        <a:solidFill>
                          <a:srgbClr val="984807"/>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2 days</a:t>
                      </a:r>
                      <a:endParaRPr lang="it-IT" sz="1600" b="0" i="0" u="none" strike="noStrike" dirty="0">
                        <a:solidFill>
                          <a:srgbClr val="984807"/>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2 weeks</a:t>
                      </a:r>
                      <a:endParaRPr lang="it-IT" sz="1600" b="0" i="0" u="none" strike="noStrike" dirty="0">
                        <a:solidFill>
                          <a:srgbClr val="984807"/>
                        </a:solidFill>
                        <a:effectLst/>
                        <a:latin typeface="Calibri"/>
                      </a:endParaRPr>
                    </a:p>
                  </a:txBody>
                  <a:tcPr marL="7324" marR="7324" marT="7324" marB="0" anchor="ctr">
                    <a:solidFill>
                      <a:schemeClr val="accent5">
                        <a:lumMod val="20000"/>
                        <a:lumOff val="80000"/>
                      </a:schemeClr>
                    </a:solidFill>
                  </a:tcPr>
                </a:tc>
                <a:tc>
                  <a:txBody>
                    <a:bodyPr/>
                    <a:lstStyle/>
                    <a:p>
                      <a:pPr algn="ctr" fontAlgn="ctr"/>
                      <a:r>
                        <a:rPr lang="it-IT" sz="1600" u="none" strike="noStrike">
                          <a:effectLst/>
                        </a:rPr>
                        <a:t> </a:t>
                      </a:r>
                      <a:endParaRPr lang="it-IT" sz="1600" b="0" i="0" u="none" strike="noStrike">
                        <a:solidFill>
                          <a:srgbClr val="000000"/>
                        </a:solidFill>
                        <a:effectLst/>
                        <a:latin typeface="Arial"/>
                      </a:endParaRPr>
                    </a:p>
                  </a:txBody>
                  <a:tcPr marL="7324" marR="7324" marT="7324" marB="0" anchor="ctr">
                    <a:solidFill>
                      <a:schemeClr val="accent5">
                        <a:lumMod val="20000"/>
                        <a:lumOff val="80000"/>
                      </a:schemeClr>
                    </a:solidFill>
                  </a:tcPr>
                </a:tc>
              </a:tr>
              <a:tr h="347329">
                <a:tc>
                  <a:txBody>
                    <a:bodyPr/>
                    <a:lstStyle/>
                    <a:p>
                      <a:pPr algn="ctr" rtl="0" fontAlgn="ctr"/>
                      <a:r>
                        <a:rPr lang="it-IT" sz="1600" b="1" u="none" strike="noStrike" dirty="0">
                          <a:effectLst/>
                        </a:rPr>
                        <a:t>WI</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a:effectLst/>
                        </a:rPr>
                        <a:t>Jun 25</a:t>
                      </a:r>
                      <a:r>
                        <a:rPr lang="it-IT" sz="1600" u="none" strike="noStrike" baseline="30000">
                          <a:effectLst/>
                        </a:rPr>
                        <a:t>th</a:t>
                      </a:r>
                      <a:r>
                        <a:rPr lang="it-IT" sz="1600" u="none" strike="noStrike">
                          <a:effectLst/>
                        </a:rPr>
                        <a:t>, 2016</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34132, 34153</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1 month</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30 days</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3</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r>
              <a:tr h="347329">
                <a:tc>
                  <a:txBody>
                    <a:bodyPr/>
                    <a:lstStyle/>
                    <a:p>
                      <a:pPr algn="ctr" rtl="0" fontAlgn="ctr"/>
                      <a:r>
                        <a:rPr lang="it-IT" sz="1600" b="1" u="none" strike="noStrike" dirty="0">
                          <a:effectLst/>
                        </a:rPr>
                        <a:t>WE</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a:effectLst/>
                        </a:rPr>
                        <a:t>Jun 28</a:t>
                      </a:r>
                      <a:r>
                        <a:rPr lang="it-IT" sz="1600" u="none" strike="noStrike" baseline="30000">
                          <a:effectLst/>
                        </a:rPr>
                        <a:t>th</a:t>
                      </a:r>
                      <a:r>
                        <a:rPr lang="it-IT" sz="1600" u="none" strike="noStrike">
                          <a:effectLst/>
                        </a:rPr>
                        <a:t>, 2016</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34158</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7 months</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18 days</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3</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r>
              <a:tr h="347329">
                <a:tc>
                  <a:txBody>
                    <a:bodyPr/>
                    <a:lstStyle/>
                    <a:p>
                      <a:pPr algn="ctr" rtl="0" fontAlgn="ctr"/>
                      <a:r>
                        <a:rPr lang="it-IT" sz="1600" b="1" u="none" strike="noStrike" dirty="0">
                          <a:effectLst/>
                        </a:rPr>
                        <a:t>NE</a:t>
                      </a:r>
                      <a:endParaRPr lang="it-IT" sz="1600" b="1" i="0" u="none" strike="noStrike" dirty="0">
                        <a:solidFill>
                          <a:srgbClr val="000000"/>
                        </a:solidFill>
                        <a:effectLst/>
                        <a:latin typeface="Calibri"/>
                      </a:endParaRPr>
                    </a:p>
                  </a:txBody>
                  <a:tcPr marL="7324" marR="7324" marT="7324" marB="0" anchor="ctr">
                    <a:solidFill>
                      <a:schemeClr val="tx2">
                        <a:lumMod val="40000"/>
                        <a:lumOff val="60000"/>
                      </a:schemeClr>
                    </a:solidFill>
                  </a:tcPr>
                </a:tc>
                <a:tc>
                  <a:txBody>
                    <a:bodyPr/>
                    <a:lstStyle/>
                    <a:p>
                      <a:pPr algn="ctr" rtl="0" fontAlgn="ctr"/>
                      <a:r>
                        <a:rPr lang="it-IT" sz="1600" u="none" strike="noStrike">
                          <a:effectLst/>
                        </a:rPr>
                        <a:t>Oct 13</a:t>
                      </a:r>
                      <a:r>
                        <a:rPr lang="it-IT" sz="1600" u="none" strike="noStrike" baseline="30000">
                          <a:effectLst/>
                        </a:rPr>
                        <a:t>th</a:t>
                      </a:r>
                      <a:r>
                        <a:rPr lang="it-IT" sz="1600" u="none" strike="noStrike">
                          <a:effectLst/>
                        </a:rPr>
                        <a:t>, 2016</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33676, 35038</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6 months</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a:effectLst/>
                        </a:rPr>
                        <a:t>4 months</a:t>
                      </a:r>
                      <a:endParaRPr lang="it-IT" sz="1600" b="0" i="0" u="none" strike="noStrike">
                        <a:solidFill>
                          <a:srgbClr val="000000"/>
                        </a:solidFill>
                        <a:effectLst/>
                        <a:latin typeface="Calibri"/>
                      </a:endParaRPr>
                    </a:p>
                  </a:txBody>
                  <a:tcPr marL="7324" marR="7324" marT="7324" marB="0" anchor="ctr">
                    <a:solidFill>
                      <a:schemeClr val="accent5">
                        <a:lumMod val="20000"/>
                        <a:lumOff val="80000"/>
                      </a:schemeClr>
                    </a:solidFill>
                  </a:tcPr>
                </a:tc>
                <a:tc>
                  <a:txBody>
                    <a:bodyPr/>
                    <a:lstStyle/>
                    <a:p>
                      <a:pPr algn="ctr" rtl="0" fontAlgn="ctr"/>
                      <a:r>
                        <a:rPr lang="it-IT" sz="1600" u="none" strike="noStrike" dirty="0">
                          <a:effectLst/>
                        </a:rPr>
                        <a:t>2</a:t>
                      </a:r>
                      <a:endParaRPr lang="it-IT" sz="1600" b="0" i="0" u="none" strike="noStrike" dirty="0">
                        <a:solidFill>
                          <a:srgbClr val="000000"/>
                        </a:solidFill>
                        <a:effectLst/>
                        <a:latin typeface="Calibri"/>
                      </a:endParaRPr>
                    </a:p>
                  </a:txBody>
                  <a:tcPr marL="7324" marR="7324" marT="7324" marB="0" anchor="ctr">
                    <a:solidFill>
                      <a:schemeClr val="accent5">
                        <a:lumMod val="20000"/>
                        <a:lumOff val="80000"/>
                      </a:schemeClr>
                    </a:solidFill>
                  </a:tcPr>
                </a:tc>
              </a:tr>
            </a:tbl>
          </a:graphicData>
        </a:graphic>
      </p:graphicFrame>
    </p:spTree>
    <p:extLst>
      <p:ext uri="{BB962C8B-B14F-4D97-AF65-F5344CB8AC3E}">
        <p14:creationId xmlns:p14="http://schemas.microsoft.com/office/powerpoint/2010/main" val="223352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roject choices</a:t>
            </a:r>
            <a:endParaRPr lang="en-US" dirty="0"/>
          </a:p>
        </p:txBody>
      </p:sp>
      <p:sp>
        <p:nvSpPr>
          <p:cNvPr id="3" name="Content Placeholder 2"/>
          <p:cNvSpPr>
            <a:spLocks noGrp="1"/>
          </p:cNvSpPr>
          <p:nvPr>
            <p:ph idx="1"/>
          </p:nvPr>
        </p:nvSpPr>
        <p:spPr/>
        <p:txBody>
          <a:bodyPr>
            <a:noAutofit/>
          </a:bodyPr>
          <a:lstStyle/>
          <a:p>
            <a:r>
              <a:rPr lang="en-US" sz="1800" b="1" dirty="0" smtClean="0">
                <a:solidFill>
                  <a:schemeClr val="tx2"/>
                </a:solidFill>
              </a:rPr>
              <a:t>Involvement of LSC experts </a:t>
            </a:r>
            <a:r>
              <a:rPr lang="en-US" sz="1800" dirty="0" smtClean="0">
                <a:solidFill>
                  <a:schemeClr val="tx2"/>
                </a:solidFill>
              </a:rPr>
              <a:t>(thanks to all of them!)</a:t>
            </a:r>
          </a:p>
          <a:p>
            <a:pPr lvl="1"/>
            <a:r>
              <a:rPr lang="en-US" dirty="0" smtClean="0">
                <a:solidFill>
                  <a:schemeClr val="tx2"/>
                </a:solidFill>
              </a:rPr>
              <a:t>First discussions with the LIGO team</a:t>
            </a:r>
          </a:p>
          <a:p>
            <a:pPr lvl="1"/>
            <a:r>
              <a:rPr lang="en-US" dirty="0" smtClean="0">
                <a:solidFill>
                  <a:schemeClr val="tx2"/>
                </a:solidFill>
              </a:rPr>
              <a:t>Close relationship with the LIGO collaboration and in particular with Glasgow group: e.g. A Bell and G Hammond were at VIRGO site to follow the assembly/integration phases of a payload, M. Van </a:t>
            </a:r>
            <a:r>
              <a:rPr lang="en-US" dirty="0" err="1" smtClean="0">
                <a:solidFill>
                  <a:schemeClr val="tx2"/>
                </a:solidFill>
              </a:rPr>
              <a:t>Veggel</a:t>
            </a:r>
            <a:r>
              <a:rPr lang="en-US" dirty="0" smtClean="0">
                <a:solidFill>
                  <a:schemeClr val="tx2"/>
                </a:solidFill>
              </a:rPr>
              <a:t> tested the anchors and the SB (we are really thankful to the whole collaboration)</a:t>
            </a:r>
            <a:endParaRPr lang="en-US" sz="1800" dirty="0">
              <a:solidFill>
                <a:schemeClr val="tx2"/>
              </a:solidFill>
            </a:endParaRPr>
          </a:p>
          <a:p>
            <a:endParaRPr lang="en-US" sz="1800" dirty="0" smtClean="0">
              <a:solidFill>
                <a:schemeClr val="tx2"/>
              </a:solidFill>
            </a:endParaRPr>
          </a:p>
          <a:p>
            <a:r>
              <a:rPr lang="en-US" sz="1800" dirty="0" smtClean="0">
                <a:solidFill>
                  <a:schemeClr val="tx2"/>
                </a:solidFill>
              </a:rPr>
              <a:t>PL/commissioning </a:t>
            </a:r>
            <a:r>
              <a:rPr lang="en-US" sz="1800" dirty="0">
                <a:solidFill>
                  <a:schemeClr val="tx2"/>
                </a:solidFill>
              </a:rPr>
              <a:t>coordinator pushed to </a:t>
            </a:r>
            <a:r>
              <a:rPr lang="en-US" sz="1800" dirty="0" smtClean="0">
                <a:solidFill>
                  <a:schemeClr val="tx2"/>
                </a:solidFill>
              </a:rPr>
              <a:t>use a </a:t>
            </a:r>
            <a:r>
              <a:rPr lang="en-US" sz="1800" b="1" dirty="0">
                <a:solidFill>
                  <a:schemeClr val="tx2"/>
                </a:solidFill>
              </a:rPr>
              <a:t>backup option </a:t>
            </a:r>
            <a:r>
              <a:rPr lang="en-US" sz="1800" dirty="0">
                <a:solidFill>
                  <a:schemeClr val="tx2"/>
                </a:solidFill>
              </a:rPr>
              <a:t>(steel wires) allowing to </a:t>
            </a:r>
            <a:r>
              <a:rPr lang="en-US" sz="1800" dirty="0" smtClean="0">
                <a:solidFill>
                  <a:schemeClr val="tx2"/>
                </a:solidFill>
              </a:rPr>
              <a:t>start real commissioning</a:t>
            </a:r>
            <a:endParaRPr lang="en-US" sz="1800" dirty="0">
              <a:solidFill>
                <a:schemeClr val="tx2"/>
              </a:solidFill>
            </a:endParaRPr>
          </a:p>
          <a:p>
            <a:endParaRPr lang="en-US" sz="1800" dirty="0" smtClean="0">
              <a:solidFill>
                <a:schemeClr val="tx2"/>
              </a:solidFill>
            </a:endParaRPr>
          </a:p>
          <a:p>
            <a:r>
              <a:rPr lang="en-US" sz="1800" dirty="0" smtClean="0">
                <a:solidFill>
                  <a:schemeClr val="tx2"/>
                </a:solidFill>
              </a:rPr>
              <a:t>The collaboration </a:t>
            </a:r>
            <a:r>
              <a:rPr lang="en-US" sz="1800" b="1" dirty="0" smtClean="0">
                <a:solidFill>
                  <a:schemeClr val="tx2"/>
                </a:solidFill>
              </a:rPr>
              <a:t>analyzed </a:t>
            </a:r>
            <a:r>
              <a:rPr lang="en-US" sz="1800" b="1" dirty="0" smtClean="0">
                <a:solidFill>
                  <a:schemeClr val="tx2"/>
                </a:solidFill>
              </a:rPr>
              <a:t>all the possible sources </a:t>
            </a:r>
            <a:r>
              <a:rPr lang="en-US" sz="1800" dirty="0" smtClean="0">
                <a:solidFill>
                  <a:schemeClr val="tx2"/>
                </a:solidFill>
              </a:rPr>
              <a:t>of the failures: mechanical tests, vacuum tests, thermal tests, chemical tests, radioactivity tests and so on (see the VIRGO </a:t>
            </a:r>
            <a:r>
              <a:rPr lang="en-US" sz="1800" dirty="0">
                <a:solidFill>
                  <a:schemeClr val="tx2"/>
                </a:solidFill>
              </a:rPr>
              <a:t>note </a:t>
            </a:r>
            <a:r>
              <a:rPr lang="en-US" sz="1800" dirty="0" smtClean="0">
                <a:solidFill>
                  <a:schemeClr val="tx2"/>
                </a:solidFill>
              </a:rPr>
              <a:t>VIR-0383A-16) =&gt; each single part showed better results than expected</a:t>
            </a:r>
            <a:endParaRPr lang="en-US" sz="1800" dirty="0">
              <a:solidFill>
                <a:schemeClr val="tx2"/>
              </a:solidFill>
            </a:endParaRPr>
          </a:p>
          <a:p>
            <a:pPr lvl="1"/>
            <a:endParaRPr lang="en-US" sz="1800" dirty="0" smtClean="0">
              <a:solidFill>
                <a:schemeClr val="tx2"/>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dirty="0">
              <a:solidFill>
                <a:prstClr val="black">
                  <a:tint val="75000"/>
                </a:prstClr>
              </a:solidFill>
            </a:endParaRPr>
          </a:p>
        </p:txBody>
      </p:sp>
      <p:sp>
        <p:nvSpPr>
          <p:cNvPr id="8" name="Date Placeholder 3"/>
          <p:cNvSpPr>
            <a:spLocks noGrp="1"/>
          </p:cNvSpPr>
          <p:nvPr>
            <p:ph type="dt" sz="half" idx="10"/>
          </p:nvPr>
        </p:nvSpPr>
        <p:spPr>
          <a:xfrm>
            <a:off x="457200" y="6356361"/>
            <a:ext cx="2362200" cy="365125"/>
          </a:xfrm>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9" name="Footer Placeholder 3"/>
          <p:cNvSpPr>
            <a:spLocks noGrp="1"/>
          </p:cNvSpPr>
          <p:nvPr>
            <p:ph type="ftr" sz="quarter" idx="11"/>
          </p:nvPr>
        </p:nvSpPr>
        <p:spPr>
          <a:xfrm>
            <a:off x="2819400" y="6356361"/>
            <a:ext cx="4191000" cy="365125"/>
          </a:xfrm>
        </p:spPr>
        <p:txBody>
          <a:bodyPr/>
          <a:lstStyle/>
          <a:p>
            <a:r>
              <a:rPr lang="en-US" dirty="0" smtClean="0">
                <a:solidFill>
                  <a:prstClr val="black">
                    <a:tint val="75000"/>
                  </a:prstClr>
                </a:solidFill>
              </a:rPr>
              <a:t>F. Travasso on behalf of VIRGO Collaboration</a:t>
            </a:r>
          </a:p>
        </p:txBody>
      </p:sp>
    </p:spTree>
    <p:extLst>
      <p:ext uri="{BB962C8B-B14F-4D97-AF65-F5344CB8AC3E}">
        <p14:creationId xmlns:p14="http://schemas.microsoft.com/office/powerpoint/2010/main" val="200088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Vacuum issue</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1758066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 long story</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dirty="0">
              <a:solidFill>
                <a:prstClr val="black">
                  <a:tint val="75000"/>
                </a:prst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7164" y="4341102"/>
            <a:ext cx="4789702" cy="1955062"/>
          </a:xfrm>
          <a:prstGeom prst="rect">
            <a:avLst/>
          </a:prstGeom>
        </p:spPr>
      </p:pic>
      <p:sp>
        <p:nvSpPr>
          <p:cNvPr id="9" name="TextBox 8"/>
          <p:cNvSpPr txBox="1"/>
          <p:nvPr/>
        </p:nvSpPr>
        <p:spPr>
          <a:xfrm>
            <a:off x="573206" y="1282894"/>
            <a:ext cx="8123830" cy="3416320"/>
          </a:xfrm>
          <a:prstGeom prst="rect">
            <a:avLst/>
          </a:prstGeom>
          <a:noFill/>
        </p:spPr>
        <p:txBody>
          <a:bodyPr wrap="square" rtlCol="0">
            <a:spAutoFit/>
          </a:bodyPr>
          <a:lstStyle/>
          <a:p>
            <a:r>
              <a:rPr lang="en-US" dirty="0">
                <a:solidFill>
                  <a:schemeClr val="tx2"/>
                </a:solidFill>
                <a:latin typeface="Gotham Light"/>
              </a:rPr>
              <a:t>On October 13</a:t>
            </a:r>
            <a:r>
              <a:rPr lang="en-US" baseline="30000" dirty="0">
                <a:solidFill>
                  <a:schemeClr val="tx2"/>
                </a:solidFill>
                <a:latin typeface="Gotham Light"/>
              </a:rPr>
              <a:t>th</a:t>
            </a:r>
            <a:r>
              <a:rPr lang="en-US" dirty="0">
                <a:solidFill>
                  <a:schemeClr val="tx2"/>
                </a:solidFill>
                <a:latin typeface="Gotham Light"/>
              </a:rPr>
              <a:t>, 2016, </a:t>
            </a:r>
            <a:r>
              <a:rPr lang="en-US" dirty="0" smtClean="0">
                <a:solidFill>
                  <a:schemeClr val="tx2"/>
                </a:solidFill>
                <a:latin typeface="Gotham Light"/>
              </a:rPr>
              <a:t>the NE payload </a:t>
            </a:r>
            <a:r>
              <a:rPr lang="en-US" b="1" dirty="0" smtClean="0">
                <a:solidFill>
                  <a:schemeClr val="tx2"/>
                </a:solidFill>
                <a:latin typeface="Gotham Light"/>
              </a:rPr>
              <a:t>failed</a:t>
            </a:r>
            <a:r>
              <a:rPr lang="en-US" dirty="0" smtClean="0">
                <a:solidFill>
                  <a:schemeClr val="tx2"/>
                </a:solidFill>
                <a:latin typeface="Gotham Light"/>
              </a:rPr>
              <a:t> </a:t>
            </a:r>
            <a:r>
              <a:rPr lang="en-US" b="1" dirty="0" smtClean="0">
                <a:solidFill>
                  <a:schemeClr val="tx2"/>
                </a:solidFill>
                <a:latin typeface="Gotham Light"/>
              </a:rPr>
              <a:t>during a venting operation</a:t>
            </a:r>
            <a:r>
              <a:rPr lang="en-US" dirty="0" smtClean="0">
                <a:solidFill>
                  <a:schemeClr val="tx2"/>
                </a:solidFill>
                <a:latin typeface="Gotham Light"/>
              </a:rPr>
              <a:t>. It was 6 months in air and 4 months in vacuum: we </a:t>
            </a:r>
            <a:r>
              <a:rPr lang="en-US" dirty="0">
                <a:solidFill>
                  <a:schemeClr val="tx2"/>
                </a:solidFill>
                <a:latin typeface="Gotham Light"/>
              </a:rPr>
              <a:t>finally realized  that we had a </a:t>
            </a:r>
            <a:r>
              <a:rPr lang="en-US" b="1" dirty="0">
                <a:solidFill>
                  <a:schemeClr val="tx2"/>
                </a:solidFill>
                <a:latin typeface="Gotham Light"/>
              </a:rPr>
              <a:t>contamination problem coming from the pumping </a:t>
            </a:r>
            <a:r>
              <a:rPr lang="en-US" b="1" dirty="0" smtClean="0">
                <a:solidFill>
                  <a:schemeClr val="tx2"/>
                </a:solidFill>
                <a:latin typeface="Gotham Light"/>
              </a:rPr>
              <a:t>system</a:t>
            </a:r>
          </a:p>
          <a:p>
            <a:endParaRPr lang="en-US" b="1" dirty="0">
              <a:solidFill>
                <a:schemeClr val="tx2"/>
              </a:solidFill>
              <a:latin typeface="Gotham Light"/>
            </a:endParaRPr>
          </a:p>
          <a:p>
            <a:r>
              <a:rPr lang="en-US" dirty="0">
                <a:solidFill>
                  <a:schemeClr val="tx2"/>
                </a:solidFill>
                <a:latin typeface="Gotham Light"/>
              </a:rPr>
              <a:t>This was confirmed by: </a:t>
            </a:r>
          </a:p>
          <a:p>
            <a:pPr marL="285750" indent="-285750">
              <a:buFont typeface="Arial" panose="020B0604020202020204" pitchFamily="34" charset="0"/>
              <a:buChar char="•"/>
            </a:pPr>
            <a:r>
              <a:rPr lang="en-US" dirty="0">
                <a:solidFill>
                  <a:schemeClr val="tx2"/>
                </a:solidFill>
                <a:latin typeface="Gotham Light"/>
              </a:rPr>
              <a:t>the failure started always (6 on 7 failures) from the fibers </a:t>
            </a:r>
            <a:r>
              <a:rPr lang="en-US" b="1" dirty="0">
                <a:solidFill>
                  <a:schemeClr val="tx2"/>
                </a:solidFill>
                <a:latin typeface="Gotham Light"/>
              </a:rPr>
              <a:t>close to the venting side</a:t>
            </a:r>
          </a:p>
          <a:p>
            <a:pPr marL="285750" indent="-285750">
              <a:buFont typeface="Arial" panose="020B0604020202020204" pitchFamily="34" charset="0"/>
              <a:buChar char="•"/>
            </a:pPr>
            <a:endParaRPr lang="en-US" dirty="0">
              <a:solidFill>
                <a:schemeClr val="tx2"/>
              </a:solidFill>
              <a:latin typeface="Gotham Light"/>
            </a:endParaRPr>
          </a:p>
          <a:p>
            <a:pPr marL="285750" indent="-285750">
              <a:buFont typeface="Arial" panose="020B0604020202020204" pitchFamily="34" charset="0"/>
              <a:buChar char="•"/>
            </a:pPr>
            <a:r>
              <a:rPr lang="en-US" dirty="0">
                <a:solidFill>
                  <a:schemeClr val="tx2"/>
                </a:solidFill>
                <a:latin typeface="Gotham Light"/>
              </a:rPr>
              <a:t>the report of </a:t>
            </a:r>
            <a:r>
              <a:rPr lang="en-US" b="1" dirty="0">
                <a:solidFill>
                  <a:schemeClr val="tx2"/>
                </a:solidFill>
                <a:latin typeface="Gotham Light"/>
              </a:rPr>
              <a:t>SSV</a:t>
            </a:r>
            <a:r>
              <a:rPr lang="en-US" dirty="0">
                <a:solidFill>
                  <a:schemeClr val="tx2"/>
                </a:solidFill>
                <a:latin typeface="Gotham Light"/>
              </a:rPr>
              <a:t>, stating that all our failures started from the thin part of the fibers: </a:t>
            </a:r>
            <a:r>
              <a:rPr lang="en-US" b="1" dirty="0">
                <a:solidFill>
                  <a:schemeClr val="tx2"/>
                </a:solidFill>
                <a:latin typeface="Gotham Light"/>
              </a:rPr>
              <a:t>something from the venting pipe </a:t>
            </a:r>
            <a:r>
              <a:rPr lang="en-US" b="1" dirty="0" err="1" smtClean="0">
                <a:solidFill>
                  <a:schemeClr val="tx2"/>
                </a:solidFill>
                <a:latin typeface="Gotham Light"/>
              </a:rPr>
              <a:t>hitted</a:t>
            </a:r>
            <a:r>
              <a:rPr lang="en-US" b="1" dirty="0" smtClean="0">
                <a:solidFill>
                  <a:schemeClr val="tx2"/>
                </a:solidFill>
                <a:latin typeface="Gotham Light"/>
              </a:rPr>
              <a:t> </a:t>
            </a:r>
            <a:r>
              <a:rPr lang="en-US" b="1" dirty="0">
                <a:solidFill>
                  <a:schemeClr val="tx2"/>
                </a:solidFill>
                <a:latin typeface="Gotham Light"/>
              </a:rPr>
              <a:t>the fibers</a:t>
            </a:r>
            <a:endParaRPr lang="is-IS" b="1" dirty="0">
              <a:solidFill>
                <a:schemeClr val="tx2"/>
              </a:solidFill>
              <a:latin typeface="Gotham Light"/>
            </a:endParaRPr>
          </a:p>
          <a:p>
            <a:endParaRPr lang="en-US" dirty="0">
              <a:solidFill>
                <a:schemeClr val="tx2"/>
              </a:solidFill>
              <a:latin typeface="Gotham Light"/>
              <a:cs typeface="Gotham Medium"/>
            </a:endParaRPr>
          </a:p>
          <a:p>
            <a:endParaRPr lang="en-US" dirty="0">
              <a:solidFill>
                <a:schemeClr val="tx2"/>
              </a:solidFill>
              <a:latin typeface="Gotham Light"/>
            </a:endParaRPr>
          </a:p>
        </p:txBody>
      </p:sp>
    </p:spTree>
    <p:extLst>
      <p:ext uri="{BB962C8B-B14F-4D97-AF65-F5344CB8AC3E}">
        <p14:creationId xmlns:p14="http://schemas.microsoft.com/office/powerpoint/2010/main" val="1891253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 y="25400"/>
            <a:ext cx="7137763" cy="868362"/>
          </a:xfrm>
        </p:spPr>
        <p:txBody>
          <a:bodyPr/>
          <a:lstStyle/>
          <a:p>
            <a:r>
              <a:rPr lang="it-IT" dirty="0" err="1" smtClean="0"/>
              <a:t>Vacuum</a:t>
            </a:r>
            <a:r>
              <a:rPr lang="it-IT" dirty="0" smtClean="0"/>
              <a:t> </a:t>
            </a:r>
            <a:r>
              <a:rPr lang="it-IT" dirty="0" err="1" smtClean="0"/>
              <a:t>tests</a:t>
            </a:r>
            <a:r>
              <a:rPr lang="it-IT" dirty="0" smtClean="0"/>
              <a:t> </a:t>
            </a:r>
            <a:r>
              <a:rPr lang="it-IT" dirty="0" err="1" smtClean="0"/>
              <a:t>at</a:t>
            </a:r>
            <a:r>
              <a:rPr lang="it-IT" dirty="0" smtClean="0"/>
              <a:t> VIRGO site</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dirty="0">
              <a:solidFill>
                <a:prstClr val="black">
                  <a:tint val="75000"/>
                </a:prstClr>
              </a:solidFill>
            </a:endParaRPr>
          </a:p>
        </p:txBody>
      </p:sp>
      <p:graphicFrame>
        <p:nvGraphicFramePr>
          <p:cNvPr id="7" name="Tabella 3"/>
          <p:cNvGraphicFramePr>
            <a:graphicFrameLocks noGrp="1"/>
          </p:cNvGraphicFramePr>
          <p:nvPr>
            <p:ph idx="1"/>
            <p:extLst>
              <p:ext uri="{D42A27DB-BD31-4B8C-83A1-F6EECF244321}">
                <p14:modId xmlns:p14="http://schemas.microsoft.com/office/powerpoint/2010/main" val="3217121531"/>
              </p:ext>
            </p:extLst>
          </p:nvPr>
        </p:nvGraphicFramePr>
        <p:xfrm>
          <a:off x="38101" y="2046519"/>
          <a:ext cx="6127566" cy="4824228"/>
        </p:xfrm>
        <a:graphic>
          <a:graphicData uri="http://schemas.openxmlformats.org/drawingml/2006/table">
            <a:tbl>
              <a:tblPr firstRow="1" bandRow="1">
                <a:tableStyleId>{5C22544A-7EE6-4342-B048-85BDC9FD1C3A}</a:tableStyleId>
              </a:tblPr>
              <a:tblGrid>
                <a:gridCol w="411938"/>
                <a:gridCol w="988761"/>
                <a:gridCol w="1024365"/>
                <a:gridCol w="1693465"/>
                <a:gridCol w="2009037"/>
              </a:tblGrid>
              <a:tr h="467083">
                <a:tc>
                  <a:txBody>
                    <a:bodyPr/>
                    <a:lstStyle/>
                    <a:p>
                      <a:r>
                        <a:rPr lang="it-IT" sz="1200" dirty="0" err="1" smtClean="0"/>
                        <a:t>run</a:t>
                      </a:r>
                      <a:endParaRPr lang="en-US" sz="1200" dirty="0"/>
                    </a:p>
                  </a:txBody>
                  <a:tcPr>
                    <a:solidFill>
                      <a:schemeClr val="tx2"/>
                    </a:solidFill>
                  </a:tcPr>
                </a:tc>
                <a:tc>
                  <a:txBody>
                    <a:bodyPr/>
                    <a:lstStyle/>
                    <a:p>
                      <a:r>
                        <a:rPr lang="it-IT" sz="1200" dirty="0" smtClean="0"/>
                        <a:t>Id</a:t>
                      </a:r>
                      <a:endParaRPr lang="en-US" sz="1200" dirty="0"/>
                    </a:p>
                  </a:txBody>
                  <a:tcPr>
                    <a:solidFill>
                      <a:schemeClr val="tx2"/>
                    </a:solidFill>
                  </a:tcPr>
                </a:tc>
                <a:tc>
                  <a:txBody>
                    <a:bodyPr/>
                    <a:lstStyle/>
                    <a:p>
                      <a:r>
                        <a:rPr lang="it-IT" sz="1200" dirty="0" err="1" smtClean="0"/>
                        <a:t>Aim</a:t>
                      </a:r>
                      <a:r>
                        <a:rPr lang="it-IT" sz="1200" dirty="0" smtClean="0"/>
                        <a:t> of</a:t>
                      </a:r>
                      <a:r>
                        <a:rPr lang="it-IT" sz="1200" baseline="0" dirty="0" smtClean="0"/>
                        <a:t> the test</a:t>
                      </a:r>
                      <a:endParaRPr lang="en-US" sz="1200" dirty="0"/>
                    </a:p>
                  </a:txBody>
                  <a:tcPr>
                    <a:solidFill>
                      <a:schemeClr val="tx2"/>
                    </a:solidFill>
                  </a:tcPr>
                </a:tc>
                <a:tc>
                  <a:txBody>
                    <a:bodyPr/>
                    <a:lstStyle/>
                    <a:p>
                      <a:r>
                        <a:rPr lang="it-IT" sz="1200" dirty="0" err="1" smtClean="0"/>
                        <a:t>Failure</a:t>
                      </a:r>
                      <a:r>
                        <a:rPr lang="it-IT" sz="1200" dirty="0" smtClean="0"/>
                        <a:t>  </a:t>
                      </a:r>
                      <a:r>
                        <a:rPr lang="it-IT" sz="1200" dirty="0" err="1" smtClean="0"/>
                        <a:t>type</a:t>
                      </a:r>
                      <a:endParaRPr lang="en-US" sz="1200" dirty="0"/>
                    </a:p>
                  </a:txBody>
                  <a:tcPr>
                    <a:solidFill>
                      <a:schemeClr val="tx2"/>
                    </a:solidFill>
                  </a:tcPr>
                </a:tc>
                <a:tc>
                  <a:txBody>
                    <a:bodyPr/>
                    <a:lstStyle/>
                    <a:p>
                      <a:r>
                        <a:rPr lang="it-IT" sz="1200" dirty="0" err="1" smtClean="0"/>
                        <a:t>Other</a:t>
                      </a:r>
                      <a:r>
                        <a:rPr lang="it-IT" sz="1200" dirty="0" smtClean="0"/>
                        <a:t> notes</a:t>
                      </a:r>
                      <a:endParaRPr lang="en-US" sz="1200" dirty="0"/>
                    </a:p>
                  </a:txBody>
                  <a:tcPr>
                    <a:solidFill>
                      <a:schemeClr val="tx2"/>
                    </a:solidFill>
                  </a:tcPr>
                </a:tc>
              </a:tr>
              <a:tr h="467083">
                <a:tc>
                  <a:txBody>
                    <a:bodyPr/>
                    <a:lstStyle/>
                    <a:p>
                      <a:r>
                        <a:rPr lang="it-IT" sz="1200" dirty="0" smtClean="0"/>
                        <a:t>1</a:t>
                      </a:r>
                      <a:endParaRPr lang="en-US" sz="1200" dirty="0"/>
                    </a:p>
                  </a:txBody>
                  <a:tcPr/>
                </a:tc>
                <a:tc>
                  <a:txBody>
                    <a:bodyPr/>
                    <a:lstStyle/>
                    <a:p>
                      <a:r>
                        <a:rPr lang="it-IT" sz="1200" dirty="0" err="1" smtClean="0"/>
                        <a:t>Fiber</a:t>
                      </a:r>
                      <a:r>
                        <a:rPr lang="it-IT" sz="1200" dirty="0" smtClean="0"/>
                        <a:t> #0</a:t>
                      </a:r>
                    </a:p>
                    <a:p>
                      <a:r>
                        <a:rPr lang="en-US" sz="1200" b="0" i="0" kern="1200" dirty="0" smtClean="0">
                          <a:solidFill>
                            <a:schemeClr val="dk1"/>
                          </a:solidFill>
                          <a:effectLst/>
                          <a:latin typeface="+mn-lt"/>
                          <a:ea typeface="+mn-ea"/>
                          <a:cs typeface="+mn-cs"/>
                        </a:rPr>
                        <a:t>20160216_1</a:t>
                      </a:r>
                      <a:endParaRPr lang="en-US" sz="1200" b="1" u="sng" dirty="0">
                        <a:solidFill>
                          <a:srgbClr val="FF0000"/>
                        </a:solidFill>
                      </a:endParaRPr>
                    </a:p>
                  </a:txBody>
                  <a:tcPr/>
                </a:tc>
                <a:tc>
                  <a:txBody>
                    <a:bodyPr/>
                    <a:lstStyle/>
                    <a:p>
                      <a:r>
                        <a:rPr lang="it-IT" sz="1200" dirty="0" err="1" smtClean="0"/>
                        <a:t>Vacuum</a:t>
                      </a:r>
                      <a:r>
                        <a:rPr lang="it-IT" sz="1200" dirty="0" smtClean="0"/>
                        <a:t> </a:t>
                      </a:r>
                      <a:r>
                        <a:rPr lang="it-IT" sz="1200" dirty="0" err="1" smtClean="0"/>
                        <a:t>cycle</a:t>
                      </a:r>
                      <a:r>
                        <a:rPr lang="it-IT" sz="1200" baseline="0" dirty="0" smtClean="0"/>
                        <a:t> ‘</a:t>
                      </a:r>
                      <a:r>
                        <a:rPr lang="it-IT" sz="1200" baseline="0" dirty="0" err="1" smtClean="0"/>
                        <a:t>normal</a:t>
                      </a:r>
                      <a:r>
                        <a:rPr lang="it-IT" sz="1200" baseline="0" dirty="0" smtClean="0"/>
                        <a:t>’</a:t>
                      </a:r>
                      <a:endParaRPr lang="en-US" sz="1200" dirty="0"/>
                    </a:p>
                  </a:txBody>
                  <a:tcPr/>
                </a:tc>
                <a:tc>
                  <a:txBody>
                    <a:bodyPr/>
                    <a:lstStyle/>
                    <a:p>
                      <a:r>
                        <a:rPr lang="it-IT" sz="1200" dirty="0" smtClean="0"/>
                        <a:t>No</a:t>
                      </a:r>
                      <a:r>
                        <a:rPr lang="it-IT" sz="1200" baseline="0" dirty="0" smtClean="0"/>
                        <a:t> </a:t>
                      </a:r>
                      <a:r>
                        <a:rPr lang="it-IT" sz="1200" baseline="0" dirty="0" err="1" smtClean="0"/>
                        <a:t>failure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Aug-Oct</a:t>
                      </a:r>
                      <a:r>
                        <a:rPr lang="it-IT" sz="1200" dirty="0" smtClean="0"/>
                        <a:t> under </a:t>
                      </a:r>
                      <a:r>
                        <a:rPr lang="it-IT" sz="1200" dirty="0" err="1" smtClean="0"/>
                        <a:t>vacuum</a:t>
                      </a:r>
                      <a:endParaRPr lang="en-US" sz="1200" dirty="0" smtClean="0"/>
                    </a:p>
                    <a:p>
                      <a:endParaRPr lang="en-US" sz="1200" dirty="0"/>
                    </a:p>
                  </a:txBody>
                  <a:tcPr/>
                </a:tc>
              </a:tr>
              <a:tr h="591384">
                <a:tc>
                  <a:txBody>
                    <a:bodyPr/>
                    <a:lstStyle/>
                    <a:p>
                      <a:r>
                        <a:rPr lang="it-IT" sz="1200" dirty="0" smtClean="0"/>
                        <a:t>2</a:t>
                      </a:r>
                      <a:endParaRPr lang="en-US" sz="1200" dirty="0"/>
                    </a:p>
                  </a:txBody>
                  <a:tcPr/>
                </a:tc>
                <a:tc>
                  <a:txBody>
                    <a:bodyPr/>
                    <a:lstStyle/>
                    <a:p>
                      <a:r>
                        <a:rPr lang="it-IT" sz="1200" dirty="0" err="1" smtClean="0"/>
                        <a:t>Fiber</a:t>
                      </a:r>
                      <a:r>
                        <a:rPr lang="it-IT" sz="1200" baseline="0" dirty="0" smtClean="0"/>
                        <a:t> #1</a:t>
                      </a:r>
                    </a:p>
                    <a:p>
                      <a:r>
                        <a:rPr lang="fi-FI" sz="1200" b="0" i="0" kern="1200" dirty="0" smtClean="0">
                          <a:solidFill>
                            <a:schemeClr val="dk1"/>
                          </a:solidFill>
                          <a:effectLst/>
                          <a:latin typeface="+mn-lt"/>
                          <a:ea typeface="+mn-ea"/>
                          <a:cs typeface="+mn-cs"/>
                        </a:rPr>
                        <a:t>20161027_1</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Venting</a:t>
                      </a:r>
                      <a:r>
                        <a:rPr lang="it-IT" sz="1200" dirty="0" smtClean="0"/>
                        <a:t>  test</a:t>
                      </a:r>
                      <a:r>
                        <a:rPr lang="it-IT" sz="1200" baseline="0" dirty="0" smtClean="0"/>
                        <a:t> – first </a:t>
                      </a:r>
                      <a:r>
                        <a:rPr lang="it-IT" sz="1200" baseline="0" dirty="0" err="1" smtClean="0"/>
                        <a:t>run</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1" baseline="0" dirty="0" smtClean="0">
                          <a:solidFill>
                            <a:srgbClr val="0258FC"/>
                          </a:solidFill>
                        </a:rPr>
                        <a:t>A </a:t>
                      </a:r>
                      <a:r>
                        <a:rPr lang="it-IT" sz="1200" b="1" baseline="0" dirty="0" err="1" smtClean="0">
                          <a:solidFill>
                            <a:srgbClr val="0258FC"/>
                          </a:solidFill>
                        </a:rPr>
                        <a:t>few</a:t>
                      </a:r>
                      <a:r>
                        <a:rPr lang="it-IT" sz="1200" b="1" dirty="0" smtClean="0">
                          <a:solidFill>
                            <a:srgbClr val="0258FC"/>
                          </a:solidFill>
                        </a:rPr>
                        <a:t> sec </a:t>
                      </a:r>
                      <a:r>
                        <a:rPr lang="it-IT" sz="1200" b="1" dirty="0" err="1" smtClean="0">
                          <a:solidFill>
                            <a:srgbClr val="0258FC"/>
                          </a:solidFill>
                        </a:rPr>
                        <a:t>after</a:t>
                      </a:r>
                      <a:r>
                        <a:rPr lang="it-IT" sz="1200" b="1" dirty="0" smtClean="0">
                          <a:solidFill>
                            <a:srgbClr val="0258FC"/>
                          </a:solidFill>
                        </a:rPr>
                        <a:t>  </a:t>
                      </a:r>
                      <a:r>
                        <a:rPr lang="it-IT" sz="1200" b="1" dirty="0" err="1" smtClean="0">
                          <a:solidFill>
                            <a:srgbClr val="0258FC"/>
                          </a:solidFill>
                        </a:rPr>
                        <a:t>venting</a:t>
                      </a:r>
                      <a:r>
                        <a:rPr lang="it-IT" sz="1200" b="1" dirty="0" smtClean="0">
                          <a:solidFill>
                            <a:srgbClr val="0258FC"/>
                          </a:solidFill>
                        </a:rPr>
                        <a:t> start (</a:t>
                      </a:r>
                      <a:r>
                        <a:rPr lang="it-IT" sz="1200" b="1" baseline="0" dirty="0" smtClean="0">
                          <a:solidFill>
                            <a:srgbClr val="0258FC"/>
                          </a:solidFill>
                        </a:rPr>
                        <a:t>7/11)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4 </a:t>
                      </a:r>
                      <a:r>
                        <a:rPr lang="it-IT" sz="1200" dirty="0" err="1" smtClean="0"/>
                        <a:t>days</a:t>
                      </a:r>
                      <a:r>
                        <a:rPr lang="it-IT" sz="1200" dirty="0" smtClean="0"/>
                        <a:t> of </a:t>
                      </a:r>
                      <a:r>
                        <a:rPr lang="it-IT" sz="1200" dirty="0" err="1" smtClean="0"/>
                        <a:t>vacuum</a:t>
                      </a:r>
                      <a:r>
                        <a:rPr lang="it-IT" sz="1200" dirty="0" smtClean="0"/>
                        <a:t> ,</a:t>
                      </a:r>
                      <a:r>
                        <a:rPr lang="it-IT" sz="1200" baseline="0" dirty="0" smtClean="0"/>
                        <a:t> </a:t>
                      </a:r>
                      <a:r>
                        <a:rPr lang="it-IT" sz="1200" baseline="0" dirty="0" err="1" smtClean="0"/>
                        <a:t>quantity</a:t>
                      </a:r>
                      <a:r>
                        <a:rPr lang="it-IT" sz="1200" baseline="0" dirty="0" smtClean="0"/>
                        <a:t> of test </a:t>
                      </a:r>
                      <a:r>
                        <a:rPr lang="it-IT" sz="1200" baseline="0" dirty="0" err="1" smtClean="0"/>
                        <a:t>ventings</a:t>
                      </a:r>
                      <a:r>
                        <a:rPr lang="it-IT" sz="1200" baseline="0" dirty="0" smtClean="0"/>
                        <a:t> = 1</a:t>
                      </a:r>
                      <a:endParaRPr lang="it-IT" sz="1200" dirty="0" smtClean="0"/>
                    </a:p>
                  </a:txBody>
                  <a:tcPr/>
                </a:tc>
              </a:tr>
              <a:tr h="646731">
                <a:tc>
                  <a:txBody>
                    <a:bodyPr/>
                    <a:lstStyle/>
                    <a:p>
                      <a:r>
                        <a:rPr lang="it-IT" sz="1200" dirty="0" smtClean="0"/>
                        <a:t>3</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Fiber</a:t>
                      </a:r>
                      <a:r>
                        <a:rPr lang="it-IT" sz="1200" baseline="0" dirty="0" smtClean="0"/>
                        <a:t> #2</a:t>
                      </a:r>
                    </a:p>
                    <a:p>
                      <a:r>
                        <a:rPr lang="fi-FI" sz="1200" b="0" i="0" kern="1200" dirty="0" smtClean="0">
                          <a:solidFill>
                            <a:schemeClr val="dk1"/>
                          </a:solidFill>
                          <a:effectLst/>
                          <a:latin typeface="+mn-lt"/>
                          <a:ea typeface="+mn-ea"/>
                          <a:cs typeface="+mn-cs"/>
                        </a:rPr>
                        <a:t>20161027_2</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Venting</a:t>
                      </a:r>
                      <a:r>
                        <a:rPr lang="it-IT" sz="1200" dirty="0" smtClean="0"/>
                        <a:t> test – </a:t>
                      </a:r>
                      <a:r>
                        <a:rPr lang="it-IT" sz="1200" dirty="0" err="1" smtClean="0"/>
                        <a:t>confirmation</a:t>
                      </a:r>
                      <a:r>
                        <a:rPr lang="it-IT" sz="1200" dirty="0" smtClean="0"/>
                        <a:t> 2</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1" dirty="0" smtClean="0">
                          <a:solidFill>
                            <a:srgbClr val="0258FC"/>
                          </a:solidFill>
                        </a:rPr>
                        <a:t>9 </a:t>
                      </a:r>
                      <a:r>
                        <a:rPr lang="it-IT" sz="1200" b="1" dirty="0" err="1" smtClean="0">
                          <a:solidFill>
                            <a:srgbClr val="0258FC"/>
                          </a:solidFill>
                        </a:rPr>
                        <a:t>hr</a:t>
                      </a:r>
                      <a:r>
                        <a:rPr lang="it-IT" sz="1200" b="1" dirty="0" smtClean="0">
                          <a:solidFill>
                            <a:srgbClr val="0258FC"/>
                          </a:solidFill>
                        </a:rPr>
                        <a:t> </a:t>
                      </a:r>
                      <a:r>
                        <a:rPr lang="it-IT" sz="1200" b="1" dirty="0" err="1" smtClean="0">
                          <a:solidFill>
                            <a:srgbClr val="0258FC"/>
                          </a:solidFill>
                        </a:rPr>
                        <a:t>after</a:t>
                      </a:r>
                      <a:r>
                        <a:rPr lang="it-IT" sz="1200" b="1" baseline="0" dirty="0" smtClean="0">
                          <a:solidFill>
                            <a:srgbClr val="0258FC"/>
                          </a:solidFill>
                        </a:rPr>
                        <a:t> </a:t>
                      </a:r>
                      <a:r>
                        <a:rPr lang="it-IT" sz="1200" b="1" dirty="0" err="1" smtClean="0">
                          <a:solidFill>
                            <a:srgbClr val="0258FC"/>
                          </a:solidFill>
                        </a:rPr>
                        <a:t>venting</a:t>
                      </a:r>
                      <a:r>
                        <a:rPr lang="it-IT" sz="1200" b="1" dirty="0" smtClean="0">
                          <a:solidFill>
                            <a:srgbClr val="0258FC"/>
                          </a:solidFill>
                        </a:rPr>
                        <a:t> (</a:t>
                      </a:r>
                      <a:r>
                        <a:rPr lang="it-IT" sz="1200" b="1" baseline="0" dirty="0" smtClean="0">
                          <a:solidFill>
                            <a:srgbClr val="0258FC"/>
                          </a:solidFill>
                        </a:rPr>
                        <a:t>28/11 </a:t>
                      </a:r>
                      <a:r>
                        <a:rPr lang="it-IT" sz="1200" b="1" dirty="0" smtClean="0">
                          <a:solidFill>
                            <a:srgbClr val="0258FC"/>
                          </a:solidFill>
                        </a:rPr>
                        <a:t>)</a:t>
                      </a:r>
                      <a:endParaRPr lang="en-US" sz="1200" b="1" dirty="0" smtClean="0">
                        <a:solidFill>
                          <a:srgbClr val="0258FC"/>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11 </a:t>
                      </a:r>
                      <a:r>
                        <a:rPr lang="it-IT" sz="1200" dirty="0" err="1" smtClean="0"/>
                        <a:t>days</a:t>
                      </a:r>
                      <a:r>
                        <a:rPr lang="it-IT" sz="1200" dirty="0" smtClean="0"/>
                        <a:t> of </a:t>
                      </a:r>
                      <a:r>
                        <a:rPr lang="it-IT" sz="1200" dirty="0" err="1" smtClean="0"/>
                        <a:t>vacuum</a:t>
                      </a:r>
                      <a:r>
                        <a:rPr lang="it-IT" sz="1200" dirty="0" smtClean="0"/>
                        <a:t> ,</a:t>
                      </a:r>
                      <a:r>
                        <a:rPr lang="it-IT" sz="1200" baseline="0" dirty="0" smtClean="0"/>
                        <a:t> </a:t>
                      </a:r>
                      <a:r>
                        <a:rPr lang="it-IT" sz="1200" baseline="0" dirty="0" err="1" smtClean="0"/>
                        <a:t>quantity</a:t>
                      </a:r>
                      <a:r>
                        <a:rPr lang="it-IT" sz="1200" baseline="0" dirty="0" smtClean="0"/>
                        <a:t> of test </a:t>
                      </a:r>
                      <a:r>
                        <a:rPr lang="it-IT" sz="1200" baseline="0" dirty="0" err="1" smtClean="0"/>
                        <a:t>ventings</a:t>
                      </a:r>
                      <a:r>
                        <a:rPr lang="it-IT" sz="1200" baseline="0" dirty="0" smtClean="0"/>
                        <a:t> = 3</a:t>
                      </a:r>
                      <a:endParaRPr lang="it-IT" sz="1200" dirty="0" smtClean="0"/>
                    </a:p>
                  </a:txBody>
                  <a:tcPr/>
                </a:tc>
              </a:tr>
              <a:tr h="646731">
                <a:tc>
                  <a:txBody>
                    <a:bodyPr/>
                    <a:lstStyle/>
                    <a:p>
                      <a:r>
                        <a:rPr lang="it-IT" sz="1200" dirty="0" smtClean="0"/>
                        <a:t>4</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Fiber</a:t>
                      </a:r>
                      <a:r>
                        <a:rPr lang="it-IT" sz="1200" baseline="0" dirty="0" smtClean="0"/>
                        <a:t> #3</a:t>
                      </a:r>
                    </a:p>
                    <a:p>
                      <a:r>
                        <a:rPr lang="en-US" sz="1200" b="0" i="0" kern="1200" dirty="0" smtClean="0">
                          <a:solidFill>
                            <a:schemeClr val="dk1"/>
                          </a:solidFill>
                          <a:effectLst/>
                          <a:latin typeface="+mn-lt"/>
                          <a:ea typeface="+mn-ea"/>
                          <a:cs typeface="+mn-cs"/>
                        </a:rPr>
                        <a:t>20161129_4</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Venting</a:t>
                      </a:r>
                      <a:r>
                        <a:rPr lang="it-IT" sz="1200" dirty="0" smtClean="0"/>
                        <a:t> test </a:t>
                      </a:r>
                      <a:r>
                        <a:rPr lang="en-US" sz="1200" dirty="0" smtClean="0"/>
                        <a:t>–</a:t>
                      </a:r>
                      <a:r>
                        <a:rPr lang="en-US" sz="1200" baseline="0" dirty="0" smtClean="0"/>
                        <a:t> confirmation 3</a:t>
                      </a: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A</a:t>
                      </a:r>
                      <a:r>
                        <a:rPr lang="it-IT" sz="1200" baseline="0" dirty="0" smtClean="0"/>
                        <a:t> </a:t>
                      </a:r>
                      <a:r>
                        <a:rPr lang="it-IT" sz="1200" baseline="0" dirty="0" err="1" smtClean="0"/>
                        <a:t>few</a:t>
                      </a:r>
                      <a:r>
                        <a:rPr lang="it-IT" sz="1200" dirty="0" smtClean="0"/>
                        <a:t> sec </a:t>
                      </a:r>
                      <a:r>
                        <a:rPr lang="it-IT" sz="1200" dirty="0" err="1" smtClean="0"/>
                        <a:t>after</a:t>
                      </a:r>
                      <a:r>
                        <a:rPr lang="it-IT" sz="1200" dirty="0" smtClean="0"/>
                        <a:t> </a:t>
                      </a:r>
                      <a:r>
                        <a:rPr lang="it-IT" sz="1200" dirty="0" err="1" smtClean="0"/>
                        <a:t>venting</a:t>
                      </a:r>
                      <a:r>
                        <a:rPr lang="it-IT" sz="1200" dirty="0" smtClean="0"/>
                        <a:t> start (</a:t>
                      </a:r>
                      <a:r>
                        <a:rPr lang="it-IT" sz="1200" baseline="0" dirty="0" smtClean="0"/>
                        <a:t>18/12)</a:t>
                      </a: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10 </a:t>
                      </a:r>
                      <a:r>
                        <a:rPr lang="it-IT" sz="1200" dirty="0" err="1" smtClean="0"/>
                        <a:t>days</a:t>
                      </a:r>
                      <a:r>
                        <a:rPr lang="it-IT" sz="1200" dirty="0" smtClean="0"/>
                        <a:t> of </a:t>
                      </a:r>
                      <a:r>
                        <a:rPr lang="it-IT" sz="1200" dirty="0" err="1" smtClean="0"/>
                        <a:t>vacuum</a:t>
                      </a:r>
                      <a:r>
                        <a:rPr lang="it-IT" sz="1200" dirty="0" smtClean="0"/>
                        <a:t> ,</a:t>
                      </a:r>
                      <a:r>
                        <a:rPr lang="it-IT" sz="1200" baseline="0" dirty="0" smtClean="0"/>
                        <a:t> </a:t>
                      </a:r>
                      <a:r>
                        <a:rPr lang="it-IT" sz="1200" baseline="0" dirty="0" err="1" smtClean="0"/>
                        <a:t>quantity</a:t>
                      </a:r>
                      <a:r>
                        <a:rPr lang="it-IT" sz="1200" baseline="0" dirty="0" smtClean="0"/>
                        <a:t> of test </a:t>
                      </a:r>
                      <a:r>
                        <a:rPr lang="it-IT" sz="1200" baseline="0" dirty="0" err="1" smtClean="0"/>
                        <a:t>ventings</a:t>
                      </a:r>
                      <a:r>
                        <a:rPr lang="it-IT" sz="1200" baseline="0" dirty="0" smtClean="0"/>
                        <a:t> = 2</a:t>
                      </a:r>
                      <a:endParaRPr lang="it-IT" sz="1200" dirty="0" smtClean="0"/>
                    </a:p>
                  </a:txBody>
                  <a:tcPr/>
                </a:tc>
              </a:tr>
              <a:tr h="646731">
                <a:tc>
                  <a:txBody>
                    <a:bodyPr/>
                    <a:lstStyle/>
                    <a:p>
                      <a:r>
                        <a:rPr lang="it-IT" sz="1200" dirty="0" smtClean="0"/>
                        <a:t>5</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smtClean="0"/>
                        <a:t>Fiber</a:t>
                      </a:r>
                      <a:r>
                        <a:rPr lang="it-IT" sz="1200" baseline="0" dirty="0" smtClean="0"/>
                        <a:t> #4</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0" i="0" kern="1200" dirty="0" smtClean="0">
                          <a:solidFill>
                            <a:schemeClr val="dk1"/>
                          </a:solidFill>
                          <a:effectLst/>
                          <a:latin typeface="+mn-lt"/>
                          <a:ea typeface="+mn-ea"/>
                          <a:cs typeface="+mn-cs"/>
                        </a:rPr>
                        <a:t>20161219_5</a:t>
                      </a:r>
                      <a:endParaRPr lang="en-US" sz="1200" dirty="0" smtClean="0"/>
                    </a:p>
                  </a:txBody>
                  <a:tcPr/>
                </a:tc>
                <a:tc>
                  <a:txBody>
                    <a:bodyPr/>
                    <a:lstStyle/>
                    <a:p>
                      <a:r>
                        <a:rPr lang="it-IT" sz="1200" dirty="0" err="1" smtClean="0"/>
                        <a:t>Clean</a:t>
                      </a:r>
                      <a:r>
                        <a:rPr lang="it-IT" sz="1200" dirty="0" smtClean="0"/>
                        <a:t> cycling</a:t>
                      </a:r>
                      <a:r>
                        <a:rPr lang="it-IT" sz="1200" baseline="0" dirty="0" smtClean="0"/>
                        <a:t> -  </a:t>
                      </a:r>
                      <a:r>
                        <a:rPr lang="it-IT" sz="1200" baseline="0" dirty="0" err="1" smtClean="0"/>
                        <a:t>indirect</a:t>
                      </a:r>
                      <a:r>
                        <a:rPr lang="it-IT" sz="1200" baseline="0" dirty="0" smtClean="0"/>
                        <a:t> test</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No </a:t>
                      </a:r>
                      <a:r>
                        <a:rPr lang="it-IT" sz="1200" dirty="0" err="1" smtClean="0"/>
                        <a:t>failure</a:t>
                      </a:r>
                      <a:r>
                        <a:rPr lang="it-IT" sz="1200" dirty="0" smtClean="0"/>
                        <a:t> – Dec-Jan’17</a:t>
                      </a:r>
                      <a:endParaRPr lang="en-US" sz="1200" dirty="0" smtClean="0"/>
                    </a:p>
                    <a:p>
                      <a:endParaRPr lang="en-US" sz="1200" dirty="0"/>
                    </a:p>
                  </a:txBody>
                  <a:tcPr/>
                </a:tc>
                <a:tc>
                  <a:txBody>
                    <a:bodyPr/>
                    <a:lstStyle/>
                    <a:p>
                      <a:r>
                        <a:rPr lang="it-IT" sz="1200" dirty="0" smtClean="0"/>
                        <a:t>18 </a:t>
                      </a:r>
                      <a:r>
                        <a:rPr lang="it-IT" sz="1200" dirty="0" err="1" smtClean="0"/>
                        <a:t>days</a:t>
                      </a:r>
                      <a:r>
                        <a:rPr lang="it-IT" sz="1200" dirty="0" smtClean="0"/>
                        <a:t> of </a:t>
                      </a:r>
                      <a:r>
                        <a:rPr lang="it-IT" sz="1200" dirty="0" err="1" smtClean="0"/>
                        <a:t>vacuum</a:t>
                      </a:r>
                      <a:r>
                        <a:rPr lang="it-IT" sz="1200" dirty="0" smtClean="0"/>
                        <a:t>, 6</a:t>
                      </a:r>
                      <a:r>
                        <a:rPr lang="it-IT" sz="1200" baseline="0" dirty="0" smtClean="0"/>
                        <a:t> </a:t>
                      </a:r>
                      <a:r>
                        <a:rPr lang="it-IT" sz="1200" dirty="0" err="1" smtClean="0"/>
                        <a:t>ventings</a:t>
                      </a:r>
                      <a:r>
                        <a:rPr lang="it-IT" sz="1200" dirty="0" smtClean="0"/>
                        <a:t>, No </a:t>
                      </a:r>
                      <a:r>
                        <a:rPr lang="it-IT" sz="1200" dirty="0" err="1" smtClean="0"/>
                        <a:t>pumping</a:t>
                      </a:r>
                      <a:r>
                        <a:rPr lang="it-IT" sz="1200" dirty="0" smtClean="0"/>
                        <a:t> of</a:t>
                      </a:r>
                      <a:r>
                        <a:rPr lang="it-IT" sz="1200" baseline="0" dirty="0" smtClean="0"/>
                        <a:t> </a:t>
                      </a:r>
                      <a:r>
                        <a:rPr lang="it-IT" sz="1200" dirty="0" smtClean="0"/>
                        <a:t>the </a:t>
                      </a:r>
                      <a:r>
                        <a:rPr lang="it-IT" sz="1200" baseline="0" dirty="0" err="1" smtClean="0"/>
                        <a:t>venting</a:t>
                      </a:r>
                      <a:r>
                        <a:rPr lang="it-IT" sz="1200" baseline="0" dirty="0" smtClean="0"/>
                        <a:t> </a:t>
                      </a:r>
                      <a:r>
                        <a:rPr lang="it-IT" sz="1200" baseline="0" dirty="0" err="1" smtClean="0"/>
                        <a:t>duct</a:t>
                      </a:r>
                      <a:endParaRPr lang="en-US" sz="1200" dirty="0"/>
                    </a:p>
                  </a:txBody>
                  <a:tcPr/>
                </a:tc>
              </a:tr>
              <a:tr h="1006027">
                <a:tc>
                  <a:txBody>
                    <a:bodyPr/>
                    <a:lstStyle/>
                    <a:p>
                      <a:r>
                        <a:rPr lang="it-IT" sz="1200" i="1" dirty="0" smtClean="0"/>
                        <a:t>6</a:t>
                      </a:r>
                      <a:endParaRPr lang="en-US" sz="1200" i="1" dirty="0"/>
                    </a:p>
                  </a:txBody>
                  <a:tcPr/>
                </a:tc>
                <a:tc>
                  <a:txBody>
                    <a:bodyPr/>
                    <a:lstStyle/>
                    <a:p>
                      <a:r>
                        <a:rPr lang="it-IT" sz="1200" i="1" dirty="0" smtClean="0"/>
                        <a:t>2°</a:t>
                      </a:r>
                      <a:r>
                        <a:rPr lang="it-IT" sz="1200" i="1" baseline="0" dirty="0" smtClean="0"/>
                        <a:t>chamber</a:t>
                      </a:r>
                    </a:p>
                    <a:p>
                      <a:r>
                        <a:rPr lang="en-US" sz="1200" b="0" i="0" u="none" strike="noStrike" kern="1200" dirty="0" smtClean="0">
                          <a:solidFill>
                            <a:schemeClr val="dk1"/>
                          </a:solidFill>
                          <a:effectLst/>
                          <a:latin typeface="+mn-lt"/>
                          <a:ea typeface="+mn-ea"/>
                          <a:cs typeface="+mn-cs"/>
                        </a:rPr>
                        <a:t>20161129_1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dk1"/>
                          </a:solidFill>
                          <a:effectLst/>
                          <a:latin typeface="+mn-lt"/>
                          <a:ea typeface="+mn-ea"/>
                          <a:cs typeface="+mn-cs"/>
                        </a:rPr>
                        <a:t>20161129_2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smtClean="0">
                          <a:solidFill>
                            <a:schemeClr val="dk1"/>
                          </a:solidFill>
                          <a:effectLst/>
                          <a:latin typeface="+mn-lt"/>
                          <a:ea typeface="+mn-ea"/>
                          <a:cs typeface="+mn-cs"/>
                        </a:rPr>
                        <a:t>20161129_3</a:t>
                      </a:r>
                      <a:endParaRPr lang="en-US" sz="1200" b="0" i="0" u="none" strike="noStrike" kern="1200" dirty="0" smtClean="0">
                        <a:solidFill>
                          <a:schemeClr val="dk1"/>
                        </a:solidFill>
                        <a:effectLst/>
                        <a:latin typeface="+mn-lt"/>
                        <a:ea typeface="+mn-ea"/>
                        <a:cs typeface="+mn-cs"/>
                      </a:endParaRPr>
                    </a:p>
                    <a:p>
                      <a:endParaRPr lang="en-US" sz="1200" b="0" i="1" dirty="0"/>
                    </a:p>
                  </a:txBody>
                  <a:tcPr/>
                </a:tc>
                <a:tc>
                  <a:txBody>
                    <a:bodyPr/>
                    <a:lstStyle/>
                    <a:p>
                      <a:r>
                        <a:rPr lang="it-IT" sz="1200" i="1" dirty="0" err="1" smtClean="0"/>
                        <a:t>Pumping</a:t>
                      </a:r>
                      <a:r>
                        <a:rPr lang="it-IT" sz="1200" i="1" dirty="0" smtClean="0"/>
                        <a:t> </a:t>
                      </a:r>
                      <a:r>
                        <a:rPr lang="it-IT" sz="1200" i="1" dirty="0" err="1" smtClean="0"/>
                        <a:t>only</a:t>
                      </a:r>
                      <a:endParaRPr lang="en-US" sz="1200" i="1" dirty="0"/>
                    </a:p>
                  </a:txBody>
                  <a:tcPr/>
                </a:tc>
                <a:tc>
                  <a:txBody>
                    <a:bodyPr/>
                    <a:lstStyle/>
                    <a:p>
                      <a:r>
                        <a:rPr lang="it-IT" sz="1200" b="1" i="1" dirty="0" smtClean="0">
                          <a:solidFill>
                            <a:srgbClr val="0258FC"/>
                          </a:solidFill>
                        </a:rPr>
                        <a:t>Visual </a:t>
                      </a:r>
                      <a:r>
                        <a:rPr lang="it-IT" sz="1200" b="1" i="1" dirty="0" err="1" smtClean="0">
                          <a:solidFill>
                            <a:srgbClr val="0258FC"/>
                          </a:solidFill>
                        </a:rPr>
                        <a:t>monitoring</a:t>
                      </a:r>
                      <a:r>
                        <a:rPr lang="it-IT" sz="1200" b="1" i="1" dirty="0" smtClean="0">
                          <a:solidFill>
                            <a:srgbClr val="0258FC"/>
                          </a:solidFill>
                        </a:rPr>
                        <a:t>, breaking  </a:t>
                      </a:r>
                      <a:r>
                        <a:rPr lang="it-IT" sz="1200" b="1" i="1" dirty="0" err="1" smtClean="0">
                          <a:solidFill>
                            <a:srgbClr val="0258FC"/>
                          </a:solidFill>
                        </a:rPr>
                        <a:t>has</a:t>
                      </a:r>
                      <a:r>
                        <a:rPr lang="it-IT" sz="1200" b="1" i="1" baseline="0" dirty="0" smtClean="0">
                          <a:solidFill>
                            <a:srgbClr val="0258FC"/>
                          </a:solidFill>
                        </a:rPr>
                        <a:t> </a:t>
                      </a:r>
                      <a:r>
                        <a:rPr lang="it-IT" sz="1200" b="1" i="1" baseline="0" dirty="0" err="1" smtClean="0">
                          <a:solidFill>
                            <a:srgbClr val="0258FC"/>
                          </a:solidFill>
                        </a:rPr>
                        <a:t>been</a:t>
                      </a:r>
                      <a:r>
                        <a:rPr lang="it-IT" sz="1200" b="1" i="1" baseline="0" dirty="0" smtClean="0">
                          <a:solidFill>
                            <a:srgbClr val="0258FC"/>
                          </a:solidFill>
                        </a:rPr>
                        <a:t> </a:t>
                      </a:r>
                      <a:r>
                        <a:rPr lang="it-IT" sz="1200" b="1" i="1" dirty="0" err="1" smtClean="0">
                          <a:solidFill>
                            <a:srgbClr val="0258FC"/>
                          </a:solidFill>
                        </a:rPr>
                        <a:t>discovered</a:t>
                      </a:r>
                      <a:r>
                        <a:rPr lang="it-IT" sz="1200" b="1" i="1" dirty="0" smtClean="0">
                          <a:solidFill>
                            <a:srgbClr val="0258FC"/>
                          </a:solidFill>
                        </a:rPr>
                        <a:t> </a:t>
                      </a:r>
                      <a:r>
                        <a:rPr lang="it-IT" sz="1200" b="1" i="1" dirty="0" err="1" smtClean="0">
                          <a:solidFill>
                            <a:srgbClr val="0258FC"/>
                          </a:solidFill>
                        </a:rPr>
                        <a:t>days</a:t>
                      </a:r>
                      <a:r>
                        <a:rPr lang="it-IT" sz="1200" b="1" i="1" dirty="0" smtClean="0">
                          <a:solidFill>
                            <a:srgbClr val="0258FC"/>
                          </a:solidFill>
                        </a:rPr>
                        <a:t> </a:t>
                      </a:r>
                      <a:r>
                        <a:rPr lang="it-IT" sz="1200" b="1" i="1" dirty="0" err="1" smtClean="0">
                          <a:solidFill>
                            <a:srgbClr val="0258FC"/>
                          </a:solidFill>
                        </a:rPr>
                        <a:t>after</a:t>
                      </a:r>
                      <a:r>
                        <a:rPr lang="it-IT" sz="1200" b="1" i="1" dirty="0" smtClean="0">
                          <a:solidFill>
                            <a:srgbClr val="0258FC"/>
                          </a:solidFill>
                        </a:rPr>
                        <a:t> an </a:t>
                      </a:r>
                      <a:r>
                        <a:rPr lang="it-IT" sz="1200" b="1" i="1" dirty="0" err="1" smtClean="0">
                          <a:solidFill>
                            <a:srgbClr val="0258FC"/>
                          </a:solidFill>
                        </a:rPr>
                        <a:t>accidental</a:t>
                      </a:r>
                      <a:r>
                        <a:rPr lang="it-IT" sz="1200" b="1" i="1" dirty="0" smtClean="0">
                          <a:solidFill>
                            <a:srgbClr val="0258FC"/>
                          </a:solidFill>
                        </a:rPr>
                        <a:t> </a:t>
                      </a:r>
                      <a:r>
                        <a:rPr lang="it-IT" sz="1200" b="1" i="1" dirty="0" err="1" smtClean="0">
                          <a:solidFill>
                            <a:srgbClr val="0258FC"/>
                          </a:solidFill>
                        </a:rPr>
                        <a:t>venting</a:t>
                      </a:r>
                      <a:endParaRPr lang="en-US" sz="1200" b="1" i="1" dirty="0">
                        <a:solidFill>
                          <a:srgbClr val="0258FC"/>
                        </a:solidFill>
                      </a:endParaRPr>
                    </a:p>
                  </a:txBody>
                  <a:tcPr/>
                </a:tc>
                <a:tc>
                  <a:txBody>
                    <a:bodyPr/>
                    <a:lstStyle/>
                    <a:p>
                      <a:r>
                        <a:rPr lang="it-IT" sz="1200" i="1" dirty="0" smtClean="0"/>
                        <a:t>To be </a:t>
                      </a:r>
                      <a:r>
                        <a:rPr lang="it-IT" sz="1200" i="1" dirty="0" err="1" smtClean="0"/>
                        <a:t>repeated</a:t>
                      </a:r>
                      <a:endParaRPr lang="en-US" sz="1200" i="1" dirty="0"/>
                    </a:p>
                  </a:txBody>
                  <a:tcPr/>
                </a:tc>
              </a:tr>
            </a:tbl>
          </a:graphicData>
        </a:graphic>
      </p:graphicFrame>
      <p:sp>
        <p:nvSpPr>
          <p:cNvPr id="8" name="TextBox 7"/>
          <p:cNvSpPr txBox="1"/>
          <p:nvPr/>
        </p:nvSpPr>
        <p:spPr>
          <a:xfrm>
            <a:off x="10805" y="670789"/>
            <a:ext cx="9097468" cy="1200329"/>
          </a:xfrm>
          <a:prstGeom prst="rect">
            <a:avLst/>
          </a:prstGeom>
          <a:noFill/>
        </p:spPr>
        <p:txBody>
          <a:bodyPr wrap="square" rtlCol="0">
            <a:spAutoFit/>
          </a:bodyPr>
          <a:lstStyle/>
          <a:p>
            <a:r>
              <a:rPr lang="en-US" dirty="0" smtClean="0">
                <a:solidFill>
                  <a:schemeClr val="tx2"/>
                </a:solidFill>
              </a:rPr>
              <a:t>To study the pumping system, we developed two facilities at VIRGO site to test single fibers or a whole payload. </a:t>
            </a:r>
            <a:r>
              <a:rPr lang="en-US" dirty="0" smtClean="0">
                <a:solidFill>
                  <a:schemeClr val="tx2"/>
                </a:solidFill>
              </a:rPr>
              <a:t> </a:t>
            </a:r>
            <a:r>
              <a:rPr lang="en-US" b="1" dirty="0" smtClean="0">
                <a:solidFill>
                  <a:schemeClr val="tx2"/>
                </a:solidFill>
              </a:rPr>
              <a:t>We </a:t>
            </a:r>
            <a:r>
              <a:rPr lang="en-US" b="1" dirty="0" smtClean="0">
                <a:solidFill>
                  <a:schemeClr val="tx2"/>
                </a:solidFill>
              </a:rPr>
              <a:t>observed </a:t>
            </a:r>
            <a:r>
              <a:rPr lang="en-US" b="1" dirty="0">
                <a:solidFill>
                  <a:schemeClr val="tx2"/>
                </a:solidFill>
              </a:rPr>
              <a:t>several failures </a:t>
            </a:r>
            <a:r>
              <a:rPr lang="en-US" b="1" dirty="0" smtClean="0">
                <a:solidFill>
                  <a:schemeClr val="tx2"/>
                </a:solidFill>
              </a:rPr>
              <a:t>on the single </a:t>
            </a:r>
            <a:r>
              <a:rPr lang="en-US" b="1" dirty="0">
                <a:solidFill>
                  <a:schemeClr val="tx2"/>
                </a:solidFill>
              </a:rPr>
              <a:t>suspended </a:t>
            </a:r>
            <a:r>
              <a:rPr lang="en-US" b="1" dirty="0" smtClean="0">
                <a:solidFill>
                  <a:schemeClr val="tx2"/>
                </a:solidFill>
              </a:rPr>
              <a:t>fibers</a:t>
            </a:r>
            <a:r>
              <a:rPr lang="en-US" dirty="0">
                <a:solidFill>
                  <a:schemeClr val="tx2"/>
                </a:solidFill>
              </a:rPr>
              <a:t> </a:t>
            </a:r>
            <a:r>
              <a:rPr lang="en-US" dirty="0" smtClean="0">
                <a:solidFill>
                  <a:schemeClr val="tx2"/>
                </a:solidFill>
              </a:rPr>
              <a:t>(nominal load) due </a:t>
            </a:r>
            <a:r>
              <a:rPr lang="en-US" dirty="0">
                <a:solidFill>
                  <a:schemeClr val="tx2"/>
                </a:solidFill>
              </a:rPr>
              <a:t>to particles coming from the scroll </a:t>
            </a:r>
            <a:r>
              <a:rPr lang="en-US" dirty="0" smtClean="0">
                <a:solidFill>
                  <a:schemeClr val="tx2"/>
                </a:solidFill>
              </a:rPr>
              <a:t>pumps:  the scroll pump and the venting system </a:t>
            </a:r>
            <a:r>
              <a:rPr lang="en-US" b="1" dirty="0" smtClean="0">
                <a:solidFill>
                  <a:schemeClr val="tx2"/>
                </a:solidFill>
              </a:rPr>
              <a:t>shared the same pipe</a:t>
            </a:r>
            <a:endParaRPr lang="en-US" b="1" dirty="0">
              <a:solidFill>
                <a:schemeClr val="tx2"/>
              </a:solidFill>
            </a:endParaRPr>
          </a:p>
        </p:txBody>
      </p:sp>
      <p:pic>
        <p:nvPicPr>
          <p:cNvPr id="12" name="Picture 2" descr="C:\Users\travasso\Dropbox\Presentazioni\2-Glasgow\Fibra sospesa a Cascin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01616" y="2979278"/>
            <a:ext cx="2806657" cy="374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417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13"/>
          <p:cNvGrpSpPr/>
          <p:nvPr/>
        </p:nvGrpSpPr>
        <p:grpSpPr>
          <a:xfrm>
            <a:off x="2525486" y="1846217"/>
            <a:ext cx="6479177" cy="4875269"/>
            <a:chOff x="2355925" y="13377"/>
            <a:chExt cx="6788075" cy="4991438"/>
          </a:xfrm>
        </p:grpSpPr>
        <p:pic>
          <p:nvPicPr>
            <p:cNvPr id="8"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5925" y="13377"/>
              <a:ext cx="6788075" cy="4991438"/>
            </a:xfrm>
            <a:prstGeom prst="rect">
              <a:avLst/>
            </a:prstGeom>
          </p:spPr>
        </p:pic>
        <p:sp>
          <p:nvSpPr>
            <p:cNvPr id="9" name="CasellaDiTesto 5"/>
            <p:cNvSpPr txBox="1"/>
            <p:nvPr/>
          </p:nvSpPr>
          <p:spPr>
            <a:xfrm>
              <a:off x="3707904" y="692696"/>
              <a:ext cx="3362444" cy="369332"/>
            </a:xfrm>
            <a:prstGeom prst="rect">
              <a:avLst/>
            </a:prstGeom>
            <a:noFill/>
          </p:spPr>
          <p:txBody>
            <a:bodyPr wrap="none" rtlCol="0">
              <a:spAutoFit/>
            </a:bodyPr>
            <a:lstStyle/>
            <a:p>
              <a:r>
                <a:rPr lang="it-IT" b="1" dirty="0" smtClean="0"/>
                <a:t>50 </a:t>
              </a:r>
              <a:r>
                <a:rPr lang="it-IT" b="1" dirty="0" smtClean="0">
                  <a:latin typeface="Symbol" charset="2"/>
                  <a:cs typeface="Symbol" charset="2"/>
                </a:rPr>
                <a:t>m</a:t>
              </a:r>
              <a:r>
                <a:rPr lang="it-IT" b="1" dirty="0" smtClean="0"/>
                <a:t>m </a:t>
              </a:r>
              <a:r>
                <a:rPr lang="it-IT" b="1" dirty="0" err="1" smtClean="0"/>
                <a:t>spherical</a:t>
              </a:r>
              <a:r>
                <a:rPr lang="it-IT" b="1" dirty="0" smtClean="0"/>
                <a:t> </a:t>
              </a:r>
              <a:r>
                <a:rPr lang="it-IT" b="1" dirty="0" err="1" smtClean="0"/>
                <a:t>particle</a:t>
              </a:r>
              <a:r>
                <a:rPr lang="it-IT" b="1" dirty="0" smtClean="0"/>
                <a:t> in Al</a:t>
              </a:r>
              <a:endParaRPr lang="it-IT" b="1" dirty="0"/>
            </a:p>
          </p:txBody>
        </p:sp>
        <p:cxnSp>
          <p:nvCxnSpPr>
            <p:cNvPr id="10" name="Connettore 1 7"/>
            <p:cNvCxnSpPr/>
            <p:nvPr/>
          </p:nvCxnSpPr>
          <p:spPr>
            <a:xfrm flipV="1">
              <a:off x="4572000" y="2348880"/>
              <a:ext cx="0" cy="18722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ttore 1 9"/>
            <p:cNvCxnSpPr/>
            <p:nvPr/>
          </p:nvCxnSpPr>
          <p:spPr>
            <a:xfrm>
              <a:off x="3131840" y="2348880"/>
              <a:ext cx="1440160"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4788024" y="2492896"/>
              <a:ext cx="1838965" cy="369332"/>
            </a:xfrm>
            <a:prstGeom prst="rect">
              <a:avLst/>
            </a:prstGeom>
            <a:noFill/>
          </p:spPr>
          <p:txBody>
            <a:bodyPr wrap="none" rtlCol="0">
              <a:spAutoFit/>
            </a:bodyPr>
            <a:lstStyle/>
            <a:p>
              <a:r>
                <a:rPr lang="it-IT" b="1" dirty="0" smtClean="0">
                  <a:solidFill>
                    <a:srgbClr val="0000FF"/>
                  </a:solidFill>
                </a:rPr>
                <a:t>~ 20 m/</a:t>
              </a:r>
              <a:r>
                <a:rPr lang="it-IT" b="1" dirty="0" err="1" smtClean="0">
                  <a:solidFill>
                    <a:srgbClr val="0000FF"/>
                  </a:solidFill>
                </a:rPr>
                <a:t>s</a:t>
              </a:r>
              <a:r>
                <a:rPr lang="it-IT" b="1" dirty="0" smtClean="0">
                  <a:solidFill>
                    <a:srgbClr val="0000FF"/>
                  </a:solidFill>
                </a:rPr>
                <a:t> in 1 m</a:t>
              </a:r>
              <a:endParaRPr lang="it-IT" b="1" dirty="0">
                <a:solidFill>
                  <a:srgbClr val="0000FF"/>
                </a:solidFill>
              </a:endParaRPr>
            </a:p>
          </p:txBody>
        </p:sp>
      </p:grpSp>
      <p:sp>
        <p:nvSpPr>
          <p:cNvPr id="2" name="Title 1"/>
          <p:cNvSpPr>
            <a:spLocks noGrp="1"/>
          </p:cNvSpPr>
          <p:nvPr>
            <p:ph type="title"/>
          </p:nvPr>
        </p:nvSpPr>
        <p:spPr/>
        <p:txBody>
          <a:bodyPr/>
          <a:lstStyle/>
          <a:p>
            <a:r>
              <a:rPr lang="it-IT" dirty="0" err="1" smtClean="0"/>
              <a:t>Venting</a:t>
            </a:r>
            <a:r>
              <a:rPr lang="it-IT" dirty="0" smtClean="0"/>
              <a:t> </a:t>
            </a:r>
            <a:r>
              <a:rPr lang="it-IT" dirty="0" err="1" smtClean="0"/>
              <a:t>simulation</a:t>
            </a:r>
            <a:r>
              <a:rPr lang="it-IT" dirty="0" smtClean="0"/>
              <a:t>/</a:t>
            </a:r>
            <a:r>
              <a:rPr lang="it-IT" dirty="0" err="1" smtClean="0"/>
              <a:t>calculation</a:t>
            </a:r>
            <a:endParaRPr lang="it-IT" dirty="0"/>
          </a:p>
        </p:txBody>
      </p:sp>
      <p:sp>
        <p:nvSpPr>
          <p:cNvPr id="3" name="Content Placeholder 2"/>
          <p:cNvSpPr>
            <a:spLocks noGrp="1"/>
          </p:cNvSpPr>
          <p:nvPr>
            <p:ph idx="1"/>
          </p:nvPr>
        </p:nvSpPr>
        <p:spPr>
          <a:xfrm>
            <a:off x="102439" y="864913"/>
            <a:ext cx="8929520" cy="1104136"/>
          </a:xfrm>
        </p:spPr>
        <p:txBody>
          <a:bodyPr>
            <a:noAutofit/>
          </a:bodyPr>
          <a:lstStyle/>
          <a:p>
            <a:pPr marL="0" indent="0">
              <a:buNone/>
            </a:pPr>
            <a:r>
              <a:rPr lang="en-US" sz="1800" dirty="0" smtClean="0">
                <a:solidFill>
                  <a:schemeClr val="tx2"/>
                </a:solidFill>
              </a:rPr>
              <a:t>Because the scroll pumps and the venting system shared the same pipe, the failures were probably due to the dust produced by the scroll, stored in the pipe and then injected in the main vacuum chamber </a:t>
            </a:r>
            <a:r>
              <a:rPr lang="en-US" sz="1800" dirty="0" smtClean="0">
                <a:solidFill>
                  <a:schemeClr val="tx2"/>
                </a:solidFill>
              </a:rPr>
              <a:t>during</a:t>
            </a:r>
            <a:r>
              <a:rPr lang="en-US" sz="1800" b="1" dirty="0" smtClean="0">
                <a:solidFill>
                  <a:schemeClr val="tx2"/>
                </a:solidFill>
              </a:rPr>
              <a:t> </a:t>
            </a:r>
            <a:r>
              <a:rPr lang="en-US" sz="1800" b="1" dirty="0" smtClean="0">
                <a:solidFill>
                  <a:schemeClr val="tx2"/>
                </a:solidFill>
              </a:rPr>
              <a:t>the </a:t>
            </a:r>
            <a:r>
              <a:rPr lang="en-US" sz="1800" b="1" dirty="0" smtClean="0">
                <a:solidFill>
                  <a:schemeClr val="tx2"/>
                </a:solidFill>
              </a:rPr>
              <a:t>venting </a:t>
            </a:r>
            <a:r>
              <a:rPr lang="en-US" sz="1800" b="1" dirty="0" smtClean="0">
                <a:solidFill>
                  <a:schemeClr val="tx2"/>
                </a:solidFill>
              </a:rPr>
              <a:t>process, </a:t>
            </a:r>
            <a:r>
              <a:rPr lang="en-US" sz="1800" b="1" dirty="0">
                <a:solidFill>
                  <a:schemeClr val="tx2"/>
                </a:solidFill>
              </a:rPr>
              <a:t>hitting the fibers. </a:t>
            </a:r>
            <a:endParaRPr lang="it-IT" sz="1800" dirty="0">
              <a:solidFill>
                <a:schemeClr val="tx2"/>
              </a:solidFill>
            </a:endParaRPr>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dirty="0">
              <a:solidFill>
                <a:prstClr val="black">
                  <a:tint val="75000"/>
                </a:prstClr>
              </a:solidFill>
            </a:endParaRPr>
          </a:p>
        </p:txBody>
      </p:sp>
      <p:sp>
        <p:nvSpPr>
          <p:cNvPr id="13" name="Rettangolo 2"/>
          <p:cNvSpPr/>
          <p:nvPr/>
        </p:nvSpPr>
        <p:spPr>
          <a:xfrm>
            <a:off x="102439" y="2247145"/>
            <a:ext cx="2793161" cy="3416320"/>
          </a:xfrm>
          <a:prstGeom prst="rect">
            <a:avLst/>
          </a:prstGeom>
        </p:spPr>
        <p:txBody>
          <a:bodyPr wrap="square">
            <a:spAutoFit/>
          </a:bodyPr>
          <a:lstStyle/>
          <a:p>
            <a:r>
              <a:rPr lang="en-US" dirty="0" smtClean="0">
                <a:solidFill>
                  <a:schemeClr val="tx2"/>
                </a:solidFill>
                <a:latin typeface="Gotham Light"/>
              </a:rPr>
              <a:t>Calculations </a:t>
            </a:r>
            <a:r>
              <a:rPr lang="en-US" dirty="0" smtClean="0">
                <a:solidFill>
                  <a:schemeClr val="tx2"/>
                </a:solidFill>
                <a:latin typeface="Gotham Light"/>
              </a:rPr>
              <a:t>by A. </a:t>
            </a:r>
            <a:r>
              <a:rPr lang="en-US" dirty="0" err="1" smtClean="0">
                <a:solidFill>
                  <a:schemeClr val="tx2"/>
                </a:solidFill>
                <a:latin typeface="Gotham Light"/>
              </a:rPr>
              <a:t>Viceré</a:t>
            </a:r>
            <a:r>
              <a:rPr lang="en-US" dirty="0" smtClean="0">
                <a:solidFill>
                  <a:schemeClr val="tx2"/>
                </a:solidFill>
                <a:latin typeface="Gotham Light"/>
              </a:rPr>
              <a:t> showed that during a venting, air </a:t>
            </a:r>
            <a:r>
              <a:rPr lang="en-US" dirty="0">
                <a:solidFill>
                  <a:schemeClr val="tx2"/>
                </a:solidFill>
                <a:latin typeface="Gotham Light"/>
              </a:rPr>
              <a:t>shock </a:t>
            </a:r>
            <a:r>
              <a:rPr lang="en-US" dirty="0" smtClean="0">
                <a:solidFill>
                  <a:schemeClr val="tx2"/>
                </a:solidFill>
                <a:latin typeface="Gotham Light"/>
              </a:rPr>
              <a:t>waves can accelerate </a:t>
            </a:r>
            <a:r>
              <a:rPr lang="en-US" dirty="0">
                <a:solidFill>
                  <a:schemeClr val="tx2"/>
                </a:solidFill>
                <a:latin typeface="Gotham Light"/>
              </a:rPr>
              <a:t>50 - 100 micron particles to speeds up to 20-50 </a:t>
            </a:r>
            <a:endParaRPr lang="en-US" dirty="0" smtClean="0">
              <a:solidFill>
                <a:schemeClr val="tx2"/>
              </a:solidFill>
              <a:latin typeface="Gotham Light"/>
            </a:endParaRPr>
          </a:p>
          <a:p>
            <a:r>
              <a:rPr lang="en-US" dirty="0" smtClean="0">
                <a:solidFill>
                  <a:schemeClr val="tx2"/>
                </a:solidFill>
                <a:latin typeface="Gotham Light"/>
              </a:rPr>
              <a:t>m</a:t>
            </a:r>
            <a:r>
              <a:rPr lang="en-US" dirty="0">
                <a:solidFill>
                  <a:schemeClr val="tx2"/>
                </a:solidFill>
                <a:latin typeface="Gotham Light"/>
              </a:rPr>
              <a:t>/s for a 2 m </a:t>
            </a:r>
            <a:r>
              <a:rPr lang="en-US" dirty="0" smtClean="0">
                <a:solidFill>
                  <a:schemeClr val="tx2"/>
                </a:solidFill>
                <a:latin typeface="Gotham Light"/>
              </a:rPr>
              <a:t>travel: </a:t>
            </a:r>
            <a:endParaRPr lang="en-US" dirty="0" smtClean="0">
              <a:solidFill>
                <a:schemeClr val="tx2"/>
              </a:solidFill>
              <a:latin typeface="Gotham Light"/>
            </a:endParaRPr>
          </a:p>
          <a:p>
            <a:r>
              <a:rPr lang="en-US" b="1" dirty="0">
                <a:solidFill>
                  <a:schemeClr val="tx2"/>
                </a:solidFill>
                <a:latin typeface="Gotham Light"/>
              </a:rPr>
              <a:t>t</a:t>
            </a:r>
            <a:r>
              <a:rPr lang="en-US" b="1" dirty="0" smtClean="0">
                <a:solidFill>
                  <a:schemeClr val="tx2"/>
                </a:solidFill>
                <a:latin typeface="Gotham Light"/>
              </a:rPr>
              <a:t>he </a:t>
            </a:r>
            <a:r>
              <a:rPr lang="en-US" b="1" dirty="0">
                <a:solidFill>
                  <a:schemeClr val="tx2"/>
                </a:solidFill>
                <a:latin typeface="Gotham Light"/>
              </a:rPr>
              <a:t>kinetic energy of these particle </a:t>
            </a:r>
            <a:r>
              <a:rPr lang="en-US" b="1" dirty="0" smtClean="0">
                <a:solidFill>
                  <a:schemeClr val="tx2"/>
                </a:solidFill>
                <a:latin typeface="Gotham Light"/>
              </a:rPr>
              <a:t>is well </a:t>
            </a:r>
            <a:r>
              <a:rPr lang="en-US" b="1" dirty="0">
                <a:solidFill>
                  <a:schemeClr val="tx2"/>
                </a:solidFill>
                <a:latin typeface="Gotham Light"/>
              </a:rPr>
              <a:t>in the range necessary to cause the breaking of a fiber. </a:t>
            </a:r>
          </a:p>
        </p:txBody>
      </p:sp>
      <p:sp>
        <p:nvSpPr>
          <p:cNvPr id="14" name="Rectangle 13"/>
          <p:cNvSpPr/>
          <p:nvPr/>
        </p:nvSpPr>
        <p:spPr>
          <a:xfrm>
            <a:off x="4846910" y="4628765"/>
            <a:ext cx="3792123" cy="1077218"/>
          </a:xfrm>
          <a:prstGeom prst="rect">
            <a:avLst/>
          </a:prstGeom>
        </p:spPr>
        <p:txBody>
          <a:bodyPr wrap="square">
            <a:spAutoFit/>
          </a:bodyPr>
          <a:lstStyle/>
          <a:p>
            <a:r>
              <a:rPr lang="en-US" sz="1600" dirty="0">
                <a:solidFill>
                  <a:schemeClr val="tx2"/>
                </a:solidFill>
                <a:latin typeface="Gotham Light"/>
              </a:rPr>
              <a:t>At the beginning of the venting process, when inside the tower the gas is still rarefied, high travelling speeds of particles could be reached.</a:t>
            </a:r>
            <a:endParaRPr lang="it-IT" sz="1600" dirty="0">
              <a:solidFill>
                <a:schemeClr val="tx2"/>
              </a:solidFill>
              <a:latin typeface="Gotham Light"/>
            </a:endParaRPr>
          </a:p>
        </p:txBody>
      </p:sp>
    </p:spTree>
    <p:extLst>
      <p:ext uri="{BB962C8B-B14F-4D97-AF65-F5344CB8AC3E}">
        <p14:creationId xmlns:p14="http://schemas.microsoft.com/office/powerpoint/2010/main" val="1213274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46108" y="2758301"/>
            <a:ext cx="5748271" cy="20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it-IT" dirty="0" err="1" smtClean="0"/>
              <a:t>Vacuum</a:t>
            </a:r>
            <a:r>
              <a:rPr lang="it-IT" dirty="0" smtClean="0"/>
              <a:t> test - </a:t>
            </a:r>
            <a:r>
              <a:rPr lang="it-IT" dirty="0" err="1" smtClean="0"/>
              <a:t>velocimeter</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dirty="0">
              <a:solidFill>
                <a:prstClr val="black">
                  <a:tint val="75000"/>
                </a:prstClr>
              </a:solidFill>
            </a:endParaRPr>
          </a:p>
        </p:txBody>
      </p:sp>
      <p:sp>
        <p:nvSpPr>
          <p:cNvPr id="7" name="TextBox 6"/>
          <p:cNvSpPr txBox="1"/>
          <p:nvPr/>
        </p:nvSpPr>
        <p:spPr>
          <a:xfrm>
            <a:off x="220973" y="758497"/>
            <a:ext cx="4124604" cy="1477328"/>
          </a:xfrm>
          <a:prstGeom prst="rect">
            <a:avLst/>
          </a:prstGeom>
          <a:noFill/>
        </p:spPr>
        <p:txBody>
          <a:bodyPr wrap="square" rtlCol="0">
            <a:spAutoFit/>
          </a:bodyPr>
          <a:lstStyle/>
          <a:p>
            <a:r>
              <a:rPr lang="en-US" dirty="0">
                <a:solidFill>
                  <a:schemeClr val="tx2"/>
                </a:solidFill>
                <a:latin typeface="Gotham Light"/>
              </a:rPr>
              <a:t>Gabriel </a:t>
            </a:r>
            <a:r>
              <a:rPr lang="en-US" dirty="0" err="1" smtClean="0">
                <a:solidFill>
                  <a:schemeClr val="tx2"/>
                </a:solidFill>
                <a:latin typeface="Gotham Light"/>
              </a:rPr>
              <a:t>Pillant</a:t>
            </a:r>
            <a:r>
              <a:rPr lang="en-US" dirty="0" smtClean="0">
                <a:solidFill>
                  <a:schemeClr val="tx2"/>
                </a:solidFill>
                <a:latin typeface="Gotham Light"/>
              </a:rPr>
              <a:t> developed a </a:t>
            </a:r>
            <a:r>
              <a:rPr lang="en-US" dirty="0" err="1" smtClean="0">
                <a:solidFill>
                  <a:schemeClr val="tx2"/>
                </a:solidFill>
                <a:latin typeface="Gotham Light"/>
              </a:rPr>
              <a:t>velocimeter</a:t>
            </a:r>
            <a:r>
              <a:rPr lang="en-US" dirty="0" smtClean="0">
                <a:solidFill>
                  <a:schemeClr val="tx2"/>
                </a:solidFill>
                <a:latin typeface="Gotham Light"/>
              </a:rPr>
              <a:t>, based on the interference of two coherent laser beams, </a:t>
            </a:r>
            <a:r>
              <a:rPr lang="en-US" dirty="0">
                <a:solidFill>
                  <a:schemeClr val="tx2"/>
                </a:solidFill>
                <a:latin typeface="Gotham Light"/>
              </a:rPr>
              <a:t>to measure the velocity of particles injected by the pumping system </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65650" y="657569"/>
            <a:ext cx="4411598" cy="195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528465" y="4821442"/>
            <a:ext cx="3365914" cy="923330"/>
          </a:xfrm>
          <a:prstGeom prst="rect">
            <a:avLst/>
          </a:prstGeom>
        </p:spPr>
        <p:txBody>
          <a:bodyPr wrap="square">
            <a:spAutoFit/>
          </a:bodyPr>
          <a:lstStyle/>
          <a:p>
            <a:pPr defTabSz="829452" fontAlgn="auto">
              <a:spcBef>
                <a:spcPts val="0"/>
              </a:spcBef>
              <a:spcAft>
                <a:spcPts val="0"/>
              </a:spcAft>
              <a:defRPr sz="1800" b="0" i="0" u="none" strike="noStrike" kern="0" cap="none" spc="0" baseline="0">
                <a:solidFill>
                  <a:srgbClr val="000000"/>
                </a:solidFill>
                <a:uFillTx/>
              </a:defRPr>
            </a:pPr>
            <a:r>
              <a:rPr lang="it-IT" dirty="0" err="1">
                <a:solidFill>
                  <a:schemeClr val="tx2"/>
                </a:solidFill>
                <a:latin typeface="Gotham Light"/>
              </a:rPr>
              <a:t>Apparatus</a:t>
            </a:r>
            <a:r>
              <a:rPr lang="it-IT" dirty="0">
                <a:solidFill>
                  <a:schemeClr val="tx2"/>
                </a:solidFill>
                <a:latin typeface="Gotham Light"/>
              </a:rPr>
              <a:t> </a:t>
            </a:r>
            <a:r>
              <a:rPr lang="it-IT" dirty="0" err="1">
                <a:solidFill>
                  <a:schemeClr val="tx2"/>
                </a:solidFill>
                <a:latin typeface="Gotham Light"/>
              </a:rPr>
              <a:t>tested</a:t>
            </a:r>
            <a:r>
              <a:rPr lang="it-IT" dirty="0">
                <a:solidFill>
                  <a:schemeClr val="tx2"/>
                </a:solidFill>
                <a:latin typeface="Gotham Light"/>
              </a:rPr>
              <a:t> on a small volume </a:t>
            </a:r>
            <a:r>
              <a:rPr lang="it-IT" dirty="0" err="1">
                <a:solidFill>
                  <a:schemeClr val="tx2"/>
                </a:solidFill>
                <a:latin typeface="Gotham Light"/>
              </a:rPr>
              <a:t>pumped</a:t>
            </a:r>
            <a:r>
              <a:rPr lang="it-IT" dirty="0">
                <a:solidFill>
                  <a:schemeClr val="tx2"/>
                </a:solidFill>
                <a:latin typeface="Gotham Light"/>
              </a:rPr>
              <a:t> by a scroll in the </a:t>
            </a:r>
            <a:r>
              <a:rPr lang="it-IT" dirty="0" err="1">
                <a:solidFill>
                  <a:schemeClr val="tx2"/>
                </a:solidFill>
                <a:latin typeface="Gotham Light"/>
              </a:rPr>
              <a:t>Optics</a:t>
            </a:r>
            <a:r>
              <a:rPr lang="it-IT" dirty="0">
                <a:solidFill>
                  <a:schemeClr val="tx2"/>
                </a:solidFill>
                <a:latin typeface="Gotham Light"/>
              </a:rPr>
              <a:t> Lab.</a:t>
            </a:r>
            <a:endParaRPr lang="en-US" dirty="0">
              <a:solidFill>
                <a:schemeClr val="tx2"/>
              </a:solidFill>
              <a:latin typeface="Gotham Light"/>
            </a:endParaRPr>
          </a:p>
        </p:txBody>
      </p:sp>
      <p:pic>
        <p:nvPicPr>
          <p:cNvPr id="11" name="Picture 4"/>
          <p:cNvPicPr>
            <a:picLocks noChangeAspect="1"/>
          </p:cNvPicPr>
          <p:nvPr/>
        </p:nvPicPr>
        <p:blipFill>
          <a:blip r:embed="rId4"/>
          <a:srcRect/>
          <a:stretch>
            <a:fillRect/>
          </a:stretch>
        </p:blipFill>
        <p:spPr>
          <a:xfrm>
            <a:off x="3468628" y="4039044"/>
            <a:ext cx="2551615" cy="2156900"/>
          </a:xfrm>
          <a:prstGeom prst="rect">
            <a:avLst/>
          </a:prstGeom>
          <a:noFill/>
          <a:ln cap="flat">
            <a:noFill/>
          </a:ln>
        </p:spPr>
      </p:pic>
      <p:sp>
        <p:nvSpPr>
          <p:cNvPr id="12" name="Rettangolo 4"/>
          <p:cNvSpPr/>
          <p:nvPr/>
        </p:nvSpPr>
        <p:spPr>
          <a:xfrm>
            <a:off x="6661716" y="2436908"/>
            <a:ext cx="2315532" cy="335041"/>
          </a:xfrm>
          <a:prstGeom prst="rect">
            <a:avLst/>
          </a:prstGeom>
          <a:noFill/>
          <a:ln cap="flat">
            <a:noFill/>
            <a:prstDash val="solid"/>
          </a:ln>
        </p:spPr>
        <p:txBody>
          <a:bodyPr vert="horz" wrap="none" lIns="82944" tIns="41472" rIns="82944" bIns="41472" anchor="t" anchorCtr="0" compatLnSpc="1">
            <a:spAutoFit/>
          </a:bodyPr>
          <a:lstStyle/>
          <a:p>
            <a:pPr defTabSz="829452" fontAlgn="auto">
              <a:spcBef>
                <a:spcPts val="0"/>
              </a:spcBef>
              <a:spcAft>
                <a:spcPts val="0"/>
              </a:spcAft>
              <a:defRPr sz="1800" b="0" i="0" u="none" strike="noStrike" kern="0" cap="none" spc="0" baseline="0">
                <a:solidFill>
                  <a:srgbClr val="000000"/>
                </a:solidFill>
                <a:uFillTx/>
              </a:defRPr>
            </a:pPr>
            <a:r>
              <a:rPr lang="en-US" sz="1633" dirty="0">
                <a:solidFill>
                  <a:schemeClr val="accent6"/>
                </a:solidFill>
                <a:latin typeface="Arial Unicode MS" pitchFamily="34"/>
                <a:cs typeface="Arial" pitchFamily="34"/>
              </a:rPr>
              <a:t>Fringes distance 85µm</a:t>
            </a:r>
            <a:r>
              <a:rPr lang="en-US" sz="726" dirty="0">
                <a:solidFill>
                  <a:schemeClr val="accent6"/>
                </a:solidFill>
                <a:latin typeface="Arial" pitchFamily="34"/>
                <a:cs typeface="Arial" pitchFamily="34"/>
              </a:rPr>
              <a:t> </a:t>
            </a:r>
            <a:endParaRPr lang="en-US" sz="3628" dirty="0">
              <a:solidFill>
                <a:schemeClr val="accent6"/>
              </a:solidFill>
              <a:latin typeface="Arial" pitchFamily="34"/>
              <a:cs typeface="Arial" pitchFamily="34"/>
            </a:endParaRPr>
          </a:p>
        </p:txBody>
      </p:sp>
      <p:pic>
        <p:nvPicPr>
          <p:cNvPr id="14" name="Picture 13"/>
          <p:cNvPicPr>
            <a:picLocks noChangeAspect="1"/>
          </p:cNvPicPr>
          <p:nvPr/>
        </p:nvPicPr>
        <p:blipFill>
          <a:blip r:embed="rId5"/>
          <a:srcRect/>
          <a:stretch>
            <a:fillRect/>
          </a:stretch>
        </p:blipFill>
        <p:spPr>
          <a:xfrm>
            <a:off x="324124" y="2483923"/>
            <a:ext cx="2784015" cy="3712021"/>
          </a:xfrm>
          <a:prstGeom prst="rect">
            <a:avLst/>
          </a:prstGeom>
          <a:noFill/>
          <a:ln cap="flat">
            <a:noFill/>
          </a:ln>
        </p:spPr>
      </p:pic>
      <p:cxnSp>
        <p:nvCxnSpPr>
          <p:cNvPr id="16" name="Straight Arrow Connector 15"/>
          <p:cNvCxnSpPr/>
          <p:nvPr/>
        </p:nvCxnSpPr>
        <p:spPr>
          <a:xfrm flipH="1" flipV="1">
            <a:off x="7097486" y="1907177"/>
            <a:ext cx="261257" cy="5767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961504" y="2912825"/>
            <a:ext cx="2048896" cy="369332"/>
          </a:xfrm>
          <a:prstGeom prst="rect">
            <a:avLst/>
          </a:prstGeom>
          <a:noFill/>
        </p:spPr>
        <p:txBody>
          <a:bodyPr wrap="square" rtlCol="0">
            <a:spAutoFit/>
          </a:bodyPr>
          <a:lstStyle/>
          <a:p>
            <a:r>
              <a:rPr lang="en-US" dirty="0" smtClean="0">
                <a:solidFill>
                  <a:schemeClr val="tx2"/>
                </a:solidFill>
                <a:latin typeface="Gotham Light"/>
                <a:cs typeface="Gotham Medium"/>
              </a:rPr>
              <a:t>Optical scheme</a:t>
            </a:r>
          </a:p>
        </p:txBody>
      </p:sp>
      <p:sp>
        <p:nvSpPr>
          <p:cNvPr id="19" name="Right Arrow 18"/>
          <p:cNvSpPr/>
          <p:nvPr/>
        </p:nvSpPr>
        <p:spPr>
          <a:xfrm rot="19175256" flipV="1">
            <a:off x="4797783" y="4232674"/>
            <a:ext cx="1711134" cy="189407"/>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209731" y="3398293"/>
            <a:ext cx="451985" cy="414633"/>
          </a:xfrm>
          <a:prstGeom prst="ellipse">
            <a:avLst/>
          </a:prstGeom>
          <a:solidFill>
            <a:schemeClr val="accent1">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099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Clean</a:t>
            </a:r>
            <a:r>
              <a:rPr lang="it-IT" dirty="0" smtClean="0"/>
              <a:t> vs </a:t>
            </a:r>
            <a:r>
              <a:rPr lang="it-IT" dirty="0" err="1" smtClean="0"/>
              <a:t>dirty</a:t>
            </a:r>
            <a:r>
              <a:rPr lang="it-IT" dirty="0" smtClean="0"/>
              <a:t> </a:t>
            </a:r>
            <a:r>
              <a:rPr lang="it-IT" dirty="0" err="1" smtClean="0"/>
              <a:t>venting</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dirty="0">
              <a:solidFill>
                <a:prstClr val="black">
                  <a:tint val="75000"/>
                </a:prstClr>
              </a:solidFill>
            </a:endParaRPr>
          </a:p>
        </p:txBody>
      </p:sp>
      <p:pic>
        <p:nvPicPr>
          <p:cNvPr id="7" name="Picture 3"/>
          <p:cNvPicPr>
            <a:picLocks noGrp="1" noChangeAspect="1"/>
          </p:cNvPicPr>
          <p:nvPr>
            <p:ph idx="1"/>
          </p:nvPr>
        </p:nvPicPr>
        <p:blipFill>
          <a:blip r:embed="rId4"/>
          <a:srcRect/>
          <a:stretch>
            <a:fillRect/>
          </a:stretch>
        </p:blipFill>
        <p:spPr>
          <a:xfrm>
            <a:off x="244789" y="1387084"/>
            <a:ext cx="8670611" cy="3191881"/>
          </a:xfrm>
          <a:prstGeom prst="rect">
            <a:avLst/>
          </a:prstGeom>
          <a:noFill/>
          <a:ln cap="flat">
            <a:noFill/>
          </a:ln>
        </p:spPr>
      </p:pic>
      <p:sp>
        <p:nvSpPr>
          <p:cNvPr id="8" name="TextBox 7"/>
          <p:cNvSpPr txBox="1"/>
          <p:nvPr/>
        </p:nvSpPr>
        <p:spPr>
          <a:xfrm>
            <a:off x="348016" y="761922"/>
            <a:ext cx="8482089" cy="646331"/>
          </a:xfrm>
          <a:prstGeom prst="rect">
            <a:avLst/>
          </a:prstGeom>
          <a:noFill/>
        </p:spPr>
        <p:txBody>
          <a:bodyPr wrap="square" rtlCol="0">
            <a:spAutoFit/>
          </a:bodyPr>
          <a:lstStyle/>
          <a:p>
            <a:r>
              <a:rPr lang="en-US" dirty="0" smtClean="0">
                <a:solidFill>
                  <a:schemeClr val="tx2"/>
                </a:solidFill>
                <a:latin typeface="Gotham Light"/>
              </a:rPr>
              <a:t>Measured velocity of particles ~ 1 </a:t>
            </a:r>
            <a:r>
              <a:rPr lang="en-US" dirty="0" smtClean="0">
                <a:solidFill>
                  <a:schemeClr val="tx2"/>
                </a:solidFill>
                <a:latin typeface="Gotham Light"/>
              </a:rPr>
              <a:t>m/s after few centimeters: </a:t>
            </a:r>
            <a:r>
              <a:rPr lang="en-US" dirty="0" smtClean="0">
                <a:solidFill>
                  <a:schemeClr val="tx2"/>
                </a:solidFill>
                <a:latin typeface="Gotham Light"/>
              </a:rPr>
              <a:t>compatible with model by </a:t>
            </a:r>
            <a:r>
              <a:rPr lang="en-US" dirty="0" err="1" smtClean="0">
                <a:solidFill>
                  <a:schemeClr val="tx2"/>
                </a:solidFill>
                <a:latin typeface="Gotham Light"/>
              </a:rPr>
              <a:t>A.Viceré</a:t>
            </a:r>
            <a:endParaRPr lang="en-US" dirty="0">
              <a:solidFill>
                <a:schemeClr val="tx2"/>
              </a:solidFill>
              <a:latin typeface="Gotham Light"/>
            </a:endParaRPr>
          </a:p>
        </p:txBody>
      </p:sp>
      <p:pic>
        <p:nvPicPr>
          <p:cNvPr id="9" name="the 1587.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bwMode="auto">
          <a:xfrm>
            <a:off x="160232" y="5054754"/>
            <a:ext cx="1031197" cy="107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191430" y="4684460"/>
            <a:ext cx="7723970" cy="1613151"/>
          </a:xfrm>
          <a:prstGeom prst="rect">
            <a:avLst/>
          </a:prstGeom>
          <a:noFill/>
          <a:ln cap="flat">
            <a:noFill/>
          </a:ln>
        </p:spPr>
      </p:pic>
    </p:spTree>
    <p:extLst>
      <p:ext uri="{BB962C8B-B14F-4D97-AF65-F5344CB8AC3E}">
        <p14:creationId xmlns:p14="http://schemas.microsoft.com/office/powerpoint/2010/main" val="228011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a:stretch>
            <a:fillRect/>
          </a:stretch>
        </p:blipFill>
        <p:spPr>
          <a:xfrm>
            <a:off x="6480147" y="43542"/>
            <a:ext cx="2634825" cy="2787469"/>
          </a:xfrm>
          <a:prstGeom prst="rect">
            <a:avLst/>
          </a:prstGeom>
          <a:noFill/>
          <a:ln cap="flat">
            <a:noFill/>
          </a:ln>
        </p:spPr>
      </p:pic>
      <p:sp>
        <p:nvSpPr>
          <p:cNvPr id="2" name="Title 1"/>
          <p:cNvSpPr>
            <a:spLocks noGrp="1"/>
          </p:cNvSpPr>
          <p:nvPr>
            <p:ph type="title"/>
          </p:nvPr>
        </p:nvSpPr>
        <p:spPr/>
        <p:txBody>
          <a:bodyPr/>
          <a:lstStyle/>
          <a:p>
            <a:r>
              <a:rPr lang="it-IT" dirty="0" err="1" smtClean="0"/>
              <a:t>Electrostatic</a:t>
            </a:r>
            <a:r>
              <a:rPr lang="it-IT" dirty="0" smtClean="0"/>
              <a:t> </a:t>
            </a:r>
            <a:r>
              <a:rPr lang="it-IT" dirty="0" err="1" smtClean="0"/>
              <a:t>effect</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272220" y="2103815"/>
            <a:ext cx="3199156" cy="3862396"/>
          </a:xfrm>
          <a:prstGeom prst="rect">
            <a:avLst/>
          </a:prstGeom>
        </p:spPr>
      </p:pic>
      <p:sp>
        <p:nvSpPr>
          <p:cNvPr id="8" name="CasellaDiTesto 5"/>
          <p:cNvSpPr txBox="1"/>
          <p:nvPr/>
        </p:nvSpPr>
        <p:spPr>
          <a:xfrm>
            <a:off x="719670" y="5919590"/>
            <a:ext cx="2304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a:latin typeface="Gotham Light"/>
              </a:rPr>
              <a:t>This effect would also affect the contamination of the mirror</a:t>
            </a:r>
            <a:endParaRPr lang="it-IT" sz="1200" i="1" dirty="0">
              <a:latin typeface="Gotham Light"/>
            </a:endParaRPr>
          </a:p>
        </p:txBody>
      </p:sp>
      <p:sp>
        <p:nvSpPr>
          <p:cNvPr id="9" name="Rectangle 8"/>
          <p:cNvSpPr/>
          <p:nvPr/>
        </p:nvSpPr>
        <p:spPr>
          <a:xfrm>
            <a:off x="313332" y="1078747"/>
            <a:ext cx="6035772" cy="923330"/>
          </a:xfrm>
          <a:prstGeom prst="rect">
            <a:avLst/>
          </a:prstGeom>
        </p:spPr>
        <p:txBody>
          <a:bodyPr wrap="square">
            <a:spAutoFit/>
          </a:bodyPr>
          <a:lstStyle/>
          <a:p>
            <a:r>
              <a:rPr lang="en-US" dirty="0" smtClean="0">
                <a:solidFill>
                  <a:schemeClr val="tx2"/>
                </a:solidFill>
                <a:latin typeface="Gotham Light"/>
              </a:rPr>
              <a:t>A</a:t>
            </a:r>
            <a:r>
              <a:rPr lang="en-US" dirty="0">
                <a:solidFill>
                  <a:schemeClr val="tx2"/>
                </a:solidFill>
                <a:latin typeface="Gotham Light"/>
              </a:rPr>
              <a:t>. </a:t>
            </a:r>
            <a:r>
              <a:rPr lang="en-US" dirty="0" err="1">
                <a:solidFill>
                  <a:schemeClr val="tx2"/>
                </a:solidFill>
                <a:latin typeface="Gotham Light"/>
              </a:rPr>
              <a:t>Chincarini</a:t>
            </a:r>
            <a:r>
              <a:rPr lang="en-US" dirty="0">
                <a:solidFill>
                  <a:schemeClr val="tx2"/>
                </a:solidFill>
                <a:latin typeface="Gotham Light"/>
              </a:rPr>
              <a:t> simulated an electrostatic field on the fibers, showing that it could increase the effective cross section of the fibers for incoming particles</a:t>
            </a:r>
            <a:r>
              <a:rPr lang="en-US" dirty="0" smtClean="0">
                <a:solidFill>
                  <a:schemeClr val="tx2"/>
                </a:solidFill>
                <a:latin typeface="Gotham Light"/>
              </a:rPr>
              <a:t>.</a:t>
            </a:r>
            <a:endParaRPr lang="en-US" dirty="0">
              <a:solidFill>
                <a:schemeClr val="tx2"/>
              </a:solidFill>
              <a:latin typeface="Gotham Light"/>
            </a:endParaRPr>
          </a:p>
        </p:txBody>
      </p:sp>
      <p:sp>
        <p:nvSpPr>
          <p:cNvPr id="12" name="Rectangle 11"/>
          <p:cNvSpPr/>
          <p:nvPr/>
        </p:nvSpPr>
        <p:spPr>
          <a:xfrm>
            <a:off x="3700970" y="2226940"/>
            <a:ext cx="5325297" cy="2308324"/>
          </a:xfrm>
          <a:prstGeom prst="rect">
            <a:avLst/>
          </a:prstGeom>
        </p:spPr>
        <p:txBody>
          <a:bodyPr wrap="square">
            <a:spAutoFit/>
          </a:bodyPr>
          <a:lstStyle/>
          <a:p>
            <a:r>
              <a:rPr lang="it-IT" dirty="0" smtClean="0">
                <a:solidFill>
                  <a:schemeClr val="tx2"/>
                </a:solidFill>
                <a:latin typeface="Gotham Light"/>
              </a:rPr>
              <a:t>To show </a:t>
            </a:r>
            <a:r>
              <a:rPr lang="it-IT" dirty="0" err="1">
                <a:solidFill>
                  <a:schemeClr val="tx2"/>
                </a:solidFill>
                <a:latin typeface="Gotham Light"/>
              </a:rPr>
              <a:t>qualitatively</a:t>
            </a:r>
            <a:r>
              <a:rPr lang="it-IT" dirty="0">
                <a:solidFill>
                  <a:schemeClr val="tx2"/>
                </a:solidFill>
                <a:latin typeface="Gotham Light"/>
              </a:rPr>
              <a:t> the </a:t>
            </a:r>
            <a:r>
              <a:rPr lang="it-IT" dirty="0" err="1">
                <a:solidFill>
                  <a:schemeClr val="tx2"/>
                </a:solidFill>
                <a:latin typeface="Gotham Light"/>
              </a:rPr>
              <a:t>effect</a:t>
            </a:r>
            <a:r>
              <a:rPr lang="it-IT" dirty="0">
                <a:solidFill>
                  <a:schemeClr val="tx2"/>
                </a:solidFill>
                <a:latin typeface="Gotham Light"/>
              </a:rPr>
              <a:t> </a:t>
            </a:r>
            <a:endParaRPr lang="it-IT" dirty="0" smtClean="0">
              <a:solidFill>
                <a:schemeClr val="tx2"/>
              </a:solidFill>
              <a:latin typeface="Gotham Light"/>
            </a:endParaRPr>
          </a:p>
          <a:p>
            <a:r>
              <a:rPr lang="it-IT" dirty="0" smtClean="0">
                <a:solidFill>
                  <a:schemeClr val="tx2"/>
                </a:solidFill>
                <a:latin typeface="Gotham Light"/>
              </a:rPr>
              <a:t>of </a:t>
            </a:r>
            <a:r>
              <a:rPr lang="it-IT" dirty="0" err="1">
                <a:solidFill>
                  <a:schemeClr val="tx2"/>
                </a:solidFill>
                <a:latin typeface="Gotham Light"/>
              </a:rPr>
              <a:t>electrical</a:t>
            </a:r>
            <a:r>
              <a:rPr lang="it-IT" dirty="0">
                <a:solidFill>
                  <a:schemeClr val="tx2"/>
                </a:solidFill>
                <a:latin typeface="Gotham Light"/>
              </a:rPr>
              <a:t> force </a:t>
            </a:r>
            <a:r>
              <a:rPr lang="it-IT" dirty="0" smtClean="0">
                <a:solidFill>
                  <a:schemeClr val="tx2"/>
                </a:solidFill>
                <a:latin typeface="Gotham Light"/>
              </a:rPr>
              <a:t>and to </a:t>
            </a:r>
            <a:r>
              <a:rPr lang="it-IT" dirty="0" err="1">
                <a:solidFill>
                  <a:schemeClr val="tx2"/>
                </a:solidFill>
                <a:latin typeface="Gotham Light"/>
              </a:rPr>
              <a:t>understand</a:t>
            </a:r>
            <a:r>
              <a:rPr lang="it-IT" dirty="0">
                <a:solidFill>
                  <a:schemeClr val="tx2"/>
                </a:solidFill>
                <a:latin typeface="Gotham Light"/>
              </a:rPr>
              <a:t> </a:t>
            </a:r>
            <a:endParaRPr lang="it-IT" dirty="0" smtClean="0">
              <a:solidFill>
                <a:schemeClr val="tx2"/>
              </a:solidFill>
              <a:latin typeface="Gotham Light"/>
            </a:endParaRPr>
          </a:p>
          <a:p>
            <a:r>
              <a:rPr lang="it-IT" dirty="0" err="1" smtClean="0">
                <a:solidFill>
                  <a:schemeClr val="tx2"/>
                </a:solidFill>
                <a:latin typeface="Gotham Light"/>
              </a:rPr>
              <a:t>if</a:t>
            </a:r>
            <a:r>
              <a:rPr lang="it-IT" dirty="0" smtClean="0">
                <a:solidFill>
                  <a:schemeClr val="tx2"/>
                </a:solidFill>
                <a:latin typeface="Gotham Light"/>
              </a:rPr>
              <a:t> </a:t>
            </a:r>
            <a:r>
              <a:rPr lang="it-IT" dirty="0" err="1">
                <a:solidFill>
                  <a:schemeClr val="tx2"/>
                </a:solidFill>
                <a:latin typeface="Gotham Light"/>
              </a:rPr>
              <a:t>it</a:t>
            </a:r>
            <a:r>
              <a:rPr lang="it-IT" dirty="0">
                <a:solidFill>
                  <a:schemeClr val="tx2"/>
                </a:solidFill>
                <a:latin typeface="Gotham Light"/>
              </a:rPr>
              <a:t> </a:t>
            </a:r>
            <a:r>
              <a:rPr lang="it-IT" dirty="0" err="1">
                <a:solidFill>
                  <a:schemeClr val="tx2"/>
                </a:solidFill>
                <a:latin typeface="Gotham Light"/>
              </a:rPr>
              <a:t>has</a:t>
            </a:r>
            <a:r>
              <a:rPr lang="it-IT" dirty="0">
                <a:solidFill>
                  <a:schemeClr val="tx2"/>
                </a:solidFill>
                <a:latin typeface="Gotham Light"/>
              </a:rPr>
              <a:t> a </a:t>
            </a:r>
            <a:r>
              <a:rPr lang="it-IT" dirty="0" err="1">
                <a:solidFill>
                  <a:schemeClr val="tx2"/>
                </a:solidFill>
                <a:latin typeface="Gotham Light"/>
              </a:rPr>
              <a:t>role</a:t>
            </a:r>
            <a:r>
              <a:rPr lang="it-IT" dirty="0">
                <a:solidFill>
                  <a:schemeClr val="tx2"/>
                </a:solidFill>
                <a:latin typeface="Gotham Light"/>
              </a:rPr>
              <a:t> in </a:t>
            </a:r>
            <a:r>
              <a:rPr lang="it-IT" dirty="0" err="1">
                <a:solidFill>
                  <a:schemeClr val="tx2"/>
                </a:solidFill>
                <a:latin typeface="Gotham Light"/>
              </a:rPr>
              <a:t>fiber</a:t>
            </a:r>
            <a:r>
              <a:rPr lang="it-IT" dirty="0">
                <a:solidFill>
                  <a:schemeClr val="tx2"/>
                </a:solidFill>
                <a:latin typeface="Gotham Light"/>
              </a:rPr>
              <a:t> breaking </a:t>
            </a:r>
            <a:r>
              <a:rPr lang="it-IT" dirty="0" err="1" smtClean="0">
                <a:solidFill>
                  <a:schemeClr val="tx2"/>
                </a:solidFill>
                <a:latin typeface="Gotham Light"/>
              </a:rPr>
              <a:t>mechanism</a:t>
            </a:r>
            <a:r>
              <a:rPr lang="it-IT" dirty="0" smtClean="0">
                <a:solidFill>
                  <a:schemeClr val="tx2"/>
                </a:solidFill>
                <a:latin typeface="Gotham Light"/>
              </a:rPr>
              <a:t>, </a:t>
            </a:r>
          </a:p>
          <a:p>
            <a:r>
              <a:rPr lang="it-IT" dirty="0" smtClean="0">
                <a:solidFill>
                  <a:schemeClr val="tx2"/>
                </a:solidFill>
                <a:latin typeface="Gotham Light"/>
              </a:rPr>
              <a:t>2 Si-</a:t>
            </a:r>
            <a:r>
              <a:rPr lang="it-IT" dirty="0" err="1" smtClean="0">
                <a:solidFill>
                  <a:schemeClr val="tx2"/>
                </a:solidFill>
                <a:latin typeface="Gotham Light"/>
              </a:rPr>
              <a:t>wafers</a:t>
            </a:r>
            <a:r>
              <a:rPr lang="it-IT" dirty="0" smtClean="0">
                <a:solidFill>
                  <a:schemeClr val="tx2"/>
                </a:solidFill>
                <a:latin typeface="Gotham Light"/>
              </a:rPr>
              <a:t>, </a:t>
            </a:r>
            <a:r>
              <a:rPr lang="it-IT" dirty="0" err="1" smtClean="0">
                <a:solidFill>
                  <a:schemeClr val="tx2"/>
                </a:solidFill>
                <a:latin typeface="Gotham Light"/>
              </a:rPr>
              <a:t>vertically</a:t>
            </a:r>
            <a:r>
              <a:rPr lang="it-IT" dirty="0" smtClean="0">
                <a:solidFill>
                  <a:schemeClr val="tx2"/>
                </a:solidFill>
                <a:latin typeface="Gotham Light"/>
              </a:rPr>
              <a:t> </a:t>
            </a:r>
            <a:r>
              <a:rPr lang="it-IT" dirty="0" err="1" smtClean="0">
                <a:solidFill>
                  <a:schemeClr val="tx2"/>
                </a:solidFill>
                <a:latin typeface="Gotham Light"/>
              </a:rPr>
              <a:t>mounted</a:t>
            </a:r>
            <a:r>
              <a:rPr lang="it-IT" dirty="0" smtClean="0">
                <a:solidFill>
                  <a:schemeClr val="tx2"/>
                </a:solidFill>
                <a:latin typeface="Gotham Light"/>
              </a:rPr>
              <a:t>, </a:t>
            </a:r>
            <a:r>
              <a:rPr lang="it-IT" dirty="0" err="1" smtClean="0">
                <a:solidFill>
                  <a:schemeClr val="tx2"/>
                </a:solidFill>
                <a:latin typeface="Gotham Light"/>
              </a:rPr>
              <a:t>were</a:t>
            </a:r>
            <a:r>
              <a:rPr lang="it-IT" dirty="0" smtClean="0">
                <a:solidFill>
                  <a:schemeClr val="tx2"/>
                </a:solidFill>
                <a:latin typeface="Gotham Light"/>
              </a:rPr>
              <a:t> put in the </a:t>
            </a:r>
            <a:r>
              <a:rPr lang="it-IT" dirty="0" err="1" smtClean="0">
                <a:solidFill>
                  <a:schemeClr val="tx2"/>
                </a:solidFill>
                <a:latin typeface="Gotham Light"/>
              </a:rPr>
              <a:t>little</a:t>
            </a:r>
            <a:r>
              <a:rPr lang="it-IT" dirty="0" smtClean="0">
                <a:solidFill>
                  <a:schemeClr val="tx2"/>
                </a:solidFill>
                <a:latin typeface="Gotham Light"/>
              </a:rPr>
              <a:t> </a:t>
            </a:r>
            <a:r>
              <a:rPr lang="it-IT" dirty="0" err="1" smtClean="0">
                <a:solidFill>
                  <a:schemeClr val="tx2"/>
                </a:solidFill>
                <a:latin typeface="Gotham Light"/>
              </a:rPr>
              <a:t>vacuum</a:t>
            </a:r>
            <a:r>
              <a:rPr lang="it-IT" dirty="0" smtClean="0">
                <a:solidFill>
                  <a:schemeClr val="tx2"/>
                </a:solidFill>
                <a:latin typeface="Gotham Light"/>
              </a:rPr>
              <a:t> </a:t>
            </a:r>
            <a:r>
              <a:rPr lang="it-IT" dirty="0" err="1" smtClean="0">
                <a:solidFill>
                  <a:schemeClr val="tx2"/>
                </a:solidFill>
                <a:latin typeface="Gotham Light"/>
              </a:rPr>
              <a:t>chamber</a:t>
            </a:r>
            <a:r>
              <a:rPr lang="it-IT" dirty="0" smtClean="0">
                <a:solidFill>
                  <a:schemeClr val="tx2"/>
                </a:solidFill>
                <a:latin typeface="Gotham Light"/>
              </a:rPr>
              <a:t>, </a:t>
            </a:r>
            <a:r>
              <a:rPr lang="it-IT" dirty="0" err="1">
                <a:solidFill>
                  <a:schemeClr val="tx2"/>
                </a:solidFill>
                <a:latin typeface="Gotham Light"/>
              </a:rPr>
              <a:t>one</a:t>
            </a:r>
            <a:r>
              <a:rPr lang="it-IT" dirty="0">
                <a:solidFill>
                  <a:schemeClr val="tx2"/>
                </a:solidFill>
                <a:latin typeface="Gotham Light"/>
              </a:rPr>
              <a:t> </a:t>
            </a:r>
            <a:r>
              <a:rPr lang="it-IT" dirty="0" err="1" smtClean="0">
                <a:solidFill>
                  <a:schemeClr val="tx2"/>
                </a:solidFill>
                <a:latin typeface="Gotham Light"/>
              </a:rPr>
              <a:t>charged</a:t>
            </a:r>
            <a:r>
              <a:rPr lang="it-IT" dirty="0" smtClean="0">
                <a:solidFill>
                  <a:schemeClr val="tx2"/>
                </a:solidFill>
                <a:latin typeface="Gotham Light"/>
              </a:rPr>
              <a:t> </a:t>
            </a:r>
            <a:r>
              <a:rPr lang="it-IT" dirty="0" err="1" smtClean="0">
                <a:solidFill>
                  <a:schemeClr val="tx2"/>
                </a:solidFill>
                <a:latin typeface="Gotham Light"/>
              </a:rPr>
              <a:t>at</a:t>
            </a:r>
            <a:r>
              <a:rPr lang="it-IT" dirty="0" smtClean="0">
                <a:solidFill>
                  <a:schemeClr val="tx2"/>
                </a:solidFill>
                <a:latin typeface="Gotham Light"/>
              </a:rPr>
              <a:t> 3kV and </a:t>
            </a:r>
            <a:r>
              <a:rPr lang="it-IT" dirty="0">
                <a:solidFill>
                  <a:schemeClr val="tx2"/>
                </a:solidFill>
                <a:latin typeface="Gotham Light"/>
              </a:rPr>
              <a:t>the </a:t>
            </a:r>
            <a:r>
              <a:rPr lang="it-IT" dirty="0" err="1">
                <a:solidFill>
                  <a:schemeClr val="tx2"/>
                </a:solidFill>
                <a:latin typeface="Gotham Light"/>
              </a:rPr>
              <a:t>other</a:t>
            </a:r>
            <a:r>
              <a:rPr lang="it-IT" dirty="0">
                <a:solidFill>
                  <a:schemeClr val="tx2"/>
                </a:solidFill>
                <a:latin typeface="Gotham Light"/>
              </a:rPr>
              <a:t> </a:t>
            </a:r>
            <a:r>
              <a:rPr lang="it-IT" dirty="0" err="1" smtClean="0">
                <a:solidFill>
                  <a:schemeClr val="tx2"/>
                </a:solidFill>
                <a:latin typeface="Gotham Light"/>
              </a:rPr>
              <a:t>not</a:t>
            </a:r>
            <a:r>
              <a:rPr lang="it-IT" dirty="0" smtClean="0">
                <a:solidFill>
                  <a:schemeClr val="tx2"/>
                </a:solidFill>
                <a:latin typeface="Gotham Light"/>
              </a:rPr>
              <a:t>: </a:t>
            </a:r>
            <a:r>
              <a:rPr lang="it-IT" b="1" dirty="0" smtClean="0">
                <a:solidFill>
                  <a:schemeClr val="tx2"/>
                </a:solidFill>
                <a:latin typeface="Gotham Light"/>
              </a:rPr>
              <a:t>~ </a:t>
            </a:r>
            <a:r>
              <a:rPr lang="it-IT" b="1" dirty="0">
                <a:solidFill>
                  <a:schemeClr val="tx2"/>
                </a:solidFill>
                <a:latin typeface="Gotham Light"/>
              </a:rPr>
              <a:t>5 </a:t>
            </a:r>
            <a:r>
              <a:rPr lang="it-IT" b="1" dirty="0" err="1">
                <a:solidFill>
                  <a:schemeClr val="tx2"/>
                </a:solidFill>
                <a:latin typeface="Gotham Light"/>
              </a:rPr>
              <a:t>times</a:t>
            </a:r>
            <a:r>
              <a:rPr lang="it-IT" b="1" dirty="0">
                <a:solidFill>
                  <a:schemeClr val="tx2"/>
                </a:solidFill>
                <a:latin typeface="Gotham Light"/>
              </a:rPr>
              <a:t> more </a:t>
            </a:r>
            <a:r>
              <a:rPr lang="it-IT" b="1" dirty="0" err="1">
                <a:solidFill>
                  <a:schemeClr val="tx2"/>
                </a:solidFill>
                <a:latin typeface="Gotham Light"/>
              </a:rPr>
              <a:t>dust</a:t>
            </a:r>
            <a:r>
              <a:rPr lang="it-IT" b="1" dirty="0">
                <a:solidFill>
                  <a:schemeClr val="tx2"/>
                </a:solidFill>
                <a:latin typeface="Gotham Light"/>
              </a:rPr>
              <a:t> on </a:t>
            </a:r>
            <a:r>
              <a:rPr lang="it-IT" b="1" dirty="0" err="1">
                <a:solidFill>
                  <a:schemeClr val="tx2"/>
                </a:solidFill>
                <a:latin typeface="Gotham Light"/>
              </a:rPr>
              <a:t>charged</a:t>
            </a:r>
            <a:r>
              <a:rPr lang="it-IT" b="1" dirty="0">
                <a:solidFill>
                  <a:schemeClr val="tx2"/>
                </a:solidFill>
                <a:latin typeface="Gotham Light"/>
              </a:rPr>
              <a:t> wafer w.r.t. the </a:t>
            </a:r>
            <a:r>
              <a:rPr lang="it-IT" b="1" dirty="0" smtClean="0">
                <a:solidFill>
                  <a:schemeClr val="tx2"/>
                </a:solidFill>
                <a:latin typeface="Gotham Light"/>
              </a:rPr>
              <a:t>other</a:t>
            </a:r>
            <a:r>
              <a:rPr lang="it-IT" dirty="0">
                <a:solidFill>
                  <a:schemeClr val="tx2"/>
                </a:solidFill>
                <a:latin typeface="Gotham Light"/>
              </a:rPr>
              <a:t> </a:t>
            </a:r>
            <a:r>
              <a:rPr lang="it-IT" dirty="0" smtClean="0">
                <a:solidFill>
                  <a:schemeClr val="tx2"/>
                </a:solidFill>
                <a:latin typeface="Gotham Light"/>
              </a:rPr>
              <a:t>(F. Sorrentino, A. Pasqualetti)</a:t>
            </a:r>
            <a:endParaRPr lang="it-IT" dirty="0">
              <a:solidFill>
                <a:schemeClr val="tx2"/>
              </a:solidFill>
              <a:latin typeface="Gotham Ligh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81329" y="4574257"/>
            <a:ext cx="2898818" cy="1630585"/>
          </a:xfrm>
          <a:prstGeom prst="rect">
            <a:avLst/>
          </a:prstGeom>
        </p:spPr>
      </p:pic>
      <p:sp>
        <p:nvSpPr>
          <p:cNvPr id="14" name="TextBox 13"/>
          <p:cNvSpPr txBox="1"/>
          <p:nvPr/>
        </p:nvSpPr>
        <p:spPr>
          <a:xfrm>
            <a:off x="6485248" y="4501687"/>
            <a:ext cx="2624621" cy="2031325"/>
          </a:xfrm>
          <a:prstGeom prst="rect">
            <a:avLst/>
          </a:prstGeom>
          <a:noFill/>
        </p:spPr>
        <p:txBody>
          <a:bodyPr wrap="square" rtlCol="0">
            <a:spAutoFit/>
          </a:bodyPr>
          <a:lstStyle/>
          <a:p>
            <a:r>
              <a:rPr lang="it-IT" dirty="0" smtClean="0">
                <a:solidFill>
                  <a:schemeClr val="tx2"/>
                </a:solidFill>
                <a:latin typeface="Gotham Light"/>
                <a:cs typeface="Gotham Medium"/>
              </a:rPr>
              <a:t>The </a:t>
            </a:r>
            <a:r>
              <a:rPr lang="it-IT" dirty="0" err="1" smtClean="0">
                <a:solidFill>
                  <a:schemeClr val="tx2"/>
                </a:solidFill>
                <a:latin typeface="Gotham Light"/>
                <a:cs typeface="Gotham Medium"/>
              </a:rPr>
              <a:t>electrostatic</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effect</a:t>
            </a:r>
            <a:r>
              <a:rPr lang="it-IT" dirty="0" smtClean="0">
                <a:solidFill>
                  <a:schemeClr val="tx2"/>
                </a:solidFill>
                <a:latin typeface="Gotham Light"/>
                <a:cs typeface="Gotham Medium"/>
              </a:rPr>
              <a:t> of the first </a:t>
            </a:r>
            <a:r>
              <a:rPr lang="it-IT" dirty="0" err="1" smtClean="0">
                <a:solidFill>
                  <a:schemeClr val="tx2"/>
                </a:solidFill>
                <a:latin typeface="Gotham Light"/>
                <a:cs typeface="Gotham Medium"/>
              </a:rPr>
              <a:t>contact</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was</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studied</a:t>
            </a:r>
            <a:r>
              <a:rPr lang="it-IT" dirty="0" smtClean="0">
                <a:solidFill>
                  <a:schemeClr val="tx2"/>
                </a:solidFill>
                <a:latin typeface="Gotham Light"/>
                <a:cs typeface="Gotham Medium"/>
              </a:rPr>
              <a:t> in LIGO </a:t>
            </a:r>
            <a:r>
              <a:rPr lang="it-IT" dirty="0" err="1" smtClean="0">
                <a:solidFill>
                  <a:schemeClr val="tx2"/>
                </a:solidFill>
                <a:latin typeface="Gotham Light"/>
                <a:cs typeface="Gotham Medium"/>
              </a:rPr>
              <a:t>coll</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we</a:t>
            </a:r>
            <a:r>
              <a:rPr lang="it-IT" dirty="0" smtClean="0">
                <a:solidFill>
                  <a:schemeClr val="tx2"/>
                </a:solidFill>
                <a:latin typeface="Gotham Light"/>
                <a:cs typeface="Gotham Medium"/>
              </a:rPr>
              <a:t> are </a:t>
            </a:r>
            <a:r>
              <a:rPr lang="it-IT" dirty="0" err="1" smtClean="0">
                <a:solidFill>
                  <a:schemeClr val="tx2"/>
                </a:solidFill>
                <a:latin typeface="Gotham Light"/>
                <a:cs typeface="Gotham Medium"/>
              </a:rPr>
              <a:t>trying</a:t>
            </a:r>
            <a:r>
              <a:rPr lang="it-IT" dirty="0" smtClean="0">
                <a:solidFill>
                  <a:schemeClr val="tx2"/>
                </a:solidFill>
                <a:latin typeface="Gotham Light"/>
                <a:cs typeface="Gotham Medium"/>
              </a:rPr>
              <a:t> to </a:t>
            </a:r>
            <a:r>
              <a:rPr lang="it-IT" dirty="0" err="1" smtClean="0">
                <a:solidFill>
                  <a:schemeClr val="tx2"/>
                </a:solidFill>
                <a:latin typeface="Gotham Light"/>
                <a:cs typeface="Gotham Medium"/>
              </a:rPr>
              <a:t>understand</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how</a:t>
            </a:r>
            <a:r>
              <a:rPr lang="it-IT" dirty="0" smtClean="0">
                <a:solidFill>
                  <a:schemeClr val="tx2"/>
                </a:solidFill>
                <a:latin typeface="Gotham Light"/>
                <a:cs typeface="Gotham Medium"/>
              </a:rPr>
              <a:t> to </a:t>
            </a:r>
            <a:r>
              <a:rPr lang="it-IT" dirty="0" err="1" smtClean="0">
                <a:solidFill>
                  <a:schemeClr val="tx2"/>
                </a:solidFill>
                <a:latin typeface="Gotham Light"/>
                <a:cs typeface="Gotham Medium"/>
              </a:rPr>
              <a:t>remove</a:t>
            </a:r>
            <a:r>
              <a:rPr lang="it-IT" dirty="0" smtClean="0">
                <a:solidFill>
                  <a:schemeClr val="tx2"/>
                </a:solidFill>
                <a:latin typeface="Gotham Light"/>
                <a:cs typeface="Gotham Medium"/>
              </a:rPr>
              <a:t> the </a:t>
            </a:r>
            <a:r>
              <a:rPr lang="it-IT" dirty="0" err="1" smtClean="0">
                <a:solidFill>
                  <a:schemeClr val="tx2"/>
                </a:solidFill>
                <a:latin typeface="Gotham Light"/>
                <a:cs typeface="Gotham Medium"/>
              </a:rPr>
              <a:t>residual</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charge</a:t>
            </a:r>
            <a:r>
              <a:rPr lang="it-IT" dirty="0" smtClean="0">
                <a:solidFill>
                  <a:schemeClr val="tx2"/>
                </a:solidFill>
                <a:latin typeface="Gotham Light"/>
                <a:cs typeface="Gotham Medium"/>
              </a:rPr>
              <a:t> in </a:t>
            </a:r>
            <a:r>
              <a:rPr lang="it-IT" dirty="0" err="1" smtClean="0">
                <a:solidFill>
                  <a:schemeClr val="tx2"/>
                </a:solidFill>
                <a:latin typeface="Gotham Light"/>
                <a:cs typeface="Gotham Medium"/>
              </a:rPr>
              <a:t>our</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environment</a:t>
            </a:r>
            <a:endParaRPr lang="it-IT" dirty="0" smtClean="0">
              <a:solidFill>
                <a:schemeClr val="tx2"/>
              </a:solidFill>
              <a:latin typeface="Gotham Light"/>
              <a:cs typeface="Gotham Medium"/>
            </a:endParaRPr>
          </a:p>
        </p:txBody>
      </p:sp>
    </p:spTree>
    <p:extLst>
      <p:ext uri="{BB962C8B-B14F-4D97-AF65-F5344CB8AC3E}">
        <p14:creationId xmlns:p14="http://schemas.microsoft.com/office/powerpoint/2010/main" val="3812367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dirty="0" err="1" smtClean="0"/>
              <a:t>Outlines</a:t>
            </a:r>
            <a:endParaRPr lang="it-IT" dirty="0"/>
          </a:p>
        </p:txBody>
      </p:sp>
      <p:sp>
        <p:nvSpPr>
          <p:cNvPr id="8" name="Content Placeholder 7"/>
          <p:cNvSpPr>
            <a:spLocks noGrp="1"/>
          </p:cNvSpPr>
          <p:nvPr>
            <p:ph idx="1"/>
          </p:nvPr>
        </p:nvSpPr>
        <p:spPr>
          <a:xfrm>
            <a:off x="450850" y="1371601"/>
            <a:ext cx="8229600" cy="4876800"/>
          </a:xfrm>
        </p:spPr>
        <p:txBody>
          <a:bodyPr>
            <a:normAutofit/>
          </a:bodyPr>
          <a:lstStyle/>
          <a:p>
            <a:r>
              <a:rPr lang="it-IT" sz="2400" dirty="0" smtClean="0">
                <a:solidFill>
                  <a:schemeClr val="tx2"/>
                </a:solidFill>
              </a:rPr>
              <a:t>Monolithic issue</a:t>
            </a:r>
          </a:p>
          <a:p>
            <a:pPr marL="0" indent="0">
              <a:buNone/>
            </a:pPr>
            <a:endParaRPr lang="it-IT" sz="2400" dirty="0" smtClean="0">
              <a:solidFill>
                <a:schemeClr val="tx2"/>
              </a:solidFill>
            </a:endParaRPr>
          </a:p>
          <a:p>
            <a:r>
              <a:rPr lang="it-IT" sz="2400" dirty="0" smtClean="0">
                <a:solidFill>
                  <a:schemeClr val="tx2"/>
                </a:solidFill>
              </a:rPr>
              <a:t>Vacuum issue</a:t>
            </a:r>
          </a:p>
          <a:p>
            <a:endParaRPr lang="it-IT" sz="2400" dirty="0">
              <a:solidFill>
                <a:schemeClr val="tx2"/>
              </a:solidFill>
            </a:endParaRPr>
          </a:p>
          <a:p>
            <a:r>
              <a:rPr lang="it-IT" sz="2400" dirty="0" smtClean="0">
                <a:solidFill>
                  <a:schemeClr val="tx2"/>
                </a:solidFill>
              </a:rPr>
              <a:t>New tools</a:t>
            </a:r>
          </a:p>
          <a:p>
            <a:endParaRPr lang="it-IT" sz="2400" dirty="0">
              <a:solidFill>
                <a:schemeClr val="tx2"/>
              </a:solidFill>
            </a:endParaRPr>
          </a:p>
          <a:p>
            <a:r>
              <a:rPr lang="it-IT" sz="2400" dirty="0" smtClean="0">
                <a:solidFill>
                  <a:schemeClr val="tx2"/>
                </a:solidFill>
              </a:rPr>
              <a:t>Next steps</a:t>
            </a:r>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3915321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Dust</a:t>
            </a:r>
            <a:r>
              <a:rPr lang="it-IT" dirty="0" smtClean="0"/>
              <a:t> </a:t>
            </a:r>
            <a:r>
              <a:rPr lang="it-IT" dirty="0" err="1" smtClean="0"/>
              <a:t>analysis</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dirty="0">
              <a:solidFill>
                <a:prstClr val="black">
                  <a:tint val="75000"/>
                </a:prstClr>
              </a:solidFill>
            </a:endParaRPr>
          </a:p>
        </p:txBody>
      </p:sp>
      <p:sp>
        <p:nvSpPr>
          <p:cNvPr id="9" name="Rectangle 8"/>
          <p:cNvSpPr/>
          <p:nvPr/>
        </p:nvSpPr>
        <p:spPr>
          <a:xfrm>
            <a:off x="100146" y="788015"/>
            <a:ext cx="6794139" cy="1200329"/>
          </a:xfrm>
          <a:prstGeom prst="rect">
            <a:avLst/>
          </a:prstGeom>
        </p:spPr>
        <p:txBody>
          <a:bodyPr wrap="square">
            <a:spAutoFit/>
          </a:bodyPr>
          <a:lstStyle/>
          <a:p>
            <a:r>
              <a:rPr lang="en-US" dirty="0">
                <a:solidFill>
                  <a:schemeClr val="tx2"/>
                </a:solidFill>
                <a:latin typeface="Gotham Light"/>
              </a:rPr>
              <a:t>Dust samples have been collected on </a:t>
            </a:r>
            <a:r>
              <a:rPr lang="en-US" dirty="0" smtClean="0">
                <a:solidFill>
                  <a:schemeClr val="tx2"/>
                </a:solidFill>
                <a:latin typeface="Gotham Light"/>
              </a:rPr>
              <a:t>Si-wafers: analysis </a:t>
            </a:r>
            <a:r>
              <a:rPr lang="en-US" dirty="0">
                <a:solidFill>
                  <a:schemeClr val="tx2"/>
                </a:solidFill>
                <a:latin typeface="Gotham Light"/>
              </a:rPr>
              <a:t>is done by </a:t>
            </a:r>
            <a:r>
              <a:rPr lang="en-US" b="1" dirty="0">
                <a:solidFill>
                  <a:schemeClr val="tx2"/>
                </a:solidFill>
                <a:latin typeface="Gotham Light"/>
              </a:rPr>
              <a:t>optical </a:t>
            </a:r>
            <a:r>
              <a:rPr lang="en-US" b="1" dirty="0" smtClean="0">
                <a:solidFill>
                  <a:schemeClr val="tx2"/>
                </a:solidFill>
                <a:latin typeface="Gotham Light"/>
              </a:rPr>
              <a:t>microscope, SEM and Raman spectroscopy </a:t>
            </a:r>
            <a:r>
              <a:rPr lang="en-US" dirty="0" smtClean="0">
                <a:solidFill>
                  <a:schemeClr val="tx2"/>
                </a:solidFill>
                <a:latin typeface="Gotham Light"/>
              </a:rPr>
              <a:t>on materials </a:t>
            </a:r>
            <a:r>
              <a:rPr lang="en-US" dirty="0">
                <a:solidFill>
                  <a:schemeClr val="tx2"/>
                </a:solidFill>
                <a:latin typeface="Gotham Light"/>
              </a:rPr>
              <a:t>taken from in-tower components and vacuum </a:t>
            </a:r>
            <a:r>
              <a:rPr lang="en-US" dirty="0" smtClean="0">
                <a:solidFill>
                  <a:schemeClr val="tx2"/>
                </a:solidFill>
                <a:latin typeface="Gotham Light"/>
              </a:rPr>
              <a:t>equipment</a:t>
            </a:r>
            <a:endParaRPr lang="en-US" dirty="0">
              <a:solidFill>
                <a:schemeClr val="tx2"/>
              </a:solidFill>
              <a:latin typeface="Gotham Light"/>
            </a:endParaRPr>
          </a:p>
        </p:txBody>
      </p:sp>
      <p:pic>
        <p:nvPicPr>
          <p:cNvPr id="11" name="Immagine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5256" y="219780"/>
            <a:ext cx="2264119" cy="3742620"/>
          </a:xfrm>
          <a:prstGeom prst="rect">
            <a:avLst/>
          </a:prstGeom>
          <a:noFill/>
        </p:spPr>
      </p:pic>
      <p:pic>
        <p:nvPicPr>
          <p:cNvPr id="13" name="Picture 12"/>
          <p:cNvPicPr>
            <a:picLocks noChangeAspect="1"/>
          </p:cNvPicPr>
          <p:nvPr/>
        </p:nvPicPr>
        <p:blipFill>
          <a:blip r:embed="rId3"/>
          <a:stretch>
            <a:fillRect/>
          </a:stretch>
        </p:blipFill>
        <p:spPr>
          <a:xfrm>
            <a:off x="38100" y="2212621"/>
            <a:ext cx="3123111" cy="2361012"/>
          </a:xfrm>
          <a:prstGeom prst="rect">
            <a:avLst/>
          </a:prstGeom>
        </p:spPr>
      </p:pic>
      <p:sp>
        <p:nvSpPr>
          <p:cNvPr id="14" name="Rectangle 13"/>
          <p:cNvSpPr/>
          <p:nvPr/>
        </p:nvSpPr>
        <p:spPr>
          <a:xfrm>
            <a:off x="3196046" y="2465455"/>
            <a:ext cx="3422468" cy="1200329"/>
          </a:xfrm>
          <a:prstGeom prst="rect">
            <a:avLst/>
          </a:prstGeom>
        </p:spPr>
        <p:txBody>
          <a:bodyPr wrap="square">
            <a:spAutoFit/>
          </a:bodyPr>
          <a:lstStyle/>
          <a:p>
            <a:r>
              <a:rPr lang="en-US" dirty="0" smtClean="0">
                <a:solidFill>
                  <a:schemeClr val="tx2"/>
                </a:solidFill>
                <a:latin typeface="Gotham Light"/>
              </a:rPr>
              <a:t>The dust </a:t>
            </a:r>
            <a:r>
              <a:rPr lang="en-US" dirty="0">
                <a:solidFill>
                  <a:schemeClr val="tx2"/>
                </a:solidFill>
                <a:latin typeface="Gotham Light"/>
              </a:rPr>
              <a:t>abundance on Wafer in a small </a:t>
            </a:r>
            <a:r>
              <a:rPr lang="en-US" dirty="0" smtClean="0">
                <a:solidFill>
                  <a:schemeClr val="tx2"/>
                </a:solidFill>
                <a:latin typeface="Gotham Light"/>
              </a:rPr>
              <a:t>vacuum chamber </a:t>
            </a:r>
            <a:r>
              <a:rPr lang="en-US" dirty="0">
                <a:solidFill>
                  <a:schemeClr val="tx2"/>
                </a:solidFill>
                <a:latin typeface="Gotham Light"/>
              </a:rPr>
              <a:t>evacuated by a </a:t>
            </a:r>
            <a:r>
              <a:rPr lang="en-US" dirty="0" smtClean="0">
                <a:solidFill>
                  <a:schemeClr val="tx2"/>
                </a:solidFill>
                <a:latin typeface="Gotham Light"/>
              </a:rPr>
              <a:t>scroll</a:t>
            </a:r>
            <a:r>
              <a:rPr lang="en-US" dirty="0">
                <a:solidFill>
                  <a:schemeClr val="tx2"/>
                </a:solidFill>
                <a:latin typeface="Gotham Light"/>
              </a:rPr>
              <a:t> </a:t>
            </a:r>
            <a:r>
              <a:rPr lang="en-US" dirty="0" smtClean="0">
                <a:solidFill>
                  <a:schemeClr val="tx2"/>
                </a:solidFill>
                <a:latin typeface="Gotham Light"/>
              </a:rPr>
              <a:t>is </a:t>
            </a:r>
            <a:r>
              <a:rPr lang="en-US" b="1" dirty="0" smtClean="0">
                <a:solidFill>
                  <a:schemeClr val="tx2"/>
                </a:solidFill>
                <a:latin typeface="Gotham Light"/>
              </a:rPr>
              <a:t>~</a:t>
            </a:r>
            <a:r>
              <a:rPr lang="en-US" b="1" dirty="0">
                <a:solidFill>
                  <a:schemeClr val="tx2"/>
                </a:solidFill>
                <a:latin typeface="Gotham Light"/>
              </a:rPr>
              <a:t>0.7 particles/mm</a:t>
            </a:r>
            <a:r>
              <a:rPr lang="en-US" b="1" baseline="30000" dirty="0">
                <a:solidFill>
                  <a:schemeClr val="tx2"/>
                </a:solidFill>
                <a:latin typeface="Gotham Light"/>
              </a:rPr>
              <a:t>2</a:t>
            </a:r>
            <a:r>
              <a:rPr lang="en-US" dirty="0">
                <a:solidFill>
                  <a:schemeClr val="tx2"/>
                </a:solidFill>
                <a:latin typeface="Gotham Light"/>
              </a:rPr>
              <a:t>   </a:t>
            </a:r>
          </a:p>
        </p:txBody>
      </p:sp>
      <p:pic>
        <p:nvPicPr>
          <p:cNvPr id="15" name="Picture 14" descr="spettri_polvere_FC_NI.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2663" y="4124072"/>
            <a:ext cx="4711337" cy="2460365"/>
          </a:xfrm>
          <a:prstGeom prst="rect">
            <a:avLst/>
          </a:prstGeom>
        </p:spPr>
      </p:pic>
      <p:sp>
        <p:nvSpPr>
          <p:cNvPr id="16" name="Rectangle 15"/>
          <p:cNvSpPr/>
          <p:nvPr/>
        </p:nvSpPr>
        <p:spPr>
          <a:xfrm>
            <a:off x="139344" y="4485812"/>
            <a:ext cx="4572000" cy="2031325"/>
          </a:xfrm>
          <a:prstGeom prst="rect">
            <a:avLst/>
          </a:prstGeom>
        </p:spPr>
        <p:txBody>
          <a:bodyPr>
            <a:spAutoFit/>
          </a:bodyPr>
          <a:lstStyle/>
          <a:p>
            <a:r>
              <a:rPr lang="it-IT" dirty="0">
                <a:solidFill>
                  <a:schemeClr val="tx2"/>
                </a:solidFill>
                <a:latin typeface="Gotham Light"/>
              </a:rPr>
              <a:t>SEM and µ-Raman analysis were performed </a:t>
            </a:r>
            <a:r>
              <a:rPr lang="it-IT" dirty="0" smtClean="0">
                <a:solidFill>
                  <a:schemeClr val="tx2"/>
                </a:solidFill>
                <a:latin typeface="Gotham Light"/>
              </a:rPr>
              <a:t>on materials from towers and test chambers</a:t>
            </a:r>
            <a:r>
              <a:rPr lang="it-IT" b="1" dirty="0" smtClean="0">
                <a:solidFill>
                  <a:schemeClr val="tx2"/>
                </a:solidFill>
                <a:latin typeface="Gotham Light"/>
              </a:rPr>
              <a:t>: </a:t>
            </a:r>
            <a:r>
              <a:rPr lang="it-IT" b="1" dirty="0" err="1" smtClean="0">
                <a:solidFill>
                  <a:schemeClr val="tx2"/>
                </a:solidFill>
                <a:latin typeface="Gotham Light"/>
              </a:rPr>
              <a:t>few</a:t>
            </a:r>
            <a:r>
              <a:rPr lang="it-IT" b="1" dirty="0" smtClean="0">
                <a:solidFill>
                  <a:schemeClr val="tx2"/>
                </a:solidFill>
                <a:latin typeface="Gotham Light"/>
              </a:rPr>
              <a:t> </a:t>
            </a:r>
            <a:r>
              <a:rPr lang="it-IT" b="1" dirty="0" err="1" smtClean="0">
                <a:solidFill>
                  <a:schemeClr val="tx2"/>
                </a:solidFill>
                <a:latin typeface="Gotham Light"/>
              </a:rPr>
              <a:t>materials</a:t>
            </a:r>
            <a:r>
              <a:rPr lang="it-IT" b="1" dirty="0" smtClean="0">
                <a:solidFill>
                  <a:schemeClr val="tx2"/>
                </a:solidFill>
                <a:latin typeface="Gotham Light"/>
              </a:rPr>
              <a:t> </a:t>
            </a:r>
            <a:r>
              <a:rPr lang="en-US" b="1" dirty="0" smtClean="0">
                <a:solidFill>
                  <a:schemeClr val="tx2"/>
                </a:solidFill>
                <a:latin typeface="Gotham Light"/>
              </a:rPr>
              <a:t>matched </a:t>
            </a:r>
            <a:r>
              <a:rPr lang="en-US" b="1" dirty="0">
                <a:solidFill>
                  <a:schemeClr val="tx2"/>
                </a:solidFill>
                <a:latin typeface="Gotham Light"/>
              </a:rPr>
              <a:t>with </a:t>
            </a:r>
            <a:r>
              <a:rPr lang="en-US" b="1" dirty="0" smtClean="0">
                <a:solidFill>
                  <a:schemeClr val="tx2"/>
                </a:solidFill>
                <a:latin typeface="Gotham Light"/>
              </a:rPr>
              <a:t>the part of the </a:t>
            </a:r>
            <a:r>
              <a:rPr lang="en-US" b="1" dirty="0">
                <a:solidFill>
                  <a:schemeClr val="tx2"/>
                </a:solidFill>
                <a:latin typeface="Gotham Light"/>
              </a:rPr>
              <a:t>pumping </a:t>
            </a:r>
            <a:r>
              <a:rPr lang="en-US" b="1" dirty="0" smtClean="0">
                <a:solidFill>
                  <a:schemeClr val="tx2"/>
                </a:solidFill>
                <a:latin typeface="Gotham Light"/>
              </a:rPr>
              <a:t>system </a:t>
            </a:r>
            <a:r>
              <a:rPr lang="en-US" dirty="0" smtClean="0">
                <a:solidFill>
                  <a:schemeClr val="tx2"/>
                </a:solidFill>
                <a:latin typeface="Gotham Light"/>
              </a:rPr>
              <a:t>that we were able to inspect, for others materials there is no a clear matching =&gt; a deeper investigation in on going</a:t>
            </a:r>
            <a:endParaRPr lang="en-US" dirty="0">
              <a:solidFill>
                <a:schemeClr val="tx2"/>
              </a:solidFill>
              <a:latin typeface="Gotham Light"/>
            </a:endParaRPr>
          </a:p>
        </p:txBody>
      </p:sp>
    </p:spTree>
    <p:extLst>
      <p:ext uri="{BB962C8B-B14F-4D97-AF65-F5344CB8AC3E}">
        <p14:creationId xmlns:p14="http://schemas.microsoft.com/office/powerpoint/2010/main" val="3826684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Summary</a:t>
            </a:r>
            <a:r>
              <a:rPr lang="it-IT" dirty="0" smtClean="0"/>
              <a:t> of MS </a:t>
            </a:r>
            <a:r>
              <a:rPr lang="it-IT" dirty="0" err="1" smtClean="0"/>
              <a:t>failures</a:t>
            </a:r>
            <a:endParaRPr lang="it-IT" dirty="0"/>
          </a:p>
        </p:txBody>
      </p:sp>
      <p:sp>
        <p:nvSpPr>
          <p:cNvPr id="3" name="Content Placeholder 2"/>
          <p:cNvSpPr>
            <a:spLocks noGrp="1"/>
          </p:cNvSpPr>
          <p:nvPr>
            <p:ph idx="1"/>
          </p:nvPr>
        </p:nvSpPr>
        <p:spPr>
          <a:xfrm>
            <a:off x="457200" y="1168401"/>
            <a:ext cx="8229600" cy="5290456"/>
          </a:xfrm>
        </p:spPr>
        <p:txBody>
          <a:bodyPr>
            <a:noAutofit/>
          </a:bodyPr>
          <a:lstStyle/>
          <a:p>
            <a:r>
              <a:rPr lang="en-US" sz="1800" dirty="0">
                <a:solidFill>
                  <a:schemeClr val="tx2"/>
                </a:solidFill>
              </a:rPr>
              <a:t>Our current understanding is that some </a:t>
            </a:r>
            <a:r>
              <a:rPr lang="en-US" sz="1800" b="1" dirty="0">
                <a:solidFill>
                  <a:schemeClr val="tx2"/>
                </a:solidFill>
              </a:rPr>
              <a:t>particles coming from the scroll pumps</a:t>
            </a:r>
            <a:r>
              <a:rPr lang="en-US" sz="1800" dirty="0">
                <a:solidFill>
                  <a:schemeClr val="tx2"/>
                </a:solidFill>
              </a:rPr>
              <a:t> were injected into the vacuum during venting. The particles traveled in vacuum, so they could move with high velocity, and there was no obstacle that prevented them hitting the fibers. </a:t>
            </a:r>
          </a:p>
          <a:p>
            <a:endParaRPr lang="en-US" sz="1800" dirty="0">
              <a:solidFill>
                <a:schemeClr val="tx2"/>
              </a:solidFill>
            </a:endParaRPr>
          </a:p>
          <a:p>
            <a:r>
              <a:rPr lang="en-US" sz="1800" b="1" dirty="0">
                <a:solidFill>
                  <a:schemeClr val="tx2"/>
                </a:solidFill>
              </a:rPr>
              <a:t>The amount, size and kind of particles varied in an unpredictable w</a:t>
            </a:r>
            <a:r>
              <a:rPr lang="en-US" sz="1800" dirty="0">
                <a:solidFill>
                  <a:schemeClr val="tx2"/>
                </a:solidFill>
              </a:rPr>
              <a:t>ay over time and from one tower to the other, resulting in different kind of damages to the fibers and, consequently, in different times of failure. </a:t>
            </a:r>
            <a:endParaRPr lang="en-US" sz="1800" dirty="0" smtClean="0">
              <a:solidFill>
                <a:schemeClr val="tx2"/>
              </a:solidFill>
            </a:endParaRPr>
          </a:p>
          <a:p>
            <a:endParaRPr lang="en-US" sz="1800" dirty="0">
              <a:solidFill>
                <a:schemeClr val="tx2"/>
              </a:solidFill>
            </a:endParaRPr>
          </a:p>
          <a:p>
            <a:r>
              <a:rPr lang="en-US" sz="1800" dirty="0" smtClean="0">
                <a:solidFill>
                  <a:schemeClr val="tx2"/>
                </a:solidFill>
              </a:rPr>
              <a:t>This </a:t>
            </a:r>
            <a:r>
              <a:rPr lang="en-US" sz="1800" dirty="0">
                <a:solidFill>
                  <a:schemeClr val="tx2"/>
                </a:solidFill>
              </a:rPr>
              <a:t>scenario seems to be confirmed by all tests performed up to </a:t>
            </a:r>
            <a:r>
              <a:rPr lang="en-US" sz="1800" dirty="0" smtClean="0">
                <a:solidFill>
                  <a:schemeClr val="tx2"/>
                </a:solidFill>
              </a:rPr>
              <a:t>now: </a:t>
            </a:r>
            <a:r>
              <a:rPr lang="en-US" sz="1800" b="1" dirty="0" smtClean="0">
                <a:solidFill>
                  <a:schemeClr val="tx2"/>
                </a:solidFill>
              </a:rPr>
              <a:t>clean vs dirty tests </a:t>
            </a:r>
            <a:r>
              <a:rPr lang="en-US" sz="1800" dirty="0" smtClean="0">
                <a:solidFill>
                  <a:schemeClr val="tx2"/>
                </a:solidFill>
              </a:rPr>
              <a:t>(see next slides)</a:t>
            </a:r>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1762112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0112" y="963404"/>
            <a:ext cx="3369076" cy="4767560"/>
          </a:xfrm>
          <a:prstGeom prst="rect">
            <a:avLst/>
          </a:prstGeom>
          <a:ln>
            <a:solidFill>
              <a:schemeClr val="accent1">
                <a:shade val="50000"/>
              </a:schemeClr>
            </a:solidFill>
          </a:ln>
        </p:spPr>
      </p:pic>
      <p:sp>
        <p:nvSpPr>
          <p:cNvPr id="2" name="Title 1"/>
          <p:cNvSpPr>
            <a:spLocks noGrp="1"/>
          </p:cNvSpPr>
          <p:nvPr>
            <p:ph type="title"/>
          </p:nvPr>
        </p:nvSpPr>
        <p:spPr/>
        <p:txBody>
          <a:bodyPr/>
          <a:lstStyle/>
          <a:p>
            <a:r>
              <a:rPr lang="it-IT" dirty="0" smtClean="0"/>
              <a:t>Next steps toward </a:t>
            </a:r>
            <a:br>
              <a:rPr lang="it-IT" dirty="0" smtClean="0"/>
            </a:br>
            <a:r>
              <a:rPr lang="it-IT" dirty="0" smtClean="0"/>
              <a:t>monolithic suspensions re-installation</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dirty="0">
              <a:solidFill>
                <a:prstClr val="black">
                  <a:tint val="75000"/>
                </a:prstClr>
              </a:solidFill>
            </a:endParaRPr>
          </a:p>
        </p:txBody>
      </p:sp>
      <p:sp>
        <p:nvSpPr>
          <p:cNvPr id="3" name="Rectangle 2"/>
          <p:cNvSpPr/>
          <p:nvPr/>
        </p:nvSpPr>
        <p:spPr>
          <a:xfrm>
            <a:off x="38099" y="893762"/>
            <a:ext cx="6740071" cy="5878532"/>
          </a:xfrm>
          <a:prstGeom prst="rect">
            <a:avLst/>
          </a:prstGeom>
        </p:spPr>
        <p:txBody>
          <a:bodyPr wrap="square">
            <a:spAutoFit/>
          </a:bodyPr>
          <a:lstStyle/>
          <a:p>
            <a:pPr marL="285750" indent="-285750">
              <a:buFont typeface="Arial" charset="0"/>
              <a:buChar char="•"/>
            </a:pPr>
            <a:r>
              <a:rPr lang="en-US" dirty="0">
                <a:solidFill>
                  <a:schemeClr val="tx2"/>
                </a:solidFill>
                <a:latin typeface="Gotham Light"/>
              </a:rPr>
              <a:t>Upgrade of our Vacuum set-up (VAC </a:t>
            </a:r>
            <a:r>
              <a:rPr lang="en-US" dirty="0" err="1">
                <a:solidFill>
                  <a:schemeClr val="tx2"/>
                </a:solidFill>
                <a:latin typeface="Gotham Light"/>
              </a:rPr>
              <a:t>subsytem</a:t>
            </a:r>
            <a:r>
              <a:rPr lang="en-US" dirty="0">
                <a:solidFill>
                  <a:schemeClr val="tx2"/>
                </a:solidFill>
                <a:latin typeface="Gotham Light"/>
              </a:rPr>
              <a:t>):</a:t>
            </a:r>
          </a:p>
          <a:p>
            <a:pPr lvl="1">
              <a:buFontTx/>
              <a:buChar char="-"/>
            </a:pPr>
            <a:r>
              <a:rPr lang="it-IT" sz="1600" dirty="0">
                <a:solidFill>
                  <a:schemeClr val="tx2"/>
                </a:solidFill>
                <a:latin typeface="Gotham Light"/>
              </a:rPr>
              <a:t>New venting circuit design 	 </a:t>
            </a:r>
            <a:r>
              <a:rPr lang="en-US" sz="1600" b="1" i="1" dirty="0">
                <a:solidFill>
                  <a:srgbClr val="FF0000"/>
                </a:solidFill>
                <a:latin typeface="Gotham Light"/>
              </a:rPr>
              <a:t>Done</a:t>
            </a:r>
            <a:endParaRPr lang="it-IT" sz="1600" dirty="0">
              <a:solidFill>
                <a:schemeClr val="tx2"/>
              </a:solidFill>
              <a:latin typeface="Gotham Light"/>
            </a:endParaRPr>
          </a:p>
          <a:p>
            <a:pPr lvl="1">
              <a:buFontTx/>
              <a:buChar char="-"/>
            </a:pPr>
            <a:r>
              <a:rPr lang="it-IT" sz="1600" dirty="0">
                <a:solidFill>
                  <a:schemeClr val="tx2"/>
                </a:solidFill>
                <a:latin typeface="Gotham Light"/>
              </a:rPr>
              <a:t>New pump choice			</a:t>
            </a:r>
            <a:r>
              <a:rPr lang="en-US" sz="1600" b="1" i="1" dirty="0">
                <a:solidFill>
                  <a:srgbClr val="FF0000"/>
                </a:solidFill>
                <a:latin typeface="Gotham Light"/>
              </a:rPr>
              <a:t> Done</a:t>
            </a:r>
            <a:endParaRPr lang="it-IT" sz="1600" dirty="0">
              <a:solidFill>
                <a:schemeClr val="tx2"/>
              </a:solidFill>
              <a:latin typeface="Gotham Light"/>
            </a:endParaRPr>
          </a:p>
          <a:p>
            <a:pPr lvl="1">
              <a:buFontTx/>
              <a:buChar char="-"/>
            </a:pPr>
            <a:r>
              <a:rPr lang="it-IT" sz="1600" dirty="0">
                <a:solidFill>
                  <a:schemeClr val="tx2"/>
                </a:solidFill>
                <a:latin typeface="Gotham Light"/>
              </a:rPr>
              <a:t>Towers cleaning procedure	</a:t>
            </a:r>
            <a:r>
              <a:rPr lang="it-IT" sz="1600" i="1" dirty="0">
                <a:solidFill>
                  <a:srgbClr val="FF0000"/>
                </a:solidFill>
                <a:latin typeface="Gotham Light"/>
              </a:rPr>
              <a:t>Underway</a:t>
            </a:r>
            <a:r>
              <a:rPr lang="it-IT" sz="1600" dirty="0">
                <a:solidFill>
                  <a:schemeClr val="tx2"/>
                </a:solidFill>
                <a:latin typeface="Gotham Light"/>
              </a:rPr>
              <a:t>	</a:t>
            </a:r>
          </a:p>
          <a:p>
            <a:pPr lvl="1">
              <a:buFontTx/>
              <a:buChar char="-"/>
            </a:pPr>
            <a:r>
              <a:rPr lang="it-IT" sz="1600" dirty="0">
                <a:solidFill>
                  <a:schemeClr val="tx2"/>
                </a:solidFill>
                <a:latin typeface="Gotham Light"/>
              </a:rPr>
              <a:t>Implementation plan		</a:t>
            </a:r>
            <a:r>
              <a:rPr lang="it-IT" sz="1600" i="1" dirty="0">
                <a:solidFill>
                  <a:srgbClr val="FF0000"/>
                </a:solidFill>
                <a:latin typeface="Gotham Light"/>
              </a:rPr>
              <a:t>Underway</a:t>
            </a:r>
          </a:p>
          <a:p>
            <a:pPr marL="285750" indent="-285750">
              <a:buFont typeface="Arial" charset="0"/>
              <a:buChar char="•"/>
            </a:pPr>
            <a:endParaRPr lang="en-US" dirty="0">
              <a:solidFill>
                <a:schemeClr val="tx2"/>
              </a:solidFill>
              <a:latin typeface="Gotham Light"/>
            </a:endParaRPr>
          </a:p>
          <a:p>
            <a:pPr marL="285750" indent="-285750">
              <a:buFont typeface="Arial" charset="0"/>
              <a:buChar char="•"/>
            </a:pPr>
            <a:r>
              <a:rPr lang="en-US" dirty="0">
                <a:solidFill>
                  <a:schemeClr val="tx2"/>
                </a:solidFill>
                <a:latin typeface="Gotham Light"/>
              </a:rPr>
              <a:t>Upgrade of Fibers Production procedures </a:t>
            </a:r>
          </a:p>
          <a:p>
            <a:pPr lvl="1">
              <a:buFontTx/>
              <a:buChar char="-"/>
            </a:pPr>
            <a:r>
              <a:rPr lang="en-US" sz="1600" dirty="0">
                <a:solidFill>
                  <a:schemeClr val="tx2"/>
                </a:solidFill>
                <a:latin typeface="Gotham Light"/>
              </a:rPr>
              <a:t>Upgrade fiber lab						</a:t>
            </a:r>
            <a:r>
              <a:rPr lang="en-US" sz="1600" b="1" i="1" dirty="0">
                <a:solidFill>
                  <a:srgbClr val="FF0000"/>
                </a:solidFill>
                <a:latin typeface="Gotham Light"/>
              </a:rPr>
              <a:t> Done</a:t>
            </a:r>
            <a:endParaRPr lang="en-US" sz="1600" dirty="0">
              <a:solidFill>
                <a:schemeClr val="tx2"/>
              </a:solidFill>
              <a:latin typeface="Gotham Light"/>
            </a:endParaRPr>
          </a:p>
          <a:p>
            <a:pPr lvl="1">
              <a:buFontTx/>
              <a:buChar char="-"/>
            </a:pPr>
            <a:r>
              <a:rPr lang="en-US" sz="1600" dirty="0">
                <a:solidFill>
                  <a:schemeClr val="tx2"/>
                </a:solidFill>
                <a:latin typeface="Gotham Light"/>
              </a:rPr>
              <a:t>New tools </a:t>
            </a:r>
            <a:r>
              <a:rPr lang="en-US" sz="1600" dirty="0" smtClean="0">
                <a:solidFill>
                  <a:schemeClr val="tx2"/>
                </a:solidFill>
                <a:latin typeface="Gotham Light"/>
              </a:rPr>
              <a:t>to </a:t>
            </a:r>
            <a:r>
              <a:rPr lang="en-US" sz="1600" dirty="0">
                <a:solidFill>
                  <a:schemeClr val="tx2"/>
                </a:solidFill>
                <a:latin typeface="Gotham Light"/>
              </a:rPr>
              <a:t>validate the fiber production</a:t>
            </a:r>
            <a:r>
              <a:rPr lang="en-US" sz="1600" b="1" i="1" dirty="0">
                <a:solidFill>
                  <a:srgbClr val="FF0000"/>
                </a:solidFill>
                <a:latin typeface="Gotham Light"/>
              </a:rPr>
              <a:t> 	Done</a:t>
            </a:r>
            <a:endParaRPr lang="en-US" sz="1600" dirty="0">
              <a:solidFill>
                <a:schemeClr val="tx2"/>
              </a:solidFill>
              <a:latin typeface="Gotham Light"/>
            </a:endParaRPr>
          </a:p>
          <a:p>
            <a:pPr lvl="1">
              <a:buFontTx/>
              <a:buChar char="-"/>
            </a:pPr>
            <a:endParaRPr lang="en-US" sz="1600" dirty="0">
              <a:solidFill>
                <a:schemeClr val="tx2"/>
              </a:solidFill>
              <a:latin typeface="Gotham Light"/>
            </a:endParaRPr>
          </a:p>
          <a:p>
            <a:pPr marL="285750" indent="-285750">
              <a:buFont typeface="Arial" charset="0"/>
              <a:buChar char="•"/>
            </a:pPr>
            <a:r>
              <a:rPr lang="en-US" dirty="0">
                <a:solidFill>
                  <a:schemeClr val="tx2"/>
                </a:solidFill>
                <a:latin typeface="Gotham Light"/>
              </a:rPr>
              <a:t>Design, test and implementation of Fiber Guards </a:t>
            </a:r>
            <a:r>
              <a:rPr lang="en-US" sz="1600" b="1" i="1" dirty="0">
                <a:solidFill>
                  <a:srgbClr val="FF0000"/>
                </a:solidFill>
                <a:latin typeface="Gotham Light"/>
              </a:rPr>
              <a:t>Done</a:t>
            </a:r>
          </a:p>
          <a:p>
            <a:pPr marL="285750" indent="-285750">
              <a:buFont typeface="Arial" charset="0"/>
              <a:buChar char="•"/>
            </a:pPr>
            <a:endParaRPr lang="en-US" dirty="0">
              <a:solidFill>
                <a:schemeClr val="tx2"/>
              </a:solidFill>
              <a:latin typeface="Gotham Light"/>
            </a:endParaRPr>
          </a:p>
          <a:p>
            <a:pPr marL="285750" indent="-285750">
              <a:buFont typeface="Arial" charset="0"/>
              <a:buChar char="•"/>
            </a:pPr>
            <a:r>
              <a:rPr lang="en-US" dirty="0">
                <a:solidFill>
                  <a:schemeClr val="tx2"/>
                </a:solidFill>
                <a:latin typeface="Gotham Light"/>
              </a:rPr>
              <a:t>Production of a  Document on </a:t>
            </a:r>
            <a:r>
              <a:rPr lang="en-US" dirty="0" smtClean="0">
                <a:solidFill>
                  <a:schemeClr val="tx2"/>
                </a:solidFill>
                <a:latin typeface="Gotham Light"/>
              </a:rPr>
              <a:t>Procedures</a:t>
            </a:r>
          </a:p>
          <a:p>
            <a:pPr lvl="1"/>
            <a:r>
              <a:rPr lang="en-US" sz="1600" dirty="0" smtClean="0">
                <a:solidFill>
                  <a:schemeClr val="tx2"/>
                </a:solidFill>
                <a:latin typeface="Gotham Light"/>
              </a:rPr>
              <a:t>- </a:t>
            </a:r>
            <a:r>
              <a:rPr lang="it-IT" sz="1600" dirty="0" smtClean="0">
                <a:solidFill>
                  <a:schemeClr val="tx2"/>
                </a:solidFill>
                <a:latin typeface="Gotham Light"/>
              </a:rPr>
              <a:t>Description of </a:t>
            </a:r>
            <a:r>
              <a:rPr lang="it-IT" sz="1600" dirty="0">
                <a:solidFill>
                  <a:schemeClr val="tx2"/>
                </a:solidFill>
                <a:latin typeface="Gotham Light"/>
              </a:rPr>
              <a:t>the </a:t>
            </a:r>
            <a:r>
              <a:rPr lang="it-IT" sz="1600" b="1" dirty="0">
                <a:solidFill>
                  <a:schemeClr val="tx2"/>
                </a:solidFill>
                <a:latin typeface="Gotham Light"/>
              </a:rPr>
              <a:t>production of a working payload</a:t>
            </a:r>
            <a:r>
              <a:rPr lang="it-IT" sz="1600" dirty="0">
                <a:solidFill>
                  <a:schemeClr val="tx2"/>
                </a:solidFill>
                <a:latin typeface="Gotham Light"/>
              </a:rPr>
              <a:t>, starting from fiber production to a full operational and suspended mirror. </a:t>
            </a:r>
            <a:r>
              <a:rPr lang="en-US" sz="1600" b="1" i="1" dirty="0">
                <a:solidFill>
                  <a:srgbClr val="FF0000"/>
                </a:solidFill>
                <a:latin typeface="Gotham Light"/>
              </a:rPr>
              <a:t>Done</a:t>
            </a:r>
            <a:endParaRPr lang="en-US" sz="1600" dirty="0">
              <a:solidFill>
                <a:schemeClr val="tx2"/>
              </a:solidFill>
              <a:latin typeface="Gotham Light"/>
            </a:endParaRPr>
          </a:p>
          <a:p>
            <a:pPr marL="285750" indent="-285750">
              <a:buFont typeface="Arial" charset="0"/>
              <a:buChar char="•"/>
            </a:pPr>
            <a:endParaRPr lang="en-US" dirty="0">
              <a:solidFill>
                <a:schemeClr val="tx2"/>
              </a:solidFill>
              <a:latin typeface="Gotham Light"/>
            </a:endParaRPr>
          </a:p>
          <a:p>
            <a:pPr marL="285750" indent="-285750">
              <a:buFont typeface="Arial" charset="0"/>
              <a:buChar char="•"/>
            </a:pPr>
            <a:r>
              <a:rPr lang="en-US" dirty="0">
                <a:solidFill>
                  <a:schemeClr val="tx2"/>
                </a:solidFill>
                <a:latin typeface="Gotham Light"/>
              </a:rPr>
              <a:t>Production of a detailed planning for preparing the monolithic suspensions re-assembly (before the end of AdV-O2). </a:t>
            </a:r>
            <a:r>
              <a:rPr lang="en-US" sz="1600" b="1" i="1" dirty="0">
                <a:solidFill>
                  <a:srgbClr val="FF0000"/>
                </a:solidFill>
                <a:latin typeface="Gotham Light"/>
              </a:rPr>
              <a:t>Done</a:t>
            </a:r>
          </a:p>
          <a:p>
            <a:pPr marL="285750" indent="-285750">
              <a:buFont typeface="Arial" charset="0"/>
              <a:buChar char="•"/>
            </a:pPr>
            <a:endParaRPr lang="en-US" dirty="0">
              <a:solidFill>
                <a:schemeClr val="tx2"/>
              </a:solidFill>
              <a:latin typeface="Gotham Light"/>
            </a:endParaRPr>
          </a:p>
          <a:p>
            <a:pPr marL="285750" indent="-285750">
              <a:buFont typeface="Arial" charset="0"/>
              <a:buChar char="•"/>
            </a:pPr>
            <a:r>
              <a:rPr lang="en-US" dirty="0">
                <a:solidFill>
                  <a:schemeClr val="tx2"/>
                </a:solidFill>
                <a:latin typeface="Gotham Light"/>
              </a:rPr>
              <a:t>Production of a detailed planning for monolithic suspension re-assembly (after the end of AdV-O2) </a:t>
            </a:r>
            <a:r>
              <a:rPr lang="en-US" sz="1600" b="1" i="1" dirty="0" smtClean="0">
                <a:solidFill>
                  <a:srgbClr val="FF0000"/>
                </a:solidFill>
                <a:latin typeface="Gotham Light"/>
              </a:rPr>
              <a:t>Underway</a:t>
            </a:r>
            <a:endParaRPr lang="en-US" b="1" i="1" dirty="0">
              <a:solidFill>
                <a:srgbClr val="FF0000"/>
              </a:solidFill>
              <a:latin typeface="Gotham Light"/>
            </a:endParaRPr>
          </a:p>
        </p:txBody>
      </p:sp>
    </p:spTree>
    <p:extLst>
      <p:ext uri="{BB962C8B-B14F-4D97-AF65-F5344CB8AC3E}">
        <p14:creationId xmlns:p14="http://schemas.microsoft.com/office/powerpoint/2010/main" val="1990268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9" descr="fig3"/>
          <p:cNvPicPr/>
          <p:nvPr/>
        </p:nvPicPr>
        <p:blipFill>
          <a:blip r:embed="rId2">
            <a:extLst>
              <a:ext uri="{28A0092B-C50C-407E-A947-70E740481C1C}">
                <a14:useLocalDpi xmlns:a14="http://schemas.microsoft.com/office/drawing/2010/main"/>
              </a:ext>
            </a:extLst>
          </a:blip>
          <a:srcRect/>
          <a:stretch>
            <a:fillRect/>
          </a:stretch>
        </p:blipFill>
        <p:spPr bwMode="auto">
          <a:xfrm>
            <a:off x="4778820" y="3928408"/>
            <a:ext cx="4116743" cy="2573992"/>
          </a:xfrm>
          <a:prstGeom prst="rect">
            <a:avLst/>
          </a:prstGeom>
          <a:noFill/>
          <a:ln>
            <a:noFill/>
          </a:ln>
        </p:spPr>
      </p:pic>
      <p:pic>
        <p:nvPicPr>
          <p:cNvPr id="23" name="Picture 22"/>
          <p:cNvPicPr>
            <a:picLocks noChangeAspect="1"/>
          </p:cNvPicPr>
          <p:nvPr/>
        </p:nvPicPr>
        <p:blipFill>
          <a:blip r:embed="rId3"/>
          <a:srcRect/>
          <a:stretch>
            <a:fillRect/>
          </a:stretch>
        </p:blipFill>
        <p:spPr>
          <a:xfrm>
            <a:off x="1829447" y="4508015"/>
            <a:ext cx="2949373" cy="2106700"/>
          </a:xfrm>
          <a:prstGeom prst="rect">
            <a:avLst/>
          </a:prstGeom>
          <a:noFill/>
          <a:ln>
            <a:noFill/>
          </a:ln>
        </p:spPr>
      </p:pic>
      <p:sp>
        <p:nvSpPr>
          <p:cNvPr id="2" name="Title 1"/>
          <p:cNvSpPr>
            <a:spLocks noGrp="1"/>
          </p:cNvSpPr>
          <p:nvPr>
            <p:ph type="title"/>
          </p:nvPr>
        </p:nvSpPr>
        <p:spPr/>
        <p:txBody>
          <a:bodyPr/>
          <a:lstStyle/>
          <a:p>
            <a:r>
              <a:rPr lang="en-US" dirty="0"/>
              <a:t>Upgrade of our Vacuum </a:t>
            </a:r>
            <a:r>
              <a:rPr lang="en-US" dirty="0" smtClean="0"/>
              <a:t>set-up</a:t>
            </a:r>
            <a:r>
              <a:rPr lang="en-US" dirty="0"/>
              <a:t/>
            </a:r>
            <a:br>
              <a:rPr lang="en-US" dirty="0"/>
            </a:br>
            <a:endParaRPr lang="it-IT" dirty="0"/>
          </a:p>
        </p:txBody>
      </p:sp>
      <p:sp>
        <p:nvSpPr>
          <p:cNvPr id="4" name="Date Placeholder 3"/>
          <p:cNvSpPr>
            <a:spLocks noGrp="1"/>
          </p:cNvSpPr>
          <p:nvPr>
            <p:ph type="dt" sz="half" idx="10"/>
          </p:nvPr>
        </p:nvSpPr>
        <p:spPr/>
        <p:txBody>
          <a:bodyPr/>
          <a:lstStyle/>
          <a:p>
            <a:r>
              <a:rPr lang="it-IT" dirty="0"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grpSp>
        <p:nvGrpSpPr>
          <p:cNvPr id="8" name="Group 7"/>
          <p:cNvGrpSpPr/>
          <p:nvPr/>
        </p:nvGrpSpPr>
        <p:grpSpPr>
          <a:xfrm>
            <a:off x="678802" y="1297163"/>
            <a:ext cx="4144060" cy="2917635"/>
            <a:chOff x="1369514" y="1665427"/>
            <a:chExt cx="5858236" cy="4180320"/>
          </a:xfrm>
        </p:grpSpPr>
        <p:pic>
          <p:nvPicPr>
            <p:cNvPr id="9"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2208472" y="826469"/>
              <a:ext cx="4180320" cy="585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40"/>
            <p:cNvSpPr/>
            <p:nvPr/>
          </p:nvSpPr>
          <p:spPr>
            <a:xfrm>
              <a:off x="2939063" y="2653715"/>
              <a:ext cx="530415" cy="1634714"/>
            </a:xfrm>
            <a:prstGeom prst="rect">
              <a:avLst/>
            </a:prstGeom>
            <a:solidFill>
              <a:schemeClr val="accent1">
                <a:alpha val="20000"/>
              </a:schemeClr>
            </a:solidFill>
            <a:ln>
              <a:solidFill>
                <a:schemeClr val="accent1">
                  <a:shade val="95000"/>
                  <a:satMod val="105000"/>
                  <a:alpha val="35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82944" tIns="41472" rIns="82944" bIns="41472" numCol="1" spcCol="0" rtlCol="0" fromWordArt="0" anchor="ctr" anchorCtr="0" forceAA="0" compatLnSpc="1">
              <a:prstTxWarp prst="textNoShape">
                <a:avLst/>
              </a:prstTxWarp>
              <a:noAutofit/>
            </a:bodyPr>
            <a:lstStyle/>
            <a:p>
              <a:endParaRPr lang="en-US"/>
            </a:p>
          </p:txBody>
        </p:sp>
        <p:sp>
          <p:nvSpPr>
            <p:cNvPr id="11" name="CasellaDiTesto 41"/>
            <p:cNvSpPr txBox="1"/>
            <p:nvPr/>
          </p:nvSpPr>
          <p:spPr>
            <a:xfrm rot="16200000">
              <a:off x="4113636" y="4638037"/>
              <a:ext cx="1063112" cy="259943"/>
            </a:xfrm>
            <a:prstGeom prst="rect">
              <a:avLst/>
            </a:prstGeom>
            <a:noFill/>
          </p:spPr>
          <p:txBody>
            <a:bodyPr wrap="none" rtlCol="0">
              <a:spAutoFit/>
            </a:bodyPr>
            <a:lstStyle/>
            <a:p>
              <a:r>
                <a:rPr lang="it-IT" sz="1089" dirty="0" err="1"/>
                <a:t>Equalizer</a:t>
              </a:r>
              <a:r>
                <a:rPr lang="it-IT" sz="1089" dirty="0"/>
                <a:t> pipe</a:t>
              </a:r>
              <a:endParaRPr lang="en-US" sz="1089" dirty="0"/>
            </a:p>
          </p:txBody>
        </p:sp>
        <p:cxnSp>
          <p:nvCxnSpPr>
            <p:cNvPr id="12" name="Connettore 1 43"/>
            <p:cNvCxnSpPr/>
            <p:nvPr/>
          </p:nvCxnSpPr>
          <p:spPr>
            <a:xfrm flipH="1">
              <a:off x="4767953" y="4463036"/>
              <a:ext cx="93723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44"/>
            <p:cNvCxnSpPr/>
            <p:nvPr/>
          </p:nvCxnSpPr>
          <p:spPr>
            <a:xfrm flipV="1">
              <a:off x="4767952" y="4474080"/>
              <a:ext cx="0" cy="58785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45"/>
            <p:cNvCxnSpPr/>
            <p:nvPr/>
          </p:nvCxnSpPr>
          <p:spPr>
            <a:xfrm flipH="1">
              <a:off x="5351803" y="5087154"/>
              <a:ext cx="41604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48"/>
            <p:cNvCxnSpPr/>
            <p:nvPr/>
          </p:nvCxnSpPr>
          <p:spPr>
            <a:xfrm flipH="1">
              <a:off x="4767953" y="5069114"/>
              <a:ext cx="37063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38099" y="4135736"/>
            <a:ext cx="4305301" cy="1200329"/>
          </a:xfrm>
          <a:prstGeom prst="rect">
            <a:avLst/>
          </a:prstGeom>
        </p:spPr>
        <p:txBody>
          <a:bodyPr wrap="square">
            <a:spAutoFit/>
          </a:bodyPr>
          <a:lstStyle/>
          <a:p>
            <a:r>
              <a:rPr lang="en-US" dirty="0">
                <a:solidFill>
                  <a:schemeClr val="tx2"/>
                </a:solidFill>
                <a:latin typeface="Gotham Light"/>
                <a:cs typeface="Gotham Medium"/>
              </a:rPr>
              <a:t>Scroll pump </a:t>
            </a:r>
            <a:r>
              <a:rPr lang="en-US" dirty="0" smtClean="0">
                <a:solidFill>
                  <a:schemeClr val="tx2"/>
                </a:solidFill>
                <a:latin typeface="Gotham Light"/>
                <a:cs typeface="Gotham Medium"/>
              </a:rPr>
              <a:t>substitution: </a:t>
            </a:r>
            <a:r>
              <a:rPr lang="it-IT" b="1" dirty="0" err="1" smtClean="0">
                <a:solidFill>
                  <a:schemeClr val="tx2"/>
                </a:solidFill>
                <a:latin typeface="Gotham Light"/>
              </a:rPr>
              <a:t>multistage</a:t>
            </a:r>
            <a:r>
              <a:rPr lang="it-IT" b="1" dirty="0" smtClean="0">
                <a:solidFill>
                  <a:schemeClr val="tx2"/>
                </a:solidFill>
                <a:latin typeface="Gotham Light"/>
              </a:rPr>
              <a:t> </a:t>
            </a:r>
            <a:r>
              <a:rPr lang="it-IT" b="1" dirty="0" err="1">
                <a:solidFill>
                  <a:schemeClr val="tx2"/>
                </a:solidFill>
                <a:latin typeface="Gotham Light"/>
              </a:rPr>
              <a:t>root</a:t>
            </a:r>
            <a:r>
              <a:rPr lang="it-IT" b="1" dirty="0">
                <a:solidFill>
                  <a:schemeClr val="tx2"/>
                </a:solidFill>
                <a:latin typeface="Gotham Light"/>
              </a:rPr>
              <a:t> </a:t>
            </a:r>
            <a:r>
              <a:rPr lang="it-IT" b="1" dirty="0" err="1">
                <a:solidFill>
                  <a:schemeClr val="tx2"/>
                </a:solidFill>
                <a:latin typeface="Gotham Light"/>
              </a:rPr>
              <a:t>pumps</a:t>
            </a:r>
            <a:r>
              <a:rPr lang="it-IT" dirty="0">
                <a:solidFill>
                  <a:schemeClr val="tx2"/>
                </a:solidFill>
                <a:latin typeface="Gotham Light"/>
              </a:rPr>
              <a:t>, </a:t>
            </a:r>
            <a:r>
              <a:rPr lang="it-IT" dirty="0" err="1" smtClean="0">
                <a:solidFill>
                  <a:schemeClr val="tx2"/>
                </a:solidFill>
                <a:latin typeface="Gotham Light"/>
              </a:rPr>
              <a:t>specifically</a:t>
            </a:r>
            <a:r>
              <a:rPr lang="it-IT" dirty="0" smtClean="0">
                <a:solidFill>
                  <a:schemeClr val="tx2"/>
                </a:solidFill>
                <a:latin typeface="Gotham Light"/>
              </a:rPr>
              <a:t> </a:t>
            </a:r>
            <a:r>
              <a:rPr lang="it-IT" dirty="0" err="1">
                <a:solidFill>
                  <a:schemeClr val="tx2"/>
                </a:solidFill>
                <a:latin typeface="Gotham Light"/>
              </a:rPr>
              <a:t>built</a:t>
            </a:r>
            <a:r>
              <a:rPr lang="it-IT" dirty="0">
                <a:solidFill>
                  <a:schemeClr val="tx2"/>
                </a:solidFill>
                <a:latin typeface="Gotham Light"/>
              </a:rPr>
              <a:t> to </a:t>
            </a:r>
            <a:r>
              <a:rPr lang="it-IT" dirty="0" err="1">
                <a:solidFill>
                  <a:schemeClr val="tx2"/>
                </a:solidFill>
                <a:latin typeface="Gotham Light"/>
              </a:rPr>
              <a:t>avoid</a:t>
            </a:r>
            <a:r>
              <a:rPr lang="it-IT" dirty="0">
                <a:solidFill>
                  <a:schemeClr val="tx2"/>
                </a:solidFill>
                <a:latin typeface="Gotham Light"/>
              </a:rPr>
              <a:t> </a:t>
            </a:r>
            <a:endParaRPr lang="it-IT" dirty="0" smtClean="0">
              <a:solidFill>
                <a:schemeClr val="tx2"/>
              </a:solidFill>
              <a:latin typeface="Gotham Light"/>
            </a:endParaRPr>
          </a:p>
          <a:p>
            <a:r>
              <a:rPr lang="it-IT" dirty="0" err="1" smtClean="0">
                <a:solidFill>
                  <a:schemeClr val="tx2"/>
                </a:solidFill>
                <a:latin typeface="Gotham Light"/>
              </a:rPr>
              <a:t>dust</a:t>
            </a:r>
            <a:r>
              <a:rPr lang="it-IT" dirty="0" smtClean="0">
                <a:solidFill>
                  <a:schemeClr val="tx2"/>
                </a:solidFill>
                <a:latin typeface="Gotham Light"/>
              </a:rPr>
              <a:t> </a:t>
            </a:r>
            <a:r>
              <a:rPr lang="it-IT" dirty="0">
                <a:solidFill>
                  <a:schemeClr val="tx2"/>
                </a:solidFill>
                <a:latin typeface="Gotham Light"/>
              </a:rPr>
              <a:t>production </a:t>
            </a:r>
            <a:r>
              <a:rPr lang="it-IT" dirty="0" smtClean="0">
                <a:solidFill>
                  <a:schemeClr val="tx2"/>
                </a:solidFill>
                <a:latin typeface="Gotham Light"/>
              </a:rPr>
              <a:t>(</a:t>
            </a:r>
            <a:r>
              <a:rPr lang="en-US" dirty="0">
                <a:solidFill>
                  <a:schemeClr val="tx2"/>
                </a:solidFill>
                <a:latin typeface="Gotham Light"/>
              </a:rPr>
              <a:t>no friction/wearing inside </a:t>
            </a:r>
            <a:r>
              <a:rPr lang="en-US" dirty="0" smtClean="0">
                <a:solidFill>
                  <a:schemeClr val="tx2"/>
                </a:solidFill>
                <a:latin typeface="Gotham Light"/>
              </a:rPr>
              <a:t>vacuum)</a:t>
            </a:r>
            <a:endParaRPr lang="en-US" dirty="0">
              <a:solidFill>
                <a:schemeClr val="tx2"/>
              </a:solidFill>
              <a:latin typeface="Gotham Light"/>
              <a:cs typeface="Gotham Medium"/>
            </a:endParaRPr>
          </a:p>
        </p:txBody>
      </p:sp>
      <p:sp>
        <p:nvSpPr>
          <p:cNvPr id="22" name="Rectangle 21"/>
          <p:cNvSpPr/>
          <p:nvPr/>
        </p:nvSpPr>
        <p:spPr>
          <a:xfrm>
            <a:off x="4778820" y="3241329"/>
            <a:ext cx="4326826" cy="646331"/>
          </a:xfrm>
          <a:prstGeom prst="rect">
            <a:avLst/>
          </a:prstGeom>
        </p:spPr>
        <p:txBody>
          <a:bodyPr wrap="none">
            <a:spAutoFit/>
          </a:bodyPr>
          <a:lstStyle/>
          <a:p>
            <a:r>
              <a:rPr lang="en-US" b="1" dirty="0" smtClean="0">
                <a:solidFill>
                  <a:schemeClr val="tx2"/>
                </a:solidFill>
                <a:latin typeface="Gotham Light"/>
                <a:cs typeface="Gotham Medium"/>
              </a:rPr>
              <a:t>Inner shield</a:t>
            </a:r>
            <a:r>
              <a:rPr lang="en-US" dirty="0" smtClean="0">
                <a:solidFill>
                  <a:schemeClr val="tx2"/>
                </a:solidFill>
                <a:latin typeface="Gotham Light"/>
                <a:cs typeface="Gotham Medium"/>
              </a:rPr>
              <a:t>: </a:t>
            </a:r>
            <a:r>
              <a:rPr lang="en-US" dirty="0">
                <a:solidFill>
                  <a:schemeClr val="tx2"/>
                </a:solidFill>
                <a:latin typeface="Gotham Light"/>
              </a:rPr>
              <a:t>The entering air flow is </a:t>
            </a:r>
            <a:endParaRPr lang="en-US" dirty="0" smtClean="0">
              <a:solidFill>
                <a:schemeClr val="tx2"/>
              </a:solidFill>
              <a:latin typeface="Gotham Light"/>
            </a:endParaRPr>
          </a:p>
          <a:p>
            <a:r>
              <a:rPr lang="en-US" dirty="0" smtClean="0">
                <a:solidFill>
                  <a:schemeClr val="tx2"/>
                </a:solidFill>
                <a:latin typeface="Gotham Light"/>
              </a:rPr>
              <a:t>slowed </a:t>
            </a:r>
            <a:r>
              <a:rPr lang="en-US" dirty="0">
                <a:solidFill>
                  <a:schemeClr val="tx2"/>
                </a:solidFill>
                <a:latin typeface="Gotham Light"/>
              </a:rPr>
              <a:t>down and directed along the wall</a:t>
            </a:r>
            <a:endParaRPr lang="en-US" dirty="0">
              <a:solidFill>
                <a:schemeClr val="tx2"/>
              </a:solidFill>
              <a:latin typeface="Gotham Light"/>
              <a:cs typeface="Gotham Medium"/>
            </a:endParaRPr>
          </a:p>
        </p:txBody>
      </p:sp>
      <p:pic>
        <p:nvPicPr>
          <p:cNvPr id="27" name="Picture 2" descr="D:\Virgo\AdV\Logbook_AdV\Vacuum Investigation Fiber Failures\VENTING_NEWDESIGN\schermi_27Apr\Venting-C-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55771" y="1060593"/>
            <a:ext cx="3632155" cy="21807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143" y="741982"/>
            <a:ext cx="9068911" cy="646331"/>
          </a:xfrm>
          <a:prstGeom prst="rect">
            <a:avLst/>
          </a:prstGeom>
          <a:noFill/>
        </p:spPr>
        <p:txBody>
          <a:bodyPr wrap="square" rtlCol="0">
            <a:spAutoFit/>
          </a:bodyPr>
          <a:lstStyle/>
          <a:p>
            <a:r>
              <a:rPr lang="en-US" kern="0" dirty="0">
                <a:solidFill>
                  <a:schemeClr val="tx2"/>
                </a:solidFill>
                <a:latin typeface="Gotham Light"/>
              </a:rPr>
              <a:t>New features have been discussed with external experts of clean vacuum applications (from CERN, LASA, DESY</a:t>
            </a:r>
            <a:r>
              <a:rPr lang="en-US" kern="0" dirty="0" smtClean="0">
                <a:solidFill>
                  <a:schemeClr val="tx2"/>
                </a:solidFill>
                <a:latin typeface="Gotham Light"/>
              </a:rPr>
              <a:t>):</a:t>
            </a:r>
          </a:p>
        </p:txBody>
      </p:sp>
      <p:sp>
        <p:nvSpPr>
          <p:cNvPr id="3" name="TextBox 2"/>
          <p:cNvSpPr txBox="1"/>
          <p:nvPr/>
        </p:nvSpPr>
        <p:spPr>
          <a:xfrm>
            <a:off x="13648" y="1347369"/>
            <a:ext cx="2398279" cy="923330"/>
          </a:xfrm>
          <a:prstGeom prst="rect">
            <a:avLst/>
          </a:prstGeom>
          <a:noFill/>
        </p:spPr>
        <p:txBody>
          <a:bodyPr wrap="square" rtlCol="0">
            <a:spAutoFit/>
          </a:bodyPr>
          <a:lstStyle/>
          <a:p>
            <a:r>
              <a:rPr lang="en-US" b="1" dirty="0" smtClean="0">
                <a:solidFill>
                  <a:schemeClr val="tx2"/>
                </a:solidFill>
                <a:latin typeface="Gotham Light"/>
                <a:cs typeface="Gotham Medium"/>
              </a:rPr>
              <a:t>Remote pumps</a:t>
            </a:r>
            <a:r>
              <a:rPr lang="en-US" dirty="0" smtClean="0">
                <a:solidFill>
                  <a:schemeClr val="tx2"/>
                </a:solidFill>
                <a:latin typeface="Gotham Light"/>
                <a:cs typeface="Gotham Medium"/>
              </a:rPr>
              <a:t>: n</a:t>
            </a:r>
            <a:r>
              <a:rPr lang="en-US" dirty="0" smtClean="0">
                <a:solidFill>
                  <a:schemeClr val="tx2"/>
                </a:solidFill>
                <a:latin typeface="Gotham Light"/>
                <a:cs typeface="Gotham Medium"/>
              </a:rPr>
              <a:t>ew filters and new clean and longer pipes</a:t>
            </a:r>
          </a:p>
        </p:txBody>
      </p:sp>
      <p:sp>
        <p:nvSpPr>
          <p:cNvPr id="16" name="Rectangle 15"/>
          <p:cNvSpPr/>
          <p:nvPr/>
        </p:nvSpPr>
        <p:spPr>
          <a:xfrm>
            <a:off x="3438271" y="1427458"/>
            <a:ext cx="3099008" cy="646331"/>
          </a:xfrm>
          <a:prstGeom prst="rect">
            <a:avLst/>
          </a:prstGeom>
        </p:spPr>
        <p:txBody>
          <a:bodyPr wrap="square">
            <a:spAutoFit/>
          </a:bodyPr>
          <a:lstStyle/>
          <a:p>
            <a:r>
              <a:rPr lang="en-US" b="1" dirty="0">
                <a:solidFill>
                  <a:schemeClr val="tx2"/>
                </a:solidFill>
                <a:latin typeface="Gotham Light"/>
                <a:cs typeface="Gotham Medium"/>
              </a:rPr>
              <a:t>Venting circuit </a:t>
            </a:r>
            <a:r>
              <a:rPr lang="en-US" b="1" dirty="0" smtClean="0">
                <a:solidFill>
                  <a:schemeClr val="tx2"/>
                </a:solidFill>
                <a:latin typeface="Gotham Light"/>
                <a:cs typeface="Gotham Medium"/>
              </a:rPr>
              <a:t>separation</a:t>
            </a:r>
            <a:r>
              <a:rPr lang="en-US" dirty="0" smtClean="0">
                <a:solidFill>
                  <a:schemeClr val="tx2"/>
                </a:solidFill>
                <a:latin typeface="Gotham Light"/>
                <a:cs typeface="Gotham Medium"/>
              </a:rPr>
              <a:t>: few scratches under revision</a:t>
            </a:r>
            <a:endParaRPr lang="en-US" dirty="0">
              <a:solidFill>
                <a:schemeClr val="tx2"/>
              </a:solidFill>
              <a:latin typeface="Gotham Light"/>
              <a:cs typeface="Gotham Medium"/>
            </a:endParaRPr>
          </a:p>
        </p:txBody>
      </p:sp>
    </p:spTree>
    <p:extLst>
      <p:ext uri="{BB962C8B-B14F-4D97-AF65-F5344CB8AC3E}">
        <p14:creationId xmlns:p14="http://schemas.microsoft.com/office/powerpoint/2010/main" val="2616974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068" y="25400"/>
            <a:ext cx="8109131" cy="868362"/>
          </a:xfrm>
        </p:spPr>
        <p:txBody>
          <a:bodyPr/>
          <a:lstStyle/>
          <a:p>
            <a:r>
              <a:rPr lang="it-IT" dirty="0" err="1" smtClean="0"/>
              <a:t>Fiber</a:t>
            </a:r>
            <a:r>
              <a:rPr lang="it-IT" dirty="0" smtClean="0"/>
              <a:t> </a:t>
            </a:r>
            <a:r>
              <a:rPr lang="it-IT" dirty="0" err="1" smtClean="0"/>
              <a:t>guards</a:t>
            </a:r>
            <a:r>
              <a:rPr lang="it-IT" dirty="0" smtClean="0"/>
              <a:t>: </a:t>
            </a:r>
            <a:r>
              <a:rPr lang="it-IT" dirty="0">
                <a:latin typeface="Gotham Light"/>
                <a:cs typeface="Gotham Medium"/>
              </a:rPr>
              <a:t>Talk of Luca </a:t>
            </a:r>
            <a:r>
              <a:rPr lang="it-IT" dirty="0" err="1" smtClean="0">
                <a:latin typeface="Gotham Light"/>
                <a:cs typeface="Gotham Medium"/>
              </a:rPr>
              <a:t>Naticchioni</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dirty="0">
              <a:solidFill>
                <a:prstClr val="black">
                  <a:tint val="75000"/>
                </a:prst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92372"/>
            <a:ext cx="2738994" cy="343692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3248" y="1431228"/>
            <a:ext cx="2847777" cy="360718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2741" y="1749319"/>
            <a:ext cx="2893383" cy="3772971"/>
          </a:xfrm>
          <a:prstGeom prst="rect">
            <a:avLst/>
          </a:prstGeom>
        </p:spPr>
      </p:pic>
    </p:spTree>
    <p:extLst>
      <p:ext uri="{BB962C8B-B14F-4D97-AF65-F5344CB8AC3E}">
        <p14:creationId xmlns:p14="http://schemas.microsoft.com/office/powerpoint/2010/main" val="1929996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Upgrading of </a:t>
            </a:r>
            <a:r>
              <a:rPr lang="en-US" dirty="0" smtClean="0"/>
              <a:t>towers</a:t>
            </a:r>
            <a:r>
              <a:rPr lang="en-US" i="1" dirty="0"/>
              <a:t> cleanliness</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dirty="0">
              <a:solidFill>
                <a:prstClr val="black">
                  <a:tint val="75000"/>
                </a:prstClr>
              </a:solidFill>
            </a:endParaRPr>
          </a:p>
        </p:txBody>
      </p:sp>
      <p:sp>
        <p:nvSpPr>
          <p:cNvPr id="7" name="Rectangle 6"/>
          <p:cNvSpPr/>
          <p:nvPr/>
        </p:nvSpPr>
        <p:spPr>
          <a:xfrm>
            <a:off x="5617171" y="5271097"/>
            <a:ext cx="3476030" cy="923330"/>
          </a:xfrm>
          <a:prstGeom prst="rect">
            <a:avLst/>
          </a:prstGeom>
        </p:spPr>
        <p:txBody>
          <a:bodyPr wrap="square">
            <a:spAutoFit/>
          </a:bodyPr>
          <a:lstStyle/>
          <a:p>
            <a:r>
              <a:rPr lang="it-IT" dirty="0" smtClean="0">
                <a:solidFill>
                  <a:schemeClr val="tx2"/>
                </a:solidFill>
                <a:latin typeface="Gotham Light"/>
              </a:rPr>
              <a:t>First </a:t>
            </a:r>
            <a:r>
              <a:rPr lang="it-IT" dirty="0" err="1">
                <a:solidFill>
                  <a:schemeClr val="tx2"/>
                </a:solidFill>
                <a:latin typeface="Gotham Light"/>
              </a:rPr>
              <a:t>tower</a:t>
            </a:r>
            <a:r>
              <a:rPr lang="it-IT" dirty="0">
                <a:solidFill>
                  <a:schemeClr val="tx2"/>
                </a:solidFill>
                <a:latin typeface="Gotham Light"/>
              </a:rPr>
              <a:t> </a:t>
            </a:r>
            <a:r>
              <a:rPr lang="it-IT" dirty="0" err="1">
                <a:solidFill>
                  <a:schemeClr val="tx2"/>
                </a:solidFill>
                <a:latin typeface="Gotham Light"/>
              </a:rPr>
              <a:t>could</a:t>
            </a:r>
            <a:r>
              <a:rPr lang="it-IT" dirty="0">
                <a:solidFill>
                  <a:schemeClr val="tx2"/>
                </a:solidFill>
                <a:latin typeface="Gotham Light"/>
              </a:rPr>
              <a:t> be </a:t>
            </a:r>
            <a:r>
              <a:rPr lang="it-IT" dirty="0" err="1">
                <a:solidFill>
                  <a:schemeClr val="tx2"/>
                </a:solidFill>
                <a:latin typeface="Gotham Light"/>
              </a:rPr>
              <a:t>installed</a:t>
            </a:r>
            <a:r>
              <a:rPr lang="it-IT" dirty="0">
                <a:solidFill>
                  <a:schemeClr val="tx2"/>
                </a:solidFill>
                <a:latin typeface="Gotham Light"/>
              </a:rPr>
              <a:t> </a:t>
            </a:r>
            <a:r>
              <a:rPr lang="it-IT" dirty="0" err="1">
                <a:solidFill>
                  <a:schemeClr val="tx2"/>
                </a:solidFill>
                <a:latin typeface="Gotham Light"/>
              </a:rPr>
              <a:t>during</a:t>
            </a:r>
            <a:r>
              <a:rPr lang="it-IT" dirty="0">
                <a:solidFill>
                  <a:schemeClr val="tx2"/>
                </a:solidFill>
                <a:latin typeface="Gotham Light"/>
              </a:rPr>
              <a:t> </a:t>
            </a:r>
            <a:r>
              <a:rPr lang="it-IT" dirty="0" err="1">
                <a:solidFill>
                  <a:schemeClr val="tx2"/>
                </a:solidFill>
                <a:latin typeface="Gotham Light"/>
              </a:rPr>
              <a:t>maintenance</a:t>
            </a:r>
            <a:r>
              <a:rPr lang="it-IT" dirty="0">
                <a:solidFill>
                  <a:schemeClr val="tx2"/>
                </a:solidFill>
                <a:latin typeface="Gotham Light"/>
              </a:rPr>
              <a:t> breaks, </a:t>
            </a:r>
            <a:r>
              <a:rPr lang="it-IT" dirty="0" err="1">
                <a:solidFill>
                  <a:schemeClr val="tx2"/>
                </a:solidFill>
                <a:latin typeface="Gotham Light"/>
              </a:rPr>
              <a:t>as</a:t>
            </a:r>
            <a:r>
              <a:rPr lang="it-IT" dirty="0">
                <a:solidFill>
                  <a:schemeClr val="tx2"/>
                </a:solidFill>
                <a:latin typeface="Gotham Light"/>
              </a:rPr>
              <a:t> a </a:t>
            </a:r>
            <a:r>
              <a:rPr lang="it-IT" dirty="0" err="1" smtClean="0">
                <a:solidFill>
                  <a:schemeClr val="tx2"/>
                </a:solidFill>
                <a:latin typeface="Gotham Light"/>
              </a:rPr>
              <a:t>prototype</a:t>
            </a:r>
            <a:endParaRPr lang="it-IT" dirty="0" smtClean="0">
              <a:solidFill>
                <a:schemeClr val="tx2"/>
              </a:solidFill>
              <a:latin typeface="Gotham Light"/>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17170" y="3003913"/>
            <a:ext cx="3298230" cy="184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2735" y="746363"/>
            <a:ext cx="8988699" cy="2585323"/>
          </a:xfrm>
          <a:prstGeom prst="rect">
            <a:avLst/>
          </a:prstGeom>
        </p:spPr>
        <p:txBody>
          <a:bodyPr wrap="square">
            <a:spAutoFit/>
          </a:bodyPr>
          <a:lstStyle/>
          <a:p>
            <a:pPr>
              <a:lnSpc>
                <a:spcPct val="150000"/>
              </a:lnSpc>
            </a:pPr>
            <a:r>
              <a:rPr lang="en-US" b="1" dirty="0">
                <a:solidFill>
                  <a:schemeClr val="tx2"/>
                </a:solidFill>
                <a:latin typeface="Gotham Light"/>
                <a:cs typeface="Gotham Medium"/>
              </a:rPr>
              <a:t>Extraordinary cleanliness </a:t>
            </a:r>
            <a:r>
              <a:rPr lang="en-US" dirty="0">
                <a:solidFill>
                  <a:schemeClr val="tx2"/>
                </a:solidFill>
                <a:latin typeface="Gotham Light"/>
                <a:cs typeface="Gotham Medium"/>
              </a:rPr>
              <a:t>of </a:t>
            </a:r>
            <a:r>
              <a:rPr lang="en-US" dirty="0" smtClean="0">
                <a:solidFill>
                  <a:schemeClr val="tx2"/>
                </a:solidFill>
                <a:latin typeface="Gotham Light"/>
                <a:cs typeface="Gotham Medium"/>
              </a:rPr>
              <a:t>tower chambers:</a:t>
            </a:r>
            <a:endParaRPr lang="en-US" dirty="0">
              <a:solidFill>
                <a:schemeClr val="tx2"/>
              </a:solidFill>
              <a:latin typeface="Gotham Light"/>
              <a:cs typeface="Gotham Medium"/>
            </a:endParaRPr>
          </a:p>
          <a:p>
            <a:pPr marL="259204" indent="-259204">
              <a:lnSpc>
                <a:spcPct val="150000"/>
              </a:lnSpc>
              <a:buFont typeface="Arial" panose="020B0604020202020204" pitchFamily="34" charset="0"/>
              <a:buChar char="•"/>
            </a:pPr>
            <a:r>
              <a:rPr lang="it-IT" dirty="0">
                <a:solidFill>
                  <a:schemeClr val="tx2"/>
                </a:solidFill>
                <a:latin typeface="Gotham Light"/>
              </a:rPr>
              <a:t>‘</a:t>
            </a:r>
            <a:r>
              <a:rPr lang="it-IT" dirty="0" err="1">
                <a:solidFill>
                  <a:schemeClr val="tx2"/>
                </a:solidFill>
                <a:latin typeface="Gotham Light"/>
              </a:rPr>
              <a:t>Usual</a:t>
            </a:r>
            <a:r>
              <a:rPr lang="it-IT" dirty="0">
                <a:solidFill>
                  <a:schemeClr val="tx2"/>
                </a:solidFill>
                <a:latin typeface="Gotham Light"/>
              </a:rPr>
              <a:t>’ </a:t>
            </a:r>
            <a:r>
              <a:rPr lang="it-IT" dirty="0" err="1">
                <a:solidFill>
                  <a:schemeClr val="tx2"/>
                </a:solidFill>
                <a:latin typeface="Gotham Light"/>
              </a:rPr>
              <a:t>operations</a:t>
            </a:r>
            <a:r>
              <a:rPr lang="it-IT" dirty="0">
                <a:solidFill>
                  <a:schemeClr val="tx2"/>
                </a:solidFill>
                <a:latin typeface="Gotham Light"/>
              </a:rPr>
              <a:t> </a:t>
            </a:r>
            <a:r>
              <a:rPr lang="it-IT" dirty="0" err="1">
                <a:solidFill>
                  <a:schemeClr val="tx2"/>
                </a:solidFill>
                <a:latin typeface="Gotham Light"/>
              </a:rPr>
              <a:t>but</a:t>
            </a:r>
            <a:r>
              <a:rPr lang="it-IT" dirty="0">
                <a:solidFill>
                  <a:schemeClr val="tx2"/>
                </a:solidFill>
                <a:latin typeface="Gotham Light"/>
              </a:rPr>
              <a:t> more intense (</a:t>
            </a:r>
            <a:r>
              <a:rPr lang="it-IT" dirty="0" err="1">
                <a:solidFill>
                  <a:schemeClr val="tx2"/>
                </a:solidFill>
                <a:latin typeface="Gotham Light"/>
              </a:rPr>
              <a:t>Clean</a:t>
            </a:r>
            <a:r>
              <a:rPr lang="it-IT" dirty="0">
                <a:solidFill>
                  <a:schemeClr val="tx2"/>
                </a:solidFill>
                <a:latin typeface="Gotham Light"/>
              </a:rPr>
              <a:t> </a:t>
            </a:r>
            <a:r>
              <a:rPr lang="it-IT" dirty="0" err="1">
                <a:solidFill>
                  <a:schemeClr val="tx2"/>
                </a:solidFill>
                <a:latin typeface="Gotham Light"/>
              </a:rPr>
              <a:t>Operation</a:t>
            </a:r>
            <a:r>
              <a:rPr lang="it-IT" dirty="0">
                <a:solidFill>
                  <a:schemeClr val="tx2"/>
                </a:solidFill>
                <a:latin typeface="Gotham Light"/>
              </a:rPr>
              <a:t> Team</a:t>
            </a:r>
            <a:r>
              <a:rPr lang="it-IT" dirty="0" smtClean="0">
                <a:solidFill>
                  <a:schemeClr val="tx2"/>
                </a:solidFill>
                <a:latin typeface="Gotham Light"/>
              </a:rPr>
              <a:t>)</a:t>
            </a:r>
          </a:p>
          <a:p>
            <a:pPr marL="259204" indent="-259204">
              <a:lnSpc>
                <a:spcPct val="150000"/>
              </a:lnSpc>
              <a:buFont typeface="Arial" panose="020B0604020202020204" pitchFamily="34" charset="0"/>
              <a:buChar char="•"/>
            </a:pPr>
            <a:r>
              <a:rPr lang="it-IT" dirty="0" err="1" smtClean="0">
                <a:solidFill>
                  <a:schemeClr val="tx2"/>
                </a:solidFill>
                <a:latin typeface="Gotham Light"/>
              </a:rPr>
              <a:t>Existing</a:t>
            </a:r>
            <a:r>
              <a:rPr lang="it-IT" dirty="0" smtClean="0">
                <a:solidFill>
                  <a:schemeClr val="tx2"/>
                </a:solidFill>
                <a:latin typeface="Gotham Light"/>
              </a:rPr>
              <a:t> </a:t>
            </a:r>
            <a:r>
              <a:rPr lang="it-IT" dirty="0" err="1">
                <a:solidFill>
                  <a:schemeClr val="tx2"/>
                </a:solidFill>
                <a:latin typeface="Gotham Light"/>
              </a:rPr>
              <a:t>parts</a:t>
            </a:r>
            <a:r>
              <a:rPr lang="it-IT" dirty="0">
                <a:solidFill>
                  <a:schemeClr val="tx2"/>
                </a:solidFill>
                <a:latin typeface="Gotham Light"/>
              </a:rPr>
              <a:t> </a:t>
            </a:r>
            <a:r>
              <a:rPr lang="it-IT" dirty="0" err="1">
                <a:solidFill>
                  <a:schemeClr val="tx2"/>
                </a:solidFill>
                <a:latin typeface="Gotham Light"/>
              </a:rPr>
              <a:t>shall</a:t>
            </a:r>
            <a:r>
              <a:rPr lang="it-IT" dirty="0">
                <a:solidFill>
                  <a:schemeClr val="tx2"/>
                </a:solidFill>
                <a:latin typeface="Gotham Light"/>
              </a:rPr>
              <a:t> be </a:t>
            </a:r>
            <a:r>
              <a:rPr lang="it-IT" dirty="0" err="1">
                <a:solidFill>
                  <a:schemeClr val="tx2"/>
                </a:solidFill>
                <a:latin typeface="Gotham Light"/>
              </a:rPr>
              <a:t>cleaned</a:t>
            </a:r>
            <a:r>
              <a:rPr lang="it-IT" dirty="0">
                <a:solidFill>
                  <a:schemeClr val="tx2"/>
                </a:solidFill>
                <a:latin typeface="Gotham Light"/>
              </a:rPr>
              <a:t> (</a:t>
            </a:r>
            <a:r>
              <a:rPr lang="it-IT" dirty="0" err="1">
                <a:solidFill>
                  <a:schemeClr val="tx2"/>
                </a:solidFill>
                <a:latin typeface="Gotham Light"/>
              </a:rPr>
              <a:t>valves</a:t>
            </a:r>
            <a:r>
              <a:rPr lang="it-IT" dirty="0">
                <a:solidFill>
                  <a:schemeClr val="tx2"/>
                </a:solidFill>
                <a:latin typeface="Gotham Light"/>
              </a:rPr>
              <a:t>, small </a:t>
            </a:r>
            <a:r>
              <a:rPr lang="it-IT" dirty="0" err="1">
                <a:solidFill>
                  <a:schemeClr val="tx2"/>
                </a:solidFill>
                <a:latin typeface="Gotham Light"/>
              </a:rPr>
              <a:t>parts</a:t>
            </a:r>
            <a:r>
              <a:rPr lang="it-IT" dirty="0">
                <a:solidFill>
                  <a:schemeClr val="tx2"/>
                </a:solidFill>
                <a:latin typeface="Gotham Light"/>
              </a:rPr>
              <a:t>) or </a:t>
            </a:r>
            <a:r>
              <a:rPr lang="it-IT" dirty="0" err="1">
                <a:solidFill>
                  <a:schemeClr val="tx2"/>
                </a:solidFill>
                <a:latin typeface="Gotham Light"/>
              </a:rPr>
              <a:t>replaced</a:t>
            </a:r>
            <a:r>
              <a:rPr lang="it-IT" dirty="0">
                <a:solidFill>
                  <a:schemeClr val="tx2"/>
                </a:solidFill>
                <a:latin typeface="Gotham Light"/>
              </a:rPr>
              <a:t> (</a:t>
            </a:r>
            <a:r>
              <a:rPr lang="it-IT" dirty="0" err="1">
                <a:solidFill>
                  <a:schemeClr val="tx2"/>
                </a:solidFill>
                <a:latin typeface="Gotham Light"/>
              </a:rPr>
              <a:t>longer</a:t>
            </a:r>
            <a:r>
              <a:rPr lang="it-IT" dirty="0">
                <a:solidFill>
                  <a:schemeClr val="tx2"/>
                </a:solidFill>
                <a:latin typeface="Gotham Light"/>
              </a:rPr>
              <a:t> </a:t>
            </a:r>
            <a:r>
              <a:rPr lang="it-IT" dirty="0" err="1">
                <a:solidFill>
                  <a:schemeClr val="tx2"/>
                </a:solidFill>
                <a:latin typeface="Gotham Light"/>
              </a:rPr>
              <a:t>parts</a:t>
            </a:r>
            <a:r>
              <a:rPr lang="it-IT" dirty="0" smtClean="0">
                <a:solidFill>
                  <a:schemeClr val="tx2"/>
                </a:solidFill>
                <a:latin typeface="Gotham Light"/>
              </a:rPr>
              <a:t>)</a:t>
            </a:r>
          </a:p>
          <a:p>
            <a:pPr marL="259204" indent="-259204">
              <a:lnSpc>
                <a:spcPct val="150000"/>
              </a:lnSpc>
              <a:buFont typeface="Arial" panose="020B0604020202020204" pitchFamily="34" charset="0"/>
              <a:buChar char="•"/>
            </a:pPr>
            <a:r>
              <a:rPr lang="it-IT" dirty="0" err="1" smtClean="0">
                <a:solidFill>
                  <a:schemeClr val="tx2"/>
                </a:solidFill>
                <a:latin typeface="Gotham Light"/>
              </a:rPr>
              <a:t>Monitoring</a:t>
            </a:r>
            <a:r>
              <a:rPr lang="it-IT" dirty="0" smtClean="0">
                <a:solidFill>
                  <a:schemeClr val="tx2"/>
                </a:solidFill>
                <a:latin typeface="Gotham Light"/>
              </a:rPr>
              <a:t> </a:t>
            </a:r>
            <a:r>
              <a:rPr lang="it-IT" dirty="0">
                <a:solidFill>
                  <a:schemeClr val="tx2"/>
                </a:solidFill>
                <a:latin typeface="Gotham Light"/>
              </a:rPr>
              <a:t>the </a:t>
            </a:r>
            <a:r>
              <a:rPr lang="it-IT" dirty="0" err="1">
                <a:solidFill>
                  <a:schemeClr val="tx2"/>
                </a:solidFill>
                <a:latin typeface="Gotham Light"/>
              </a:rPr>
              <a:t>concentration</a:t>
            </a:r>
            <a:r>
              <a:rPr lang="it-IT" dirty="0">
                <a:solidFill>
                  <a:schemeClr val="tx2"/>
                </a:solidFill>
                <a:latin typeface="Gotham Light"/>
              </a:rPr>
              <a:t> of </a:t>
            </a:r>
            <a:r>
              <a:rPr lang="it-IT" dirty="0" err="1">
                <a:solidFill>
                  <a:schemeClr val="tx2"/>
                </a:solidFill>
                <a:latin typeface="Gotham Light"/>
              </a:rPr>
              <a:t>dust</a:t>
            </a:r>
            <a:r>
              <a:rPr lang="it-IT" dirty="0">
                <a:solidFill>
                  <a:schemeClr val="tx2"/>
                </a:solidFill>
                <a:latin typeface="Gotham Light"/>
              </a:rPr>
              <a:t> </a:t>
            </a:r>
            <a:r>
              <a:rPr lang="it-IT" dirty="0" err="1">
                <a:solidFill>
                  <a:schemeClr val="tx2"/>
                </a:solidFill>
                <a:latin typeface="Gotham Light"/>
              </a:rPr>
              <a:t>particles</a:t>
            </a:r>
            <a:r>
              <a:rPr lang="it-IT" dirty="0">
                <a:solidFill>
                  <a:schemeClr val="tx2"/>
                </a:solidFill>
                <a:latin typeface="Gotham Light"/>
              </a:rPr>
              <a:t> on </a:t>
            </a:r>
            <a:r>
              <a:rPr lang="it-IT" dirty="0" err="1">
                <a:solidFill>
                  <a:schemeClr val="tx2"/>
                </a:solidFill>
                <a:latin typeface="Gotham Light"/>
              </a:rPr>
              <a:t>surfaces</a:t>
            </a:r>
            <a:r>
              <a:rPr lang="it-IT" dirty="0">
                <a:solidFill>
                  <a:schemeClr val="tx2"/>
                </a:solidFill>
                <a:latin typeface="Gotham Light"/>
              </a:rPr>
              <a:t> </a:t>
            </a:r>
            <a:r>
              <a:rPr lang="it-IT" dirty="0" err="1">
                <a:solidFill>
                  <a:schemeClr val="tx2"/>
                </a:solidFill>
                <a:latin typeface="Gotham Light"/>
              </a:rPr>
              <a:t>will</a:t>
            </a:r>
            <a:r>
              <a:rPr lang="it-IT" dirty="0">
                <a:solidFill>
                  <a:schemeClr val="tx2"/>
                </a:solidFill>
                <a:latin typeface="Gotham Light"/>
              </a:rPr>
              <a:t> be </a:t>
            </a:r>
            <a:r>
              <a:rPr lang="it-IT" dirty="0" err="1" smtClean="0">
                <a:solidFill>
                  <a:schemeClr val="tx2"/>
                </a:solidFill>
                <a:latin typeface="Gotham Light"/>
              </a:rPr>
              <a:t>implemented</a:t>
            </a:r>
            <a:endParaRPr lang="it-IT" dirty="0" smtClean="0">
              <a:solidFill>
                <a:schemeClr val="tx2"/>
              </a:solidFill>
              <a:latin typeface="Gotham Light"/>
            </a:endParaRPr>
          </a:p>
          <a:p>
            <a:pPr lvl="1">
              <a:lnSpc>
                <a:spcPct val="150000"/>
              </a:lnSpc>
            </a:pPr>
            <a:r>
              <a:rPr lang="en-US" dirty="0" smtClean="0">
                <a:solidFill>
                  <a:schemeClr val="tx2"/>
                </a:solidFill>
                <a:latin typeface="Gotham Light"/>
              </a:rPr>
              <a:t>- </a:t>
            </a:r>
            <a:r>
              <a:rPr lang="en-US" sz="1600" dirty="0" smtClean="0">
                <a:solidFill>
                  <a:schemeClr val="tx2"/>
                </a:solidFill>
                <a:latin typeface="Gotham Light"/>
              </a:rPr>
              <a:t>volumetric particle </a:t>
            </a:r>
            <a:r>
              <a:rPr lang="en-US" sz="1600" dirty="0">
                <a:solidFill>
                  <a:schemeClr val="tx2"/>
                </a:solidFill>
                <a:latin typeface="Gotham Light"/>
              </a:rPr>
              <a:t>counters</a:t>
            </a:r>
            <a:r>
              <a:rPr lang="en-US" sz="1600" dirty="0" smtClean="0">
                <a:solidFill>
                  <a:schemeClr val="tx2"/>
                </a:solidFill>
                <a:latin typeface="Gotham Light"/>
              </a:rPr>
              <a:t> with a special pipe-collector in </a:t>
            </a:r>
            <a:r>
              <a:rPr lang="en-US" sz="1600" dirty="0">
                <a:solidFill>
                  <a:schemeClr val="tx2"/>
                </a:solidFill>
                <a:latin typeface="Gotham Light"/>
              </a:rPr>
              <a:t>order to allow surface sampling</a:t>
            </a:r>
            <a:endParaRPr lang="it-IT" sz="1600" dirty="0">
              <a:solidFill>
                <a:schemeClr val="tx2"/>
              </a:solidFill>
              <a:latin typeface="Gotham Light"/>
            </a:endParaRPr>
          </a:p>
          <a:p>
            <a:pPr marL="259204" indent="-259204">
              <a:lnSpc>
                <a:spcPct val="150000"/>
              </a:lnSpc>
              <a:buFont typeface="Arial" panose="020B0604020202020204" pitchFamily="34" charset="0"/>
              <a:buChar char="•"/>
            </a:pPr>
            <a:r>
              <a:rPr lang="it-IT" dirty="0" err="1" smtClean="0">
                <a:solidFill>
                  <a:schemeClr val="tx2"/>
                </a:solidFill>
                <a:latin typeface="Gotham Light"/>
              </a:rPr>
              <a:t>Procedures</a:t>
            </a:r>
            <a:r>
              <a:rPr lang="it-IT" dirty="0" smtClean="0">
                <a:solidFill>
                  <a:schemeClr val="tx2"/>
                </a:solidFill>
                <a:latin typeface="Gotham Light"/>
              </a:rPr>
              <a:t> </a:t>
            </a:r>
            <a:r>
              <a:rPr lang="it-IT" dirty="0" err="1">
                <a:solidFill>
                  <a:schemeClr val="tx2"/>
                </a:solidFill>
                <a:latin typeface="Gotham Light"/>
              </a:rPr>
              <a:t>discussed</a:t>
            </a:r>
            <a:r>
              <a:rPr lang="it-IT" dirty="0">
                <a:solidFill>
                  <a:schemeClr val="tx2"/>
                </a:solidFill>
                <a:latin typeface="Gotham Light"/>
              </a:rPr>
              <a:t> with </a:t>
            </a:r>
            <a:r>
              <a:rPr lang="it-IT" dirty="0" err="1">
                <a:solidFill>
                  <a:schemeClr val="tx2"/>
                </a:solidFill>
                <a:latin typeface="Gotham Light"/>
              </a:rPr>
              <a:t>experts</a:t>
            </a:r>
            <a:r>
              <a:rPr lang="it-IT" dirty="0">
                <a:solidFill>
                  <a:schemeClr val="tx2"/>
                </a:solidFill>
                <a:latin typeface="Gotham Light"/>
              </a:rPr>
              <a:t> and </a:t>
            </a:r>
            <a:r>
              <a:rPr lang="it-IT" dirty="0" err="1">
                <a:solidFill>
                  <a:schemeClr val="tx2"/>
                </a:solidFill>
                <a:latin typeface="Gotham Light"/>
              </a:rPr>
              <a:t>revised</a:t>
            </a:r>
            <a:r>
              <a:rPr lang="it-IT" dirty="0">
                <a:solidFill>
                  <a:schemeClr val="tx2"/>
                </a:solidFill>
                <a:latin typeface="Gotham Light"/>
              </a:rPr>
              <a:t>: </a:t>
            </a:r>
            <a:endParaRPr lang="en-US" dirty="0">
              <a:solidFill>
                <a:schemeClr val="tx2"/>
              </a:solidFill>
              <a:latin typeface="Gotham Light"/>
            </a:endParaRPr>
          </a:p>
        </p:txBody>
      </p:sp>
      <p:pic>
        <p:nvPicPr>
          <p:cNvPr id="10" name="Immagine 14"/>
          <p:cNvPicPr/>
          <p:nvPr/>
        </p:nvPicPr>
        <p:blipFill>
          <a:blip r:embed="rId3">
            <a:extLst>
              <a:ext uri="{28A0092B-C50C-407E-A947-70E740481C1C}">
                <a14:useLocalDpi xmlns:a14="http://schemas.microsoft.com/office/drawing/2010/main"/>
              </a:ext>
            </a:extLst>
          </a:blip>
          <a:srcRect/>
          <a:stretch>
            <a:fillRect/>
          </a:stretch>
        </p:blipFill>
        <p:spPr bwMode="auto">
          <a:xfrm>
            <a:off x="711200" y="3287529"/>
            <a:ext cx="4047054" cy="3570471"/>
          </a:xfrm>
          <a:prstGeom prst="rect">
            <a:avLst/>
          </a:prstGeom>
          <a:noFill/>
        </p:spPr>
      </p:pic>
      <p:sp>
        <p:nvSpPr>
          <p:cNvPr id="11" name="Rettangolo 17"/>
          <p:cNvSpPr/>
          <p:nvPr/>
        </p:nvSpPr>
        <p:spPr>
          <a:xfrm>
            <a:off x="4079360" y="3841770"/>
            <a:ext cx="1357787" cy="678647"/>
          </a:xfrm>
          <a:prstGeom prst="rect">
            <a:avLst/>
          </a:prstGeom>
        </p:spPr>
        <p:txBody>
          <a:bodyPr wrap="square">
            <a:spAutoFit/>
          </a:bodyPr>
          <a:lstStyle/>
          <a:p>
            <a:r>
              <a:rPr lang="en-US" sz="1270" i="1" dirty="0"/>
              <a:t>Phases duration to be adapted to meas. results</a:t>
            </a:r>
          </a:p>
        </p:txBody>
      </p:sp>
      <p:sp>
        <p:nvSpPr>
          <p:cNvPr id="12" name="Rettangolo 13"/>
          <p:cNvSpPr/>
          <p:nvPr/>
        </p:nvSpPr>
        <p:spPr>
          <a:xfrm>
            <a:off x="4079360" y="5532707"/>
            <a:ext cx="1742997" cy="678647"/>
          </a:xfrm>
          <a:prstGeom prst="rect">
            <a:avLst/>
          </a:prstGeom>
        </p:spPr>
        <p:txBody>
          <a:bodyPr wrap="square">
            <a:spAutoFit/>
          </a:bodyPr>
          <a:lstStyle/>
          <a:p>
            <a:r>
              <a:rPr lang="en-US" sz="1270" i="1" dirty="0"/>
              <a:t>T</a:t>
            </a:r>
            <a:r>
              <a:rPr lang="en-US" sz="1270" i="1" dirty="0" smtClean="0"/>
              <a:t>o </a:t>
            </a:r>
            <a:r>
              <a:rPr lang="en-US" sz="1270" i="1" dirty="0"/>
              <a:t>put in evidence residual migration effects of particles</a:t>
            </a:r>
          </a:p>
        </p:txBody>
      </p:sp>
    </p:spTree>
    <p:extLst>
      <p:ext uri="{BB962C8B-B14F-4D97-AF65-F5344CB8AC3E}">
        <p14:creationId xmlns:p14="http://schemas.microsoft.com/office/powerpoint/2010/main" val="2016214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103" y="0"/>
            <a:ext cx="8256897" cy="868362"/>
          </a:xfrm>
        </p:spPr>
        <p:txBody>
          <a:bodyPr/>
          <a:lstStyle/>
          <a:p>
            <a:r>
              <a:rPr lang="en-US" dirty="0" smtClean="0"/>
              <a:t>Validation of new vacuum clean procedures</a:t>
            </a:r>
            <a:endParaRPr lang="en-US" dirty="0"/>
          </a:p>
        </p:txBody>
      </p:sp>
      <p:sp>
        <p:nvSpPr>
          <p:cNvPr id="4" name="Date Placeholder 3"/>
          <p:cNvSpPr>
            <a:spLocks noGrp="1"/>
          </p:cNvSpPr>
          <p:nvPr>
            <p:ph type="dt" sz="half" idx="10"/>
          </p:nvPr>
        </p:nvSpPr>
        <p:spPr/>
        <p:txBody>
          <a:bodyPr/>
          <a:lstStyle/>
          <a:p>
            <a:r>
              <a:rPr lang="it-IT" dirty="0"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dirty="0">
              <a:solidFill>
                <a:prstClr val="black">
                  <a:tint val="75000"/>
                </a:prstClr>
              </a:solidFill>
            </a:endParaRPr>
          </a:p>
        </p:txBody>
      </p:sp>
      <p:pic>
        <p:nvPicPr>
          <p:cNvPr id="2052" name="Picture 4" descr="C:\Users\travasso\Desktop\20170503_1847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86889" y="893761"/>
            <a:ext cx="2928511" cy="52062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5660" y="1023580"/>
            <a:ext cx="5540991" cy="4247317"/>
          </a:xfrm>
          <a:prstGeom prst="rect">
            <a:avLst/>
          </a:prstGeom>
          <a:noFill/>
        </p:spPr>
        <p:txBody>
          <a:bodyPr wrap="square" rtlCol="0">
            <a:spAutoFit/>
          </a:bodyPr>
          <a:lstStyle/>
          <a:p>
            <a:r>
              <a:rPr lang="en-US" dirty="0" smtClean="0">
                <a:solidFill>
                  <a:schemeClr val="tx2"/>
                </a:solidFill>
                <a:latin typeface="Gotham Light"/>
                <a:cs typeface="Gotham Medium"/>
              </a:rPr>
              <a:t>The </a:t>
            </a:r>
            <a:r>
              <a:rPr lang="en-US" b="1" dirty="0" smtClean="0">
                <a:solidFill>
                  <a:schemeClr val="tx2"/>
                </a:solidFill>
                <a:latin typeface="Gotham Light"/>
                <a:cs typeface="Gotham Medium"/>
              </a:rPr>
              <a:t>payload test facility </a:t>
            </a:r>
            <a:r>
              <a:rPr lang="en-US" dirty="0" smtClean="0">
                <a:solidFill>
                  <a:schemeClr val="tx2"/>
                </a:solidFill>
                <a:latin typeface="Gotham Light"/>
                <a:cs typeface="Gotham Medium"/>
              </a:rPr>
              <a:t>at VIRGO site is used to validate all the solutions developed to solve the vacuum issue:</a:t>
            </a:r>
          </a:p>
          <a:p>
            <a:pPr marL="285750" indent="-285750">
              <a:buFontTx/>
              <a:buChar char="-"/>
            </a:pPr>
            <a:r>
              <a:rPr lang="en-US" dirty="0" smtClean="0">
                <a:solidFill>
                  <a:schemeClr val="tx2"/>
                </a:solidFill>
                <a:latin typeface="Gotham Light"/>
                <a:cs typeface="Gotham Medium"/>
              </a:rPr>
              <a:t>New pump and pipe</a:t>
            </a:r>
          </a:p>
          <a:p>
            <a:pPr marL="285750" indent="-285750">
              <a:buFontTx/>
              <a:buChar char="-"/>
            </a:pPr>
            <a:r>
              <a:rPr lang="en-US" dirty="0" smtClean="0">
                <a:solidFill>
                  <a:schemeClr val="tx2"/>
                </a:solidFill>
                <a:latin typeface="Gotham Light"/>
                <a:cs typeface="Gotham Medium"/>
              </a:rPr>
              <a:t>Different venting pipe</a:t>
            </a:r>
          </a:p>
          <a:p>
            <a:pPr marL="285750" indent="-285750">
              <a:buFontTx/>
              <a:buChar char="-"/>
            </a:pPr>
            <a:r>
              <a:rPr lang="en-US" dirty="0" smtClean="0">
                <a:solidFill>
                  <a:schemeClr val="tx2"/>
                </a:solidFill>
                <a:latin typeface="Gotham Light"/>
                <a:cs typeface="Gotham Medium"/>
              </a:rPr>
              <a:t>Shield</a:t>
            </a:r>
          </a:p>
          <a:p>
            <a:pPr marL="285750" indent="-285750">
              <a:buFontTx/>
              <a:buChar char="-"/>
            </a:pPr>
            <a:r>
              <a:rPr lang="en-US" dirty="0" smtClean="0">
                <a:solidFill>
                  <a:schemeClr val="tx2"/>
                </a:solidFill>
                <a:latin typeface="Gotham Light"/>
                <a:cs typeface="Gotham Medium"/>
              </a:rPr>
              <a:t>Fiber guards</a:t>
            </a:r>
          </a:p>
          <a:p>
            <a:pPr marL="285750" indent="-285750">
              <a:buFontTx/>
              <a:buChar char="-"/>
            </a:pPr>
            <a:r>
              <a:rPr lang="en-US" dirty="0" smtClean="0">
                <a:solidFill>
                  <a:schemeClr val="tx2"/>
                </a:solidFill>
                <a:latin typeface="Gotham Light"/>
                <a:cs typeface="Gotham Medium"/>
              </a:rPr>
              <a:t>Diffusers</a:t>
            </a:r>
          </a:p>
          <a:p>
            <a:pPr marL="285750" indent="-285750">
              <a:buFontTx/>
              <a:buChar char="-"/>
            </a:pPr>
            <a:r>
              <a:rPr lang="en-US" dirty="0" smtClean="0">
                <a:solidFill>
                  <a:schemeClr val="tx2"/>
                </a:solidFill>
                <a:latin typeface="Gotham Light"/>
                <a:cs typeface="Gotham Medium"/>
              </a:rPr>
              <a:t>Silicon wafers and </a:t>
            </a:r>
            <a:r>
              <a:rPr lang="en-US" dirty="0" err="1" smtClean="0">
                <a:solidFill>
                  <a:schemeClr val="tx2"/>
                </a:solidFill>
                <a:latin typeface="Gotham Light"/>
                <a:cs typeface="Gotham Medium"/>
              </a:rPr>
              <a:t>velocimeter</a:t>
            </a:r>
            <a:r>
              <a:rPr lang="en-US" dirty="0" smtClean="0">
                <a:solidFill>
                  <a:schemeClr val="tx2"/>
                </a:solidFill>
                <a:latin typeface="Gotham Light"/>
                <a:cs typeface="Gotham Medium"/>
              </a:rPr>
              <a:t> to measure the residual contaminants</a:t>
            </a:r>
          </a:p>
          <a:p>
            <a:pPr marL="285750" indent="-285750">
              <a:buFontTx/>
              <a:buChar char="-"/>
            </a:pPr>
            <a:endParaRPr lang="en-US" dirty="0">
              <a:solidFill>
                <a:schemeClr val="tx2"/>
              </a:solidFill>
              <a:latin typeface="Gotham Light"/>
              <a:cs typeface="Gotham Medium"/>
            </a:endParaRPr>
          </a:p>
          <a:p>
            <a:r>
              <a:rPr lang="en-US" dirty="0" smtClean="0">
                <a:solidFill>
                  <a:schemeClr val="tx2"/>
                </a:solidFill>
                <a:latin typeface="Gotham Light"/>
              </a:rPr>
              <a:t>The test of this </a:t>
            </a:r>
            <a:r>
              <a:rPr lang="en-US" i="1" dirty="0" smtClean="0">
                <a:solidFill>
                  <a:schemeClr val="tx2"/>
                </a:solidFill>
                <a:latin typeface="Gotham Light"/>
              </a:rPr>
              <a:t>clean procedure </a:t>
            </a:r>
            <a:r>
              <a:rPr lang="en-US" dirty="0" smtClean="0">
                <a:solidFill>
                  <a:schemeClr val="tx2"/>
                </a:solidFill>
                <a:latin typeface="Gotham Light"/>
              </a:rPr>
              <a:t>gave a result totally different from the </a:t>
            </a:r>
            <a:r>
              <a:rPr lang="en-US" i="1" dirty="0" smtClean="0">
                <a:solidFill>
                  <a:schemeClr val="tx2"/>
                </a:solidFill>
                <a:latin typeface="Gotham Light"/>
              </a:rPr>
              <a:t>dirty tests </a:t>
            </a:r>
            <a:r>
              <a:rPr lang="en-US" dirty="0" smtClean="0">
                <a:solidFill>
                  <a:schemeClr val="tx2"/>
                </a:solidFill>
                <a:latin typeface="Gotham Light"/>
              </a:rPr>
              <a:t>performed on single fibers: after </a:t>
            </a:r>
            <a:r>
              <a:rPr lang="en-US" b="1" dirty="0" smtClean="0">
                <a:solidFill>
                  <a:schemeClr val="tx2"/>
                </a:solidFill>
                <a:latin typeface="Gotham Light"/>
              </a:rPr>
              <a:t>6 pumping/venting cycles </a:t>
            </a:r>
            <a:r>
              <a:rPr lang="en-US" dirty="0" smtClean="0">
                <a:solidFill>
                  <a:schemeClr val="tx2"/>
                </a:solidFill>
                <a:latin typeface="Gotham Light"/>
              </a:rPr>
              <a:t>the payload survived without any problem</a:t>
            </a:r>
          </a:p>
        </p:txBody>
      </p:sp>
    </p:spTree>
    <p:extLst>
      <p:ext uri="{BB962C8B-B14F-4D97-AF65-F5344CB8AC3E}">
        <p14:creationId xmlns:p14="http://schemas.microsoft.com/office/powerpoint/2010/main" val="3070341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tools</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15994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512" y="25400"/>
            <a:ext cx="8266321" cy="868362"/>
          </a:xfrm>
        </p:spPr>
        <p:txBody>
          <a:bodyPr/>
          <a:lstStyle/>
          <a:p>
            <a:r>
              <a:rPr lang="it-IT" dirty="0" smtClean="0"/>
              <a:t>New procedure for the anchors production</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dirty="0">
              <a:solidFill>
                <a:prstClr val="black">
                  <a:tint val="75000"/>
                </a:prstClr>
              </a:solidFill>
            </a:endParaRPr>
          </a:p>
        </p:txBody>
      </p:sp>
      <p:grpSp>
        <p:nvGrpSpPr>
          <p:cNvPr id="12" name="Group 11"/>
          <p:cNvGrpSpPr/>
          <p:nvPr/>
        </p:nvGrpSpPr>
        <p:grpSpPr>
          <a:xfrm>
            <a:off x="5148757" y="1082832"/>
            <a:ext cx="3950077" cy="4166484"/>
            <a:chOff x="5134243" y="867062"/>
            <a:chExt cx="3950077" cy="4166484"/>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071720" y="1929585"/>
              <a:ext cx="4166484" cy="2041438"/>
            </a:xfrm>
            <a:prstGeom prst="rect">
              <a:avLst/>
            </a:prstGeom>
          </p:spPr>
        </p:pic>
        <p:pic>
          <p:nvPicPr>
            <p:cNvPr id="10" name="Picture 9"/>
            <p:cNvPicPr>
              <a:picLocks noChangeAspect="1"/>
            </p:cNvPicPr>
            <p:nvPr/>
          </p:nvPicPr>
          <p:blipFill>
            <a:blip r:embed="rId3"/>
            <a:stretch>
              <a:fillRect/>
            </a:stretch>
          </p:blipFill>
          <p:spPr>
            <a:xfrm>
              <a:off x="7175681" y="867062"/>
              <a:ext cx="1908639" cy="4166484"/>
            </a:xfrm>
            <a:prstGeom prst="rect">
              <a:avLst/>
            </a:prstGeom>
          </p:spPr>
        </p:pic>
      </p:grpSp>
      <p:sp>
        <p:nvSpPr>
          <p:cNvPr id="11" name="Rectangle 10"/>
          <p:cNvSpPr/>
          <p:nvPr/>
        </p:nvSpPr>
        <p:spPr>
          <a:xfrm>
            <a:off x="37937" y="989894"/>
            <a:ext cx="5165411" cy="5078313"/>
          </a:xfrm>
          <a:prstGeom prst="rect">
            <a:avLst/>
          </a:prstGeom>
        </p:spPr>
        <p:txBody>
          <a:bodyPr wrap="square">
            <a:spAutoFit/>
          </a:bodyPr>
          <a:lstStyle/>
          <a:p>
            <a:r>
              <a:rPr lang="en-US" dirty="0" smtClean="0">
                <a:solidFill>
                  <a:schemeClr val="tx2"/>
                </a:solidFill>
                <a:latin typeface="Gotham Light"/>
              </a:rPr>
              <a:t>As </a:t>
            </a:r>
            <a:r>
              <a:rPr lang="en-US" dirty="0">
                <a:solidFill>
                  <a:schemeClr val="tx2"/>
                </a:solidFill>
                <a:latin typeface="Gotham Light"/>
              </a:rPr>
              <a:t>we showed in the last year, the anchors </a:t>
            </a:r>
            <a:r>
              <a:rPr lang="en-US" dirty="0" smtClean="0">
                <a:solidFill>
                  <a:schemeClr val="tx2"/>
                </a:solidFill>
                <a:latin typeface="Gotham Light"/>
              </a:rPr>
              <a:t>never were an </a:t>
            </a:r>
            <a:r>
              <a:rPr lang="en-US" dirty="0">
                <a:solidFill>
                  <a:schemeClr val="tx2"/>
                </a:solidFill>
                <a:latin typeface="Gotham Light"/>
              </a:rPr>
              <a:t>issue but we spent a lot of time simulating and analyzing them to find their weak points and so we decided to upgrade the design to reduce their weaknesses</a:t>
            </a:r>
            <a:endParaRPr lang="en-US" dirty="0" smtClean="0">
              <a:solidFill>
                <a:schemeClr val="tx2"/>
              </a:solidFill>
              <a:latin typeface="Gotham Light"/>
            </a:endParaRPr>
          </a:p>
          <a:p>
            <a:endParaRPr lang="en-US" dirty="0" smtClean="0">
              <a:solidFill>
                <a:schemeClr val="tx2"/>
              </a:solidFill>
              <a:latin typeface="Gotham Light"/>
            </a:endParaRPr>
          </a:p>
          <a:p>
            <a:r>
              <a:rPr lang="en-US" dirty="0" smtClean="0">
                <a:solidFill>
                  <a:schemeClr val="tx2"/>
                </a:solidFill>
                <a:latin typeface="Gotham Light"/>
              </a:rPr>
              <a:t>The new procedure was developed taking into account all the discussions that we had in the LIGO-VIRGO community:</a:t>
            </a:r>
          </a:p>
          <a:p>
            <a:endParaRPr lang="en-US" dirty="0" smtClean="0">
              <a:solidFill>
                <a:schemeClr val="tx2"/>
              </a:solidFill>
              <a:latin typeface="Gotham Light"/>
            </a:endParaRPr>
          </a:p>
          <a:p>
            <a:pPr marL="285750" indent="-285750">
              <a:buFont typeface="Arial" panose="020B0604020202020204" pitchFamily="34" charset="0"/>
              <a:buChar char="•"/>
            </a:pPr>
            <a:r>
              <a:rPr lang="en-US" dirty="0" smtClean="0">
                <a:solidFill>
                  <a:schemeClr val="tx2"/>
                </a:solidFill>
                <a:latin typeface="Gotham Light"/>
              </a:rPr>
              <a:t>substrate in </a:t>
            </a:r>
            <a:r>
              <a:rPr lang="en-US" dirty="0" err="1" smtClean="0">
                <a:solidFill>
                  <a:schemeClr val="tx2"/>
                </a:solidFill>
                <a:latin typeface="Gotham Light"/>
              </a:rPr>
              <a:t>Suprasil</a:t>
            </a:r>
            <a:r>
              <a:rPr lang="en-US" dirty="0" smtClean="0">
                <a:solidFill>
                  <a:schemeClr val="tx2"/>
                </a:solidFill>
                <a:latin typeface="Gotham Light"/>
              </a:rPr>
              <a:t> 2</a:t>
            </a:r>
          </a:p>
          <a:p>
            <a:pPr marL="285750" indent="-285750">
              <a:buFont typeface="Arial" panose="020B0604020202020204" pitchFamily="34" charset="0"/>
              <a:buChar char="•"/>
            </a:pPr>
            <a:r>
              <a:rPr lang="en-US" dirty="0" smtClean="0">
                <a:solidFill>
                  <a:schemeClr val="tx2"/>
                </a:solidFill>
                <a:latin typeface="Gotham Light"/>
              </a:rPr>
              <a:t>flame polishing of the groove/cone</a:t>
            </a:r>
          </a:p>
          <a:p>
            <a:pPr marL="285750" indent="-285750">
              <a:buFont typeface="Arial" panose="020B0604020202020204" pitchFamily="34" charset="0"/>
              <a:buChar char="•"/>
            </a:pPr>
            <a:r>
              <a:rPr lang="en-US" dirty="0" smtClean="0">
                <a:solidFill>
                  <a:schemeClr val="tx2"/>
                </a:solidFill>
                <a:latin typeface="Gotham Light"/>
              </a:rPr>
              <a:t>annealing at 1100°C for few hours</a:t>
            </a:r>
          </a:p>
          <a:p>
            <a:pPr marL="285750" indent="-285750">
              <a:buFont typeface="Arial" panose="020B0604020202020204" pitchFamily="34" charset="0"/>
              <a:buChar char="•"/>
            </a:pPr>
            <a:r>
              <a:rPr lang="en-US" dirty="0" smtClean="0">
                <a:solidFill>
                  <a:schemeClr val="tx2"/>
                </a:solidFill>
                <a:latin typeface="Gotham Light"/>
              </a:rPr>
              <a:t>picture </a:t>
            </a:r>
            <a:r>
              <a:rPr lang="en-US" dirty="0">
                <a:solidFill>
                  <a:schemeClr val="tx2"/>
                </a:solidFill>
                <a:latin typeface="Gotham Light"/>
              </a:rPr>
              <a:t>through a </a:t>
            </a:r>
            <a:r>
              <a:rPr lang="en-US" dirty="0" err="1">
                <a:solidFill>
                  <a:schemeClr val="tx2"/>
                </a:solidFill>
                <a:latin typeface="Gotham Light"/>
              </a:rPr>
              <a:t>polariscope</a:t>
            </a:r>
            <a:r>
              <a:rPr lang="en-US" dirty="0">
                <a:solidFill>
                  <a:schemeClr val="tx2"/>
                </a:solidFill>
                <a:latin typeface="Gotham Light"/>
              </a:rPr>
              <a:t> of each annealed part before the polishing lambda/10 in order to evaluate the residual stress (if </a:t>
            </a:r>
            <a:r>
              <a:rPr lang="en-US" dirty="0" smtClean="0">
                <a:solidFill>
                  <a:schemeClr val="tx2"/>
                </a:solidFill>
                <a:latin typeface="Gotham Light"/>
              </a:rPr>
              <a:t>any)</a:t>
            </a:r>
          </a:p>
          <a:p>
            <a:pPr marL="285750" indent="-285750">
              <a:buFont typeface="Arial" panose="020B0604020202020204" pitchFamily="34" charset="0"/>
              <a:buChar char="•"/>
            </a:pPr>
            <a:r>
              <a:rPr lang="en-US" dirty="0" smtClean="0">
                <a:solidFill>
                  <a:schemeClr val="tx2"/>
                </a:solidFill>
                <a:latin typeface="Gotham Light"/>
              </a:rPr>
              <a:t>polishing lambda/10</a:t>
            </a:r>
          </a:p>
          <a:p>
            <a:pPr marL="285750" indent="-285750">
              <a:buFont typeface="Arial" panose="020B0604020202020204" pitchFamily="34" charset="0"/>
              <a:buChar char="•"/>
            </a:pPr>
            <a:r>
              <a:rPr lang="en-US" dirty="0" err="1" smtClean="0">
                <a:solidFill>
                  <a:schemeClr val="tx2"/>
                </a:solidFill>
                <a:latin typeface="Gotham Light"/>
              </a:rPr>
              <a:t>interferogram</a:t>
            </a:r>
            <a:r>
              <a:rPr lang="en-US" dirty="0" smtClean="0">
                <a:solidFill>
                  <a:schemeClr val="tx2"/>
                </a:solidFill>
                <a:latin typeface="Gotham Light"/>
              </a:rPr>
              <a:t> </a:t>
            </a:r>
            <a:r>
              <a:rPr lang="en-US" dirty="0">
                <a:solidFill>
                  <a:schemeClr val="tx2"/>
                </a:solidFill>
                <a:latin typeface="Gotham Light"/>
              </a:rPr>
              <a:t>of each polishing lambda/10 </a:t>
            </a:r>
            <a:endParaRPr lang="it-IT" dirty="0">
              <a:solidFill>
                <a:schemeClr val="tx2"/>
              </a:solidFill>
              <a:latin typeface="Gotham Light"/>
            </a:endParaRPr>
          </a:p>
        </p:txBody>
      </p:sp>
      <p:sp>
        <p:nvSpPr>
          <p:cNvPr id="9" name="TextBox 8"/>
          <p:cNvSpPr txBox="1"/>
          <p:nvPr/>
        </p:nvSpPr>
        <p:spPr>
          <a:xfrm>
            <a:off x="5375713" y="5390875"/>
            <a:ext cx="3587464" cy="923330"/>
          </a:xfrm>
          <a:prstGeom prst="rect">
            <a:avLst/>
          </a:prstGeom>
          <a:noFill/>
        </p:spPr>
        <p:txBody>
          <a:bodyPr wrap="square" rtlCol="0">
            <a:spAutoFit/>
          </a:bodyPr>
          <a:lstStyle/>
          <a:p>
            <a:r>
              <a:rPr lang="en-US" dirty="0" smtClean="0">
                <a:solidFill>
                  <a:schemeClr val="tx2"/>
                </a:solidFill>
                <a:latin typeface="Gotham Light"/>
                <a:cs typeface="Gotham Medium"/>
              </a:rPr>
              <a:t>Pictures through a </a:t>
            </a:r>
            <a:r>
              <a:rPr lang="en-US" dirty="0" err="1" smtClean="0">
                <a:solidFill>
                  <a:schemeClr val="tx2"/>
                </a:solidFill>
                <a:latin typeface="Gotham Light"/>
                <a:cs typeface="Gotham Medium"/>
              </a:rPr>
              <a:t>polariscope</a:t>
            </a:r>
            <a:r>
              <a:rPr lang="en-US" dirty="0" smtClean="0">
                <a:solidFill>
                  <a:schemeClr val="tx2"/>
                </a:solidFill>
                <a:latin typeface="Gotham Light"/>
                <a:cs typeface="Gotham Medium"/>
              </a:rPr>
              <a:t> of anchors before and after the annealing </a:t>
            </a:r>
          </a:p>
        </p:txBody>
      </p:sp>
    </p:spTree>
    <p:extLst>
      <p:ext uri="{BB962C8B-B14F-4D97-AF65-F5344CB8AC3E}">
        <p14:creationId xmlns:p14="http://schemas.microsoft.com/office/powerpoint/2010/main" val="3256511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dirty="0">
              <a:solidFill>
                <a:prstClr val="black">
                  <a:tint val="75000"/>
                </a:prst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4900" y="813032"/>
            <a:ext cx="4045171" cy="315936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 y="893762"/>
            <a:ext cx="4986746" cy="134394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969" y="3346357"/>
            <a:ext cx="3521495" cy="1862287"/>
          </a:xfrm>
          <a:prstGeom prst="rect">
            <a:avLst/>
          </a:prstGeom>
        </p:spPr>
      </p:pic>
      <p:sp>
        <p:nvSpPr>
          <p:cNvPr id="13" name="TextBox 12"/>
          <p:cNvSpPr txBox="1"/>
          <p:nvPr/>
        </p:nvSpPr>
        <p:spPr>
          <a:xfrm>
            <a:off x="47852" y="2141909"/>
            <a:ext cx="5229542" cy="1200329"/>
          </a:xfrm>
          <a:prstGeom prst="rect">
            <a:avLst/>
          </a:prstGeom>
          <a:noFill/>
        </p:spPr>
        <p:txBody>
          <a:bodyPr wrap="square" rtlCol="0">
            <a:spAutoFit/>
          </a:bodyPr>
          <a:lstStyle/>
          <a:p>
            <a:r>
              <a:rPr lang="en-US" dirty="0" smtClean="0">
                <a:solidFill>
                  <a:schemeClr val="tx2"/>
                </a:solidFill>
                <a:latin typeface="Gotham Light"/>
              </a:rPr>
              <a:t>A </a:t>
            </a:r>
            <a:r>
              <a:rPr lang="en-US" b="1" dirty="0" smtClean="0">
                <a:solidFill>
                  <a:schemeClr val="tx2"/>
                </a:solidFill>
                <a:latin typeface="Gotham Light"/>
              </a:rPr>
              <a:t>new welding procedure </a:t>
            </a:r>
            <a:r>
              <a:rPr lang="en-US" dirty="0" smtClean="0">
                <a:solidFill>
                  <a:schemeClr val="tx2"/>
                </a:solidFill>
                <a:latin typeface="Gotham Light"/>
              </a:rPr>
              <a:t>was defined in collaboration with Glasgow group: lower temperature, longer time, camera to monitor and to control the welding profile</a:t>
            </a:r>
            <a:endParaRPr lang="it-IT" dirty="0" smtClean="0">
              <a:solidFill>
                <a:schemeClr val="tx2"/>
              </a:solidFill>
              <a:latin typeface="Gotham Light"/>
              <a:cs typeface="Gotham Medium"/>
            </a:endParaRPr>
          </a:p>
        </p:txBody>
      </p:sp>
      <p:sp>
        <p:nvSpPr>
          <p:cNvPr id="14" name="Rectangle 13"/>
          <p:cNvSpPr/>
          <p:nvPr/>
        </p:nvSpPr>
        <p:spPr>
          <a:xfrm>
            <a:off x="55518" y="5084893"/>
            <a:ext cx="3755843" cy="1477328"/>
          </a:xfrm>
          <a:prstGeom prst="rect">
            <a:avLst/>
          </a:prstGeom>
        </p:spPr>
        <p:txBody>
          <a:bodyPr wrap="square">
            <a:spAutoFit/>
          </a:bodyPr>
          <a:lstStyle/>
          <a:p>
            <a:r>
              <a:rPr lang="en-US" dirty="0">
                <a:solidFill>
                  <a:schemeClr val="tx2"/>
                </a:solidFill>
                <a:latin typeface="Gotham Light"/>
              </a:rPr>
              <a:t>An accurate </a:t>
            </a:r>
            <a:r>
              <a:rPr lang="en-US" b="1" dirty="0">
                <a:solidFill>
                  <a:schemeClr val="tx2"/>
                </a:solidFill>
                <a:latin typeface="Gotham Light"/>
              </a:rPr>
              <a:t>microscope scan </a:t>
            </a:r>
            <a:r>
              <a:rPr lang="en-US" dirty="0">
                <a:solidFill>
                  <a:schemeClr val="tx2"/>
                </a:solidFill>
                <a:latin typeface="Gotham Light"/>
              </a:rPr>
              <a:t>of the </a:t>
            </a:r>
            <a:r>
              <a:rPr lang="en-US" dirty="0" smtClean="0">
                <a:solidFill>
                  <a:schemeClr val="tx2"/>
                </a:solidFill>
                <a:latin typeface="Gotham Light"/>
              </a:rPr>
              <a:t>fibers is </a:t>
            </a:r>
            <a:r>
              <a:rPr lang="en-US" dirty="0">
                <a:solidFill>
                  <a:schemeClr val="tx2"/>
                </a:solidFill>
                <a:latin typeface="Gotham Light"/>
              </a:rPr>
              <a:t>done looking for </a:t>
            </a:r>
            <a:r>
              <a:rPr lang="en-US" dirty="0" smtClean="0">
                <a:solidFill>
                  <a:schemeClr val="tx2"/>
                </a:solidFill>
                <a:latin typeface="Gotham Light"/>
              </a:rPr>
              <a:t>any defects. All </a:t>
            </a:r>
            <a:r>
              <a:rPr lang="en-US" dirty="0">
                <a:solidFill>
                  <a:schemeClr val="tx2"/>
                </a:solidFill>
                <a:latin typeface="Gotham Light"/>
              </a:rPr>
              <a:t>the characteristics and the </a:t>
            </a:r>
            <a:r>
              <a:rPr lang="en-US" dirty="0" smtClean="0">
                <a:solidFill>
                  <a:schemeClr val="tx2"/>
                </a:solidFill>
                <a:latin typeface="Gotham Light"/>
              </a:rPr>
              <a:t>validation </a:t>
            </a:r>
            <a:r>
              <a:rPr lang="en-US" dirty="0">
                <a:solidFill>
                  <a:schemeClr val="tx2"/>
                </a:solidFill>
                <a:latin typeface="Gotham Light"/>
              </a:rPr>
              <a:t>test results are filed for each produced fiber</a:t>
            </a:r>
          </a:p>
        </p:txBody>
      </p:sp>
      <p:sp>
        <p:nvSpPr>
          <p:cNvPr id="2" name="Title 1"/>
          <p:cNvSpPr>
            <a:spLocks noGrp="1"/>
          </p:cNvSpPr>
          <p:nvPr>
            <p:ph type="title"/>
          </p:nvPr>
        </p:nvSpPr>
        <p:spPr/>
        <p:txBody>
          <a:bodyPr/>
          <a:lstStyle/>
          <a:p>
            <a:r>
              <a:rPr lang="en-US" dirty="0"/>
              <a:t>Updating of the tools for validating </a:t>
            </a:r>
            <a:r>
              <a:rPr lang="en-US" dirty="0" smtClean="0"/>
              <a:t/>
            </a:r>
            <a:br>
              <a:rPr lang="en-US" dirty="0" smtClean="0"/>
            </a:br>
            <a:r>
              <a:rPr lang="en-US" dirty="0" smtClean="0"/>
              <a:t>the </a:t>
            </a:r>
            <a:r>
              <a:rPr lang="en-US" dirty="0"/>
              <a:t>fiber production</a:t>
            </a:r>
            <a:endParaRPr lang="it-IT"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25875" y="4056419"/>
            <a:ext cx="526732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202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Monolithic issue</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744020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isultati immagini per Photron AX50">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63364" y="29498"/>
            <a:ext cx="4435143" cy="33284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57520" y="66347"/>
            <a:ext cx="4097172" cy="868362"/>
          </a:xfrm>
        </p:spPr>
        <p:txBody>
          <a:bodyPr/>
          <a:lstStyle/>
          <a:p>
            <a:r>
              <a:rPr lang="it-IT" dirty="0" smtClean="0"/>
              <a:t>High speed camera</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dirty="0">
              <a:solidFill>
                <a:prstClr val="black">
                  <a:tint val="75000"/>
                </a:prstClr>
              </a:solidFill>
            </a:endParaRPr>
          </a:p>
        </p:txBody>
      </p:sp>
      <p:pic>
        <p:nvPicPr>
          <p:cNvPr id="7" name="TEST1_C001H001S0002_end0OU.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76250" y="3398849"/>
            <a:ext cx="8229600" cy="2957512"/>
          </a:xfrm>
          <a:prstGeom prst="rect">
            <a:avLst/>
          </a:prstGeom>
        </p:spPr>
      </p:pic>
      <p:sp>
        <p:nvSpPr>
          <p:cNvPr id="8" name="Rectangle 7"/>
          <p:cNvSpPr/>
          <p:nvPr/>
        </p:nvSpPr>
        <p:spPr>
          <a:xfrm>
            <a:off x="204716" y="1233505"/>
            <a:ext cx="4386334" cy="1754326"/>
          </a:xfrm>
          <a:prstGeom prst="rect">
            <a:avLst/>
          </a:prstGeom>
        </p:spPr>
        <p:txBody>
          <a:bodyPr wrap="square">
            <a:spAutoFit/>
          </a:bodyPr>
          <a:lstStyle/>
          <a:p>
            <a:r>
              <a:rPr lang="en-US" dirty="0" smtClean="0">
                <a:solidFill>
                  <a:schemeClr val="tx2"/>
                </a:solidFill>
                <a:latin typeface="Gotham Light"/>
              </a:rPr>
              <a:t>The high speed camera (</a:t>
            </a:r>
            <a:r>
              <a:rPr lang="en-US" dirty="0" err="1" smtClean="0">
                <a:solidFill>
                  <a:schemeClr val="tx2"/>
                </a:solidFill>
                <a:latin typeface="Gotham Light"/>
              </a:rPr>
              <a:t>Photron</a:t>
            </a:r>
            <a:r>
              <a:rPr lang="en-US" dirty="0" smtClean="0">
                <a:solidFill>
                  <a:schemeClr val="tx2"/>
                </a:solidFill>
                <a:latin typeface="Gotham Light"/>
              </a:rPr>
              <a:t> AX50) is a very useful tool to study the behavior/dynamics of the fibers and to understand </a:t>
            </a:r>
            <a:r>
              <a:rPr lang="en-US" dirty="0">
                <a:solidFill>
                  <a:schemeClr val="tx2"/>
                </a:solidFill>
                <a:latin typeface="Gotham Light"/>
              </a:rPr>
              <a:t>if an eventual </a:t>
            </a:r>
            <a:r>
              <a:rPr lang="en-US" dirty="0" smtClean="0">
                <a:solidFill>
                  <a:schemeClr val="tx2"/>
                </a:solidFill>
                <a:latin typeface="Gotham Light"/>
              </a:rPr>
              <a:t>failure is </a:t>
            </a:r>
            <a:r>
              <a:rPr lang="en-US" dirty="0">
                <a:solidFill>
                  <a:schemeClr val="tx2"/>
                </a:solidFill>
                <a:latin typeface="Gotham Light"/>
              </a:rPr>
              <a:t>due to the anchor, to the welding or to the fiber itself.</a:t>
            </a:r>
          </a:p>
        </p:txBody>
      </p:sp>
    </p:spTree>
    <p:extLst>
      <p:ext uri="{BB962C8B-B14F-4D97-AF65-F5344CB8AC3E}">
        <p14:creationId xmlns:p14="http://schemas.microsoft.com/office/powerpoint/2010/main" val="2544460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44018" y="2776864"/>
            <a:ext cx="2364739" cy="4053839"/>
          </a:xfrm>
          <a:prstGeom prst="rect">
            <a:avLst/>
          </a:prstGeom>
        </p:spPr>
      </p:pic>
      <p:sp>
        <p:nvSpPr>
          <p:cNvPr id="2" name="Title 1"/>
          <p:cNvSpPr>
            <a:spLocks noGrp="1"/>
          </p:cNvSpPr>
          <p:nvPr>
            <p:ph type="title"/>
          </p:nvPr>
        </p:nvSpPr>
        <p:spPr>
          <a:xfrm>
            <a:off x="1088997" y="25400"/>
            <a:ext cx="7891235" cy="868362"/>
          </a:xfrm>
        </p:spPr>
        <p:txBody>
          <a:bodyPr/>
          <a:lstStyle/>
          <a:p>
            <a:r>
              <a:rPr lang="it-IT" dirty="0" smtClean="0"/>
              <a:t>Breaking test with High </a:t>
            </a:r>
            <a:r>
              <a:rPr lang="it-IT" dirty="0" err="1" smtClean="0"/>
              <a:t>Speed</a:t>
            </a:r>
            <a:r>
              <a:rPr lang="it-IT" dirty="0" smtClean="0"/>
              <a:t> Camera</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dirty="0">
              <a:solidFill>
                <a:prstClr val="black">
                  <a:tint val="75000"/>
                </a:prstClr>
              </a:solidFill>
            </a:endParaRPr>
          </a:p>
        </p:txBody>
      </p:sp>
      <p:pic>
        <p:nvPicPr>
          <p:cNvPr id="9" name="FibraCorta">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50792" y="786902"/>
            <a:ext cx="8623663" cy="1736725"/>
          </a:xfrm>
        </p:spPr>
      </p:pic>
      <p:sp>
        <p:nvSpPr>
          <p:cNvPr id="10" name="TextBox 9"/>
          <p:cNvSpPr txBox="1"/>
          <p:nvPr/>
        </p:nvSpPr>
        <p:spPr>
          <a:xfrm>
            <a:off x="291737" y="2479864"/>
            <a:ext cx="7202875" cy="1754326"/>
          </a:xfrm>
          <a:prstGeom prst="rect">
            <a:avLst/>
          </a:prstGeom>
          <a:noFill/>
        </p:spPr>
        <p:txBody>
          <a:bodyPr wrap="square" rtlCol="0">
            <a:spAutoFit/>
          </a:bodyPr>
          <a:lstStyle/>
          <a:p>
            <a:r>
              <a:rPr lang="it-IT" dirty="0" err="1" smtClean="0">
                <a:solidFill>
                  <a:schemeClr val="tx2"/>
                </a:solidFill>
                <a:latin typeface="Gotham Light"/>
                <a:cs typeface="Gotham Medium"/>
              </a:rPr>
              <a:t>Two</a:t>
            </a:r>
            <a:r>
              <a:rPr lang="it-IT" dirty="0" smtClean="0">
                <a:solidFill>
                  <a:schemeClr val="tx2"/>
                </a:solidFill>
                <a:latin typeface="Gotham Light"/>
                <a:cs typeface="Gotham Medium"/>
              </a:rPr>
              <a:t> new </a:t>
            </a:r>
            <a:r>
              <a:rPr lang="it-IT" dirty="0" err="1" smtClean="0">
                <a:solidFill>
                  <a:schemeClr val="tx2"/>
                </a:solidFill>
                <a:latin typeface="Gotham Light"/>
                <a:cs typeface="Gotham Medium"/>
              </a:rPr>
              <a:t>anchors</a:t>
            </a:r>
            <a:r>
              <a:rPr lang="it-IT" dirty="0">
                <a:solidFill>
                  <a:schemeClr val="tx2"/>
                </a:solidFill>
                <a:latin typeface="Gotham Light"/>
                <a:cs typeface="Gotham Medium"/>
              </a:rPr>
              <a:t> </a:t>
            </a:r>
            <a:r>
              <a:rPr lang="it-IT" dirty="0" smtClean="0">
                <a:solidFill>
                  <a:schemeClr val="tx2"/>
                </a:solidFill>
                <a:latin typeface="Gotham Light"/>
                <a:cs typeface="Gotham Medium"/>
              </a:rPr>
              <a:t>(Suprasil2, </a:t>
            </a:r>
            <a:r>
              <a:rPr lang="it-IT" dirty="0" err="1" smtClean="0">
                <a:solidFill>
                  <a:schemeClr val="tx2"/>
                </a:solidFill>
                <a:latin typeface="Gotham Light"/>
                <a:cs typeface="Gotham Medium"/>
              </a:rPr>
              <a:t>flame</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polishing</a:t>
            </a:r>
            <a:r>
              <a:rPr lang="it-IT" dirty="0">
                <a:solidFill>
                  <a:schemeClr val="tx2"/>
                </a:solidFill>
                <a:latin typeface="Gotham Light"/>
                <a:cs typeface="Gotham Medium"/>
              </a:rPr>
              <a:t> </a:t>
            </a:r>
            <a:r>
              <a:rPr lang="it-IT" dirty="0" smtClean="0">
                <a:solidFill>
                  <a:schemeClr val="tx2"/>
                </a:solidFill>
                <a:latin typeface="Gotham Light"/>
                <a:cs typeface="Gotham Medium"/>
              </a:rPr>
              <a:t>and </a:t>
            </a:r>
            <a:r>
              <a:rPr lang="it-IT" dirty="0" err="1" smtClean="0">
                <a:solidFill>
                  <a:schemeClr val="tx2"/>
                </a:solidFill>
                <a:latin typeface="Gotham Light"/>
                <a:cs typeface="Gotham Medium"/>
              </a:rPr>
              <a:t>low</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annealing</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were</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welded</a:t>
            </a:r>
            <a:r>
              <a:rPr lang="it-IT" dirty="0" smtClean="0">
                <a:solidFill>
                  <a:schemeClr val="tx2"/>
                </a:solidFill>
                <a:latin typeface="Gotham Light"/>
                <a:cs typeface="Gotham Medium"/>
              </a:rPr>
              <a:t> by a </a:t>
            </a:r>
            <a:r>
              <a:rPr lang="it-IT" dirty="0" err="1" smtClean="0">
                <a:solidFill>
                  <a:schemeClr val="tx2"/>
                </a:solidFill>
                <a:latin typeface="Gotham Light"/>
                <a:cs typeface="Gotham Medium"/>
              </a:rPr>
              <a:t>fiber</a:t>
            </a:r>
            <a:r>
              <a:rPr lang="it-IT" dirty="0" smtClean="0">
                <a:solidFill>
                  <a:schemeClr val="tx2"/>
                </a:solidFill>
                <a:latin typeface="Gotham Light"/>
                <a:cs typeface="Gotham Medium"/>
              </a:rPr>
              <a:t> with a </a:t>
            </a:r>
            <a:r>
              <a:rPr lang="it-IT" dirty="0" err="1" smtClean="0">
                <a:solidFill>
                  <a:schemeClr val="tx2"/>
                </a:solidFill>
                <a:latin typeface="Gotham Light"/>
                <a:cs typeface="Gotham Medium"/>
              </a:rPr>
              <a:t>diameter</a:t>
            </a:r>
            <a:r>
              <a:rPr lang="it-IT" dirty="0" smtClean="0">
                <a:solidFill>
                  <a:schemeClr val="tx2"/>
                </a:solidFill>
                <a:latin typeface="Gotham Light"/>
                <a:cs typeface="Gotham Medium"/>
              </a:rPr>
              <a:t> of 0.8mm.</a:t>
            </a:r>
          </a:p>
          <a:p>
            <a:endParaRPr lang="it-IT" dirty="0">
              <a:solidFill>
                <a:schemeClr val="tx2"/>
              </a:solidFill>
              <a:latin typeface="Gotham Light"/>
              <a:cs typeface="Gotham Medium"/>
            </a:endParaRPr>
          </a:p>
          <a:p>
            <a:r>
              <a:rPr lang="it-IT" dirty="0" smtClean="0">
                <a:solidFill>
                  <a:schemeClr val="tx2"/>
                </a:solidFill>
                <a:latin typeface="Gotham Light"/>
                <a:cs typeface="Gotham Medium"/>
              </a:rPr>
              <a:t>The tests were performed using a Lloyd Instruments testing machine: the fiber/anchors system reached </a:t>
            </a:r>
            <a:r>
              <a:rPr lang="it-IT" b="1" dirty="0" smtClean="0">
                <a:solidFill>
                  <a:schemeClr val="tx2"/>
                </a:solidFill>
                <a:latin typeface="Gotham Light"/>
                <a:cs typeface="Gotham Medium"/>
              </a:rPr>
              <a:t>160kg</a:t>
            </a:r>
            <a:r>
              <a:rPr lang="it-IT" dirty="0" smtClean="0">
                <a:solidFill>
                  <a:schemeClr val="tx2"/>
                </a:solidFill>
                <a:latin typeface="Gotham Light"/>
                <a:cs typeface="Gotham Medium"/>
              </a:rPr>
              <a:t> before breaking (about 3MPa). The </a:t>
            </a:r>
            <a:r>
              <a:rPr lang="it-IT" dirty="0" err="1" smtClean="0">
                <a:solidFill>
                  <a:schemeClr val="tx2"/>
                </a:solidFill>
                <a:latin typeface="Gotham Light"/>
                <a:cs typeface="Gotham Medium"/>
              </a:rPr>
              <a:t>same</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fiber</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was</a:t>
            </a:r>
            <a:r>
              <a:rPr lang="it-IT" dirty="0" smtClean="0">
                <a:solidFill>
                  <a:schemeClr val="tx2"/>
                </a:solidFill>
                <a:latin typeface="Gotham Light"/>
                <a:cs typeface="Gotham Medium"/>
              </a:rPr>
              <a:t> </a:t>
            </a:r>
            <a:r>
              <a:rPr lang="it-IT" dirty="0" err="1" smtClean="0">
                <a:solidFill>
                  <a:schemeClr val="tx2"/>
                </a:solidFill>
                <a:latin typeface="Gotham Light"/>
                <a:cs typeface="Gotham Medium"/>
              </a:rPr>
              <a:t>loaded</a:t>
            </a:r>
            <a:r>
              <a:rPr lang="it-IT" dirty="0" smtClean="0">
                <a:solidFill>
                  <a:schemeClr val="tx2"/>
                </a:solidFill>
                <a:latin typeface="Gotham Light"/>
                <a:cs typeface="Gotham Medium"/>
              </a:rPr>
              <a:t> with 70kg for </a:t>
            </a:r>
            <a:r>
              <a:rPr lang="it-IT" dirty="0" err="1" smtClean="0">
                <a:solidFill>
                  <a:schemeClr val="tx2"/>
                </a:solidFill>
                <a:latin typeface="Gotham Light"/>
                <a:cs typeface="Gotham Medium"/>
              </a:rPr>
              <a:t>half</a:t>
            </a:r>
            <a:r>
              <a:rPr lang="it-IT" dirty="0" smtClean="0">
                <a:solidFill>
                  <a:schemeClr val="tx2"/>
                </a:solidFill>
                <a:latin typeface="Gotham Light"/>
                <a:cs typeface="Gotham Medium"/>
              </a:rPr>
              <a:t> an hour</a:t>
            </a:r>
          </a:p>
        </p:txBody>
      </p:sp>
      <p:graphicFrame>
        <p:nvGraphicFramePr>
          <p:cNvPr id="8" name="Object 7"/>
          <p:cNvGraphicFramePr>
            <a:graphicFrameLocks noChangeAspect="1"/>
          </p:cNvGraphicFramePr>
          <p:nvPr>
            <p:extLst>
              <p:ext uri="{D42A27DB-BD31-4B8C-83A1-F6EECF244321}">
                <p14:modId xmlns:p14="http://schemas.microsoft.com/office/powerpoint/2010/main" val="2083695374"/>
              </p:ext>
            </p:extLst>
          </p:nvPr>
        </p:nvGraphicFramePr>
        <p:xfrm>
          <a:off x="84593" y="3868966"/>
          <a:ext cx="4154487" cy="2901950"/>
        </p:xfrm>
        <a:graphic>
          <a:graphicData uri="http://schemas.openxmlformats.org/presentationml/2006/ole">
            <mc:AlternateContent xmlns:mc="http://schemas.openxmlformats.org/markup-compatibility/2006">
              <mc:Choice xmlns:v="urn:schemas-microsoft-com:vml" Requires="v">
                <p:oleObj spid="_x0000_s10298" name="Graph" r:id="rId7" imgW="4154400" imgH="2901600" progId="Origin50.Graph">
                  <p:embed/>
                </p:oleObj>
              </mc:Choice>
              <mc:Fallback>
                <p:oleObj name="Graph" r:id="rId7" imgW="4154400" imgH="2901600" progId="Origin50.Graph">
                  <p:embed/>
                  <p:pic>
                    <p:nvPicPr>
                      <p:cNvPr id="0" name=""/>
                      <p:cNvPicPr/>
                      <p:nvPr/>
                    </p:nvPicPr>
                    <p:blipFill>
                      <a:blip r:embed="rId8"/>
                      <a:stretch>
                        <a:fillRect/>
                      </a:stretch>
                    </p:blipFill>
                    <p:spPr>
                      <a:xfrm>
                        <a:off x="84593" y="3868966"/>
                        <a:ext cx="4154487" cy="290195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09797744"/>
              </p:ext>
            </p:extLst>
          </p:nvPr>
        </p:nvGraphicFramePr>
        <p:xfrm>
          <a:off x="3582523" y="3868966"/>
          <a:ext cx="4154487" cy="2901950"/>
        </p:xfrm>
        <a:graphic>
          <a:graphicData uri="http://schemas.openxmlformats.org/presentationml/2006/ole">
            <mc:AlternateContent xmlns:mc="http://schemas.openxmlformats.org/markup-compatibility/2006">
              <mc:Choice xmlns:v="urn:schemas-microsoft-com:vml" Requires="v">
                <p:oleObj spid="_x0000_s10299" name="Graph" r:id="rId9" imgW="4154400" imgH="2901600" progId="Origin50.Graph">
                  <p:embed/>
                </p:oleObj>
              </mc:Choice>
              <mc:Fallback>
                <p:oleObj name="Graph" r:id="rId9" imgW="4154400" imgH="2901600" progId="Origin50.Graph">
                  <p:embed/>
                  <p:pic>
                    <p:nvPicPr>
                      <p:cNvPr id="0" name=""/>
                      <p:cNvPicPr/>
                      <p:nvPr/>
                    </p:nvPicPr>
                    <p:blipFill>
                      <a:blip r:embed="rId10"/>
                      <a:stretch>
                        <a:fillRect/>
                      </a:stretch>
                    </p:blipFill>
                    <p:spPr>
                      <a:xfrm>
                        <a:off x="3582523" y="3868966"/>
                        <a:ext cx="4154487" cy="2901950"/>
                      </a:xfrm>
                      <a:prstGeom prst="rect">
                        <a:avLst/>
                      </a:prstGeom>
                    </p:spPr>
                  </p:pic>
                </p:oleObj>
              </mc:Fallback>
            </mc:AlternateContent>
          </a:graphicData>
        </a:graphic>
      </p:graphicFrame>
    </p:spTree>
    <p:extLst>
      <p:ext uri="{BB962C8B-B14F-4D97-AF65-F5344CB8AC3E}">
        <p14:creationId xmlns:p14="http://schemas.microsoft.com/office/powerpoint/2010/main" val="2179067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Breaking light emission</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dirty="0">
              <a:solidFill>
                <a:prstClr val="black">
                  <a:tint val="75000"/>
                </a:prstClr>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201" y="1262597"/>
            <a:ext cx="6164097" cy="4855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250669" y="1215591"/>
            <a:ext cx="2866029" cy="5078313"/>
          </a:xfrm>
          <a:prstGeom prst="rect">
            <a:avLst/>
          </a:prstGeom>
          <a:noFill/>
        </p:spPr>
        <p:txBody>
          <a:bodyPr wrap="square" rtlCol="0">
            <a:spAutoFit/>
          </a:bodyPr>
          <a:lstStyle/>
          <a:p>
            <a:r>
              <a:rPr lang="en-US" dirty="0">
                <a:solidFill>
                  <a:schemeClr val="tx2"/>
                </a:solidFill>
                <a:latin typeface="Gotham Light"/>
              </a:rPr>
              <a:t>Breaking sequence:</a:t>
            </a:r>
          </a:p>
          <a:p>
            <a:endParaRPr lang="en-US" dirty="0" smtClean="0">
              <a:solidFill>
                <a:schemeClr val="tx2"/>
              </a:solidFill>
              <a:latin typeface="Gotham Light"/>
            </a:endParaRPr>
          </a:p>
          <a:p>
            <a:r>
              <a:rPr lang="en-US" dirty="0" smtClean="0">
                <a:solidFill>
                  <a:schemeClr val="tx2"/>
                </a:solidFill>
                <a:latin typeface="Gotham Light"/>
              </a:rPr>
              <a:t>1</a:t>
            </a:r>
            <a:r>
              <a:rPr lang="en-US" dirty="0">
                <a:solidFill>
                  <a:schemeClr val="tx2"/>
                </a:solidFill>
                <a:latin typeface="Gotham Light"/>
              </a:rPr>
              <a:t>. The fiber explodes</a:t>
            </a:r>
          </a:p>
          <a:p>
            <a:endParaRPr lang="en-US" dirty="0" smtClean="0">
              <a:solidFill>
                <a:schemeClr val="tx2"/>
              </a:solidFill>
              <a:latin typeface="Gotham Light"/>
            </a:endParaRPr>
          </a:p>
          <a:p>
            <a:r>
              <a:rPr lang="en-US" dirty="0" smtClean="0">
                <a:solidFill>
                  <a:schemeClr val="tx2"/>
                </a:solidFill>
                <a:latin typeface="Gotham Light"/>
              </a:rPr>
              <a:t>2</a:t>
            </a:r>
            <a:r>
              <a:rPr lang="en-US" dirty="0">
                <a:solidFill>
                  <a:schemeClr val="tx2"/>
                </a:solidFill>
                <a:latin typeface="Gotham Light"/>
              </a:rPr>
              <a:t>. The 3 mm rod is broken </a:t>
            </a:r>
            <a:r>
              <a:rPr lang="en-US" dirty="0" smtClean="0">
                <a:solidFill>
                  <a:schemeClr val="tx2"/>
                </a:solidFill>
                <a:latin typeface="Gotham Light"/>
              </a:rPr>
              <a:t>by the </a:t>
            </a:r>
            <a:r>
              <a:rPr lang="en-US" dirty="0">
                <a:solidFill>
                  <a:schemeClr val="tx2"/>
                </a:solidFill>
                <a:latin typeface="Gotham Light"/>
              </a:rPr>
              <a:t>shock wave</a:t>
            </a:r>
          </a:p>
          <a:p>
            <a:endParaRPr lang="en-US" dirty="0" smtClean="0">
              <a:solidFill>
                <a:schemeClr val="tx2"/>
              </a:solidFill>
              <a:latin typeface="Gotham Light"/>
            </a:endParaRPr>
          </a:p>
          <a:p>
            <a:r>
              <a:rPr lang="en-US" dirty="0" smtClean="0">
                <a:solidFill>
                  <a:schemeClr val="tx2"/>
                </a:solidFill>
                <a:latin typeface="Gotham Light"/>
              </a:rPr>
              <a:t>3</a:t>
            </a:r>
            <a:r>
              <a:rPr lang="en-US" dirty="0">
                <a:solidFill>
                  <a:schemeClr val="tx2"/>
                </a:solidFill>
                <a:latin typeface="Gotham Light"/>
              </a:rPr>
              <a:t>. The shock propagates </a:t>
            </a:r>
            <a:r>
              <a:rPr lang="en-US" dirty="0" smtClean="0">
                <a:solidFill>
                  <a:schemeClr val="tx2"/>
                </a:solidFill>
                <a:latin typeface="Gotham Light"/>
              </a:rPr>
              <a:t>in the </a:t>
            </a:r>
            <a:r>
              <a:rPr lang="en-US" dirty="0">
                <a:solidFill>
                  <a:schemeClr val="tx2"/>
                </a:solidFill>
                <a:latin typeface="Gotham Light"/>
              </a:rPr>
              <a:t>5mm </a:t>
            </a:r>
            <a:r>
              <a:rPr lang="en-US" dirty="0" err="1">
                <a:solidFill>
                  <a:schemeClr val="tx2"/>
                </a:solidFill>
                <a:latin typeface="Gotham Light"/>
              </a:rPr>
              <a:t>nailhead</a:t>
            </a:r>
            <a:r>
              <a:rPr lang="en-US" dirty="0">
                <a:solidFill>
                  <a:schemeClr val="tx2"/>
                </a:solidFill>
                <a:latin typeface="Gotham Light"/>
              </a:rPr>
              <a:t>.</a:t>
            </a:r>
          </a:p>
          <a:p>
            <a:endParaRPr lang="en-US" dirty="0" smtClean="0">
              <a:solidFill>
                <a:schemeClr val="tx2"/>
              </a:solidFill>
              <a:latin typeface="Gotham Light"/>
            </a:endParaRPr>
          </a:p>
          <a:p>
            <a:r>
              <a:rPr lang="en-US" dirty="0" smtClean="0">
                <a:solidFill>
                  <a:schemeClr val="tx2"/>
                </a:solidFill>
                <a:latin typeface="Gotham Light"/>
              </a:rPr>
              <a:t>4</a:t>
            </a:r>
            <a:r>
              <a:rPr lang="en-US" dirty="0">
                <a:solidFill>
                  <a:schemeClr val="tx2"/>
                </a:solidFill>
                <a:latin typeface="Gotham Light"/>
              </a:rPr>
              <a:t>. The </a:t>
            </a:r>
            <a:r>
              <a:rPr lang="en-US" dirty="0" err="1">
                <a:solidFill>
                  <a:schemeClr val="tx2"/>
                </a:solidFill>
                <a:latin typeface="Gotham Light"/>
              </a:rPr>
              <a:t>nailhead</a:t>
            </a:r>
            <a:r>
              <a:rPr lang="en-US" dirty="0">
                <a:solidFill>
                  <a:schemeClr val="tx2"/>
                </a:solidFill>
                <a:latin typeface="Gotham Light"/>
              </a:rPr>
              <a:t> is </a:t>
            </a:r>
            <a:r>
              <a:rPr lang="en-US" dirty="0" smtClean="0">
                <a:solidFill>
                  <a:schemeClr val="tx2"/>
                </a:solidFill>
                <a:latin typeface="Gotham Light"/>
              </a:rPr>
              <a:t>broken down </a:t>
            </a:r>
            <a:r>
              <a:rPr lang="en-US" dirty="0">
                <a:solidFill>
                  <a:schemeClr val="tx2"/>
                </a:solidFill>
                <a:latin typeface="Gotham Light"/>
              </a:rPr>
              <a:t>to the clamp </a:t>
            </a:r>
            <a:r>
              <a:rPr lang="en-US" dirty="0" smtClean="0">
                <a:solidFill>
                  <a:schemeClr val="tx2"/>
                </a:solidFill>
                <a:latin typeface="Gotham Light"/>
              </a:rPr>
              <a:t>and even </a:t>
            </a:r>
            <a:r>
              <a:rPr lang="en-US" dirty="0">
                <a:solidFill>
                  <a:schemeClr val="tx2"/>
                </a:solidFill>
                <a:latin typeface="Gotham Light"/>
              </a:rPr>
              <a:t>inside it.</a:t>
            </a:r>
          </a:p>
          <a:p>
            <a:endParaRPr lang="en-US" dirty="0" smtClean="0">
              <a:solidFill>
                <a:schemeClr val="tx2"/>
              </a:solidFill>
              <a:latin typeface="Gotham Light"/>
            </a:endParaRPr>
          </a:p>
          <a:p>
            <a:r>
              <a:rPr lang="en-US" dirty="0" smtClean="0">
                <a:solidFill>
                  <a:schemeClr val="tx2"/>
                </a:solidFill>
                <a:latin typeface="Gotham Light"/>
              </a:rPr>
              <a:t>5</a:t>
            </a:r>
            <a:r>
              <a:rPr lang="en-US" dirty="0">
                <a:solidFill>
                  <a:schemeClr val="tx2"/>
                </a:solidFill>
                <a:latin typeface="Gotham Light"/>
              </a:rPr>
              <a:t>. Even if the rupture </a:t>
            </a:r>
            <a:r>
              <a:rPr lang="en-US" dirty="0" smtClean="0">
                <a:solidFill>
                  <a:schemeClr val="tx2"/>
                </a:solidFill>
                <a:latin typeface="Gotham Light"/>
              </a:rPr>
              <a:t>starts from </a:t>
            </a:r>
            <a:r>
              <a:rPr lang="en-US" dirty="0">
                <a:solidFill>
                  <a:schemeClr val="tx2"/>
                </a:solidFill>
                <a:latin typeface="Gotham Light"/>
              </a:rPr>
              <a:t>the fiber all the </a:t>
            </a:r>
            <a:r>
              <a:rPr lang="en-US" dirty="0" smtClean="0">
                <a:solidFill>
                  <a:schemeClr val="tx2"/>
                </a:solidFill>
                <a:latin typeface="Gotham Light"/>
              </a:rPr>
              <a:t>silica parts </a:t>
            </a:r>
            <a:r>
              <a:rPr lang="en-US" dirty="0">
                <a:solidFill>
                  <a:schemeClr val="tx2"/>
                </a:solidFill>
                <a:latin typeface="Gotham Light"/>
              </a:rPr>
              <a:t>are </a:t>
            </a:r>
            <a:r>
              <a:rPr lang="en-US" dirty="0" smtClean="0">
                <a:solidFill>
                  <a:schemeClr val="tx2"/>
                </a:solidFill>
                <a:latin typeface="Gotham Light"/>
              </a:rPr>
              <a:t>destroyed included </a:t>
            </a:r>
            <a:r>
              <a:rPr lang="en-US" dirty="0">
                <a:solidFill>
                  <a:schemeClr val="tx2"/>
                </a:solidFill>
                <a:latin typeface="Gotham Light"/>
              </a:rPr>
              <a:t>the </a:t>
            </a:r>
            <a:r>
              <a:rPr lang="en-US" dirty="0" err="1" smtClean="0">
                <a:solidFill>
                  <a:schemeClr val="tx2"/>
                </a:solidFill>
                <a:latin typeface="Gotham Light"/>
              </a:rPr>
              <a:t>nailhead</a:t>
            </a:r>
            <a:endParaRPr lang="en-US" dirty="0">
              <a:solidFill>
                <a:schemeClr val="tx2"/>
              </a:solidFill>
              <a:latin typeface="Gotham Light"/>
            </a:endParaRPr>
          </a:p>
        </p:txBody>
      </p:sp>
    </p:spTree>
    <p:extLst>
      <p:ext uri="{BB962C8B-B14F-4D97-AF65-F5344CB8AC3E}">
        <p14:creationId xmlns:p14="http://schemas.microsoft.com/office/powerpoint/2010/main" val="811380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72539" y="2842451"/>
            <a:ext cx="3671461" cy="387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5400"/>
            <a:ext cx="8554357" cy="868362"/>
          </a:xfrm>
        </p:spPr>
        <p:txBody>
          <a:bodyPr/>
          <a:lstStyle/>
          <a:p>
            <a:r>
              <a:rPr lang="en-US" dirty="0" smtClean="0"/>
              <a:t>Optical </a:t>
            </a:r>
            <a:r>
              <a:rPr lang="en-US" dirty="0"/>
              <a:t>system for </a:t>
            </a:r>
            <a:r>
              <a:rPr lang="en-US" dirty="0" smtClean="0"/>
              <a:t>dust contamination </a:t>
            </a:r>
            <a:br>
              <a:rPr lang="en-US" dirty="0" smtClean="0"/>
            </a:br>
            <a:r>
              <a:rPr lang="en-US" dirty="0" smtClean="0"/>
              <a:t>monitoring via </a:t>
            </a:r>
            <a:r>
              <a:rPr lang="en-US" dirty="0"/>
              <a:t>Si wafer </a:t>
            </a:r>
            <a:r>
              <a:rPr lang="en-US" dirty="0" smtClean="0"/>
              <a:t>inspection</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dirty="0">
              <a:solidFill>
                <a:prstClr val="black">
                  <a:tint val="75000"/>
                </a:prstClr>
              </a:solidFill>
            </a:endParaRPr>
          </a:p>
        </p:txBody>
      </p:sp>
      <p:sp>
        <p:nvSpPr>
          <p:cNvPr id="7" name="TextBox 6"/>
          <p:cNvSpPr txBox="1"/>
          <p:nvPr/>
        </p:nvSpPr>
        <p:spPr>
          <a:xfrm>
            <a:off x="-25021" y="2917943"/>
            <a:ext cx="5841242" cy="2031325"/>
          </a:xfrm>
          <a:prstGeom prst="rect">
            <a:avLst/>
          </a:prstGeom>
          <a:noFill/>
        </p:spPr>
        <p:txBody>
          <a:bodyPr wrap="square" rtlCol="0">
            <a:spAutoFit/>
          </a:bodyPr>
          <a:lstStyle/>
          <a:p>
            <a:endParaRPr lang="it-IT" dirty="0">
              <a:solidFill>
                <a:schemeClr val="tx2"/>
              </a:solidFill>
              <a:latin typeface="Gotham Light"/>
            </a:endParaRPr>
          </a:p>
          <a:p>
            <a:r>
              <a:rPr lang="en-US" dirty="0">
                <a:solidFill>
                  <a:schemeClr val="tx2"/>
                </a:solidFill>
                <a:latin typeface="Gotham Light"/>
              </a:rPr>
              <a:t>• An automatic signal processing retrieves the number of particles in the </a:t>
            </a:r>
            <a:r>
              <a:rPr lang="en-US" dirty="0" smtClean="0">
                <a:solidFill>
                  <a:schemeClr val="tx2"/>
                </a:solidFill>
                <a:latin typeface="Gotham Light"/>
              </a:rPr>
              <a:t>image (free software)</a:t>
            </a:r>
          </a:p>
          <a:p>
            <a:endParaRPr lang="it-IT" dirty="0">
              <a:solidFill>
                <a:schemeClr val="tx2"/>
              </a:solidFill>
              <a:latin typeface="Gotham Light"/>
            </a:endParaRPr>
          </a:p>
          <a:p>
            <a:r>
              <a:rPr lang="en-US" dirty="0" smtClean="0">
                <a:solidFill>
                  <a:schemeClr val="tx2"/>
                </a:solidFill>
                <a:latin typeface="Gotham Light"/>
              </a:rPr>
              <a:t>• </a:t>
            </a:r>
            <a:r>
              <a:rPr lang="en-US" dirty="0">
                <a:solidFill>
                  <a:schemeClr val="tx2"/>
                </a:solidFill>
                <a:latin typeface="Gotham Light"/>
              </a:rPr>
              <a:t>The </a:t>
            </a:r>
            <a:r>
              <a:rPr lang="en-US" dirty="0" err="1">
                <a:solidFill>
                  <a:schemeClr val="tx2"/>
                </a:solidFill>
                <a:latin typeface="Gotham Light"/>
              </a:rPr>
              <a:t>camera+lens</a:t>
            </a:r>
            <a:r>
              <a:rPr lang="en-US" dirty="0">
                <a:solidFill>
                  <a:schemeClr val="tx2"/>
                </a:solidFill>
                <a:latin typeface="Gotham Light"/>
              </a:rPr>
              <a:t> resolution and magnification are chosen to reach a resolution of 10 </a:t>
            </a:r>
            <a:r>
              <a:rPr lang="it-IT" dirty="0">
                <a:solidFill>
                  <a:schemeClr val="tx2"/>
                </a:solidFill>
                <a:latin typeface="Gotham Light"/>
              </a:rPr>
              <a:t>μ</a:t>
            </a:r>
            <a:r>
              <a:rPr lang="en-US" dirty="0">
                <a:solidFill>
                  <a:schemeClr val="tx2"/>
                </a:solidFill>
                <a:latin typeface="Gotham Light"/>
              </a:rPr>
              <a:t>m over an area of about 4 </a:t>
            </a:r>
            <a:r>
              <a:rPr lang="en-US" dirty="0" smtClean="0">
                <a:solidFill>
                  <a:schemeClr val="tx2"/>
                </a:solidFill>
                <a:latin typeface="Gotham Light"/>
              </a:rPr>
              <a:t>cm</a:t>
            </a:r>
            <a:r>
              <a:rPr lang="en-US" baseline="30000" dirty="0" smtClean="0">
                <a:solidFill>
                  <a:schemeClr val="tx2"/>
                </a:solidFill>
                <a:latin typeface="Gotham Light"/>
              </a:rPr>
              <a:t>2</a:t>
            </a:r>
          </a:p>
        </p:txBody>
      </p:sp>
      <p:sp>
        <p:nvSpPr>
          <p:cNvPr id="8" name="TextBox 7"/>
          <p:cNvSpPr txBox="1"/>
          <p:nvPr/>
        </p:nvSpPr>
        <p:spPr>
          <a:xfrm>
            <a:off x="38100" y="1023582"/>
            <a:ext cx="9396186" cy="2308324"/>
          </a:xfrm>
          <a:prstGeom prst="rect">
            <a:avLst/>
          </a:prstGeom>
          <a:noFill/>
        </p:spPr>
        <p:txBody>
          <a:bodyPr wrap="square" rtlCol="0">
            <a:spAutoFit/>
          </a:bodyPr>
          <a:lstStyle/>
          <a:p>
            <a:r>
              <a:rPr lang="en-US" dirty="0">
                <a:solidFill>
                  <a:schemeClr val="tx2"/>
                </a:solidFill>
                <a:latin typeface="Gotham Light"/>
              </a:rPr>
              <a:t>• A high-resolution digital camera, equipped with a high resolution objective lens, is rigidly mounted above a wafer </a:t>
            </a:r>
            <a:r>
              <a:rPr lang="en-US" dirty="0" smtClean="0">
                <a:solidFill>
                  <a:schemeClr val="tx2"/>
                </a:solidFill>
                <a:latin typeface="Gotham Light"/>
              </a:rPr>
              <a:t>holder</a:t>
            </a:r>
          </a:p>
          <a:p>
            <a:endParaRPr lang="en-US" dirty="0">
              <a:solidFill>
                <a:schemeClr val="tx2"/>
              </a:solidFill>
              <a:latin typeface="Gotham Light"/>
            </a:endParaRPr>
          </a:p>
          <a:p>
            <a:r>
              <a:rPr lang="en-US" dirty="0">
                <a:solidFill>
                  <a:schemeClr val="tx2"/>
                </a:solidFill>
                <a:latin typeface="Gotham Light"/>
              </a:rPr>
              <a:t>• Wafer illumination (</a:t>
            </a:r>
            <a:r>
              <a:rPr lang="en-US" dirty="0" smtClean="0">
                <a:solidFill>
                  <a:schemeClr val="tx2"/>
                </a:solidFill>
                <a:latin typeface="Gotham Light"/>
              </a:rPr>
              <a:t>dark field) with large </a:t>
            </a:r>
            <a:r>
              <a:rPr lang="en-US" dirty="0">
                <a:solidFill>
                  <a:schemeClr val="tx2"/>
                </a:solidFill>
                <a:latin typeface="Gotham Light"/>
              </a:rPr>
              <a:t>angle to avoid direct reflection into the </a:t>
            </a:r>
            <a:r>
              <a:rPr lang="en-US" dirty="0" smtClean="0">
                <a:solidFill>
                  <a:schemeClr val="tx2"/>
                </a:solidFill>
                <a:latin typeface="Gotham Light"/>
              </a:rPr>
              <a:t>camera</a:t>
            </a:r>
            <a:endParaRPr lang="en-US" dirty="0">
              <a:solidFill>
                <a:schemeClr val="tx2"/>
              </a:solidFill>
              <a:latin typeface="Gotham Light"/>
            </a:endParaRPr>
          </a:p>
          <a:p>
            <a:endParaRPr lang="en-US" dirty="0" smtClean="0">
              <a:solidFill>
                <a:schemeClr val="tx2"/>
              </a:solidFill>
              <a:latin typeface="Gotham Light"/>
            </a:endParaRPr>
          </a:p>
          <a:p>
            <a:r>
              <a:rPr lang="en-US" dirty="0">
                <a:solidFill>
                  <a:schemeClr val="tx2"/>
                </a:solidFill>
                <a:latin typeface="Gotham Light"/>
              </a:rPr>
              <a:t>• Mechanical mount should insure that wafer positioning, camera alignment and focusing are kept along repeated measurements</a:t>
            </a:r>
          </a:p>
          <a:p>
            <a:endParaRPr lang="en-US" dirty="0" smtClean="0">
              <a:solidFill>
                <a:schemeClr val="tx2"/>
              </a:solidFill>
              <a:latin typeface="Gotham Light"/>
            </a:endParaRPr>
          </a:p>
        </p:txBody>
      </p:sp>
    </p:spTree>
    <p:extLst>
      <p:ext uri="{BB962C8B-B14F-4D97-AF65-F5344CB8AC3E}">
        <p14:creationId xmlns:p14="http://schemas.microsoft.com/office/powerpoint/2010/main" val="2264567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960358" cy="491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dirty="0">
              <a:solidFill>
                <a:prstClr val="black">
                  <a:tint val="75000"/>
                </a:prst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2900934"/>
            <a:ext cx="5486400" cy="395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2112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739" y="3001153"/>
            <a:ext cx="5253118" cy="362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it-IT" dirty="0" smtClean="0"/>
              <a:t>A new </a:t>
            </a:r>
            <a:r>
              <a:rPr lang="it-IT" dirty="0" err="1" smtClean="0"/>
              <a:t>collaboration</a:t>
            </a:r>
            <a:endParaRPr lang="it-IT"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dirty="0">
              <a:solidFill>
                <a:prstClr val="black">
                  <a:tint val="75000"/>
                </a:prstClr>
              </a:solidFill>
            </a:endParaRPr>
          </a:p>
        </p:txBody>
      </p:sp>
      <p:sp>
        <p:nvSpPr>
          <p:cNvPr id="9" name="TextBox 8"/>
          <p:cNvSpPr txBox="1"/>
          <p:nvPr/>
        </p:nvSpPr>
        <p:spPr>
          <a:xfrm>
            <a:off x="203524" y="794425"/>
            <a:ext cx="8638903" cy="2031325"/>
          </a:xfrm>
          <a:prstGeom prst="rect">
            <a:avLst/>
          </a:prstGeom>
          <a:noFill/>
        </p:spPr>
        <p:txBody>
          <a:bodyPr wrap="square" rtlCol="0">
            <a:spAutoFit/>
          </a:bodyPr>
          <a:lstStyle/>
          <a:p>
            <a:r>
              <a:rPr lang="en-US" dirty="0" smtClean="0">
                <a:solidFill>
                  <a:schemeClr val="tx2"/>
                </a:solidFill>
                <a:latin typeface="Gotham Light"/>
              </a:rPr>
              <a:t>Recently </a:t>
            </a:r>
            <a:r>
              <a:rPr lang="en-US" dirty="0">
                <a:solidFill>
                  <a:schemeClr val="tx2"/>
                </a:solidFill>
                <a:latin typeface="Gotham Light"/>
              </a:rPr>
              <a:t>a very useful collaboration has been set up with the group of Nicholas Lockerbie of Strathclyde University in </a:t>
            </a:r>
            <a:r>
              <a:rPr lang="en-US" dirty="0" smtClean="0">
                <a:solidFill>
                  <a:schemeClr val="tx2"/>
                </a:solidFill>
                <a:latin typeface="Gotham Light"/>
              </a:rPr>
              <a:t>Glasgow. They </a:t>
            </a:r>
            <a:r>
              <a:rPr lang="en-US" dirty="0">
                <a:solidFill>
                  <a:schemeClr val="tx2"/>
                </a:solidFill>
                <a:latin typeface="Gotham Light"/>
              </a:rPr>
              <a:t>have given us all their </a:t>
            </a:r>
            <a:r>
              <a:rPr lang="en-US" dirty="0" smtClean="0">
                <a:solidFill>
                  <a:schemeClr val="tx2"/>
                </a:solidFill>
                <a:latin typeface="Gotham Light"/>
              </a:rPr>
              <a:t>expertise </a:t>
            </a:r>
            <a:r>
              <a:rPr lang="en-US" dirty="0">
                <a:solidFill>
                  <a:schemeClr val="tx2"/>
                </a:solidFill>
                <a:latin typeface="Gotham Light"/>
              </a:rPr>
              <a:t>and their high sensitivity shadow </a:t>
            </a:r>
            <a:r>
              <a:rPr lang="en-US" dirty="0" smtClean="0">
                <a:solidFill>
                  <a:schemeClr val="tx2"/>
                </a:solidFill>
                <a:latin typeface="Gotham Light"/>
              </a:rPr>
              <a:t>meter</a:t>
            </a:r>
          </a:p>
          <a:p>
            <a:endParaRPr lang="en-US" dirty="0" smtClean="0">
              <a:solidFill>
                <a:schemeClr val="tx2"/>
              </a:solidFill>
              <a:latin typeface="Gotham Light"/>
            </a:endParaRPr>
          </a:p>
          <a:p>
            <a:r>
              <a:rPr lang="en-US" dirty="0">
                <a:solidFill>
                  <a:schemeClr val="tx2"/>
                </a:solidFill>
                <a:latin typeface="Gotham Light"/>
              </a:rPr>
              <a:t>This instrument will be an important asset in our further development of monolithic suspensions, e.g.: studies of Q of violin modes as a function of bonding to the marionette and the mirror at the 1500W test </a:t>
            </a:r>
            <a:r>
              <a:rPr lang="en-US" dirty="0" smtClean="0">
                <a:solidFill>
                  <a:schemeClr val="tx2"/>
                </a:solidFill>
                <a:latin typeface="Gotham Light"/>
              </a:rPr>
              <a:t>facility</a:t>
            </a:r>
            <a:endParaRPr lang="en-US" dirty="0">
              <a:solidFill>
                <a:schemeClr val="tx2"/>
              </a:solidFill>
              <a:latin typeface="Gotham Light"/>
            </a:endParaRPr>
          </a:p>
        </p:txBody>
      </p:sp>
      <p:pic>
        <p:nvPicPr>
          <p:cNvPr id="10" name="Picture 9"/>
          <p:cNvPicPr>
            <a:picLocks noChangeAspect="1"/>
          </p:cNvPicPr>
          <p:nvPr/>
        </p:nvPicPr>
        <p:blipFill>
          <a:blip r:embed="rId3"/>
          <a:stretch>
            <a:fillRect/>
          </a:stretch>
        </p:blipFill>
        <p:spPr>
          <a:xfrm>
            <a:off x="3533482" y="2914069"/>
            <a:ext cx="5442663" cy="3094847"/>
          </a:xfrm>
          <a:prstGeom prst="rect">
            <a:avLst/>
          </a:prstGeom>
        </p:spPr>
      </p:pic>
    </p:spTree>
    <p:extLst>
      <p:ext uri="{BB962C8B-B14F-4D97-AF65-F5344CB8AC3E}">
        <p14:creationId xmlns:p14="http://schemas.microsoft.com/office/powerpoint/2010/main" val="222842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25400"/>
            <a:ext cx="5475596" cy="868362"/>
          </a:xfrm>
        </p:spPr>
        <p:txBody>
          <a:bodyPr/>
          <a:lstStyle/>
          <a:p>
            <a:r>
              <a:rPr lang="en-US" dirty="0" smtClean="0"/>
              <a:t>Mirror box</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dirty="0">
              <a:solidFill>
                <a:prstClr val="black">
                  <a:tint val="75000"/>
                </a:prstClr>
              </a:solidFill>
            </a:endParaRPr>
          </a:p>
        </p:txBody>
      </p:sp>
      <p:pic>
        <p:nvPicPr>
          <p:cNvPr id="8194" name="Picture 2" descr="C:\Users\travasso\Desktop\P105046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0882" y="39049"/>
            <a:ext cx="3012174" cy="401623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573581"/>
            <a:ext cx="2326813" cy="328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203" y="783966"/>
            <a:ext cx="5956680" cy="3448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470245" y="4653887"/>
            <a:ext cx="6318913" cy="923330"/>
          </a:xfrm>
          <a:prstGeom prst="rect">
            <a:avLst/>
          </a:prstGeom>
          <a:noFill/>
        </p:spPr>
        <p:txBody>
          <a:bodyPr wrap="square" rtlCol="0">
            <a:spAutoFit/>
          </a:bodyPr>
          <a:lstStyle/>
          <a:p>
            <a:r>
              <a:rPr lang="en-US" dirty="0" smtClean="0">
                <a:solidFill>
                  <a:schemeClr val="tx2"/>
                </a:solidFill>
                <a:latin typeface="Gotham Light"/>
                <a:cs typeface="Gotham Medium"/>
              </a:rPr>
              <a:t>The EGO staff, using a Leica AT403, was able to measure the tolerance of the mirror box in different configuration. The worst result was about 0.3mm</a:t>
            </a:r>
          </a:p>
        </p:txBody>
      </p:sp>
    </p:spTree>
    <p:extLst>
      <p:ext uri="{BB962C8B-B14F-4D97-AF65-F5344CB8AC3E}">
        <p14:creationId xmlns:p14="http://schemas.microsoft.com/office/powerpoint/2010/main" val="1975743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Next steps</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20384409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639" y="25400"/>
            <a:ext cx="8110560" cy="868362"/>
          </a:xfrm>
        </p:spPr>
        <p:txBody>
          <a:bodyPr/>
          <a:lstStyle/>
          <a:p>
            <a:r>
              <a:rPr lang="en-US" dirty="0"/>
              <a:t>Installation of monolithic suspensions</a:t>
            </a:r>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F. Travasso on behalf of VIRGO Collaboration</a:t>
            </a:r>
            <a:endParaRPr lang="en-U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dirty="0">
              <a:solidFill>
                <a:prstClr val="black">
                  <a:tint val="75000"/>
                </a:prstClr>
              </a:solidFill>
            </a:endParaRPr>
          </a:p>
        </p:txBody>
      </p:sp>
      <p:pic>
        <p:nvPicPr>
          <p:cNvPr id="8" name="Picture 5" descr="C:\Users\travasso\Dropbox\Monolitiche (1)\Montaggio WI 2-Mag2016\_D3N3094.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220872" y="1035334"/>
            <a:ext cx="5923128" cy="394488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64" y="4518036"/>
            <a:ext cx="665797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0125" y="1255594"/>
            <a:ext cx="2879678" cy="923330"/>
          </a:xfrm>
          <a:prstGeom prst="rect">
            <a:avLst/>
          </a:prstGeom>
          <a:noFill/>
        </p:spPr>
        <p:txBody>
          <a:bodyPr wrap="square" rtlCol="0">
            <a:spAutoFit/>
          </a:bodyPr>
          <a:lstStyle/>
          <a:p>
            <a:r>
              <a:rPr lang="en-US" dirty="0" smtClean="0">
                <a:solidFill>
                  <a:schemeClr val="tx2"/>
                </a:solidFill>
                <a:latin typeface="Gotham Light"/>
                <a:cs typeface="Gotham Medium"/>
              </a:rPr>
              <a:t>The </a:t>
            </a:r>
            <a:r>
              <a:rPr lang="en-US" dirty="0" smtClean="0">
                <a:solidFill>
                  <a:schemeClr val="tx2"/>
                </a:solidFill>
                <a:latin typeface="Gotham Light"/>
                <a:cs typeface="Gotham Medium"/>
              </a:rPr>
              <a:t>ears were damaged during the failure due to the glued anchors</a:t>
            </a:r>
          </a:p>
        </p:txBody>
      </p:sp>
    </p:spTree>
    <p:extLst>
      <p:ext uri="{BB962C8B-B14F-4D97-AF65-F5344CB8AC3E}">
        <p14:creationId xmlns:p14="http://schemas.microsoft.com/office/powerpoint/2010/main" val="2465778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805" y="25400"/>
            <a:ext cx="8065395" cy="868362"/>
          </a:xfrm>
        </p:spPr>
        <p:txBody>
          <a:bodyPr/>
          <a:lstStyle/>
          <a:p>
            <a:r>
              <a:rPr lang="en-US" dirty="0" smtClean="0"/>
              <a:t>Installation of monolithic suspensions</a:t>
            </a:r>
            <a:endParaRPr lang="en-US"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dirty="0">
              <a:solidFill>
                <a:prstClr val="black">
                  <a:tint val="75000"/>
                </a:prstClr>
              </a:solidFill>
            </a:endParaRPr>
          </a:p>
        </p:txBody>
      </p:sp>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42864" y="625458"/>
            <a:ext cx="5672135" cy="3928571"/>
          </a:xfrm>
          <a:prstGeom prst="rect">
            <a:avLst/>
          </a:prstGeom>
          <a:noFill/>
          <a:ln>
            <a:noFill/>
          </a:ln>
        </p:spPr>
      </p:pic>
      <p:sp>
        <p:nvSpPr>
          <p:cNvPr id="8" name="Rectangle 7"/>
          <p:cNvSpPr/>
          <p:nvPr/>
        </p:nvSpPr>
        <p:spPr>
          <a:xfrm>
            <a:off x="5343541" y="874267"/>
            <a:ext cx="3645535" cy="1077218"/>
          </a:xfrm>
          <a:prstGeom prst="rect">
            <a:avLst/>
          </a:prstGeom>
        </p:spPr>
        <p:txBody>
          <a:bodyPr wrap="square">
            <a:spAutoFit/>
          </a:bodyPr>
          <a:lstStyle/>
          <a:p>
            <a:pPr algn="just"/>
            <a:r>
              <a:rPr lang="en-US" sz="1600" dirty="0" smtClean="0">
                <a:solidFill>
                  <a:schemeClr val="tx2"/>
                </a:solidFill>
                <a:latin typeface="Gotham Light"/>
              </a:rPr>
              <a:t>If </a:t>
            </a:r>
            <a:r>
              <a:rPr lang="en-US" sz="1600" dirty="0">
                <a:solidFill>
                  <a:schemeClr val="tx2"/>
                </a:solidFill>
                <a:latin typeface="Gotham Light"/>
              </a:rPr>
              <a:t>the thickness is greater than 8.5 mm, the </a:t>
            </a:r>
            <a:r>
              <a:rPr lang="en-US" sz="1600" dirty="0" smtClean="0">
                <a:solidFill>
                  <a:schemeClr val="tx2"/>
                </a:solidFill>
                <a:latin typeface="Gotham Light"/>
              </a:rPr>
              <a:t>thermal noise </a:t>
            </a:r>
            <a:r>
              <a:rPr lang="en-US" sz="1600" dirty="0">
                <a:solidFill>
                  <a:schemeClr val="tx2"/>
                </a:solidFill>
                <a:latin typeface="Gotham Light"/>
              </a:rPr>
              <a:t>of the anchors </a:t>
            </a:r>
            <a:r>
              <a:rPr lang="en-US" sz="1600" dirty="0" smtClean="0">
                <a:solidFill>
                  <a:schemeClr val="tx2"/>
                </a:solidFill>
                <a:latin typeface="Gotham Light"/>
              </a:rPr>
              <a:t>bonding </a:t>
            </a:r>
            <a:r>
              <a:rPr lang="en-US" sz="1600" dirty="0">
                <a:solidFill>
                  <a:schemeClr val="tx2"/>
                </a:solidFill>
                <a:latin typeface="Gotham Light"/>
              </a:rPr>
              <a:t>starts to dominate on the overall thermal noise of the mirrors</a:t>
            </a:r>
          </a:p>
        </p:txBody>
      </p:sp>
      <p:pic>
        <p:nvPicPr>
          <p:cNvPr id="11" name="Picture 10" descr="defect_v3.png"/>
          <p:cNvPicPr/>
          <p:nvPr/>
        </p:nvPicPr>
        <p:blipFill>
          <a:blip r:embed="rId3" cstate="print">
            <a:extLst>
              <a:ext uri="{28A0092B-C50C-407E-A947-70E740481C1C}">
                <a14:useLocalDpi xmlns:a14="http://schemas.microsoft.com/office/drawing/2010/main"/>
              </a:ext>
            </a:extLst>
          </a:blip>
          <a:stretch>
            <a:fillRect/>
          </a:stretch>
        </p:blipFill>
        <p:spPr>
          <a:xfrm>
            <a:off x="5672135" y="1980754"/>
            <a:ext cx="2870837" cy="2233718"/>
          </a:xfrm>
          <a:prstGeom prst="rect">
            <a:avLst/>
          </a:prstGeom>
        </p:spPr>
      </p:pic>
      <p:sp>
        <p:nvSpPr>
          <p:cNvPr id="13" name="TextBox 12"/>
          <p:cNvSpPr txBox="1"/>
          <p:nvPr/>
        </p:nvSpPr>
        <p:spPr>
          <a:xfrm>
            <a:off x="2" y="4489352"/>
            <a:ext cx="9093198" cy="1815882"/>
          </a:xfrm>
          <a:prstGeom prst="rect">
            <a:avLst/>
          </a:prstGeom>
          <a:noFill/>
        </p:spPr>
        <p:txBody>
          <a:bodyPr wrap="square" rtlCol="0">
            <a:spAutoFit/>
          </a:bodyPr>
          <a:lstStyle/>
          <a:p>
            <a:r>
              <a:rPr lang="en-US" sz="1600" dirty="0" err="1" smtClean="0">
                <a:solidFill>
                  <a:schemeClr val="tx2"/>
                </a:solidFill>
                <a:latin typeface="Gotham Light"/>
              </a:rPr>
              <a:t>P.Puppo</a:t>
            </a:r>
            <a:r>
              <a:rPr lang="en-US" sz="1600" dirty="0" smtClean="0">
                <a:solidFill>
                  <a:schemeClr val="tx2"/>
                </a:solidFill>
                <a:latin typeface="Gotham Light"/>
              </a:rPr>
              <a:t> simulated defects with an </a:t>
            </a:r>
            <a:r>
              <a:rPr lang="en-US" sz="1600" dirty="0">
                <a:solidFill>
                  <a:schemeClr val="tx2"/>
                </a:solidFill>
                <a:latin typeface="Gotham Light"/>
              </a:rPr>
              <a:t>area of 19 </a:t>
            </a:r>
            <a:r>
              <a:rPr lang="en-US" sz="1600" dirty="0" smtClean="0">
                <a:solidFill>
                  <a:schemeClr val="tx2"/>
                </a:solidFill>
                <a:latin typeface="Gotham Light"/>
              </a:rPr>
              <a:t>mm</a:t>
            </a:r>
            <a:r>
              <a:rPr lang="en-US" sz="1600" baseline="30000" dirty="0" smtClean="0">
                <a:solidFill>
                  <a:schemeClr val="tx2"/>
                </a:solidFill>
                <a:latin typeface="Gotham Light"/>
              </a:rPr>
              <a:t>2</a:t>
            </a:r>
            <a:r>
              <a:rPr lang="en-US" sz="1600" dirty="0" smtClean="0">
                <a:solidFill>
                  <a:schemeClr val="tx2"/>
                </a:solidFill>
                <a:latin typeface="Gotham Light"/>
              </a:rPr>
              <a:t> (10% of glued area) and the </a:t>
            </a:r>
            <a:r>
              <a:rPr lang="en-US" sz="1600" dirty="0">
                <a:solidFill>
                  <a:schemeClr val="tx2"/>
                </a:solidFill>
                <a:latin typeface="Gotham Light"/>
              </a:rPr>
              <a:t>predicted thermal noise at 100Hz </a:t>
            </a:r>
            <a:r>
              <a:rPr lang="en-US" sz="1600" dirty="0" smtClean="0">
                <a:solidFill>
                  <a:schemeClr val="tx2"/>
                </a:solidFill>
                <a:latin typeface="Gotham Light"/>
              </a:rPr>
              <a:t>is:</a:t>
            </a:r>
          </a:p>
          <a:p>
            <a:r>
              <a:rPr lang="en-US" sz="1600" dirty="0" smtClean="0">
                <a:solidFill>
                  <a:schemeClr val="tx2"/>
                </a:solidFill>
                <a:latin typeface="Gotham Light"/>
              </a:rPr>
              <a:t>- all </a:t>
            </a:r>
            <a:r>
              <a:rPr lang="en-US" sz="1600" dirty="0">
                <a:solidFill>
                  <a:schemeClr val="tx2"/>
                </a:solidFill>
                <a:latin typeface="Gotham Light"/>
              </a:rPr>
              <a:t>the glue filling the defect and attached to the </a:t>
            </a:r>
            <a:r>
              <a:rPr lang="en-US" sz="1600" dirty="0" smtClean="0">
                <a:solidFill>
                  <a:schemeClr val="tx2"/>
                </a:solidFill>
                <a:latin typeface="Gotham Light"/>
              </a:rPr>
              <a:t>ear =&gt; 7.7*10</a:t>
            </a:r>
            <a:r>
              <a:rPr lang="en-US" sz="1600" baseline="30000" dirty="0" smtClean="0">
                <a:solidFill>
                  <a:schemeClr val="tx2"/>
                </a:solidFill>
                <a:latin typeface="Gotham Light"/>
              </a:rPr>
              <a:t>-22</a:t>
            </a:r>
            <a:r>
              <a:rPr lang="en-US" sz="1600" dirty="0" smtClean="0">
                <a:solidFill>
                  <a:schemeClr val="tx2"/>
                </a:solidFill>
                <a:latin typeface="Gotham Light"/>
              </a:rPr>
              <a:t> m/Hz</a:t>
            </a:r>
            <a:r>
              <a:rPr lang="en-US" sz="1600" baseline="30000" dirty="0" smtClean="0">
                <a:solidFill>
                  <a:schemeClr val="tx2"/>
                </a:solidFill>
                <a:latin typeface="Gotham Light"/>
              </a:rPr>
              <a:t>1/2</a:t>
            </a:r>
            <a:endParaRPr lang="it-IT" sz="1600" dirty="0">
              <a:solidFill>
                <a:schemeClr val="tx2"/>
              </a:solidFill>
              <a:latin typeface="Gotham Light"/>
            </a:endParaRPr>
          </a:p>
          <a:p>
            <a:r>
              <a:rPr lang="en-US" sz="1600" dirty="0" smtClean="0">
                <a:solidFill>
                  <a:schemeClr val="tx2"/>
                </a:solidFill>
                <a:latin typeface="Gotham Light"/>
              </a:rPr>
              <a:t>- all </a:t>
            </a:r>
            <a:r>
              <a:rPr lang="en-US" sz="1600" dirty="0">
                <a:solidFill>
                  <a:schemeClr val="tx2"/>
                </a:solidFill>
                <a:latin typeface="Gotham Light"/>
              </a:rPr>
              <a:t>the glue filling the defect but detached from the </a:t>
            </a:r>
            <a:r>
              <a:rPr lang="en-US" sz="1600" dirty="0" smtClean="0">
                <a:solidFill>
                  <a:schemeClr val="tx2"/>
                </a:solidFill>
                <a:latin typeface="Gotham Light"/>
              </a:rPr>
              <a:t>ear =&gt; 2.3*10</a:t>
            </a:r>
            <a:r>
              <a:rPr lang="en-US" sz="1600" baseline="30000" dirty="0" smtClean="0">
                <a:solidFill>
                  <a:schemeClr val="tx2"/>
                </a:solidFill>
                <a:latin typeface="Gotham Light"/>
              </a:rPr>
              <a:t>-22</a:t>
            </a:r>
            <a:r>
              <a:rPr lang="en-US" sz="1600" dirty="0" smtClean="0">
                <a:solidFill>
                  <a:schemeClr val="tx2"/>
                </a:solidFill>
                <a:latin typeface="Gotham Light"/>
              </a:rPr>
              <a:t> </a:t>
            </a:r>
            <a:r>
              <a:rPr lang="en-US" sz="1600" dirty="0">
                <a:solidFill>
                  <a:schemeClr val="tx2"/>
                </a:solidFill>
                <a:latin typeface="Gotham Light"/>
              </a:rPr>
              <a:t>m/Hz</a:t>
            </a:r>
            <a:r>
              <a:rPr lang="en-US" sz="1600" baseline="30000" dirty="0">
                <a:solidFill>
                  <a:schemeClr val="tx2"/>
                </a:solidFill>
                <a:latin typeface="Gotham Light"/>
              </a:rPr>
              <a:t>1/2</a:t>
            </a:r>
            <a:endParaRPr lang="it-IT" sz="1600" dirty="0">
              <a:solidFill>
                <a:schemeClr val="tx2"/>
              </a:solidFill>
              <a:latin typeface="Gotham Light"/>
            </a:endParaRPr>
          </a:p>
          <a:p>
            <a:r>
              <a:rPr lang="it-IT" sz="1600" dirty="0" smtClean="0">
                <a:solidFill>
                  <a:schemeClr val="tx2"/>
                </a:solidFill>
                <a:latin typeface="Gotham Light"/>
              </a:rPr>
              <a:t>- </a:t>
            </a:r>
            <a:r>
              <a:rPr lang="en-US" sz="1600" dirty="0" smtClean="0">
                <a:solidFill>
                  <a:schemeClr val="tx2"/>
                </a:solidFill>
                <a:latin typeface="Gotham Light"/>
              </a:rPr>
              <a:t>all </a:t>
            </a:r>
            <a:r>
              <a:rPr lang="en-US" sz="1600" dirty="0">
                <a:solidFill>
                  <a:schemeClr val="tx2"/>
                </a:solidFill>
                <a:latin typeface="Gotham Light"/>
              </a:rPr>
              <a:t>the glue filling the defect but attached </a:t>
            </a:r>
            <a:r>
              <a:rPr lang="en-US" sz="1600" dirty="0" smtClean="0">
                <a:solidFill>
                  <a:schemeClr val="tx2"/>
                </a:solidFill>
                <a:latin typeface="Gotham Light"/>
              </a:rPr>
              <a:t>on </a:t>
            </a:r>
            <a:r>
              <a:rPr lang="en-US" sz="1600" dirty="0">
                <a:solidFill>
                  <a:schemeClr val="tx2"/>
                </a:solidFill>
                <a:latin typeface="Gotham Light"/>
              </a:rPr>
              <a:t>the lateral surface of the </a:t>
            </a:r>
            <a:r>
              <a:rPr lang="en-US" sz="1600" dirty="0" smtClean="0">
                <a:solidFill>
                  <a:schemeClr val="tx2"/>
                </a:solidFill>
                <a:latin typeface="Gotham Light"/>
              </a:rPr>
              <a:t>cylinder =&gt; 3.7*10</a:t>
            </a:r>
            <a:r>
              <a:rPr lang="en-US" sz="1600" baseline="30000" dirty="0" smtClean="0">
                <a:solidFill>
                  <a:schemeClr val="tx2"/>
                </a:solidFill>
                <a:latin typeface="Gotham Light"/>
              </a:rPr>
              <a:t>-22</a:t>
            </a:r>
            <a:r>
              <a:rPr lang="en-US" sz="1600" dirty="0" smtClean="0">
                <a:solidFill>
                  <a:schemeClr val="tx2"/>
                </a:solidFill>
                <a:latin typeface="Gotham Light"/>
              </a:rPr>
              <a:t> </a:t>
            </a:r>
            <a:r>
              <a:rPr lang="en-US" sz="1600" dirty="0">
                <a:solidFill>
                  <a:schemeClr val="tx2"/>
                </a:solidFill>
                <a:latin typeface="Gotham Light"/>
              </a:rPr>
              <a:t>m/Hz</a:t>
            </a:r>
            <a:r>
              <a:rPr lang="en-US" sz="1600" baseline="30000" dirty="0">
                <a:solidFill>
                  <a:schemeClr val="tx2"/>
                </a:solidFill>
                <a:latin typeface="Gotham Light"/>
              </a:rPr>
              <a:t>1/2</a:t>
            </a:r>
            <a:endParaRPr lang="it-IT" sz="1600" dirty="0">
              <a:solidFill>
                <a:schemeClr val="tx2"/>
              </a:solidFill>
              <a:latin typeface="Gotham Light"/>
            </a:endParaRPr>
          </a:p>
          <a:p>
            <a:endParaRPr lang="en-US" sz="1600" dirty="0" smtClean="0">
              <a:solidFill>
                <a:schemeClr val="tx2"/>
              </a:solidFill>
              <a:latin typeface="Gotham Light"/>
            </a:endParaRPr>
          </a:p>
          <a:p>
            <a:r>
              <a:rPr lang="en-US" sz="1600" b="1" dirty="0" smtClean="0">
                <a:solidFill>
                  <a:schemeClr val="tx2"/>
                </a:solidFill>
                <a:latin typeface="Gotham Light"/>
              </a:rPr>
              <a:t>The recommendation </a:t>
            </a:r>
            <a:r>
              <a:rPr lang="en-US" sz="1600" b="1" dirty="0">
                <a:solidFill>
                  <a:schemeClr val="tx2"/>
                </a:solidFill>
                <a:latin typeface="Gotham Light"/>
              </a:rPr>
              <a:t>is not to fill the holes with the </a:t>
            </a:r>
            <a:r>
              <a:rPr lang="en-US" sz="1600" b="1" dirty="0" smtClean="0">
                <a:solidFill>
                  <a:schemeClr val="tx2"/>
                </a:solidFill>
                <a:latin typeface="Gotham Light"/>
              </a:rPr>
              <a:t>glue</a:t>
            </a:r>
            <a:endParaRPr lang="it-IT" sz="1600" b="1" dirty="0">
              <a:solidFill>
                <a:schemeClr val="tx2"/>
              </a:solidFill>
              <a:latin typeface="Gotham Light"/>
            </a:endParaRPr>
          </a:p>
        </p:txBody>
      </p:sp>
    </p:spTree>
    <p:extLst>
      <p:ext uri="{BB962C8B-B14F-4D97-AF65-F5344CB8AC3E}">
        <p14:creationId xmlns:p14="http://schemas.microsoft.com/office/powerpoint/2010/main" val="376505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236" y="120936"/>
            <a:ext cx="7945840" cy="868362"/>
          </a:xfrm>
        </p:spPr>
        <p:txBody>
          <a:bodyPr/>
          <a:lstStyle/>
          <a:p>
            <a:r>
              <a:rPr lang="it-IT" sz="2800" dirty="0" smtClean="0"/>
              <a:t>Overview of monolithic suspension assembly</a:t>
            </a:r>
            <a:br>
              <a:rPr lang="it-IT" sz="2800" dirty="0" smtClean="0"/>
            </a:br>
            <a:endParaRPr lang="en-US" sz="28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28048" y="979322"/>
            <a:ext cx="7369792" cy="5458174"/>
          </a:xfrm>
        </p:spPr>
      </p:pic>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1200745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urved Connector 16"/>
          <p:cNvCxnSpPr/>
          <p:nvPr/>
        </p:nvCxnSpPr>
        <p:spPr>
          <a:xfrm rot="10800000" flipV="1">
            <a:off x="5747658" y="1632422"/>
            <a:ext cx="2710544" cy="1313977"/>
          </a:xfrm>
          <a:prstGeom prst="curvedConnector3">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p:txBody>
          <a:bodyPr/>
          <a:lstStyle/>
          <a:p>
            <a:r>
              <a:rPr lang="en-US" dirty="0"/>
              <a:t>Possible integrated planning</a:t>
            </a:r>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40</a:t>
            </a:fld>
            <a:endParaRPr lang="en-US" dirty="0">
              <a:solidFill>
                <a:prstClr val="black">
                  <a:tint val="75000"/>
                </a:prst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064573189"/>
              </p:ext>
            </p:extLst>
          </p:nvPr>
        </p:nvGraphicFramePr>
        <p:xfrm>
          <a:off x="126320" y="1069547"/>
          <a:ext cx="8789080" cy="5245780"/>
        </p:xfrm>
        <a:graphic>
          <a:graphicData uri="http://schemas.openxmlformats.org/drawingml/2006/table">
            <a:tbl>
              <a:tblPr>
                <a:tableStyleId>{5C22544A-7EE6-4342-B048-85BDC9FD1C3A}</a:tableStyleId>
              </a:tblPr>
              <a:tblGrid>
                <a:gridCol w="1173026"/>
                <a:gridCol w="7616054"/>
              </a:tblGrid>
              <a:tr h="230166">
                <a:tc>
                  <a:txBody>
                    <a:bodyPr/>
                    <a:lstStyle/>
                    <a:p>
                      <a:pPr algn="l" fontAlgn="b"/>
                      <a:r>
                        <a:rPr lang="it-IT" sz="1800" b="1" i="0" u="none" strike="noStrike" dirty="0" smtClean="0">
                          <a:solidFill>
                            <a:schemeClr val="tx2"/>
                          </a:solidFill>
                          <a:effectLst/>
                          <a:latin typeface="Gotham Light"/>
                        </a:rPr>
                        <a:t>Week 1-2</a:t>
                      </a:r>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it-IT" sz="1800" u="none" strike="noStrike">
                          <a:solidFill>
                            <a:schemeClr val="tx2"/>
                          </a:solidFill>
                          <a:effectLst/>
                          <a:latin typeface="Gotham Light"/>
                        </a:rPr>
                        <a:t>NE disassembly from tower</a:t>
                      </a:r>
                      <a:endParaRPr lang="it-IT" sz="1800" b="0" i="0" u="none" strike="noStrike">
                        <a:solidFill>
                          <a:schemeClr val="tx2"/>
                        </a:solidFill>
                        <a:effectLst/>
                        <a:latin typeface="Gotham Light"/>
                      </a:endParaRPr>
                    </a:p>
                  </a:txBody>
                  <a:tcPr marL="2517" marR="2517" marT="2517" marB="0" anchor="b">
                    <a:noFill/>
                  </a:tcPr>
                </a:tc>
              </a:tr>
              <a:tr h="230166">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NE transport to clean room</a:t>
                      </a:r>
                      <a:endParaRPr lang="en-US" sz="1800" b="0" i="0" u="none" strike="noStrike" dirty="0">
                        <a:solidFill>
                          <a:schemeClr val="tx2"/>
                        </a:solidFill>
                        <a:effectLst/>
                        <a:latin typeface="Gotham Light"/>
                      </a:endParaRPr>
                    </a:p>
                  </a:txBody>
                  <a:tcPr marL="2517" marR="2517" marT="2517" marB="0" anchor="b">
                    <a:noFill/>
                  </a:tcPr>
                </a:tc>
              </a:tr>
              <a:tr h="230166">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it-IT" sz="1800" u="none" strike="noStrike" dirty="0">
                          <a:solidFill>
                            <a:schemeClr val="tx2"/>
                          </a:solidFill>
                          <a:effectLst/>
                          <a:latin typeface="Gotham Light"/>
                        </a:rPr>
                        <a:t>NE payload disassembly</a:t>
                      </a:r>
                      <a:endParaRPr lang="it-IT" sz="1800" b="0" i="0" u="none" strike="noStrike" dirty="0">
                        <a:solidFill>
                          <a:schemeClr val="tx2"/>
                        </a:solidFill>
                        <a:effectLst/>
                        <a:latin typeface="Gotham Light"/>
                      </a:endParaRPr>
                    </a:p>
                  </a:txBody>
                  <a:tcPr marL="2517" marR="2517" marT="2517" marB="0" anchor="b">
                    <a:noFill/>
                  </a:tcPr>
                </a:tc>
              </a:tr>
              <a:tr h="206127">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NE payload: modification of parts (if needed, e.g. for guards)</a:t>
                      </a:r>
                      <a:endParaRPr lang="en-US" sz="1800" b="0" i="0" u="none" strike="noStrike" dirty="0">
                        <a:solidFill>
                          <a:schemeClr val="tx2"/>
                        </a:solidFill>
                        <a:effectLst/>
                        <a:latin typeface="Gotham Light"/>
                      </a:endParaRPr>
                    </a:p>
                  </a:txBody>
                  <a:tcPr marL="2517" marR="2517" marT="2517" marB="0" anchor="b">
                    <a:noFill/>
                  </a:tcPr>
                </a:tc>
              </a:tr>
              <a:tr h="286901">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it-IT" sz="1800" u="none" strike="noStrike" dirty="0">
                          <a:solidFill>
                            <a:schemeClr val="tx2"/>
                          </a:solidFill>
                          <a:effectLst/>
                          <a:latin typeface="Gotham Light"/>
                        </a:rPr>
                        <a:t>NE monolithic suspension</a:t>
                      </a:r>
                      <a:endParaRPr lang="it-IT" sz="1800" b="0" i="0" u="none" strike="noStrike" dirty="0">
                        <a:solidFill>
                          <a:schemeClr val="tx2"/>
                        </a:solidFill>
                        <a:effectLst/>
                        <a:latin typeface="Gotham Light"/>
                      </a:endParaRPr>
                    </a:p>
                  </a:txBody>
                  <a:tcPr marL="2517" marR="2517" marT="2517" marB="0" anchor="b">
                    <a:noFill/>
                  </a:tcPr>
                </a:tc>
              </a:tr>
              <a:tr h="197317">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NE tower: cleaning and upgrade of vacuum system</a:t>
                      </a:r>
                      <a:endParaRPr lang="en-US" sz="1800" b="0" i="0" u="none" strike="noStrike" dirty="0">
                        <a:solidFill>
                          <a:schemeClr val="tx2"/>
                        </a:solidFill>
                        <a:effectLst/>
                        <a:latin typeface="Gotham Light"/>
                      </a:endParaRPr>
                    </a:p>
                  </a:txBody>
                  <a:tcPr marL="2517" marR="2517" marT="2517" marB="0" anchor="b">
                    <a:noFill/>
                  </a:tcPr>
                </a:tc>
              </a:tr>
              <a:tr h="399451">
                <a:tc>
                  <a:txBody>
                    <a:bodyPr/>
                    <a:lstStyle/>
                    <a:p>
                      <a:pPr algn="l" fontAlgn="b"/>
                      <a:r>
                        <a:rPr lang="it-IT" sz="1800" b="1" i="0" u="none" strike="noStrike" dirty="0" smtClean="0">
                          <a:solidFill>
                            <a:schemeClr val="tx2"/>
                          </a:solidFill>
                          <a:effectLst/>
                          <a:latin typeface="Gotham Light"/>
                        </a:rPr>
                        <a:t>Week 3-4</a:t>
                      </a:r>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it-IT" sz="1800" u="none" strike="noStrike" dirty="0">
                          <a:solidFill>
                            <a:schemeClr val="tx2"/>
                          </a:solidFill>
                          <a:effectLst/>
                          <a:latin typeface="Gotham Light"/>
                        </a:rPr>
                        <a:t>dummy payload suspension/cleanliness test</a:t>
                      </a:r>
                      <a:endParaRPr lang="it-IT" sz="1800" b="0" i="0" u="none" strike="noStrike" dirty="0">
                        <a:solidFill>
                          <a:schemeClr val="tx2"/>
                        </a:solidFill>
                        <a:effectLst/>
                        <a:latin typeface="Gotham Light"/>
                      </a:endParaRPr>
                    </a:p>
                  </a:txBody>
                  <a:tcPr marL="2517" marR="2517" marT="2517" marB="0" anchor="b">
                    <a:noFill/>
                  </a:tcPr>
                </a:tc>
              </a:tr>
              <a:tr h="435429">
                <a:tc>
                  <a:txBody>
                    <a:bodyPr/>
                    <a:lstStyle/>
                    <a:p>
                      <a:pPr algn="l" fontAlgn="b"/>
                      <a:r>
                        <a:rPr lang="it-IT" sz="1800" b="1" i="0" u="none" strike="noStrike" dirty="0" smtClean="0">
                          <a:solidFill>
                            <a:schemeClr val="tx2"/>
                          </a:solidFill>
                          <a:effectLst/>
                          <a:latin typeface="Gotham Light"/>
                        </a:rPr>
                        <a:t>Week 5-6</a:t>
                      </a:r>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NE payload reinstallation in tower (balancing, alignment, first contact, TCS)</a:t>
                      </a:r>
                      <a:endParaRPr lang="en-US" sz="1800" b="0" i="0" u="none" strike="noStrike" dirty="0">
                        <a:solidFill>
                          <a:schemeClr val="tx2"/>
                        </a:solidFill>
                        <a:effectLst/>
                        <a:latin typeface="Gotham Light"/>
                      </a:endParaRPr>
                    </a:p>
                  </a:txBody>
                  <a:tcPr marL="2517" marR="2517" marT="2517" marB="0" anchor="b">
                    <a:noFill/>
                  </a:tcPr>
                </a:tc>
              </a:tr>
              <a:tr h="286901">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NE tower: begin of the vacuum (2 weeks)</a:t>
                      </a:r>
                      <a:endParaRPr lang="en-US" sz="1800" b="0" i="0" u="none" strike="noStrike" dirty="0">
                        <a:solidFill>
                          <a:schemeClr val="tx2"/>
                        </a:solidFill>
                        <a:effectLst/>
                        <a:latin typeface="Gotham Light"/>
                      </a:endParaRPr>
                    </a:p>
                  </a:txBody>
                  <a:tcPr marL="2517" marR="2517" marT="2517" marB="0" anchor="b">
                    <a:noFill/>
                  </a:tcPr>
                </a:tc>
              </a:tr>
              <a:tr h="511384">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NI payload disassembly (in parallel with NE reinstallation in tower)</a:t>
                      </a:r>
                      <a:endParaRPr lang="en-US" sz="1800" b="0" i="0" u="none" strike="noStrike" dirty="0">
                        <a:solidFill>
                          <a:schemeClr val="tx2"/>
                        </a:solidFill>
                        <a:effectLst/>
                        <a:latin typeface="Gotham Light"/>
                      </a:endParaRPr>
                    </a:p>
                  </a:txBody>
                  <a:tcPr marL="2517" marR="2517" marT="2517" marB="0" anchor="b">
                    <a:noFill/>
                  </a:tcPr>
                </a:tc>
              </a:tr>
              <a:tr h="230166">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it-IT" sz="1800" u="none" strike="noStrike" dirty="0">
                          <a:solidFill>
                            <a:schemeClr val="tx2"/>
                          </a:solidFill>
                          <a:effectLst/>
                          <a:latin typeface="Gotham Light"/>
                        </a:rPr>
                        <a:t>NI transport clean room</a:t>
                      </a:r>
                      <a:endParaRPr lang="it-IT" sz="1800" b="0" i="0" u="none" strike="noStrike" dirty="0">
                        <a:solidFill>
                          <a:schemeClr val="tx2"/>
                        </a:solidFill>
                        <a:effectLst/>
                        <a:latin typeface="Gotham Light"/>
                      </a:endParaRPr>
                    </a:p>
                  </a:txBody>
                  <a:tcPr marL="2517" marR="2517" marT="2517" marB="0" anchor="b">
                    <a:noFill/>
                  </a:tcPr>
                </a:tc>
              </a:tr>
              <a:tr h="286901">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it-IT" sz="1800" u="none" strike="noStrike" dirty="0">
                          <a:solidFill>
                            <a:schemeClr val="tx2"/>
                          </a:solidFill>
                          <a:effectLst/>
                          <a:latin typeface="Gotham Light"/>
                        </a:rPr>
                        <a:t>NI payload: modification of parts</a:t>
                      </a:r>
                      <a:endParaRPr lang="it-IT" sz="1800" b="0" i="0" u="none" strike="noStrike" dirty="0">
                        <a:solidFill>
                          <a:schemeClr val="tx2"/>
                        </a:solidFill>
                        <a:effectLst/>
                        <a:latin typeface="Gotham Light"/>
                      </a:endParaRPr>
                    </a:p>
                  </a:txBody>
                  <a:tcPr marL="2517" marR="2517" marT="2517" marB="0" anchor="b">
                    <a:noFill/>
                  </a:tcPr>
                </a:tc>
              </a:tr>
              <a:tr h="286901">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it-IT" sz="1800" u="none" strike="noStrike" dirty="0">
                          <a:solidFill>
                            <a:schemeClr val="tx2"/>
                          </a:solidFill>
                          <a:effectLst/>
                          <a:latin typeface="Gotham Light"/>
                        </a:rPr>
                        <a:t>NI monolithic suspension</a:t>
                      </a:r>
                      <a:endParaRPr lang="it-IT" sz="1800" b="0" i="0" u="none" strike="noStrike" dirty="0">
                        <a:solidFill>
                          <a:schemeClr val="tx2"/>
                        </a:solidFill>
                        <a:effectLst/>
                        <a:latin typeface="Gotham Light"/>
                      </a:endParaRPr>
                    </a:p>
                  </a:txBody>
                  <a:tcPr marL="2517" marR="2517" marT="2517" marB="0" anchor="b">
                    <a:noFill/>
                  </a:tcPr>
                </a:tc>
              </a:tr>
              <a:tr h="120822">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NI tower: cleaning and upgrade of vacuum system</a:t>
                      </a:r>
                      <a:endParaRPr lang="en-US" sz="1800" b="0" i="0" u="none" strike="noStrike" dirty="0">
                        <a:solidFill>
                          <a:schemeClr val="tx2"/>
                        </a:solidFill>
                        <a:effectLst/>
                        <a:latin typeface="Gotham Light"/>
                      </a:endParaRPr>
                    </a:p>
                  </a:txBody>
                  <a:tcPr marL="2517" marR="2517" marT="2517" marB="0" anchor="b">
                    <a:noFill/>
                  </a:tcPr>
                </a:tc>
              </a:tr>
              <a:tr h="527152">
                <a:tc>
                  <a:txBody>
                    <a:bodyPr/>
                    <a:lstStyle/>
                    <a:p>
                      <a:pPr algn="l" fontAlgn="b"/>
                      <a:r>
                        <a:rPr lang="it-IT" sz="1800" b="1" i="0" u="none" strike="noStrike" dirty="0" smtClean="0">
                          <a:solidFill>
                            <a:schemeClr val="tx2"/>
                          </a:solidFill>
                          <a:effectLst/>
                          <a:latin typeface="Gotham Light"/>
                        </a:rPr>
                        <a:t>Week 7-9</a:t>
                      </a:r>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NI payload reinstallation in tower (balancing, alignment, first contact, TCS)</a:t>
                      </a:r>
                      <a:endParaRPr lang="en-US" sz="1800" b="0" i="0" u="none" strike="noStrike" dirty="0">
                        <a:solidFill>
                          <a:schemeClr val="tx2"/>
                        </a:solidFill>
                        <a:effectLst/>
                        <a:latin typeface="Gotham Light"/>
                      </a:endParaRPr>
                    </a:p>
                  </a:txBody>
                  <a:tcPr marL="2517" marR="2517" marT="2517" marB="0" anchor="b">
                    <a:noFill/>
                  </a:tcPr>
                </a:tc>
              </a:tr>
              <a:tr h="286901">
                <a:tc>
                  <a:txBody>
                    <a:bodyPr/>
                    <a:lstStyle/>
                    <a:p>
                      <a:pPr algn="l" fontAlgn="b"/>
                      <a:endParaRPr lang="it-IT" sz="1800" b="1" i="0" u="none" strike="noStrike" dirty="0">
                        <a:solidFill>
                          <a:schemeClr val="tx2"/>
                        </a:solidFill>
                        <a:effectLst/>
                        <a:latin typeface="Gotham Light"/>
                      </a:endParaRPr>
                    </a:p>
                  </a:txBody>
                  <a:tcPr marL="2517" marR="2517" marT="2517" marB="0" anchor="b">
                    <a:noFill/>
                  </a:tcPr>
                </a:tc>
                <a:tc>
                  <a:txBody>
                    <a:bodyPr/>
                    <a:lstStyle/>
                    <a:p>
                      <a:pPr algn="l" fontAlgn="b"/>
                      <a:r>
                        <a:rPr lang="en-US" sz="1800" u="none" strike="noStrike" dirty="0">
                          <a:solidFill>
                            <a:schemeClr val="tx2"/>
                          </a:solidFill>
                          <a:effectLst/>
                          <a:latin typeface="Gotham Light"/>
                        </a:rPr>
                        <a:t>NI tower: begin of the vacuum (2 weeks)</a:t>
                      </a:r>
                      <a:endParaRPr lang="en-US" sz="1800" b="0" i="0" u="none" strike="noStrike" dirty="0">
                        <a:solidFill>
                          <a:schemeClr val="tx2"/>
                        </a:solidFill>
                        <a:effectLst/>
                        <a:latin typeface="Gotham Light"/>
                      </a:endParaRPr>
                    </a:p>
                  </a:txBody>
                  <a:tcPr marL="2517" marR="2517" marT="2517" marB="0" anchor="b">
                    <a:noFill/>
                  </a:tcPr>
                </a:tc>
              </a:tr>
            </a:tbl>
          </a:graphicData>
        </a:graphic>
      </p:graphicFrame>
      <p:sp>
        <p:nvSpPr>
          <p:cNvPr id="12" name="Rectangle 11"/>
          <p:cNvSpPr/>
          <p:nvPr/>
        </p:nvSpPr>
        <p:spPr>
          <a:xfrm rot="19661027">
            <a:off x="2658307" y="3106993"/>
            <a:ext cx="3817258" cy="92625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2"/>
                </a:solidFill>
                <a:latin typeface="Gotham Light"/>
              </a:rPr>
              <a:t>North arm: duration 9-10 weeks</a:t>
            </a:r>
          </a:p>
          <a:p>
            <a:r>
              <a:rPr lang="en-US" b="1" dirty="0">
                <a:solidFill>
                  <a:schemeClr val="tx2"/>
                </a:solidFill>
                <a:latin typeface="Gotham Light"/>
              </a:rPr>
              <a:t>West arm: 2 weeks less</a:t>
            </a:r>
          </a:p>
        </p:txBody>
      </p:sp>
      <p:sp>
        <p:nvSpPr>
          <p:cNvPr id="13" name="TextBox 12"/>
          <p:cNvSpPr txBox="1"/>
          <p:nvPr/>
        </p:nvSpPr>
        <p:spPr>
          <a:xfrm>
            <a:off x="4238172" y="893762"/>
            <a:ext cx="4855028"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tx2"/>
                </a:solidFill>
                <a:latin typeface="Gotham Light"/>
              </a:rPr>
              <a:t>Before the first integration, </a:t>
            </a:r>
            <a:r>
              <a:rPr lang="en-US" sz="1400" b="1" dirty="0" smtClean="0">
                <a:solidFill>
                  <a:schemeClr val="tx2"/>
                </a:solidFill>
                <a:latin typeface="Gotham Light"/>
              </a:rPr>
              <a:t>we would like to make a test with a dummy payload covered with wafers</a:t>
            </a:r>
            <a:r>
              <a:rPr lang="en-US" sz="1400" dirty="0" smtClean="0">
                <a:solidFill>
                  <a:schemeClr val="tx2"/>
                </a:solidFill>
                <a:latin typeface="Gotham Light"/>
              </a:rPr>
              <a:t>, to validate the cleaning procedure. Discussion is ongoing.</a:t>
            </a:r>
            <a:endParaRPr lang="en-US" sz="1400" dirty="0">
              <a:solidFill>
                <a:schemeClr val="tx2"/>
              </a:solidFill>
              <a:latin typeface="Gotham Light"/>
            </a:endParaRPr>
          </a:p>
        </p:txBody>
      </p:sp>
      <p:sp>
        <p:nvSpPr>
          <p:cNvPr id="14" name="Rounded Rectangle 13"/>
          <p:cNvSpPr/>
          <p:nvPr/>
        </p:nvSpPr>
        <p:spPr>
          <a:xfrm>
            <a:off x="2706350" y="5068037"/>
            <a:ext cx="4633686" cy="493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 a more detailed plan see the talk of </a:t>
            </a:r>
            <a:r>
              <a:rPr lang="en-US" dirty="0" err="1" smtClean="0"/>
              <a:t>G.Losurdo</a:t>
            </a:r>
            <a:endParaRPr lang="en-US" dirty="0"/>
          </a:p>
        </p:txBody>
      </p:sp>
      <p:sp>
        <p:nvSpPr>
          <p:cNvPr id="15" name="Rectangle 14"/>
          <p:cNvSpPr/>
          <p:nvPr/>
        </p:nvSpPr>
        <p:spPr>
          <a:xfrm>
            <a:off x="2195285" y="2158389"/>
            <a:ext cx="4470401" cy="178348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2"/>
                </a:solidFill>
                <a:latin typeface="Gotham Light"/>
              </a:rPr>
              <a:t>Basic Idea</a:t>
            </a:r>
          </a:p>
          <a:p>
            <a:r>
              <a:rPr lang="en-US" dirty="0">
                <a:solidFill>
                  <a:schemeClr val="tx2"/>
                </a:solidFill>
                <a:latin typeface="Gotham Light"/>
              </a:rPr>
              <a:t>	</a:t>
            </a:r>
            <a:r>
              <a:rPr lang="en-US" sz="1600" dirty="0">
                <a:solidFill>
                  <a:schemeClr val="tx2"/>
                </a:solidFill>
                <a:latin typeface="Gotham Light"/>
              </a:rPr>
              <a:t>- Planning dominated by MS + vacuum installation</a:t>
            </a:r>
          </a:p>
          <a:p>
            <a:pPr lvl="1"/>
            <a:r>
              <a:rPr lang="en-US" sz="1600" dirty="0">
                <a:solidFill>
                  <a:schemeClr val="tx2"/>
                </a:solidFill>
                <a:latin typeface="Gotham Light"/>
              </a:rPr>
              <a:t>- N arm  </a:t>
            </a:r>
            <a:r>
              <a:rPr lang="en-US" sz="1600" dirty="0" smtClean="0">
                <a:solidFill>
                  <a:schemeClr val="tx2"/>
                </a:solidFill>
                <a:latin typeface="Gotham Light"/>
              </a:rPr>
              <a:t>--  </a:t>
            </a:r>
            <a:r>
              <a:rPr lang="en-US" sz="1600" dirty="0">
                <a:solidFill>
                  <a:schemeClr val="tx2"/>
                </a:solidFill>
                <a:latin typeface="Gotham Light"/>
              </a:rPr>
              <a:t>W arm</a:t>
            </a:r>
          </a:p>
          <a:p>
            <a:pPr lvl="1"/>
            <a:r>
              <a:rPr lang="en-US" sz="1600" dirty="0">
                <a:solidFill>
                  <a:schemeClr val="tx2"/>
                </a:solidFill>
                <a:latin typeface="Gotham Light"/>
              </a:rPr>
              <a:t>- Other upgrades in parallel</a:t>
            </a:r>
          </a:p>
          <a:p>
            <a:pPr lvl="1"/>
            <a:r>
              <a:rPr lang="en-US" sz="1600" dirty="0">
                <a:solidFill>
                  <a:schemeClr val="tx2"/>
                </a:solidFill>
                <a:latin typeface="Gotham Light"/>
              </a:rPr>
              <a:t>- Distribute changes evenly – reduce </a:t>
            </a:r>
            <a:r>
              <a:rPr lang="en-US" sz="1600" dirty="0" smtClean="0">
                <a:solidFill>
                  <a:schemeClr val="tx2"/>
                </a:solidFill>
                <a:latin typeface="Gotham Light"/>
              </a:rPr>
              <a:t>risk</a:t>
            </a:r>
            <a:endParaRPr lang="en-US" sz="1600" dirty="0">
              <a:solidFill>
                <a:schemeClr val="tx2"/>
              </a:solidFill>
              <a:latin typeface="Gotham Light"/>
            </a:endParaRPr>
          </a:p>
        </p:txBody>
      </p:sp>
    </p:spTree>
    <p:extLst>
      <p:ext uri="{BB962C8B-B14F-4D97-AF65-F5344CB8AC3E}">
        <p14:creationId xmlns:p14="http://schemas.microsoft.com/office/powerpoint/2010/main" val="143109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dirty="0">
              <a:solidFill>
                <a:prstClr val="black">
                  <a:tint val="75000"/>
                </a:prstClr>
              </a:solidFill>
            </a:endParaRPr>
          </a:p>
        </p:txBody>
      </p:sp>
      <p:sp>
        <p:nvSpPr>
          <p:cNvPr id="7" name="TextBox 6"/>
          <p:cNvSpPr txBox="1"/>
          <p:nvPr/>
        </p:nvSpPr>
        <p:spPr>
          <a:xfrm>
            <a:off x="600500" y="2740842"/>
            <a:ext cx="8215953" cy="923330"/>
          </a:xfrm>
          <a:prstGeom prst="rect">
            <a:avLst/>
          </a:prstGeom>
          <a:noFill/>
        </p:spPr>
        <p:txBody>
          <a:bodyPr wrap="square" rtlCol="0">
            <a:spAutoFit/>
          </a:bodyPr>
          <a:lstStyle/>
          <a:p>
            <a:pPr algn="ctr"/>
            <a:r>
              <a:rPr lang="en-US" sz="5400" dirty="0" smtClean="0">
                <a:solidFill>
                  <a:schemeClr val="tx2">
                    <a:lumMod val="40000"/>
                    <a:lumOff val="60000"/>
                  </a:schemeClr>
                </a:solidFill>
                <a:latin typeface="Gotham Medium"/>
                <a:cs typeface="Gotham Medium"/>
              </a:rPr>
              <a:t>Extra</a:t>
            </a:r>
          </a:p>
        </p:txBody>
      </p:sp>
    </p:spTree>
    <p:extLst>
      <p:ext uri="{BB962C8B-B14F-4D97-AF65-F5344CB8AC3E}">
        <p14:creationId xmlns:p14="http://schemas.microsoft.com/office/powerpoint/2010/main" val="3565634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integrated planning</a:t>
            </a:r>
            <a:endParaRPr lang="en-US" dirty="0"/>
          </a:p>
        </p:txBody>
      </p:sp>
      <p:sp>
        <p:nvSpPr>
          <p:cNvPr id="5" name="TextBox 4"/>
          <p:cNvSpPr txBox="1"/>
          <p:nvPr/>
        </p:nvSpPr>
        <p:spPr>
          <a:xfrm>
            <a:off x="1571625" y="5810250"/>
            <a:ext cx="5868914" cy="830997"/>
          </a:xfrm>
          <a:prstGeom prst="rect">
            <a:avLst/>
          </a:prstGeom>
          <a:noFill/>
          <a:ln>
            <a:solidFill>
              <a:schemeClr val="tx1">
                <a:lumMod val="50000"/>
                <a:lumOff val="50000"/>
              </a:schemeClr>
            </a:solidFill>
          </a:ln>
        </p:spPr>
        <p:txBody>
          <a:bodyPr wrap="none" rtlCol="0">
            <a:spAutoFit/>
          </a:bodyPr>
          <a:lstStyle/>
          <a:p>
            <a:r>
              <a:rPr lang="en-US" sz="1600" dirty="0" smtClean="0">
                <a:solidFill>
                  <a:schemeClr val="tx2"/>
                </a:solidFill>
                <a:latin typeface="Gotham Light"/>
              </a:rPr>
              <a:t>6 months of commissioning time after upgrades and before O3</a:t>
            </a:r>
          </a:p>
          <a:p>
            <a:r>
              <a:rPr lang="en-US" sz="1600" dirty="0" smtClean="0">
                <a:solidFill>
                  <a:schemeClr val="tx2"/>
                </a:solidFill>
                <a:latin typeface="Gotham Light"/>
              </a:rPr>
              <a:t>+ 1 month of recycling cavity characterization</a:t>
            </a:r>
          </a:p>
          <a:p>
            <a:endParaRPr lang="en-US" sz="1600" dirty="0">
              <a:solidFill>
                <a:schemeClr val="tx2"/>
              </a:solidFill>
              <a:latin typeface="Gotham Light"/>
            </a:endParaRPr>
          </a:p>
        </p:txBody>
      </p:sp>
      <p:pic>
        <p:nvPicPr>
          <p:cNvPr id="6" name="Picture 5"/>
          <p:cNvPicPr>
            <a:picLocks noChangeAspect="1"/>
          </p:cNvPicPr>
          <p:nvPr/>
        </p:nvPicPr>
        <p:blipFill>
          <a:blip r:embed="rId3"/>
          <a:stretch>
            <a:fillRect/>
          </a:stretch>
        </p:blipFill>
        <p:spPr>
          <a:xfrm>
            <a:off x="0" y="795337"/>
            <a:ext cx="9144000" cy="4818580"/>
          </a:xfrm>
          <a:prstGeom prst="rect">
            <a:avLst/>
          </a:prstGeom>
        </p:spPr>
      </p:pic>
      <p:sp>
        <p:nvSpPr>
          <p:cNvPr id="7" name="TextBox 6"/>
          <p:cNvSpPr txBox="1"/>
          <p:nvPr/>
        </p:nvSpPr>
        <p:spPr>
          <a:xfrm>
            <a:off x="5988968" y="1677674"/>
            <a:ext cx="2886147"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solidFill>
                  <a:schemeClr val="tx2"/>
                </a:solidFill>
                <a:latin typeface="Gotham Light"/>
              </a:rPr>
              <a:t>Before the first integration, </a:t>
            </a:r>
            <a:r>
              <a:rPr lang="en-US" sz="1600" b="1" dirty="0" smtClean="0">
                <a:solidFill>
                  <a:schemeClr val="tx2"/>
                </a:solidFill>
                <a:latin typeface="Gotham Light"/>
              </a:rPr>
              <a:t>we would like to make a test with a dummy payload covered with wafers</a:t>
            </a:r>
            <a:r>
              <a:rPr lang="en-US" sz="1600" dirty="0" smtClean="0">
                <a:solidFill>
                  <a:schemeClr val="tx2"/>
                </a:solidFill>
                <a:latin typeface="Gotham Light"/>
              </a:rPr>
              <a:t>, to validate the cleaning procedure.</a:t>
            </a:r>
          </a:p>
          <a:p>
            <a:r>
              <a:rPr lang="en-US" sz="1600" dirty="0" smtClean="0">
                <a:solidFill>
                  <a:schemeClr val="tx2"/>
                </a:solidFill>
                <a:latin typeface="Gotham Light"/>
              </a:rPr>
              <a:t>Discussion is ongoing.</a:t>
            </a:r>
            <a:endParaRPr lang="en-US" sz="1600" dirty="0">
              <a:solidFill>
                <a:schemeClr val="tx2"/>
              </a:solidFill>
              <a:latin typeface="Gotham Light"/>
            </a:endParaRPr>
          </a:p>
        </p:txBody>
      </p:sp>
    </p:spTree>
    <p:extLst>
      <p:ext uri="{BB962C8B-B14F-4D97-AF65-F5344CB8AC3E}">
        <p14:creationId xmlns:p14="http://schemas.microsoft.com/office/powerpoint/2010/main" val="179753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arm installation plan</a:t>
            </a:r>
            <a:endParaRPr lang="en-US" dirty="0"/>
          </a:p>
        </p:txBody>
      </p:sp>
      <p:pic>
        <p:nvPicPr>
          <p:cNvPr id="4" name="Picture 3"/>
          <p:cNvPicPr>
            <a:picLocks noChangeAspect="1"/>
          </p:cNvPicPr>
          <p:nvPr/>
        </p:nvPicPr>
        <p:blipFill>
          <a:blip r:embed="rId2"/>
          <a:stretch>
            <a:fillRect/>
          </a:stretch>
        </p:blipFill>
        <p:spPr>
          <a:xfrm>
            <a:off x="400049" y="1371600"/>
            <a:ext cx="8536329" cy="3810000"/>
          </a:xfrm>
          <a:prstGeom prst="rect">
            <a:avLst/>
          </a:prstGeom>
        </p:spPr>
      </p:pic>
      <p:sp>
        <p:nvSpPr>
          <p:cNvPr id="5" name="TextBox 4"/>
          <p:cNvSpPr txBox="1"/>
          <p:nvPr/>
        </p:nvSpPr>
        <p:spPr>
          <a:xfrm>
            <a:off x="400049" y="980380"/>
            <a:ext cx="1515158" cy="307777"/>
          </a:xfrm>
          <a:prstGeom prst="rect">
            <a:avLst/>
          </a:prstGeom>
          <a:noFill/>
        </p:spPr>
        <p:txBody>
          <a:bodyPr wrap="none" rtlCol="0">
            <a:spAutoFit/>
          </a:bodyPr>
          <a:lstStyle/>
          <a:p>
            <a:r>
              <a:rPr lang="en-US" dirty="0" smtClean="0"/>
              <a:t>Start date TBC</a:t>
            </a:r>
            <a:endParaRPr lang="en-US" dirty="0"/>
          </a:p>
        </p:txBody>
      </p:sp>
      <p:cxnSp>
        <p:nvCxnSpPr>
          <p:cNvPr id="7" name="Straight Arrow Connector 6"/>
          <p:cNvCxnSpPr>
            <a:stCxn id="5" idx="2"/>
          </p:cNvCxnSpPr>
          <p:nvPr/>
        </p:nvCxnSpPr>
        <p:spPr bwMode="auto">
          <a:xfrm>
            <a:off x="1157628" y="1288157"/>
            <a:ext cx="0" cy="474662"/>
          </a:xfrm>
          <a:prstGeom prst="straightConnector1">
            <a:avLst/>
          </a:prstGeom>
          <a:solidFill>
            <a:schemeClr val="bg1"/>
          </a:solidFill>
          <a:ln w="28575" cap="flat" cmpd="sng" algn="ctr">
            <a:solidFill>
              <a:srgbClr val="FF0000"/>
            </a:solidFill>
            <a:prstDash val="solid"/>
            <a:round/>
            <a:headEnd type="none" w="med" len="med"/>
            <a:tailEnd type="triangle"/>
          </a:ln>
          <a:effectLst/>
        </p:spPr>
      </p:cxnSp>
      <p:sp>
        <p:nvSpPr>
          <p:cNvPr id="9" name="Oval 8"/>
          <p:cNvSpPr/>
          <p:nvPr/>
        </p:nvSpPr>
        <p:spPr bwMode="auto">
          <a:xfrm>
            <a:off x="1657350" y="2638425"/>
            <a:ext cx="1238250" cy="257175"/>
          </a:xfrm>
          <a:prstGeom prst="ellipse">
            <a:avLst/>
          </a:prstGeom>
          <a:noFill/>
          <a:ln w="28575" algn="ctr">
            <a:solidFill>
              <a:srgbClr val="FF0000"/>
            </a:solidFill>
            <a:round/>
            <a:headEnd/>
            <a:tailEnd/>
          </a:ln>
        </p:spPr>
        <p:txBody>
          <a:bodyPr wrap="none" lIns="90000" tIns="46800" rIns="90000" bIns="46800" rtlCol="0" anchor="ctr">
            <a:spAutoFit/>
          </a:bodyPr>
          <a:lstStyle/>
          <a:p>
            <a:pPr algn="ctr"/>
            <a:endParaRPr lang="en-US"/>
          </a:p>
        </p:txBody>
      </p:sp>
      <p:sp>
        <p:nvSpPr>
          <p:cNvPr id="10" name="TextBox 9"/>
          <p:cNvSpPr txBox="1"/>
          <p:nvPr/>
        </p:nvSpPr>
        <p:spPr>
          <a:xfrm>
            <a:off x="-19050" y="2767012"/>
            <a:ext cx="1820114" cy="276999"/>
          </a:xfrm>
          <a:prstGeom prst="rect">
            <a:avLst/>
          </a:prstGeom>
          <a:noFill/>
        </p:spPr>
        <p:txBody>
          <a:bodyPr wrap="none" rtlCol="0">
            <a:spAutoFit/>
          </a:bodyPr>
          <a:lstStyle/>
          <a:p>
            <a:r>
              <a:rPr lang="en-US" sz="1200" dirty="0" smtClean="0"/>
              <a:t>Only for first payload</a:t>
            </a:r>
            <a:endParaRPr lang="en-US" sz="1200" dirty="0"/>
          </a:p>
        </p:txBody>
      </p:sp>
      <p:sp>
        <p:nvSpPr>
          <p:cNvPr id="11" name="TextBox 10"/>
          <p:cNvSpPr txBox="1"/>
          <p:nvPr/>
        </p:nvSpPr>
        <p:spPr>
          <a:xfrm>
            <a:off x="3238500" y="5656262"/>
            <a:ext cx="3060453" cy="830997"/>
          </a:xfrm>
          <a:prstGeom prst="rect">
            <a:avLst/>
          </a:prstGeom>
          <a:noFill/>
          <a:ln>
            <a:solidFill>
              <a:schemeClr val="tx1">
                <a:lumMod val="65000"/>
                <a:lumOff val="35000"/>
              </a:schemeClr>
            </a:solidFill>
          </a:ln>
        </p:spPr>
        <p:txBody>
          <a:bodyPr wrap="none" rtlCol="0">
            <a:spAutoFit/>
          </a:bodyPr>
          <a:lstStyle/>
          <a:p>
            <a:r>
              <a:rPr lang="en-US" sz="1600" dirty="0" smtClean="0">
                <a:solidFill>
                  <a:schemeClr val="tx2"/>
                </a:solidFill>
                <a:latin typeface="Gotham Light"/>
              </a:rPr>
              <a:t>North arm: duration 9-10 weeks</a:t>
            </a:r>
          </a:p>
          <a:p>
            <a:r>
              <a:rPr lang="en-US" sz="1600" dirty="0" smtClean="0">
                <a:solidFill>
                  <a:schemeClr val="tx2"/>
                </a:solidFill>
                <a:latin typeface="Gotham Light"/>
              </a:rPr>
              <a:t>West arm: 2 weeks less</a:t>
            </a:r>
          </a:p>
          <a:p>
            <a:endParaRPr lang="en-US" sz="1600" dirty="0" smtClean="0">
              <a:solidFill>
                <a:schemeClr val="tx2"/>
              </a:solidFill>
              <a:latin typeface="Gotham Light"/>
            </a:endParaRPr>
          </a:p>
        </p:txBody>
      </p:sp>
    </p:spTree>
    <p:extLst>
      <p:ext uri="{BB962C8B-B14F-4D97-AF65-F5344CB8AC3E}">
        <p14:creationId xmlns:p14="http://schemas.microsoft.com/office/powerpoint/2010/main" val="51306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p:cNvSpPr/>
          <p:nvPr/>
        </p:nvSpPr>
        <p:spPr>
          <a:xfrm>
            <a:off x="251520" y="1340768"/>
            <a:ext cx="8496944" cy="5078314"/>
          </a:xfrm>
          <a:prstGeom prst="rect">
            <a:avLst/>
          </a:prstGeom>
          <a:noFill/>
          <a:effectLst/>
        </p:spPr>
        <p:style>
          <a:lnRef idx="1">
            <a:schemeClr val="accent5"/>
          </a:lnRef>
          <a:fillRef idx="2">
            <a:schemeClr val="accent5"/>
          </a:fillRef>
          <a:effectRef idx="1">
            <a:schemeClr val="accent5"/>
          </a:effectRef>
          <a:fontRef idx="minor">
            <a:schemeClr val="dk1"/>
          </a:fontRef>
        </p:style>
        <p:txBody>
          <a:bodyPr wrap="square">
            <a:spAutoFit/>
          </a:bodyPr>
          <a:lstStyle/>
          <a:p>
            <a:pPr>
              <a:spcAft>
                <a:spcPts val="1200"/>
              </a:spcAft>
            </a:pPr>
            <a:r>
              <a:rPr lang="en-US" b="1" dirty="0" smtClean="0"/>
              <a:t>a</a:t>
            </a:r>
            <a:r>
              <a:rPr lang="en-US" b="1" dirty="0"/>
              <a:t>)</a:t>
            </a:r>
            <a:r>
              <a:rPr lang="en-US" dirty="0"/>
              <a:t> The two anchors are welded to the 3 mm silica rod;</a:t>
            </a:r>
          </a:p>
          <a:p>
            <a:pPr>
              <a:spcAft>
                <a:spcPts val="1200"/>
              </a:spcAft>
            </a:pPr>
            <a:r>
              <a:rPr lang="en-US" b="1" dirty="0"/>
              <a:t>b)</a:t>
            </a:r>
            <a:r>
              <a:rPr lang="en-US" dirty="0"/>
              <a:t> The rod is laser polished (speed 0.03 mm/s, power about 50 W)</a:t>
            </a:r>
          </a:p>
          <a:p>
            <a:pPr>
              <a:spcAft>
                <a:spcPts val="1200"/>
              </a:spcAft>
            </a:pPr>
            <a:r>
              <a:rPr lang="en-US" b="1" dirty="0"/>
              <a:t>c)</a:t>
            </a:r>
            <a:r>
              <a:rPr lang="en-US" dirty="0"/>
              <a:t> The fiber is pulled with a power 60 W.</a:t>
            </a:r>
          </a:p>
          <a:p>
            <a:pPr>
              <a:spcAft>
                <a:spcPts val="1200"/>
              </a:spcAft>
            </a:pPr>
            <a:r>
              <a:rPr lang="en-US" i="1" dirty="0"/>
              <a:t> </a:t>
            </a:r>
            <a:r>
              <a:rPr lang="en-US" b="1" i="1" dirty="0"/>
              <a:t>Validation, length measurement:</a:t>
            </a:r>
            <a:endParaRPr lang="en-US" dirty="0"/>
          </a:p>
          <a:p>
            <a:pPr>
              <a:spcAft>
                <a:spcPts val="1200"/>
              </a:spcAft>
            </a:pPr>
            <a:r>
              <a:rPr lang="en-US" b="1" dirty="0"/>
              <a:t>d)</a:t>
            </a:r>
            <a:r>
              <a:rPr lang="en-US" dirty="0"/>
              <a:t> The fiber is loaded with a loading rate of 0.2 kg/s up to </a:t>
            </a:r>
            <a:r>
              <a:rPr lang="en-US" dirty="0" smtClean="0"/>
              <a:t>18/20 </a:t>
            </a:r>
            <a:r>
              <a:rPr lang="en-US" dirty="0"/>
              <a:t>kg and then quickly unloaded;</a:t>
            </a:r>
          </a:p>
          <a:p>
            <a:pPr>
              <a:spcAft>
                <a:spcPts val="1200"/>
              </a:spcAft>
            </a:pPr>
            <a:r>
              <a:rPr lang="en-US" b="1" dirty="0"/>
              <a:t>e)</a:t>
            </a:r>
            <a:r>
              <a:rPr lang="en-US" dirty="0"/>
              <a:t> Measurement of the lengths at 0 and 10.5 kg are extrapolated.</a:t>
            </a:r>
          </a:p>
          <a:p>
            <a:pPr>
              <a:spcAft>
                <a:spcPts val="1200"/>
              </a:spcAft>
            </a:pPr>
            <a:r>
              <a:rPr lang="en-US" b="1" i="1" dirty="0"/>
              <a:t>Bending points and violin mode measurements:</a:t>
            </a:r>
            <a:endParaRPr lang="en-US" dirty="0"/>
          </a:p>
          <a:p>
            <a:pPr>
              <a:spcAft>
                <a:spcPts val="1200"/>
              </a:spcAft>
            </a:pPr>
            <a:r>
              <a:rPr lang="en-US" b="1" dirty="0"/>
              <a:t>f)</a:t>
            </a:r>
            <a:r>
              <a:rPr lang="en-US" dirty="0"/>
              <a:t> The fiber is loaded with 10.5 kg for about 30 minutes while the bending length and the violin frequency are measured.</a:t>
            </a:r>
          </a:p>
          <a:p>
            <a:pPr>
              <a:spcAft>
                <a:spcPts val="1200"/>
              </a:spcAft>
            </a:pPr>
            <a:r>
              <a:rPr lang="en-US" b="1" i="1" dirty="0"/>
              <a:t>Validation test just before suspension mounting:</a:t>
            </a:r>
            <a:endParaRPr lang="en-US" dirty="0"/>
          </a:p>
          <a:p>
            <a:pPr>
              <a:spcAft>
                <a:spcPts val="1200"/>
              </a:spcAft>
            </a:pPr>
            <a:r>
              <a:rPr lang="en-US" b="1" dirty="0"/>
              <a:t>g)</a:t>
            </a:r>
            <a:r>
              <a:rPr lang="en-US" dirty="0"/>
              <a:t> Each fiber is loaded with a loading rate of 0.2 kg/s up to 12 kg and then quickly unloaded;</a:t>
            </a:r>
          </a:p>
        </p:txBody>
      </p:sp>
      <p:sp>
        <p:nvSpPr>
          <p:cNvPr id="2" name="Title 1"/>
          <p:cNvSpPr>
            <a:spLocks noGrp="1"/>
          </p:cNvSpPr>
          <p:nvPr>
            <p:ph type="title"/>
          </p:nvPr>
        </p:nvSpPr>
        <p:spPr>
          <a:xfrm>
            <a:off x="38100" y="68240"/>
            <a:ext cx="9055100" cy="1340768"/>
          </a:xfrm>
        </p:spPr>
        <p:txBody>
          <a:bodyPr/>
          <a:lstStyle/>
          <a:p>
            <a:r>
              <a:rPr lang="en-US" dirty="0"/>
              <a:t>Fibers Production and Validation </a:t>
            </a:r>
            <a:r>
              <a:rPr lang="en-US" dirty="0" smtClean="0"/>
              <a:t/>
            </a:r>
            <a:br>
              <a:rPr lang="en-US" dirty="0" smtClean="0"/>
            </a:br>
            <a:r>
              <a:rPr lang="en-US" dirty="0" smtClean="0"/>
              <a:t>Procedure</a:t>
            </a:r>
            <a:r>
              <a:rPr lang="it-IT" dirty="0"/>
              <a:t/>
            </a:r>
            <a:br>
              <a:rPr lang="it-IT" dirty="0"/>
            </a:br>
            <a:endParaRPr lang="en-US" dirty="0"/>
          </a:p>
        </p:txBody>
      </p:sp>
      <p:sp>
        <p:nvSpPr>
          <p:cNvPr id="6" name="Date Placeholder 3"/>
          <p:cNvSpPr>
            <a:spLocks noGrp="1"/>
          </p:cNvSpPr>
          <p:nvPr>
            <p:ph type="dt" sz="half" idx="10"/>
          </p:nvPr>
        </p:nvSpPr>
        <p:spPr>
          <a:xfrm>
            <a:off x="457200" y="6356361"/>
            <a:ext cx="2133600" cy="365125"/>
          </a:xfrm>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7" name="Footer Placeholder 3"/>
          <p:cNvSpPr>
            <a:spLocks noGrp="1"/>
          </p:cNvSpPr>
          <p:nvPr>
            <p:ph type="ftr" sz="quarter" idx="11"/>
          </p:nvPr>
        </p:nvSpPr>
        <p:spPr>
          <a:xfrm>
            <a:off x="2819400" y="6356361"/>
            <a:ext cx="4191000" cy="365125"/>
          </a:xfrm>
        </p:spPr>
        <p:txBody>
          <a:bodyPr/>
          <a:lstStyle/>
          <a:p>
            <a:r>
              <a:rPr lang="en-US" dirty="0" smtClean="0">
                <a:solidFill>
                  <a:prstClr val="black">
                    <a:tint val="75000"/>
                  </a:prstClr>
                </a:solidFill>
              </a:rPr>
              <a:t>F. Travasso on behalf of VIRGO Collaboration</a:t>
            </a: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127909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Fused Silica Breaking Strength</a:t>
            </a:r>
            <a:endParaRPr lang="en-US" dirty="0"/>
          </a:p>
        </p:txBody>
      </p:sp>
      <p:sp>
        <p:nvSpPr>
          <p:cNvPr id="3" name="Content Placeholder 2"/>
          <p:cNvSpPr>
            <a:spLocks noGrp="1"/>
          </p:cNvSpPr>
          <p:nvPr>
            <p:ph idx="1"/>
          </p:nvPr>
        </p:nvSpPr>
        <p:spPr/>
        <p:txBody>
          <a:bodyPr/>
          <a:lstStyle/>
          <a:p>
            <a:pPr marL="0" indent="0">
              <a:buNone/>
            </a:pPr>
            <a:r>
              <a:rPr lang="en-US" dirty="0" smtClean="0"/>
              <a:t>In literature we found that the </a:t>
            </a:r>
            <a:r>
              <a:rPr lang="en-US" dirty="0" smtClean="0">
                <a:solidFill>
                  <a:srgbClr val="FF0000"/>
                </a:solidFill>
              </a:rPr>
              <a:t>material breaking strength </a:t>
            </a:r>
            <a:r>
              <a:rPr lang="en-US" dirty="0" smtClean="0"/>
              <a:t>of fused silica (due to the molecular force) is about </a:t>
            </a:r>
            <a:r>
              <a:rPr lang="en-US" dirty="0" smtClean="0">
                <a:solidFill>
                  <a:srgbClr val="FF0000"/>
                </a:solidFill>
              </a:rPr>
              <a:t>7GPa</a:t>
            </a:r>
            <a:r>
              <a:rPr lang="en-US" dirty="0" smtClean="0"/>
              <a:t>. </a:t>
            </a:r>
          </a:p>
          <a:p>
            <a:pPr marL="0" indent="0">
              <a:buNone/>
            </a:pPr>
            <a:endParaRPr lang="en-US" dirty="0"/>
          </a:p>
          <a:p>
            <a:pPr marL="0" indent="0">
              <a:buNone/>
            </a:pPr>
            <a:r>
              <a:rPr lang="en-US" dirty="0" smtClean="0"/>
              <a:t>For all our testes and designs, we used the nominal breaking strength of </a:t>
            </a:r>
            <a:r>
              <a:rPr lang="en-US" dirty="0" smtClean="0">
                <a:solidFill>
                  <a:schemeClr val="accent5">
                    <a:lumMod val="75000"/>
                  </a:schemeClr>
                </a:solidFill>
              </a:rPr>
              <a:t>50MPa</a:t>
            </a:r>
            <a:r>
              <a:rPr lang="en-US" dirty="0" smtClean="0"/>
              <a:t> that is about 100 times less than the material breaking strength: it is the </a:t>
            </a:r>
            <a:r>
              <a:rPr lang="en-US" dirty="0" smtClean="0">
                <a:solidFill>
                  <a:schemeClr val="accent5">
                    <a:lumMod val="75000"/>
                  </a:schemeClr>
                </a:solidFill>
              </a:rPr>
              <a:t>quality of the surface </a:t>
            </a:r>
            <a:r>
              <a:rPr lang="en-US" dirty="0" smtClean="0"/>
              <a:t>to dominate (cracks)</a:t>
            </a:r>
          </a:p>
          <a:p>
            <a:pPr marL="0" indent="0">
              <a:buNone/>
            </a:pPr>
            <a:endParaRPr lang="en-US" dirty="0"/>
          </a:p>
          <a:p>
            <a:pPr marL="0" indent="0">
              <a:buNone/>
            </a:pPr>
            <a:r>
              <a:rPr lang="en-US" i="1" dirty="0" smtClean="0"/>
              <a:t>e.g. the breaking strength of the fiber is 4GPa because without any crack is present on its surface (laser production). But if someone touches the fiber, he produces a little crack that </a:t>
            </a:r>
            <a:r>
              <a:rPr lang="en-US" i="1" dirty="0"/>
              <a:t>reduces immediately </a:t>
            </a:r>
            <a:r>
              <a:rPr lang="en-US" i="1" dirty="0" smtClean="0"/>
              <a:t> its breaking strength and destroys </a:t>
            </a:r>
            <a:r>
              <a:rPr lang="en-US" i="1" dirty="0"/>
              <a:t>the </a:t>
            </a:r>
            <a:r>
              <a:rPr lang="en-US" i="1" dirty="0" smtClean="0"/>
              <a:t>fiber </a:t>
            </a:r>
            <a:endParaRPr lang="en-US" i="1" dirty="0"/>
          </a:p>
        </p:txBody>
      </p:sp>
      <p:sp>
        <p:nvSpPr>
          <p:cNvPr id="4" name="Date Placeholder 3"/>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45</a:t>
            </a:fld>
            <a:endParaRPr lang="en-US" dirty="0">
              <a:solidFill>
                <a:prstClr val="black">
                  <a:tint val="75000"/>
                </a:prstClr>
              </a:solidFill>
            </a:endParaRPr>
          </a:p>
        </p:txBody>
      </p:sp>
    </p:spTree>
    <p:extLst>
      <p:ext uri="{BB962C8B-B14F-4D97-AF65-F5344CB8AC3E}">
        <p14:creationId xmlns:p14="http://schemas.microsoft.com/office/powerpoint/2010/main" val="155152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AutoShape 47"/>
          <p:cNvSpPr>
            <a:spLocks noChangeArrowheads="1"/>
          </p:cNvSpPr>
          <p:nvPr/>
        </p:nvSpPr>
        <p:spPr bwMode="auto">
          <a:xfrm>
            <a:off x="0" y="1140156"/>
            <a:ext cx="9144000" cy="4992688"/>
          </a:xfrm>
          <a:prstGeom prst="roundRect">
            <a:avLst>
              <a:gd name="adj" fmla="val 16667"/>
            </a:avLst>
          </a:prstGeom>
          <a:solidFill>
            <a:srgbClr val="17385F"/>
          </a:solidFill>
          <a:ln w="9525">
            <a:noFill/>
            <a:round/>
            <a:headEnd/>
            <a:tailEnd/>
          </a:ln>
          <a:effectLst/>
        </p:spPr>
        <p:txBody>
          <a:bodyPr wrap="none" anchor="ctr">
            <a:spAutoFit/>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8735" y="2908174"/>
            <a:ext cx="3725839" cy="125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18"/>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965812" y="1563966"/>
            <a:ext cx="784902" cy="1422000"/>
          </a:xfrm>
          <a:prstGeom prst="rect">
            <a:avLst/>
          </a:prstGeom>
          <a:noFill/>
          <a:ln w="9525">
            <a:noFill/>
            <a:miter lim="800000"/>
            <a:headEnd/>
            <a:tailEnd/>
          </a:ln>
        </p:spPr>
      </p:pic>
      <p:grpSp>
        <p:nvGrpSpPr>
          <p:cNvPr id="137" name="Group 33"/>
          <p:cNvGrpSpPr>
            <a:grpSpLocks/>
          </p:cNvGrpSpPr>
          <p:nvPr/>
        </p:nvGrpSpPr>
        <p:grpSpPr bwMode="auto">
          <a:xfrm>
            <a:off x="3581400" y="2279981"/>
            <a:ext cx="382588" cy="2378075"/>
            <a:chOff x="3075" y="1462"/>
            <a:chExt cx="241" cy="1498"/>
          </a:xfrm>
        </p:grpSpPr>
        <p:sp>
          <p:nvSpPr>
            <p:cNvPr id="138" name="Line 30"/>
            <p:cNvSpPr>
              <a:spLocks noChangeShapeType="1"/>
            </p:cNvSpPr>
            <p:nvPr/>
          </p:nvSpPr>
          <p:spPr bwMode="auto">
            <a:xfrm flipV="1">
              <a:off x="3225" y="1462"/>
              <a:ext cx="49" cy="926"/>
            </a:xfrm>
            <a:prstGeom prst="line">
              <a:avLst/>
            </a:prstGeom>
            <a:noFill/>
            <a:ln w="38100">
              <a:solidFill>
                <a:srgbClr val="D7298C"/>
              </a:solidFill>
              <a:round/>
              <a:headEnd/>
              <a:tailEnd/>
            </a:ln>
          </p:spPr>
          <p:txBody>
            <a:bodyPr>
              <a:spAutoFit/>
            </a:bodyPr>
            <a:lstStyle/>
            <a:p>
              <a:endParaRPr lang="it-IT"/>
            </a:p>
          </p:txBody>
        </p:sp>
        <p:grpSp>
          <p:nvGrpSpPr>
            <p:cNvPr id="139" name="Group 22"/>
            <p:cNvGrpSpPr>
              <a:grpSpLocks/>
            </p:cNvGrpSpPr>
            <p:nvPr/>
          </p:nvGrpSpPr>
          <p:grpSpPr bwMode="auto">
            <a:xfrm>
              <a:off x="3075" y="2209"/>
              <a:ext cx="241" cy="751"/>
              <a:chOff x="1978" y="2046"/>
              <a:chExt cx="241" cy="751"/>
            </a:xfrm>
          </p:grpSpPr>
          <p:sp>
            <p:nvSpPr>
              <p:cNvPr id="140" name="Oval 23"/>
              <p:cNvSpPr>
                <a:spLocks noChangeArrowheads="1"/>
              </p:cNvSpPr>
              <p:nvPr/>
            </p:nvSpPr>
            <p:spPr bwMode="auto">
              <a:xfrm>
                <a:off x="2044" y="2046"/>
                <a:ext cx="175" cy="390"/>
              </a:xfrm>
              <a:prstGeom prst="ellipse">
                <a:avLst/>
              </a:prstGeom>
              <a:solidFill>
                <a:schemeClr val="tx1"/>
              </a:solidFill>
              <a:ln w="9525">
                <a:round/>
                <a:headEnd/>
                <a:tailEnd/>
              </a:ln>
              <a:scene3d>
                <a:camera prst="legacyPerspectiveBottomLeft">
                  <a:rot lat="16199992" lon="21299992" rev="0"/>
                </a:camera>
                <a:lightRig rig="legacyFlat3" dir="t"/>
              </a:scene3d>
              <a:sp3d extrusionH="163500" prstMaterial="legacyMatte">
                <a:bevelT w="13500" h="13500" prst="angle"/>
                <a:bevelB w="13500" h="13500" prst="angle"/>
                <a:extrusionClr>
                  <a:schemeClr val="tx1"/>
                </a:extrusionClr>
              </a:sp3d>
            </p:spPr>
            <p:txBody>
              <a:bodyPr anchor="ctr">
                <a:spAutoFit/>
                <a:flatTx/>
              </a:bodyPr>
              <a:lstStyle/>
              <a:p>
                <a:endParaRPr lang="en-GB"/>
              </a:p>
            </p:txBody>
          </p:sp>
          <p:sp>
            <p:nvSpPr>
              <p:cNvPr id="141" name="Rectangle 24"/>
              <p:cNvSpPr>
                <a:spLocks noChangeArrowheads="1"/>
              </p:cNvSpPr>
              <p:nvPr/>
            </p:nvSpPr>
            <p:spPr bwMode="auto">
              <a:xfrm>
                <a:off x="1978" y="2503"/>
                <a:ext cx="234" cy="294"/>
              </a:xfrm>
              <a:prstGeom prst="rect">
                <a:avLst/>
              </a:prstGeom>
              <a:solidFill>
                <a:srgbClr val="F9E027"/>
              </a:solidFill>
              <a:ln w="9525">
                <a:miter lim="800000"/>
                <a:headEnd/>
                <a:tailEnd/>
              </a:ln>
              <a:scene3d>
                <a:camera prst="legacyPerspectiveTopRight">
                  <a:rot lat="20699993" lon="0" rev="0"/>
                </a:camera>
                <a:lightRig rig="legacyFlat2" dir="b"/>
              </a:scene3d>
              <a:sp3d extrusionH="608000" prstMaterial="legacyMatte">
                <a:bevelT w="13500" h="13500" prst="angle"/>
                <a:bevelB w="13500" h="13500" prst="angle"/>
                <a:extrusionClr>
                  <a:srgbClr val="F9E027"/>
                </a:extrusionClr>
              </a:sp3d>
            </p:spPr>
            <p:txBody>
              <a:bodyPr anchor="ctr">
                <a:spAutoFit/>
                <a:flatTx/>
              </a:bodyPr>
              <a:lstStyle/>
              <a:p>
                <a:endParaRPr lang="en-GB"/>
              </a:p>
            </p:txBody>
          </p:sp>
        </p:grpSp>
      </p:grpSp>
      <p:sp>
        <p:nvSpPr>
          <p:cNvPr id="142" name="Oval 11"/>
          <p:cNvSpPr>
            <a:spLocks noChangeArrowheads="1"/>
          </p:cNvSpPr>
          <p:nvPr/>
        </p:nvSpPr>
        <p:spPr bwMode="auto">
          <a:xfrm>
            <a:off x="2532063" y="3437269"/>
            <a:ext cx="184150" cy="609600"/>
          </a:xfrm>
          <a:prstGeom prst="ellipse">
            <a:avLst/>
          </a:prstGeom>
          <a:noFill/>
          <a:ln w="9525" algn="ctr">
            <a:noFill/>
            <a:round/>
            <a:headEnd/>
            <a:tailEnd/>
          </a:ln>
        </p:spPr>
        <p:txBody>
          <a:bodyPr wrap="none" anchor="ctr">
            <a:spAutoFit/>
          </a:bodyPr>
          <a:lstStyle/>
          <a:p>
            <a:endParaRPr lang="en-GB"/>
          </a:p>
        </p:txBody>
      </p:sp>
      <p:sp>
        <p:nvSpPr>
          <p:cNvPr id="143" name="Oval 12"/>
          <p:cNvSpPr>
            <a:spLocks noChangeArrowheads="1"/>
          </p:cNvSpPr>
          <p:nvPr/>
        </p:nvSpPr>
        <p:spPr bwMode="auto">
          <a:xfrm>
            <a:off x="2386013" y="4246894"/>
            <a:ext cx="184150" cy="609600"/>
          </a:xfrm>
          <a:prstGeom prst="ellipse">
            <a:avLst/>
          </a:prstGeom>
          <a:noFill/>
          <a:ln w="9525" algn="ctr">
            <a:noFill/>
            <a:round/>
            <a:headEnd/>
            <a:tailEnd/>
          </a:ln>
        </p:spPr>
        <p:txBody>
          <a:bodyPr wrap="none" anchor="ctr">
            <a:spAutoFit/>
          </a:bodyPr>
          <a:lstStyle/>
          <a:p>
            <a:endParaRPr lang="en-GB"/>
          </a:p>
        </p:txBody>
      </p:sp>
      <p:sp>
        <p:nvSpPr>
          <p:cNvPr id="144" name="Oval 13"/>
          <p:cNvSpPr>
            <a:spLocks noChangeArrowheads="1"/>
          </p:cNvSpPr>
          <p:nvPr/>
        </p:nvSpPr>
        <p:spPr bwMode="auto">
          <a:xfrm>
            <a:off x="3062288" y="4246894"/>
            <a:ext cx="184150" cy="609600"/>
          </a:xfrm>
          <a:prstGeom prst="ellipse">
            <a:avLst/>
          </a:prstGeom>
          <a:noFill/>
          <a:ln w="9525" algn="ctr">
            <a:noFill/>
            <a:round/>
            <a:headEnd/>
            <a:tailEnd/>
          </a:ln>
        </p:spPr>
        <p:txBody>
          <a:bodyPr wrap="none" anchor="ctr">
            <a:spAutoFit/>
          </a:bodyPr>
          <a:lstStyle/>
          <a:p>
            <a:endParaRPr lang="en-GB"/>
          </a:p>
        </p:txBody>
      </p:sp>
      <p:grpSp>
        <p:nvGrpSpPr>
          <p:cNvPr id="145" name="Group 52"/>
          <p:cNvGrpSpPr>
            <a:grpSpLocks/>
          </p:cNvGrpSpPr>
          <p:nvPr/>
        </p:nvGrpSpPr>
        <p:grpSpPr bwMode="auto">
          <a:xfrm>
            <a:off x="446088" y="2052969"/>
            <a:ext cx="3500437" cy="457200"/>
            <a:chOff x="632" y="838"/>
            <a:chExt cx="2205" cy="288"/>
          </a:xfrm>
        </p:grpSpPr>
        <p:pic>
          <p:nvPicPr>
            <p:cNvPr id="146" name="Picture 17" descr="b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8" y="919"/>
              <a:ext cx="729" cy="109"/>
            </a:xfrm>
            <a:prstGeom prst="rect">
              <a:avLst/>
            </a:prstGeom>
            <a:solidFill>
              <a:srgbClr val="17385F"/>
            </a:solidFill>
            <a:ln w="9525">
              <a:noFill/>
              <a:miter lim="800000"/>
              <a:headEnd/>
              <a:tailEnd/>
            </a:ln>
          </p:spPr>
        </p:pic>
        <p:grpSp>
          <p:nvGrpSpPr>
            <p:cNvPr id="147" name="Group 51"/>
            <p:cNvGrpSpPr>
              <a:grpSpLocks/>
            </p:cNvGrpSpPr>
            <p:nvPr/>
          </p:nvGrpSpPr>
          <p:grpSpPr bwMode="auto">
            <a:xfrm>
              <a:off x="632" y="838"/>
              <a:ext cx="1500" cy="288"/>
              <a:chOff x="614" y="841"/>
              <a:chExt cx="1500" cy="288"/>
            </a:xfrm>
          </p:grpSpPr>
          <p:sp>
            <p:nvSpPr>
              <p:cNvPr id="148" name="Rectangle 43"/>
              <p:cNvSpPr>
                <a:spLocks noChangeArrowheads="1"/>
              </p:cNvSpPr>
              <p:nvPr/>
            </p:nvSpPr>
            <p:spPr bwMode="auto">
              <a:xfrm>
                <a:off x="614" y="841"/>
                <a:ext cx="1493" cy="288"/>
              </a:xfrm>
              <a:prstGeom prst="rect">
                <a:avLst/>
              </a:prstGeom>
              <a:solidFill>
                <a:srgbClr val="17385F"/>
              </a:solidFill>
              <a:ln w="9525" algn="ctr">
                <a:noFill/>
                <a:miter lim="800000"/>
                <a:headEnd/>
                <a:tailEnd/>
              </a:ln>
            </p:spPr>
            <p:txBody>
              <a:bodyPr anchor="ctr">
                <a:spAutoFit/>
              </a:bodyPr>
              <a:lstStyle/>
              <a:p>
                <a:endParaRPr lang="en-GB"/>
              </a:p>
            </p:txBody>
          </p:sp>
          <p:sp>
            <p:nvSpPr>
              <p:cNvPr id="149" name="Line 45"/>
              <p:cNvSpPr>
                <a:spLocks noChangeShapeType="1"/>
              </p:cNvSpPr>
              <p:nvPr/>
            </p:nvSpPr>
            <p:spPr bwMode="auto">
              <a:xfrm>
                <a:off x="614" y="979"/>
                <a:ext cx="1500" cy="1"/>
              </a:xfrm>
              <a:prstGeom prst="line">
                <a:avLst/>
              </a:prstGeom>
              <a:noFill/>
              <a:ln w="12700">
                <a:solidFill>
                  <a:srgbClr val="B2DBFC"/>
                </a:solidFill>
                <a:round/>
                <a:headEnd/>
                <a:tailEnd/>
              </a:ln>
            </p:spPr>
            <p:txBody>
              <a:bodyPr>
                <a:spAutoFit/>
              </a:bodyPr>
              <a:lstStyle/>
              <a:p>
                <a:endParaRPr lang="it-IT"/>
              </a:p>
            </p:txBody>
          </p:sp>
        </p:grpSp>
      </p:grpSp>
      <p:sp>
        <p:nvSpPr>
          <p:cNvPr id="150" name="Rectangle 48"/>
          <p:cNvSpPr>
            <a:spLocks noChangeArrowheads="1"/>
          </p:cNvSpPr>
          <p:nvPr/>
        </p:nvSpPr>
        <p:spPr bwMode="auto">
          <a:xfrm>
            <a:off x="0" y="2037094"/>
            <a:ext cx="2278063" cy="457200"/>
          </a:xfrm>
          <a:prstGeom prst="rect">
            <a:avLst/>
          </a:prstGeom>
          <a:solidFill>
            <a:srgbClr val="17385F"/>
          </a:solidFill>
          <a:ln w="9525" algn="ctr">
            <a:noFill/>
            <a:miter lim="800000"/>
            <a:headEnd/>
            <a:tailEnd/>
          </a:ln>
        </p:spPr>
        <p:txBody>
          <a:bodyPr anchor="ctr">
            <a:spAutoFit/>
          </a:bodyPr>
          <a:lstStyle/>
          <a:p>
            <a:endParaRPr lang="en-GB"/>
          </a:p>
        </p:txBody>
      </p:sp>
      <p:grpSp>
        <p:nvGrpSpPr>
          <p:cNvPr id="151" name="Group 37"/>
          <p:cNvGrpSpPr>
            <a:grpSpLocks/>
          </p:cNvGrpSpPr>
          <p:nvPr/>
        </p:nvGrpSpPr>
        <p:grpSpPr bwMode="auto">
          <a:xfrm>
            <a:off x="3806825" y="1956131"/>
            <a:ext cx="184150" cy="611188"/>
            <a:chOff x="2119" y="1079"/>
            <a:chExt cx="116" cy="385"/>
          </a:xfrm>
        </p:grpSpPr>
        <p:sp>
          <p:nvSpPr>
            <p:cNvPr id="152" name="Oval 38"/>
            <p:cNvSpPr>
              <a:spLocks noChangeArrowheads="1"/>
            </p:cNvSpPr>
            <p:nvPr/>
          </p:nvSpPr>
          <p:spPr bwMode="auto">
            <a:xfrm>
              <a:off x="2119" y="1079"/>
              <a:ext cx="116" cy="384"/>
            </a:xfrm>
            <a:prstGeom prst="ellipse">
              <a:avLst/>
            </a:prstGeom>
            <a:solidFill>
              <a:srgbClr val="FFFFFF">
                <a:alpha val="59999"/>
              </a:srgbClr>
            </a:solidFill>
            <a:ln w="9525" algn="ctr">
              <a:noFill/>
              <a:round/>
              <a:headEnd/>
              <a:tailEnd/>
            </a:ln>
          </p:spPr>
          <p:txBody>
            <a:bodyPr anchor="ctr">
              <a:spAutoFit/>
            </a:bodyPr>
            <a:lstStyle/>
            <a:p>
              <a:endParaRPr lang="en-GB"/>
            </a:p>
          </p:txBody>
        </p:sp>
        <p:sp>
          <p:nvSpPr>
            <p:cNvPr id="153" name="Oval 39"/>
            <p:cNvSpPr>
              <a:spLocks noChangeArrowheads="1"/>
            </p:cNvSpPr>
            <p:nvPr/>
          </p:nvSpPr>
          <p:spPr bwMode="auto">
            <a:xfrm>
              <a:off x="2119" y="1080"/>
              <a:ext cx="116" cy="384"/>
            </a:xfrm>
            <a:prstGeom prst="ellipse">
              <a:avLst/>
            </a:prstGeom>
            <a:solidFill>
              <a:srgbClr val="FFFFFF">
                <a:alpha val="79999"/>
              </a:srgbClr>
            </a:solidFill>
            <a:ln w="9525" algn="ctr">
              <a:noFill/>
              <a:round/>
              <a:headEnd/>
              <a:tailEnd/>
            </a:ln>
          </p:spPr>
          <p:txBody>
            <a:bodyPr anchor="ctr">
              <a:spAutoFit/>
            </a:bodyPr>
            <a:lstStyle/>
            <a:p>
              <a:endParaRPr lang="en-GB"/>
            </a:p>
          </p:txBody>
        </p:sp>
      </p:grpSp>
      <p:pic>
        <p:nvPicPr>
          <p:cNvPr id="159" name="Picture 5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906986" y="1569500"/>
            <a:ext cx="784901" cy="1422000"/>
          </a:xfrm>
          <a:prstGeom prst="rect">
            <a:avLst/>
          </a:prstGeom>
          <a:noFill/>
          <a:ln w="9525">
            <a:noFill/>
            <a:miter lim="800000"/>
            <a:headEnd/>
            <a:tailEnd/>
          </a:ln>
        </p:spPr>
      </p:pic>
      <p:grpSp>
        <p:nvGrpSpPr>
          <p:cNvPr id="154" name="Group 31"/>
          <p:cNvGrpSpPr>
            <a:grpSpLocks/>
          </p:cNvGrpSpPr>
          <p:nvPr/>
        </p:nvGrpSpPr>
        <p:grpSpPr bwMode="auto">
          <a:xfrm>
            <a:off x="1725613" y="2249819"/>
            <a:ext cx="382587" cy="2378075"/>
            <a:chOff x="1906" y="1443"/>
            <a:chExt cx="241" cy="1498"/>
          </a:xfrm>
        </p:grpSpPr>
        <p:sp>
          <p:nvSpPr>
            <p:cNvPr id="155" name="Line 28"/>
            <p:cNvSpPr>
              <a:spLocks noChangeShapeType="1"/>
            </p:cNvSpPr>
            <p:nvPr/>
          </p:nvSpPr>
          <p:spPr bwMode="auto">
            <a:xfrm flipV="1">
              <a:off x="2070" y="1443"/>
              <a:ext cx="49" cy="926"/>
            </a:xfrm>
            <a:prstGeom prst="line">
              <a:avLst/>
            </a:prstGeom>
            <a:noFill/>
            <a:ln w="38100">
              <a:solidFill>
                <a:srgbClr val="D7298C"/>
              </a:solidFill>
              <a:round/>
              <a:headEnd/>
              <a:tailEnd/>
            </a:ln>
          </p:spPr>
          <p:txBody>
            <a:bodyPr>
              <a:spAutoFit/>
            </a:bodyPr>
            <a:lstStyle/>
            <a:p>
              <a:endParaRPr lang="it-IT"/>
            </a:p>
          </p:txBody>
        </p:sp>
        <p:grpSp>
          <p:nvGrpSpPr>
            <p:cNvPr id="156" name="Group 21"/>
            <p:cNvGrpSpPr>
              <a:grpSpLocks/>
            </p:cNvGrpSpPr>
            <p:nvPr/>
          </p:nvGrpSpPr>
          <p:grpSpPr bwMode="auto">
            <a:xfrm>
              <a:off x="1906" y="2190"/>
              <a:ext cx="241" cy="751"/>
              <a:chOff x="1978" y="2046"/>
              <a:chExt cx="241" cy="751"/>
            </a:xfrm>
          </p:grpSpPr>
          <p:sp>
            <p:nvSpPr>
              <p:cNvPr id="157" name="Oval 20"/>
              <p:cNvSpPr>
                <a:spLocks noChangeArrowheads="1"/>
              </p:cNvSpPr>
              <p:nvPr/>
            </p:nvSpPr>
            <p:spPr bwMode="auto">
              <a:xfrm>
                <a:off x="2044" y="2046"/>
                <a:ext cx="175" cy="390"/>
              </a:xfrm>
              <a:prstGeom prst="ellipse">
                <a:avLst/>
              </a:prstGeom>
              <a:solidFill>
                <a:schemeClr val="tx1"/>
              </a:solidFill>
              <a:ln w="9525">
                <a:round/>
                <a:headEnd/>
                <a:tailEnd/>
              </a:ln>
              <a:scene3d>
                <a:camera prst="legacyPerspectiveBottomLeft">
                  <a:rot lat="16199992" lon="21299992" rev="0"/>
                </a:camera>
                <a:lightRig rig="legacyFlat3" dir="t"/>
              </a:scene3d>
              <a:sp3d extrusionH="163500" prstMaterial="legacyMatte">
                <a:bevelT w="13500" h="13500" prst="angle"/>
                <a:bevelB w="13500" h="13500" prst="angle"/>
                <a:extrusionClr>
                  <a:schemeClr val="tx1"/>
                </a:extrusionClr>
              </a:sp3d>
            </p:spPr>
            <p:txBody>
              <a:bodyPr anchor="ctr">
                <a:spAutoFit/>
                <a:flatTx/>
              </a:bodyPr>
              <a:lstStyle/>
              <a:p>
                <a:endParaRPr lang="en-GB"/>
              </a:p>
            </p:txBody>
          </p:sp>
          <p:sp>
            <p:nvSpPr>
              <p:cNvPr id="158" name="Rectangle 19"/>
              <p:cNvSpPr>
                <a:spLocks noChangeArrowheads="1"/>
              </p:cNvSpPr>
              <p:nvPr/>
            </p:nvSpPr>
            <p:spPr bwMode="auto">
              <a:xfrm>
                <a:off x="1978" y="2503"/>
                <a:ext cx="234" cy="294"/>
              </a:xfrm>
              <a:prstGeom prst="rect">
                <a:avLst/>
              </a:prstGeom>
              <a:solidFill>
                <a:srgbClr val="F9E027"/>
              </a:solidFill>
              <a:ln w="9525">
                <a:miter lim="800000"/>
                <a:headEnd/>
                <a:tailEnd/>
              </a:ln>
              <a:scene3d>
                <a:camera prst="legacyPerspectiveTopRight">
                  <a:rot lat="20699993" lon="0" rev="0"/>
                </a:camera>
                <a:lightRig rig="legacyFlat2" dir="b"/>
              </a:scene3d>
              <a:sp3d extrusionH="608000" prstMaterial="legacyMatte">
                <a:bevelT w="13500" h="13500" prst="angle"/>
                <a:bevelB w="13500" h="13500" prst="angle"/>
                <a:extrusionClr>
                  <a:srgbClr val="F9E027"/>
                </a:extrusionClr>
              </a:sp3d>
            </p:spPr>
            <p:txBody>
              <a:bodyPr anchor="ctr">
                <a:spAutoFit/>
                <a:flatTx/>
              </a:bodyPr>
              <a:lstStyle/>
              <a:p>
                <a:endParaRPr lang="en-GB"/>
              </a:p>
            </p:txBody>
          </p:sp>
        </p:grpSp>
      </p:grpSp>
      <p:grpSp>
        <p:nvGrpSpPr>
          <p:cNvPr id="160" name="Group 32"/>
          <p:cNvGrpSpPr>
            <a:grpSpLocks/>
          </p:cNvGrpSpPr>
          <p:nvPr/>
        </p:nvGrpSpPr>
        <p:grpSpPr bwMode="auto">
          <a:xfrm>
            <a:off x="2538413" y="2305381"/>
            <a:ext cx="382587" cy="1954213"/>
            <a:chOff x="2418" y="1478"/>
            <a:chExt cx="241" cy="1231"/>
          </a:xfrm>
        </p:grpSpPr>
        <p:sp>
          <p:nvSpPr>
            <p:cNvPr id="161" name="Line 29"/>
            <p:cNvSpPr>
              <a:spLocks noChangeShapeType="1"/>
            </p:cNvSpPr>
            <p:nvPr/>
          </p:nvSpPr>
          <p:spPr bwMode="auto">
            <a:xfrm flipV="1">
              <a:off x="2557" y="1478"/>
              <a:ext cx="49" cy="926"/>
            </a:xfrm>
            <a:prstGeom prst="line">
              <a:avLst/>
            </a:prstGeom>
            <a:noFill/>
            <a:ln w="38100">
              <a:solidFill>
                <a:srgbClr val="D7298C"/>
              </a:solidFill>
              <a:round/>
              <a:headEnd/>
              <a:tailEnd/>
            </a:ln>
          </p:spPr>
          <p:txBody>
            <a:bodyPr>
              <a:spAutoFit/>
            </a:bodyPr>
            <a:lstStyle/>
            <a:p>
              <a:endParaRPr lang="it-IT"/>
            </a:p>
          </p:txBody>
        </p:sp>
        <p:grpSp>
          <p:nvGrpSpPr>
            <p:cNvPr id="162" name="Group 25"/>
            <p:cNvGrpSpPr>
              <a:grpSpLocks/>
            </p:cNvGrpSpPr>
            <p:nvPr/>
          </p:nvGrpSpPr>
          <p:grpSpPr bwMode="auto">
            <a:xfrm>
              <a:off x="2418" y="1958"/>
              <a:ext cx="241" cy="751"/>
              <a:chOff x="1978" y="2046"/>
              <a:chExt cx="241" cy="751"/>
            </a:xfrm>
          </p:grpSpPr>
          <p:sp>
            <p:nvSpPr>
              <p:cNvPr id="163" name="Oval 26"/>
              <p:cNvSpPr>
                <a:spLocks noChangeArrowheads="1"/>
              </p:cNvSpPr>
              <p:nvPr/>
            </p:nvSpPr>
            <p:spPr bwMode="auto">
              <a:xfrm>
                <a:off x="2044" y="2046"/>
                <a:ext cx="175" cy="390"/>
              </a:xfrm>
              <a:prstGeom prst="ellipse">
                <a:avLst/>
              </a:prstGeom>
              <a:solidFill>
                <a:schemeClr val="tx1"/>
              </a:solidFill>
              <a:ln w="9525">
                <a:round/>
                <a:headEnd/>
                <a:tailEnd/>
              </a:ln>
              <a:scene3d>
                <a:camera prst="legacyPerspectiveBottomLeft">
                  <a:rot lat="16199992" lon="21299992" rev="0"/>
                </a:camera>
                <a:lightRig rig="legacyFlat3" dir="t"/>
              </a:scene3d>
              <a:sp3d extrusionH="163500" prstMaterial="legacyMatte">
                <a:bevelT w="13500" h="13500" prst="angle"/>
                <a:bevelB w="13500" h="13500" prst="angle"/>
                <a:extrusionClr>
                  <a:schemeClr val="tx1"/>
                </a:extrusionClr>
              </a:sp3d>
            </p:spPr>
            <p:txBody>
              <a:bodyPr anchor="ctr">
                <a:spAutoFit/>
                <a:flatTx/>
              </a:bodyPr>
              <a:lstStyle/>
              <a:p>
                <a:endParaRPr lang="en-GB"/>
              </a:p>
            </p:txBody>
          </p:sp>
          <p:sp>
            <p:nvSpPr>
              <p:cNvPr id="164" name="Rectangle 27"/>
              <p:cNvSpPr>
                <a:spLocks noChangeArrowheads="1"/>
              </p:cNvSpPr>
              <p:nvPr/>
            </p:nvSpPr>
            <p:spPr bwMode="auto">
              <a:xfrm>
                <a:off x="1978" y="2503"/>
                <a:ext cx="234" cy="294"/>
              </a:xfrm>
              <a:prstGeom prst="rect">
                <a:avLst/>
              </a:prstGeom>
              <a:solidFill>
                <a:srgbClr val="F9E027"/>
              </a:solidFill>
              <a:ln w="9525">
                <a:miter lim="800000"/>
                <a:headEnd/>
                <a:tailEnd/>
              </a:ln>
              <a:scene3d>
                <a:camera prst="legacyPerspectiveTopRight">
                  <a:rot lat="20699993" lon="0" rev="0"/>
                </a:camera>
                <a:lightRig rig="legacyFlat2" dir="b"/>
              </a:scene3d>
              <a:sp3d extrusionH="608000" prstMaterial="legacyMatte">
                <a:bevelT w="13500" h="13500" prst="angle"/>
                <a:bevelB w="13500" h="13500" prst="angle"/>
                <a:extrusionClr>
                  <a:srgbClr val="F9E027"/>
                </a:extrusionClr>
              </a:sp3d>
            </p:spPr>
            <p:txBody>
              <a:bodyPr anchor="ctr">
                <a:spAutoFit/>
                <a:flatTx/>
              </a:bodyPr>
              <a:lstStyle/>
              <a:p>
                <a:endParaRPr lang="en-GB"/>
              </a:p>
            </p:txBody>
          </p:sp>
        </p:grpSp>
      </p:grpSp>
      <p:grpSp>
        <p:nvGrpSpPr>
          <p:cNvPr id="165" name="Group 40"/>
          <p:cNvGrpSpPr>
            <a:grpSpLocks/>
          </p:cNvGrpSpPr>
          <p:nvPr/>
        </p:nvGrpSpPr>
        <p:grpSpPr bwMode="auto">
          <a:xfrm>
            <a:off x="2740025" y="1965656"/>
            <a:ext cx="184150" cy="611188"/>
            <a:chOff x="2119" y="1079"/>
            <a:chExt cx="116" cy="385"/>
          </a:xfrm>
        </p:grpSpPr>
        <p:sp>
          <p:nvSpPr>
            <p:cNvPr id="166" name="Oval 41"/>
            <p:cNvSpPr>
              <a:spLocks noChangeArrowheads="1"/>
            </p:cNvSpPr>
            <p:nvPr/>
          </p:nvSpPr>
          <p:spPr bwMode="auto">
            <a:xfrm>
              <a:off x="2119" y="1079"/>
              <a:ext cx="116" cy="384"/>
            </a:xfrm>
            <a:prstGeom prst="ellipse">
              <a:avLst/>
            </a:prstGeom>
            <a:solidFill>
              <a:srgbClr val="FFFFFF">
                <a:alpha val="59999"/>
              </a:srgbClr>
            </a:solidFill>
            <a:ln w="9525" algn="ctr">
              <a:noFill/>
              <a:round/>
              <a:headEnd/>
              <a:tailEnd/>
            </a:ln>
          </p:spPr>
          <p:txBody>
            <a:bodyPr anchor="ctr">
              <a:spAutoFit/>
            </a:bodyPr>
            <a:lstStyle/>
            <a:p>
              <a:endParaRPr lang="en-GB"/>
            </a:p>
          </p:txBody>
        </p:sp>
        <p:sp>
          <p:nvSpPr>
            <p:cNvPr id="167" name="Oval 42"/>
            <p:cNvSpPr>
              <a:spLocks noChangeArrowheads="1"/>
            </p:cNvSpPr>
            <p:nvPr/>
          </p:nvSpPr>
          <p:spPr bwMode="auto">
            <a:xfrm>
              <a:off x="2119" y="1080"/>
              <a:ext cx="116" cy="384"/>
            </a:xfrm>
            <a:prstGeom prst="ellipse">
              <a:avLst/>
            </a:prstGeom>
            <a:solidFill>
              <a:srgbClr val="FFFFFF">
                <a:alpha val="79999"/>
              </a:srgbClr>
            </a:solidFill>
            <a:ln w="9525" algn="ctr">
              <a:noFill/>
              <a:round/>
              <a:headEnd/>
              <a:tailEnd/>
            </a:ln>
          </p:spPr>
          <p:txBody>
            <a:bodyPr anchor="ctr">
              <a:spAutoFit/>
            </a:bodyPr>
            <a:lstStyle/>
            <a:p>
              <a:endParaRPr lang="en-GB"/>
            </a:p>
          </p:txBody>
        </p:sp>
      </p:grpSp>
      <p:pic>
        <p:nvPicPr>
          <p:cNvPr id="168" name="Picture 16" descr="Ancho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3800" y="1537031"/>
            <a:ext cx="788988" cy="1420813"/>
          </a:xfrm>
          <a:prstGeom prst="rect">
            <a:avLst/>
          </a:prstGeom>
          <a:noFill/>
          <a:ln w="9525">
            <a:noFill/>
            <a:miter lim="800000"/>
            <a:headEnd/>
            <a:tailEnd/>
          </a:ln>
        </p:spPr>
      </p:pic>
      <p:pic>
        <p:nvPicPr>
          <p:cNvPr id="169" name="Picture 47" descr="halfbar"/>
          <p:cNvPicPr>
            <a:picLocks noChangeAspect="1" noChangeArrowheads="1"/>
          </p:cNvPicPr>
          <p:nvPr/>
        </p:nvPicPr>
        <p:blipFill>
          <a:blip r:embed="rId6" cstate="print"/>
          <a:srcRect/>
          <a:stretch>
            <a:fillRect/>
          </a:stretch>
        </p:blipFill>
        <p:spPr bwMode="auto">
          <a:xfrm>
            <a:off x="2014538" y="2184731"/>
            <a:ext cx="793750" cy="179388"/>
          </a:xfrm>
          <a:prstGeom prst="rect">
            <a:avLst/>
          </a:prstGeom>
          <a:noFill/>
          <a:ln w="9525">
            <a:noFill/>
            <a:miter lim="800000"/>
            <a:headEnd/>
            <a:tailEnd/>
          </a:ln>
        </p:spPr>
      </p:pic>
      <p:grpSp>
        <p:nvGrpSpPr>
          <p:cNvPr id="170" name="Group 36"/>
          <p:cNvGrpSpPr>
            <a:grpSpLocks/>
          </p:cNvGrpSpPr>
          <p:nvPr/>
        </p:nvGrpSpPr>
        <p:grpSpPr bwMode="auto">
          <a:xfrm>
            <a:off x="1963738" y="1962481"/>
            <a:ext cx="184150" cy="611188"/>
            <a:chOff x="2119" y="1079"/>
            <a:chExt cx="116" cy="385"/>
          </a:xfrm>
        </p:grpSpPr>
        <p:sp>
          <p:nvSpPr>
            <p:cNvPr id="171" name="Oval 35"/>
            <p:cNvSpPr>
              <a:spLocks noChangeArrowheads="1"/>
            </p:cNvSpPr>
            <p:nvPr/>
          </p:nvSpPr>
          <p:spPr bwMode="auto">
            <a:xfrm>
              <a:off x="2119" y="1079"/>
              <a:ext cx="116" cy="384"/>
            </a:xfrm>
            <a:prstGeom prst="ellipse">
              <a:avLst/>
            </a:prstGeom>
            <a:solidFill>
              <a:srgbClr val="FFFFFF">
                <a:alpha val="59999"/>
              </a:srgbClr>
            </a:solidFill>
            <a:ln w="9525" algn="ctr">
              <a:noFill/>
              <a:round/>
              <a:headEnd/>
              <a:tailEnd/>
            </a:ln>
          </p:spPr>
          <p:txBody>
            <a:bodyPr anchor="ctr">
              <a:spAutoFit/>
            </a:bodyPr>
            <a:lstStyle/>
            <a:p>
              <a:endParaRPr lang="en-GB"/>
            </a:p>
          </p:txBody>
        </p:sp>
        <p:sp>
          <p:nvSpPr>
            <p:cNvPr id="172" name="Oval 34"/>
            <p:cNvSpPr>
              <a:spLocks noChangeArrowheads="1"/>
            </p:cNvSpPr>
            <p:nvPr/>
          </p:nvSpPr>
          <p:spPr bwMode="auto">
            <a:xfrm>
              <a:off x="2119" y="1080"/>
              <a:ext cx="116" cy="384"/>
            </a:xfrm>
            <a:prstGeom prst="ellipse">
              <a:avLst/>
            </a:prstGeom>
            <a:solidFill>
              <a:srgbClr val="FFFFFF">
                <a:alpha val="79999"/>
              </a:srgbClr>
            </a:solidFill>
            <a:ln w="9525" algn="ctr">
              <a:noFill/>
              <a:round/>
              <a:headEnd/>
              <a:tailEnd/>
            </a:ln>
          </p:spPr>
          <p:txBody>
            <a:bodyPr anchor="ctr">
              <a:spAutoFit/>
            </a:bodyPr>
            <a:lstStyle/>
            <a:p>
              <a:endParaRPr lang="en-GB"/>
            </a:p>
          </p:txBody>
        </p:sp>
      </p:grpSp>
      <p:sp>
        <p:nvSpPr>
          <p:cNvPr id="173" name="Text Box 54"/>
          <p:cNvSpPr txBox="1">
            <a:spLocks noChangeArrowheads="1"/>
          </p:cNvSpPr>
          <p:nvPr/>
        </p:nvSpPr>
        <p:spPr bwMode="auto">
          <a:xfrm>
            <a:off x="313511" y="4883813"/>
            <a:ext cx="4475163" cy="1200329"/>
          </a:xfrm>
          <a:prstGeom prst="rect">
            <a:avLst/>
          </a:prstGeom>
          <a:noFill/>
          <a:ln w="9525" algn="ctr">
            <a:noFill/>
            <a:miter lim="800000"/>
            <a:headEnd/>
            <a:tailEnd/>
          </a:ln>
        </p:spPr>
        <p:txBody>
          <a:bodyPr>
            <a:spAutoFit/>
          </a:bodyPr>
          <a:lstStyle/>
          <a:p>
            <a:r>
              <a:rPr lang="it-IT" dirty="0">
                <a:solidFill>
                  <a:schemeClr val="bg1"/>
                </a:solidFill>
                <a:latin typeface="Gotham Light"/>
              </a:rPr>
              <a:t>Laser pulling of 1.5 mm thick silica bars:</a:t>
            </a:r>
          </a:p>
          <a:p>
            <a:pPr>
              <a:buFont typeface="Webdings" pitchFamily="18" charset="2"/>
              <a:buChar char="4"/>
            </a:pPr>
            <a:r>
              <a:rPr lang="it-IT" dirty="0">
                <a:solidFill>
                  <a:schemeClr val="bg1"/>
                </a:solidFill>
                <a:latin typeface="Gotham Light"/>
              </a:rPr>
              <a:t>Welding</a:t>
            </a:r>
          </a:p>
          <a:p>
            <a:pPr>
              <a:buFont typeface="Webdings" pitchFamily="18" charset="2"/>
              <a:buChar char="4"/>
            </a:pPr>
            <a:r>
              <a:rPr lang="it-IT" dirty="0">
                <a:solidFill>
                  <a:schemeClr val="bg1"/>
                </a:solidFill>
                <a:latin typeface="Gotham Light"/>
              </a:rPr>
              <a:t>Annealing</a:t>
            </a:r>
          </a:p>
          <a:p>
            <a:pPr>
              <a:buFont typeface="Webdings" pitchFamily="18" charset="2"/>
              <a:buChar char="4"/>
            </a:pPr>
            <a:r>
              <a:rPr lang="it-IT" dirty="0">
                <a:solidFill>
                  <a:schemeClr val="bg1"/>
                </a:solidFill>
                <a:latin typeface="Gotham Light"/>
              </a:rPr>
              <a:t>Controlled pulling</a:t>
            </a:r>
          </a:p>
        </p:txBody>
      </p:sp>
      <p:sp>
        <p:nvSpPr>
          <p:cNvPr id="174" name="Text Box 55"/>
          <p:cNvSpPr txBox="1">
            <a:spLocks noChangeArrowheads="1"/>
          </p:cNvSpPr>
          <p:nvPr/>
        </p:nvSpPr>
        <p:spPr bwMode="auto">
          <a:xfrm>
            <a:off x="119833" y="3192277"/>
            <a:ext cx="1954381" cy="369332"/>
          </a:xfrm>
          <a:prstGeom prst="rect">
            <a:avLst/>
          </a:prstGeom>
          <a:noFill/>
          <a:ln w="9525" algn="ctr">
            <a:solidFill>
              <a:srgbClr val="FF0000"/>
            </a:solidFill>
            <a:miter lim="800000"/>
            <a:headEnd/>
            <a:tailEnd/>
          </a:ln>
        </p:spPr>
        <p:txBody>
          <a:bodyPr wrap="none">
            <a:spAutoFit/>
          </a:bodyPr>
          <a:lstStyle/>
          <a:p>
            <a:r>
              <a:rPr lang="it-IT" dirty="0">
                <a:solidFill>
                  <a:schemeClr val="bg1"/>
                </a:solidFill>
                <a:latin typeface="Gotham Light"/>
              </a:rPr>
              <a:t>2</a:t>
            </a:r>
            <a:r>
              <a:rPr lang="it-IT" dirty="0" smtClean="0">
                <a:solidFill>
                  <a:schemeClr val="bg1"/>
                </a:solidFill>
                <a:latin typeface="Gotham Light"/>
              </a:rPr>
              <a:t>00 </a:t>
            </a:r>
            <a:r>
              <a:rPr lang="it-IT" dirty="0">
                <a:solidFill>
                  <a:schemeClr val="bg1"/>
                </a:solidFill>
                <a:latin typeface="Gotham Light"/>
              </a:rPr>
              <a:t>W CO2 laser</a:t>
            </a:r>
          </a:p>
        </p:txBody>
      </p:sp>
      <p:sp>
        <p:nvSpPr>
          <p:cNvPr id="6" name="TextBox 5"/>
          <p:cNvSpPr txBox="1"/>
          <p:nvPr/>
        </p:nvSpPr>
        <p:spPr>
          <a:xfrm>
            <a:off x="4958735" y="4329816"/>
            <a:ext cx="4073032" cy="1754326"/>
          </a:xfrm>
          <a:prstGeom prst="rect">
            <a:avLst/>
          </a:prstGeom>
          <a:noFill/>
          <a:ln>
            <a:noFill/>
          </a:ln>
        </p:spPr>
        <p:txBody>
          <a:bodyPr wrap="square" rtlCol="0">
            <a:spAutoFit/>
          </a:bodyPr>
          <a:lstStyle/>
          <a:p>
            <a:r>
              <a:rPr lang="en-US" dirty="0" smtClean="0">
                <a:solidFill>
                  <a:schemeClr val="bg1"/>
                </a:solidFill>
                <a:latin typeface="Gotham Light"/>
              </a:rPr>
              <a:t>Dumb-bell shaped fiber (</a:t>
            </a:r>
            <a:r>
              <a:rPr lang="en-US" dirty="0" err="1" smtClean="0">
                <a:solidFill>
                  <a:schemeClr val="bg1"/>
                </a:solidFill>
                <a:latin typeface="Gotham Light"/>
              </a:rPr>
              <a:t>aLIGO</a:t>
            </a:r>
            <a:r>
              <a:rPr lang="en-US" dirty="0" smtClean="0">
                <a:solidFill>
                  <a:schemeClr val="bg1"/>
                </a:solidFill>
                <a:latin typeface="Gotham Light"/>
              </a:rPr>
              <a:t>)</a:t>
            </a:r>
          </a:p>
          <a:p>
            <a:pPr marL="285750" indent="-285750">
              <a:buFontTx/>
              <a:buChar char="-"/>
            </a:pPr>
            <a:r>
              <a:rPr lang="en-US" dirty="0" smtClean="0">
                <a:solidFill>
                  <a:schemeClr val="bg1"/>
                </a:solidFill>
                <a:latin typeface="Gotham Light"/>
              </a:rPr>
              <a:t>fiber diameter 0.4mm</a:t>
            </a:r>
          </a:p>
          <a:p>
            <a:pPr marL="285750" indent="-285750">
              <a:buFontTx/>
              <a:buChar char="-"/>
            </a:pPr>
            <a:r>
              <a:rPr lang="en-US" dirty="0" smtClean="0">
                <a:solidFill>
                  <a:schemeClr val="bg1"/>
                </a:solidFill>
                <a:latin typeface="Gotham Light"/>
              </a:rPr>
              <a:t>bouncing mode &lt; 10Hz </a:t>
            </a:r>
          </a:p>
          <a:p>
            <a:pPr marL="285750" indent="-285750">
              <a:buFontTx/>
              <a:buChar char="-"/>
            </a:pPr>
            <a:r>
              <a:rPr lang="en-US" dirty="0" smtClean="0">
                <a:solidFill>
                  <a:schemeClr val="bg1"/>
                </a:solidFill>
                <a:latin typeface="Gotham Light"/>
              </a:rPr>
              <a:t>violins modes &gt; 400Hz </a:t>
            </a:r>
          </a:p>
          <a:p>
            <a:pPr marL="285750" indent="-285750">
              <a:buFontTx/>
              <a:buChar char="-"/>
            </a:pPr>
            <a:r>
              <a:rPr lang="en-US" dirty="0" smtClean="0">
                <a:solidFill>
                  <a:schemeClr val="bg1"/>
                </a:solidFill>
                <a:latin typeface="Gotham Light"/>
              </a:rPr>
              <a:t>working load ~780MPa (reasonably safe, about the same of VIRGO+)</a:t>
            </a:r>
          </a:p>
        </p:txBody>
      </p:sp>
      <p:sp>
        <p:nvSpPr>
          <p:cNvPr id="2" name="Date Placeholder 1"/>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dirty="0">
              <a:solidFill>
                <a:prstClr val="black">
                  <a:tint val="75000"/>
                </a:prstClr>
              </a:solidFill>
            </a:endParaRPr>
          </a:p>
        </p:txBody>
      </p:sp>
      <p:sp>
        <p:nvSpPr>
          <p:cNvPr id="49" name="Title 1"/>
          <p:cNvSpPr txBox="1">
            <a:spLocks/>
          </p:cNvSpPr>
          <p:nvPr/>
        </p:nvSpPr>
        <p:spPr>
          <a:xfrm>
            <a:off x="1157236" y="120936"/>
            <a:ext cx="7945840" cy="868362"/>
          </a:xfrm>
          <a:prstGeom prst="rect">
            <a:avLst/>
          </a:prstGeom>
          <a:effectLst>
            <a:outerShdw blurRad="50800" dist="38100" dir="2700000" algn="tl" rotWithShape="0">
              <a:prstClr val="black">
                <a:alpha val="40000"/>
              </a:prstClr>
            </a:outerShdw>
          </a:effectLst>
        </p:spPr>
        <p:txBody>
          <a:bodyPr vert="horz" lIns="91430" tIns="45715" rIns="91430" bIns="45715" rtlCol="0" anchor="ctr">
            <a:noAutofit/>
          </a:bodyPr>
          <a:lstStyle>
            <a:lvl1pPr algn="ctr" defTabSz="914305" rtl="0" eaLnBrk="1" latinLnBrk="0" hangingPunct="1">
              <a:spcBef>
                <a:spcPct val="0"/>
              </a:spcBef>
              <a:buNone/>
              <a:defRPr sz="3200" b="1" i="0" kern="1200" baseline="0">
                <a:solidFill>
                  <a:schemeClr val="tx2"/>
                </a:solidFill>
                <a:latin typeface="Gotham Book"/>
                <a:ea typeface="+mj-ea"/>
                <a:cs typeface="Gotham Book"/>
              </a:defRPr>
            </a:lvl1pPr>
          </a:lstStyle>
          <a:p>
            <a:r>
              <a:rPr lang="it-IT" sz="2800" dirty="0" err="1" smtClean="0"/>
              <a:t>Overview</a:t>
            </a:r>
            <a:r>
              <a:rPr lang="it-IT" sz="2800" dirty="0" smtClean="0"/>
              <a:t> of </a:t>
            </a:r>
            <a:r>
              <a:rPr lang="it-IT" sz="2800" dirty="0" err="1" smtClean="0"/>
              <a:t>monolithic</a:t>
            </a:r>
            <a:r>
              <a:rPr lang="it-IT" sz="2800" dirty="0" smtClean="0"/>
              <a:t> </a:t>
            </a:r>
            <a:r>
              <a:rPr lang="it-IT" sz="2800" dirty="0" err="1" smtClean="0"/>
              <a:t>suspension</a:t>
            </a:r>
            <a:r>
              <a:rPr lang="it-IT" sz="2800" dirty="0" smtClean="0"/>
              <a:t> </a:t>
            </a:r>
            <a:r>
              <a:rPr lang="it-IT" sz="2800" dirty="0" err="1" smtClean="0"/>
              <a:t>assembly</a:t>
            </a:r>
            <a:r>
              <a:rPr lang="it-IT" sz="2800" dirty="0" smtClean="0"/>
              <a:t/>
            </a:r>
            <a:br>
              <a:rPr lang="it-IT" sz="2800" dirty="0" smtClean="0"/>
            </a:br>
            <a:endParaRPr lang="en-US" sz="2800" dirty="0"/>
          </a:p>
        </p:txBody>
      </p:sp>
    </p:spTree>
    <p:extLst>
      <p:ext uri="{BB962C8B-B14F-4D97-AF65-F5344CB8AC3E}">
        <p14:creationId xmlns:p14="http://schemas.microsoft.com/office/powerpoint/2010/main" val="194811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0"/>
                                        </p:tgtEl>
                                        <p:attrNameLst>
                                          <p:attrName>style.visibility</p:attrName>
                                        </p:attrNameLst>
                                      </p:cBhvr>
                                      <p:to>
                                        <p:strVal val="visible"/>
                                      </p:to>
                                    </p:set>
                                    <p:animEffect transition="in" filter="fade">
                                      <p:cBhvr>
                                        <p:cTn id="11" dur="2000"/>
                                        <p:tgtEl>
                                          <p:spTgt spid="170"/>
                                        </p:tgtEl>
                                      </p:cBhvr>
                                    </p:animEffect>
                                  </p:childTnLst>
                                </p:cTn>
                              </p:par>
                            </p:childTnLst>
                          </p:cTn>
                        </p:par>
                        <p:par>
                          <p:cTn id="12" fill="hold">
                            <p:stCondLst>
                              <p:cond delay="2500"/>
                            </p:stCondLst>
                            <p:childTnLst>
                              <p:par>
                                <p:cTn id="13" presetID="63" presetClass="path" presetSubtype="0" accel="50000" decel="50000" fill="hold" nodeType="afterEffect">
                                  <p:stCondLst>
                                    <p:cond delay="0"/>
                                  </p:stCondLst>
                                  <p:childTnLst>
                                    <p:animMotion origin="layout" path="M 0.00156 0.00139 L 0.0151 0.00209 " pathEditMode="relative" rAng="0" ptsTypes="AA">
                                      <p:cBhvr>
                                        <p:cTn id="14" dur="2000" fill="hold"/>
                                        <p:tgtEl>
                                          <p:spTgt spid="168"/>
                                        </p:tgtEl>
                                        <p:attrNameLst>
                                          <p:attrName>ppt_x</p:attrName>
                                          <p:attrName>ppt_y</p:attrName>
                                        </p:attrNameLst>
                                      </p:cBhvr>
                                      <p:rCtr x="7" y="0"/>
                                    </p:animMotion>
                                  </p:childTnLst>
                                </p:cTn>
                              </p:par>
                            </p:childTnLst>
                          </p:cTn>
                        </p:par>
                        <p:par>
                          <p:cTn id="15" fill="hold">
                            <p:stCondLst>
                              <p:cond delay="4500"/>
                            </p:stCondLst>
                            <p:childTnLst>
                              <p:par>
                                <p:cTn id="16" presetID="10" presetClass="exit" presetSubtype="0" fill="hold" nodeType="afterEffect">
                                  <p:stCondLst>
                                    <p:cond delay="0"/>
                                  </p:stCondLst>
                                  <p:childTnLst>
                                    <p:animEffect transition="out" filter="fade">
                                      <p:cBhvr>
                                        <p:cTn id="17" dur="500"/>
                                        <p:tgtEl>
                                          <p:spTgt spid="170"/>
                                        </p:tgtEl>
                                      </p:cBhvr>
                                    </p:animEffect>
                                    <p:set>
                                      <p:cBhvr>
                                        <p:cTn id="18" dur="1" fill="hold">
                                          <p:stCondLst>
                                            <p:cond delay="499"/>
                                          </p:stCondLst>
                                        </p:cTn>
                                        <p:tgtEl>
                                          <p:spTgt spid="170"/>
                                        </p:tgtEl>
                                        <p:attrNameLst>
                                          <p:attrName>style.visibility</p:attrName>
                                        </p:attrNameLst>
                                      </p:cBhvr>
                                      <p:to>
                                        <p:strVal val="hidden"/>
                                      </p:to>
                                    </p:set>
                                  </p:childTnLst>
                                </p:cTn>
                              </p:par>
                            </p:childTnLst>
                          </p:cTn>
                        </p:par>
                        <p:par>
                          <p:cTn id="19" fill="hold">
                            <p:stCondLst>
                              <p:cond delay="5000"/>
                            </p:stCondLst>
                            <p:childTnLst>
                              <p:par>
                                <p:cTn id="20" presetID="10" presetClass="exit" presetSubtype="0" fill="hold" nodeType="afterEffect">
                                  <p:stCondLst>
                                    <p:cond delay="0"/>
                                  </p:stCondLst>
                                  <p:childTnLst>
                                    <p:animEffect transition="out" filter="fade">
                                      <p:cBhvr>
                                        <p:cTn id="21" dur="500"/>
                                        <p:tgtEl>
                                          <p:spTgt spid="154"/>
                                        </p:tgtEl>
                                      </p:cBhvr>
                                    </p:animEffect>
                                    <p:set>
                                      <p:cBhvr>
                                        <p:cTn id="22" dur="1" fill="hold">
                                          <p:stCondLst>
                                            <p:cond delay="499"/>
                                          </p:stCondLst>
                                        </p:cTn>
                                        <p:tgtEl>
                                          <p:spTgt spid="1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animEffect transition="in" filter="fade">
                                      <p:cBhvr>
                                        <p:cTn id="27" dur="500"/>
                                        <p:tgtEl>
                                          <p:spTgt spid="13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1000"/>
                                        <p:tgtEl>
                                          <p:spTgt spid="151"/>
                                        </p:tgtEl>
                                      </p:cBhvr>
                                    </p:animEffect>
                                  </p:childTnLst>
                                </p:cTn>
                              </p:par>
                            </p:childTnLst>
                          </p:cTn>
                        </p:par>
                        <p:par>
                          <p:cTn id="32" fill="hold">
                            <p:stCondLst>
                              <p:cond delay="1500"/>
                            </p:stCondLst>
                            <p:childTnLst>
                              <p:par>
                                <p:cTn id="33" presetID="35" presetClass="path" presetSubtype="0" accel="50000" decel="50000" fill="hold" nodeType="afterEffect">
                                  <p:stCondLst>
                                    <p:cond delay="0"/>
                                  </p:stCondLst>
                                  <p:childTnLst>
                                    <p:animMotion origin="layout" path="M -0.00052 4.07407E-6 L -0.01302 4.07407E-6 " pathEditMode="relative" rAng="0" ptsTypes="AA">
                                      <p:cBhvr>
                                        <p:cTn id="34" dur="2000" fill="hold"/>
                                        <p:tgtEl>
                                          <p:spTgt spid="136"/>
                                        </p:tgtEl>
                                        <p:attrNameLst>
                                          <p:attrName>ppt_x</p:attrName>
                                          <p:attrName>ppt_y</p:attrName>
                                        </p:attrNameLst>
                                      </p:cBhvr>
                                      <p:rCtr x="-6" y="0"/>
                                    </p:animMotion>
                                  </p:childTnLst>
                                </p:cTn>
                              </p:par>
                            </p:childTnLst>
                          </p:cTn>
                        </p:par>
                        <p:par>
                          <p:cTn id="35" fill="hold">
                            <p:stCondLst>
                              <p:cond delay="3500"/>
                            </p:stCondLst>
                            <p:childTnLst>
                              <p:par>
                                <p:cTn id="36" presetID="10" presetClass="exit" presetSubtype="0" fill="hold" nodeType="afterEffect">
                                  <p:stCondLst>
                                    <p:cond delay="0"/>
                                  </p:stCondLst>
                                  <p:childTnLst>
                                    <p:animEffect transition="out" filter="fade">
                                      <p:cBhvr>
                                        <p:cTn id="37" dur="500"/>
                                        <p:tgtEl>
                                          <p:spTgt spid="151"/>
                                        </p:tgtEl>
                                      </p:cBhvr>
                                    </p:animEffect>
                                    <p:set>
                                      <p:cBhvr>
                                        <p:cTn id="38" dur="1" fill="hold">
                                          <p:stCondLst>
                                            <p:cond delay="499"/>
                                          </p:stCondLst>
                                        </p:cTn>
                                        <p:tgtEl>
                                          <p:spTgt spid="151"/>
                                        </p:tgtEl>
                                        <p:attrNameLst>
                                          <p:attrName>style.visibility</p:attrName>
                                        </p:attrNameLst>
                                      </p:cBhvr>
                                      <p:to>
                                        <p:strVal val="hidden"/>
                                      </p:to>
                                    </p:set>
                                  </p:childTnLst>
                                </p:cTn>
                              </p:par>
                            </p:childTnLst>
                          </p:cTn>
                        </p:par>
                        <p:par>
                          <p:cTn id="39" fill="hold">
                            <p:stCondLst>
                              <p:cond delay="4000"/>
                            </p:stCondLst>
                            <p:childTnLst>
                              <p:par>
                                <p:cTn id="40" presetID="10" presetClass="exit" presetSubtype="0" fill="hold" nodeType="afterEffect">
                                  <p:stCondLst>
                                    <p:cond delay="0"/>
                                  </p:stCondLst>
                                  <p:childTnLst>
                                    <p:animEffect transition="out" filter="fade">
                                      <p:cBhvr>
                                        <p:cTn id="41" dur="500"/>
                                        <p:tgtEl>
                                          <p:spTgt spid="137"/>
                                        </p:tgtEl>
                                      </p:cBhvr>
                                    </p:animEffect>
                                    <p:set>
                                      <p:cBhvr>
                                        <p:cTn id="42" dur="1" fill="hold">
                                          <p:stCondLst>
                                            <p:cond delay="499"/>
                                          </p:stCondLst>
                                        </p:cTn>
                                        <p:tgtEl>
                                          <p:spTgt spid="1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fade">
                                      <p:cBhvr>
                                        <p:cTn id="47" dur="2000"/>
                                        <p:tgtEl>
                                          <p:spTgt spid="160"/>
                                        </p:tgtEl>
                                      </p:cBhvr>
                                    </p:animEffect>
                                  </p:childTnLst>
                                </p:cTn>
                              </p:par>
                              <p:par>
                                <p:cTn id="48" presetID="10" presetClass="entr" presetSubtype="0" fill="hold" nodeType="withEffect">
                                  <p:stCondLst>
                                    <p:cond delay="0"/>
                                  </p:stCondLst>
                                  <p:childTnLst>
                                    <p:set>
                                      <p:cBhvr>
                                        <p:cTn id="49" dur="1" fill="hold">
                                          <p:stCondLst>
                                            <p:cond delay="0"/>
                                          </p:stCondLst>
                                        </p:cTn>
                                        <p:tgtEl>
                                          <p:spTgt spid="165"/>
                                        </p:tgtEl>
                                        <p:attrNameLst>
                                          <p:attrName>style.visibility</p:attrName>
                                        </p:attrNameLst>
                                      </p:cBhvr>
                                      <p:to>
                                        <p:strVal val="visible"/>
                                      </p:to>
                                    </p:set>
                                    <p:animEffect transition="in" filter="fade">
                                      <p:cBhvr>
                                        <p:cTn id="50" dur="1000"/>
                                        <p:tgtEl>
                                          <p:spTgt spid="165"/>
                                        </p:tgtEl>
                                      </p:cBhvr>
                                    </p:animEffect>
                                  </p:childTnLst>
                                </p:cTn>
                              </p:par>
                            </p:childTnLst>
                          </p:cTn>
                        </p:par>
                        <p:par>
                          <p:cTn id="51" fill="hold">
                            <p:stCondLst>
                              <p:cond delay="2000"/>
                            </p:stCondLst>
                            <p:childTnLst>
                              <p:par>
                                <p:cTn id="52" presetID="63" presetClass="path" presetSubtype="0" accel="50000" decel="50000" fill="hold" nodeType="afterEffect">
                                  <p:stCondLst>
                                    <p:cond delay="0"/>
                                  </p:stCondLst>
                                  <p:childTnLst>
                                    <p:animMotion origin="layout" path="M 0.0026 0.006  L 0.2526 0.006  E" pathEditMode="fixed" ptsTypes="">
                                      <p:cBhvr>
                                        <p:cTn id="53" dur="1000" fill="hold"/>
                                        <p:tgtEl>
                                          <p:spTgt spid="145"/>
                                        </p:tgtEl>
                                        <p:attrNameLst>
                                          <p:attrName>ppt_x</p:attrName>
                                          <p:attrName>ppt_y</p:attrName>
                                        </p:attrNameLst>
                                      </p:cBhvr>
                                    </p:animMotion>
                                  </p:childTnLst>
                                </p:cTn>
                              </p:par>
                              <p:par>
                                <p:cTn id="54" presetID="10" presetClass="exit" presetSubtype="0" fill="hold" nodeType="withEffect">
                                  <p:stCondLst>
                                    <p:cond delay="0"/>
                                  </p:stCondLst>
                                  <p:childTnLst>
                                    <p:animEffect transition="out" filter="fade">
                                      <p:cBhvr>
                                        <p:cTn id="55" dur="500"/>
                                        <p:tgtEl>
                                          <p:spTgt spid="136"/>
                                        </p:tgtEl>
                                      </p:cBhvr>
                                    </p:animEffect>
                                    <p:set>
                                      <p:cBhvr>
                                        <p:cTn id="56" dur="1" fill="hold">
                                          <p:stCondLst>
                                            <p:cond delay="499"/>
                                          </p:stCondLst>
                                        </p:cTn>
                                        <p:tgtEl>
                                          <p:spTgt spid="136"/>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59"/>
                                        </p:tgtEl>
                                        <p:attrNameLst>
                                          <p:attrName>style.visibility</p:attrName>
                                        </p:attrNameLst>
                                      </p:cBhvr>
                                      <p:to>
                                        <p:strVal val="visible"/>
                                      </p:to>
                                    </p:set>
                                    <p:animEffect transition="in" filter="fade">
                                      <p:cBhvr>
                                        <p:cTn id="59" dur="500"/>
                                        <p:tgtEl>
                                          <p:spTgt spid="159"/>
                                        </p:tgtEl>
                                      </p:cBhvr>
                                    </p:animEffect>
                                  </p:childTnLst>
                                </p:cTn>
                              </p:par>
                              <p:par>
                                <p:cTn id="60" presetID="63" presetClass="path" presetSubtype="0" accel="50000" decel="50000" fill="hold" nodeType="withEffect">
                                  <p:stCondLst>
                                    <p:cond delay="0"/>
                                  </p:stCondLst>
                                  <p:childTnLst>
                                    <p:animMotion origin="layout" path="M 0 0  L 0.25 0  E" pathEditMode="relative" rAng="0" ptsTypes="">
                                      <p:cBhvr>
                                        <p:cTn id="61" dur="2000" fill="hold"/>
                                        <p:tgtEl>
                                          <p:spTgt spid="145"/>
                                        </p:tgtEl>
                                        <p:attrNameLst>
                                          <p:attrName>ppt_x</p:attrName>
                                          <p:attrName>ppt_y</p:attrName>
                                        </p:attrNameLst>
                                      </p:cBhvr>
                                      <p:rCtr x="0" y="0"/>
                                    </p:animMotion>
                                  </p:childTnLst>
                                </p:cTn>
                              </p:par>
                              <p:par>
                                <p:cTn id="62" presetID="63" presetClass="path" presetSubtype="0" accel="50000" decel="50000" fill="hold" nodeType="withEffect">
                                  <p:stCondLst>
                                    <p:cond delay="0"/>
                                  </p:stCondLst>
                                  <p:childTnLst>
                                    <p:animMotion origin="layout" path="M 0 0  L 0.25 0  E" pathEditMode="relative" rAng="0" ptsTypes="">
                                      <p:cBhvr>
                                        <p:cTn id="63" dur="2000" fill="hold"/>
                                        <p:tgtEl>
                                          <p:spTgt spid="159"/>
                                        </p:tgtEl>
                                        <p:attrNameLst>
                                          <p:attrName>ppt_x</p:attrName>
                                          <p:attrName>ppt_y</p:attrName>
                                        </p:attrNameLst>
                                      </p:cBhvr>
                                      <p:rCtr x="0" y="0"/>
                                    </p:animMotion>
                                  </p:childTnLst>
                                </p:cTn>
                              </p:par>
                            </p:childTnLst>
                          </p:cTn>
                        </p:par>
                        <p:par>
                          <p:cTn id="64" fill="hold">
                            <p:stCondLst>
                              <p:cond delay="4000"/>
                            </p:stCondLst>
                            <p:childTnLst>
                              <p:par>
                                <p:cTn id="65" presetID="10" presetClass="exit" presetSubtype="0" fill="hold" nodeType="afterEffect">
                                  <p:stCondLst>
                                    <p:cond delay="0"/>
                                  </p:stCondLst>
                                  <p:childTnLst>
                                    <p:animEffect transition="out" filter="fade">
                                      <p:cBhvr>
                                        <p:cTn id="66" dur="500"/>
                                        <p:tgtEl>
                                          <p:spTgt spid="165"/>
                                        </p:tgtEl>
                                      </p:cBhvr>
                                    </p:animEffect>
                                    <p:set>
                                      <p:cBhvr>
                                        <p:cTn id="67" dur="1" fill="hold">
                                          <p:stCondLst>
                                            <p:cond delay="499"/>
                                          </p:stCondLst>
                                        </p:cTn>
                                        <p:tgtEl>
                                          <p:spTgt spid="165"/>
                                        </p:tgtEl>
                                        <p:attrNameLst>
                                          <p:attrName>style.visibility</p:attrName>
                                        </p:attrNameLst>
                                      </p:cBhvr>
                                      <p:to>
                                        <p:strVal val="hidden"/>
                                      </p:to>
                                    </p:set>
                                  </p:childTnLst>
                                </p:cTn>
                              </p:par>
                            </p:childTnLst>
                          </p:cTn>
                        </p:par>
                        <p:par>
                          <p:cTn id="68" fill="hold">
                            <p:stCondLst>
                              <p:cond delay="4500"/>
                            </p:stCondLst>
                            <p:childTnLst>
                              <p:par>
                                <p:cTn id="69" presetID="10" presetClass="exit" presetSubtype="0" fill="hold" nodeType="afterEffect">
                                  <p:stCondLst>
                                    <p:cond delay="0"/>
                                  </p:stCondLst>
                                  <p:childTnLst>
                                    <p:animEffect transition="out" filter="fade">
                                      <p:cBhvr>
                                        <p:cTn id="70" dur="500"/>
                                        <p:tgtEl>
                                          <p:spTgt spid="160"/>
                                        </p:tgtEl>
                                      </p:cBhvr>
                                    </p:animEffect>
                                    <p:set>
                                      <p:cBhvr>
                                        <p:cTn id="71" dur="1" fill="hold">
                                          <p:stCondLst>
                                            <p:cond delay="499"/>
                                          </p:stCondLst>
                                        </p:cTn>
                                        <p:tgtEl>
                                          <p:spTgt spid="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Anchor_Welded_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285232" y="33830"/>
            <a:ext cx="3839732" cy="6708163"/>
          </a:xfrm>
          <a:prstGeom prst="rect">
            <a:avLst/>
          </a:prstGeom>
        </p:spPr>
      </p:pic>
      <p:sp>
        <p:nvSpPr>
          <p:cNvPr id="5" name="CasellaDiTesto 4"/>
          <p:cNvSpPr txBox="1"/>
          <p:nvPr/>
        </p:nvSpPr>
        <p:spPr>
          <a:xfrm>
            <a:off x="251520" y="1124744"/>
            <a:ext cx="8193669"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000" b="1" dirty="0" smtClean="0"/>
              <a:t>The </a:t>
            </a:r>
            <a:r>
              <a:rPr lang="it-IT" sz="2000" b="1" dirty="0" err="1" smtClean="0"/>
              <a:t>dumbell</a:t>
            </a:r>
            <a:r>
              <a:rPr lang="it-IT" sz="2000" b="1" dirty="0" smtClean="0"/>
              <a:t> </a:t>
            </a:r>
            <a:r>
              <a:rPr lang="it-IT" sz="2000" b="1" dirty="0" err="1" smtClean="0"/>
              <a:t>shaped</a:t>
            </a:r>
            <a:r>
              <a:rPr lang="it-IT" sz="2000" b="1" dirty="0" smtClean="0"/>
              <a:t> </a:t>
            </a:r>
            <a:r>
              <a:rPr lang="it-IT" sz="2000" b="1" dirty="0" err="1" smtClean="0"/>
              <a:t>fiber</a:t>
            </a:r>
            <a:r>
              <a:rPr lang="it-IT" sz="2000" b="1" dirty="0" smtClean="0"/>
              <a:t> </a:t>
            </a:r>
            <a:r>
              <a:rPr lang="it-IT" sz="2000" b="1" dirty="0" err="1" smtClean="0"/>
              <a:t>is</a:t>
            </a:r>
            <a:r>
              <a:rPr lang="it-IT" sz="2000" b="1" dirty="0" smtClean="0"/>
              <a:t> </a:t>
            </a:r>
            <a:r>
              <a:rPr lang="it-IT" sz="2000" b="1" dirty="0" err="1" smtClean="0"/>
              <a:t>produced</a:t>
            </a:r>
            <a:r>
              <a:rPr lang="it-IT" sz="2000" b="1" dirty="0"/>
              <a:t> </a:t>
            </a:r>
            <a:r>
              <a:rPr lang="it-IT" sz="2000" b="1" dirty="0" smtClean="0"/>
              <a:t>and </a:t>
            </a:r>
            <a:r>
              <a:rPr lang="it-IT" sz="2000" b="1" dirty="0" err="1" smtClean="0"/>
              <a:t>welded</a:t>
            </a:r>
            <a:r>
              <a:rPr lang="it-IT" sz="2000" b="1" dirty="0" smtClean="0"/>
              <a:t> to the </a:t>
            </a:r>
            <a:r>
              <a:rPr lang="it-IT" sz="2000" b="1" dirty="0" err="1" smtClean="0"/>
              <a:t>anchors</a:t>
            </a:r>
            <a:r>
              <a:rPr lang="it-IT" sz="2000" b="1" dirty="0" smtClean="0"/>
              <a:t>.</a:t>
            </a:r>
            <a:endParaRPr lang="it-IT" sz="2000" b="1" dirty="0"/>
          </a:p>
        </p:txBody>
      </p:sp>
      <p:cxnSp>
        <p:nvCxnSpPr>
          <p:cNvPr id="9" name="Connettore 2 8"/>
          <p:cNvCxnSpPr/>
          <p:nvPr/>
        </p:nvCxnSpPr>
        <p:spPr>
          <a:xfrm>
            <a:off x="6588224" y="1700808"/>
            <a:ext cx="504056" cy="122413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CasellaDiTesto 9"/>
          <p:cNvSpPr txBox="1"/>
          <p:nvPr/>
        </p:nvSpPr>
        <p:spPr>
          <a:xfrm>
            <a:off x="4067944" y="1772816"/>
            <a:ext cx="216024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b="1" dirty="0" smtClean="0"/>
              <a:t>lambda/10 zone for </a:t>
            </a:r>
            <a:r>
              <a:rPr lang="it-IT" b="1" dirty="0" err="1" smtClean="0"/>
              <a:t>silica</a:t>
            </a:r>
            <a:r>
              <a:rPr lang="it-IT" b="1" dirty="0" smtClean="0"/>
              <a:t> </a:t>
            </a:r>
            <a:r>
              <a:rPr lang="it-IT" b="1" dirty="0" err="1" smtClean="0"/>
              <a:t>bonding</a:t>
            </a:r>
            <a:endParaRPr lang="it-IT" b="1" dirty="0"/>
          </a:p>
        </p:txBody>
      </p:sp>
      <p:cxnSp>
        <p:nvCxnSpPr>
          <p:cNvPr id="11" name="Connettore 2 10"/>
          <p:cNvCxnSpPr/>
          <p:nvPr/>
        </p:nvCxnSpPr>
        <p:spPr>
          <a:xfrm>
            <a:off x="5436096" y="2420888"/>
            <a:ext cx="864096" cy="93610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3" name="Connettore 2 12"/>
          <p:cNvCxnSpPr>
            <a:stCxn id="15" idx="1"/>
          </p:cNvCxnSpPr>
          <p:nvPr/>
        </p:nvCxnSpPr>
        <p:spPr>
          <a:xfrm flipH="1">
            <a:off x="7524328" y="2367464"/>
            <a:ext cx="216025" cy="98952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CasellaDiTesto 14"/>
          <p:cNvSpPr txBox="1"/>
          <p:nvPr/>
        </p:nvSpPr>
        <p:spPr>
          <a:xfrm>
            <a:off x="7740353" y="1628800"/>
            <a:ext cx="1403648"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b="1" dirty="0" smtClean="0"/>
              <a:t>Groove, </a:t>
            </a:r>
            <a:r>
              <a:rPr lang="it-IT" dirty="0" err="1" smtClean="0"/>
              <a:t>necessary</a:t>
            </a:r>
            <a:r>
              <a:rPr lang="it-IT" dirty="0" smtClean="0"/>
              <a:t> for </a:t>
            </a:r>
            <a:r>
              <a:rPr lang="it-IT" dirty="0" err="1" smtClean="0"/>
              <a:t>polishing</a:t>
            </a:r>
            <a:r>
              <a:rPr lang="it-IT" dirty="0" smtClean="0"/>
              <a:t> procedure</a:t>
            </a:r>
            <a:endParaRPr lang="it-IT" dirty="0"/>
          </a:p>
        </p:txBody>
      </p:sp>
      <p:sp>
        <p:nvSpPr>
          <p:cNvPr id="17" name="CasellaDiTesto 16"/>
          <p:cNvSpPr txBox="1"/>
          <p:nvPr/>
        </p:nvSpPr>
        <p:spPr>
          <a:xfrm>
            <a:off x="107504" y="2564904"/>
            <a:ext cx="4824536"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000" b="1" dirty="0" smtClean="0"/>
              <a:t>The fibre with the anchors is tested with a load of 18/20 kg (nominal load is 10.5 kg).</a:t>
            </a:r>
            <a:endParaRPr lang="it-IT" sz="2000" b="1" dirty="0"/>
          </a:p>
        </p:txBody>
      </p:sp>
      <p:sp>
        <p:nvSpPr>
          <p:cNvPr id="19" name="CasellaDiTesto 18"/>
          <p:cNvSpPr txBox="1"/>
          <p:nvPr/>
        </p:nvSpPr>
        <p:spPr>
          <a:xfrm>
            <a:off x="251520" y="3861048"/>
            <a:ext cx="4824536"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000" b="1" dirty="0" smtClean="0"/>
              <a:t>The </a:t>
            </a:r>
            <a:r>
              <a:rPr lang="it-IT" sz="2000" b="1" dirty="0" err="1" smtClean="0"/>
              <a:t>monolithic</a:t>
            </a:r>
            <a:r>
              <a:rPr lang="it-IT" sz="2000" b="1" dirty="0" smtClean="0"/>
              <a:t> </a:t>
            </a:r>
            <a:r>
              <a:rPr lang="it-IT" sz="2000" b="1" dirty="0" err="1" smtClean="0"/>
              <a:t>suspension</a:t>
            </a:r>
            <a:r>
              <a:rPr lang="it-IT" sz="2000" b="1" dirty="0" smtClean="0"/>
              <a:t>  </a:t>
            </a:r>
            <a:r>
              <a:rPr lang="it-IT" sz="2000" b="1" dirty="0" err="1" smtClean="0"/>
              <a:t>is</a:t>
            </a:r>
            <a:r>
              <a:rPr lang="it-IT" sz="2000" b="1" dirty="0" smtClean="0"/>
              <a:t> </a:t>
            </a:r>
            <a:r>
              <a:rPr lang="it-IT" sz="2000" b="1" dirty="0" err="1" smtClean="0"/>
              <a:t>assembled</a:t>
            </a:r>
            <a:r>
              <a:rPr lang="it-IT" sz="2000" b="1" dirty="0" smtClean="0"/>
              <a:t>, the tilt of the </a:t>
            </a:r>
            <a:r>
              <a:rPr lang="it-IT" sz="2000" b="1" dirty="0" err="1" smtClean="0"/>
              <a:t>mirror</a:t>
            </a:r>
            <a:r>
              <a:rPr lang="it-IT" sz="2000" b="1" dirty="0" smtClean="0"/>
              <a:t> </a:t>
            </a:r>
            <a:r>
              <a:rPr lang="it-IT" sz="2000" b="1" dirty="0" err="1" smtClean="0"/>
              <a:t>verified</a:t>
            </a:r>
            <a:r>
              <a:rPr lang="it-IT" sz="2000" b="1" dirty="0" smtClean="0"/>
              <a:t>.</a:t>
            </a:r>
            <a:endParaRPr lang="it-IT" sz="2000" b="1" dirty="0"/>
          </a:p>
        </p:txBody>
      </p:sp>
      <p:sp>
        <p:nvSpPr>
          <p:cNvPr id="21" name="CasellaDiTesto 20"/>
          <p:cNvSpPr txBox="1"/>
          <p:nvPr/>
        </p:nvSpPr>
        <p:spPr>
          <a:xfrm>
            <a:off x="467544" y="5229200"/>
            <a:ext cx="4824536"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000" b="1" dirty="0" smtClean="0"/>
              <a:t>The </a:t>
            </a:r>
            <a:r>
              <a:rPr lang="it-IT" sz="2000" b="1" dirty="0" err="1" smtClean="0"/>
              <a:t>anchors</a:t>
            </a:r>
            <a:r>
              <a:rPr lang="it-IT" sz="2000" b="1" dirty="0" smtClean="0"/>
              <a:t> are </a:t>
            </a:r>
            <a:r>
              <a:rPr lang="it-IT" sz="2000" b="1" dirty="0" err="1" smtClean="0"/>
              <a:t>silica</a:t>
            </a:r>
            <a:r>
              <a:rPr lang="it-IT" sz="2000" b="1" dirty="0" smtClean="0"/>
              <a:t> </a:t>
            </a:r>
            <a:r>
              <a:rPr lang="it-IT" sz="2000" b="1" dirty="0" err="1" smtClean="0"/>
              <a:t>bonded</a:t>
            </a:r>
            <a:r>
              <a:rPr lang="it-IT" sz="2000" b="1" dirty="0" smtClean="0"/>
              <a:t> to the </a:t>
            </a:r>
            <a:r>
              <a:rPr lang="it-IT" sz="2000" b="1" dirty="0" err="1" smtClean="0"/>
              <a:t>mirror</a:t>
            </a:r>
            <a:r>
              <a:rPr lang="it-IT" sz="2000" b="1" dirty="0" smtClean="0"/>
              <a:t> </a:t>
            </a:r>
            <a:r>
              <a:rPr lang="it-IT" sz="2000" b="1" dirty="0" err="1" smtClean="0"/>
              <a:t>ears</a:t>
            </a:r>
            <a:r>
              <a:rPr lang="it-IT" sz="2000" b="1" dirty="0" smtClean="0"/>
              <a:t> and to the </a:t>
            </a:r>
            <a:r>
              <a:rPr lang="it-IT" sz="2000" b="1" dirty="0" err="1" smtClean="0"/>
              <a:t>steel</a:t>
            </a:r>
            <a:r>
              <a:rPr lang="it-IT" sz="2000" b="1" dirty="0" smtClean="0"/>
              <a:t> </a:t>
            </a:r>
            <a:r>
              <a:rPr lang="it-IT" sz="2000" b="1" dirty="0" err="1" smtClean="0"/>
              <a:t>support</a:t>
            </a:r>
            <a:r>
              <a:rPr lang="it-IT" sz="2000" b="1" dirty="0" smtClean="0"/>
              <a:t>.</a:t>
            </a:r>
            <a:endParaRPr lang="it-IT" sz="2000" b="1" dirty="0"/>
          </a:p>
        </p:txBody>
      </p:sp>
      <p:sp>
        <p:nvSpPr>
          <p:cNvPr id="3" name="Date Placeholder 2"/>
          <p:cNvSpPr>
            <a:spLocks noGrp="1"/>
          </p:cNvSpPr>
          <p:nvPr>
            <p:ph type="dt" sz="half" idx="10"/>
          </p:nvPr>
        </p:nvSpPr>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F. Travasso on behalf of VIRGO Collaboration</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dirty="0">
              <a:solidFill>
                <a:prstClr val="black">
                  <a:tint val="75000"/>
                </a:prstClr>
              </a:solidFill>
            </a:endParaRPr>
          </a:p>
        </p:txBody>
      </p:sp>
      <p:sp>
        <p:nvSpPr>
          <p:cNvPr id="18" name="Title 1"/>
          <p:cNvSpPr txBox="1">
            <a:spLocks/>
          </p:cNvSpPr>
          <p:nvPr/>
        </p:nvSpPr>
        <p:spPr>
          <a:xfrm>
            <a:off x="1157236" y="120936"/>
            <a:ext cx="7945840" cy="868362"/>
          </a:xfrm>
          <a:prstGeom prst="rect">
            <a:avLst/>
          </a:prstGeom>
          <a:effectLst>
            <a:outerShdw blurRad="50800" dist="38100" dir="2700000" algn="tl" rotWithShape="0">
              <a:prstClr val="black">
                <a:alpha val="40000"/>
              </a:prstClr>
            </a:outerShdw>
          </a:effectLst>
        </p:spPr>
        <p:txBody>
          <a:bodyPr vert="horz" lIns="91430" tIns="45715" rIns="91430" bIns="45715" rtlCol="0" anchor="ctr">
            <a:noAutofit/>
          </a:bodyPr>
          <a:lstStyle>
            <a:lvl1pPr algn="ctr" defTabSz="914305" rtl="0" eaLnBrk="1" latinLnBrk="0" hangingPunct="1">
              <a:spcBef>
                <a:spcPct val="0"/>
              </a:spcBef>
              <a:buNone/>
              <a:defRPr sz="3200" b="1" i="0" kern="1200" baseline="0">
                <a:solidFill>
                  <a:schemeClr val="tx2"/>
                </a:solidFill>
                <a:latin typeface="Gotham Book"/>
                <a:ea typeface="+mj-ea"/>
                <a:cs typeface="Gotham Book"/>
              </a:defRPr>
            </a:lvl1pPr>
          </a:lstStyle>
          <a:p>
            <a:r>
              <a:rPr lang="it-IT" sz="2800" smtClean="0"/>
              <a:t>Overview of monolithic suspension assembly</a:t>
            </a:r>
            <a:br>
              <a:rPr lang="it-IT" sz="2800" smtClean="0"/>
            </a:br>
            <a:endParaRPr lang="en-US" sz="2800" dirty="0"/>
          </a:p>
        </p:txBody>
      </p:sp>
    </p:spTree>
    <p:extLst>
      <p:ext uri="{BB962C8B-B14F-4D97-AF65-F5344CB8AC3E}">
        <p14:creationId xmlns:p14="http://schemas.microsoft.com/office/powerpoint/2010/main" val="785475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travasso\Dropbox\Monolitiche (1)\Montaggio WI 2-Mag2016\_D3N3086.JPG"/>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19362" y="806997"/>
            <a:ext cx="4325342" cy="2878141"/>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travasso\Dropbox\Monolitiche (1)\Montaggio WI 2-Mag2016\_D3N3094.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655516" y="3801466"/>
            <a:ext cx="4325342" cy="28787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76716" y="627808"/>
            <a:ext cx="4380931" cy="2031325"/>
          </a:xfrm>
          <a:prstGeom prst="rect">
            <a:avLst/>
          </a:prstGeom>
        </p:spPr>
        <p:txBody>
          <a:bodyPr wrap="square">
            <a:spAutoFit/>
          </a:bodyPr>
          <a:lstStyle/>
          <a:p>
            <a:pPr algn="just"/>
            <a:r>
              <a:rPr lang="en-US" dirty="0" smtClean="0">
                <a:solidFill>
                  <a:schemeClr val="tx2"/>
                </a:solidFill>
                <a:latin typeface="Gotham Light"/>
              </a:rPr>
              <a:t>To </a:t>
            </a:r>
            <a:r>
              <a:rPr lang="en-US" b="1" dirty="0" smtClean="0">
                <a:solidFill>
                  <a:schemeClr val="tx2"/>
                </a:solidFill>
                <a:latin typeface="Gotham Light"/>
              </a:rPr>
              <a:t>reduce the losses </a:t>
            </a:r>
            <a:r>
              <a:rPr lang="en-US" dirty="0" smtClean="0">
                <a:solidFill>
                  <a:schemeClr val="tx2"/>
                </a:solidFill>
                <a:latin typeface="Gotham Light"/>
              </a:rPr>
              <a:t>due to the friction between the parts, a</a:t>
            </a:r>
            <a:r>
              <a:rPr lang="en-US" dirty="0" smtClean="0">
                <a:solidFill>
                  <a:schemeClr val="tx2"/>
                </a:solidFill>
                <a:latin typeface="Gotham Light"/>
              </a:rPr>
              <a:t>ll </a:t>
            </a:r>
            <a:r>
              <a:rPr lang="en-US" dirty="0" smtClean="0">
                <a:solidFill>
                  <a:schemeClr val="tx2"/>
                </a:solidFill>
                <a:latin typeface="Gotham Light"/>
              </a:rPr>
              <a:t>the </a:t>
            </a:r>
            <a:r>
              <a:rPr lang="en-US" dirty="0" smtClean="0">
                <a:solidFill>
                  <a:schemeClr val="tx2"/>
                </a:solidFill>
                <a:latin typeface="Gotham Light"/>
              </a:rPr>
              <a:t>them are </a:t>
            </a:r>
            <a:r>
              <a:rPr lang="en-US" dirty="0" smtClean="0">
                <a:solidFill>
                  <a:schemeClr val="tx2"/>
                </a:solidFill>
                <a:latin typeface="Gotham Light"/>
              </a:rPr>
              <a:t>glued through the </a:t>
            </a:r>
            <a:r>
              <a:rPr lang="en-US" b="1" dirty="0" smtClean="0">
                <a:solidFill>
                  <a:schemeClr val="tx2"/>
                </a:solidFill>
                <a:latin typeface="Gotham Light"/>
              </a:rPr>
              <a:t>silicate bonding</a:t>
            </a:r>
            <a:r>
              <a:rPr lang="en-US" dirty="0" smtClean="0">
                <a:solidFill>
                  <a:schemeClr val="tx2"/>
                </a:solidFill>
                <a:latin typeface="Gotham Light"/>
              </a:rPr>
              <a:t>. The </a:t>
            </a:r>
            <a:r>
              <a:rPr lang="en-US" dirty="0">
                <a:solidFill>
                  <a:schemeClr val="tx2"/>
                </a:solidFill>
                <a:latin typeface="Gotham Light"/>
              </a:rPr>
              <a:t>upper clamp system is </a:t>
            </a:r>
            <a:r>
              <a:rPr lang="en-US" dirty="0" smtClean="0">
                <a:solidFill>
                  <a:schemeClr val="tx2"/>
                </a:solidFill>
                <a:latin typeface="Gotham Light"/>
              </a:rPr>
              <a:t>a </a:t>
            </a:r>
            <a:r>
              <a:rPr lang="en-US" dirty="0">
                <a:solidFill>
                  <a:schemeClr val="tx2"/>
                </a:solidFill>
                <a:latin typeface="Gotham Light"/>
              </a:rPr>
              <a:t>steel </a:t>
            </a:r>
            <a:r>
              <a:rPr lang="en-US" dirty="0" smtClean="0">
                <a:solidFill>
                  <a:schemeClr val="tx2"/>
                </a:solidFill>
                <a:latin typeface="Gotham Light"/>
              </a:rPr>
              <a:t>plate with a l/10 quality surface. For </a:t>
            </a:r>
            <a:r>
              <a:rPr lang="en-US" dirty="0">
                <a:solidFill>
                  <a:schemeClr val="tx2"/>
                </a:solidFill>
                <a:latin typeface="Gotham Light"/>
              </a:rPr>
              <a:t>this kind of gluing, we measured a minimum breaking strength of </a:t>
            </a:r>
            <a:r>
              <a:rPr lang="en-US" b="1" dirty="0">
                <a:solidFill>
                  <a:schemeClr val="tx2"/>
                </a:solidFill>
                <a:latin typeface="Gotham Light"/>
              </a:rPr>
              <a:t>5MPa</a:t>
            </a:r>
            <a:r>
              <a:rPr lang="en-US" dirty="0" smtClean="0">
                <a:solidFill>
                  <a:schemeClr val="tx2"/>
                </a:solidFill>
                <a:latin typeface="Gotham Light"/>
              </a:rPr>
              <a:t>.</a:t>
            </a:r>
            <a:endParaRPr lang="en-US" dirty="0">
              <a:solidFill>
                <a:schemeClr val="tx2"/>
              </a:solidFill>
              <a:latin typeface="Gotham Light"/>
            </a:endParaRPr>
          </a:p>
        </p:txBody>
      </p:sp>
      <p:sp>
        <p:nvSpPr>
          <p:cNvPr id="8" name="Title 1"/>
          <p:cNvSpPr txBox="1">
            <a:spLocks/>
          </p:cNvSpPr>
          <p:nvPr/>
        </p:nvSpPr>
        <p:spPr>
          <a:xfrm>
            <a:off x="1157236" y="80252"/>
            <a:ext cx="7853899" cy="532207"/>
          </a:xfrm>
          <a:prstGeom prst="rect">
            <a:avLst/>
          </a:prstGeom>
          <a:effectLst>
            <a:outerShdw blurRad="50800" dist="38100" dir="2700000" algn="tl" rotWithShape="0">
              <a:prstClr val="black">
                <a:alpha val="40000"/>
              </a:prstClr>
            </a:outerShdw>
          </a:effectLst>
        </p:spPr>
        <p:txBody>
          <a:bodyPr vert="horz" lIns="91430" tIns="45715" rIns="91430" bIns="45715" rtlCol="0" anchor="ctr">
            <a:noAutofit/>
          </a:bodyPr>
          <a:lstStyle>
            <a:lvl1pPr algn="ctr" defTabSz="914305" rtl="0" eaLnBrk="1" latinLnBrk="0" hangingPunct="1">
              <a:spcBef>
                <a:spcPct val="0"/>
              </a:spcBef>
              <a:buNone/>
              <a:defRPr sz="3200" b="1" i="0" kern="1200" baseline="0">
                <a:solidFill>
                  <a:schemeClr val="tx2"/>
                </a:solidFill>
                <a:latin typeface="Gotham Book"/>
                <a:ea typeface="+mj-ea"/>
                <a:cs typeface="Gotham Book"/>
              </a:defRPr>
            </a:lvl1pPr>
          </a:lstStyle>
          <a:p>
            <a:r>
              <a:rPr lang="it-IT" dirty="0" err="1" smtClean="0"/>
              <a:t>Gluing</a:t>
            </a:r>
            <a:r>
              <a:rPr lang="it-IT" dirty="0" smtClean="0"/>
              <a:t> procedure</a:t>
            </a:r>
            <a:endParaRPr lang="en-US" dirty="0"/>
          </a:p>
        </p:txBody>
      </p:sp>
      <p:pic>
        <p:nvPicPr>
          <p:cNvPr id="9" name="Picture 3" descr="C:\Users\travasso\Dropbox\Monolitiche (1)\Montaggio NI - Lug2015\20150618_104842.jpg"/>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6334" y="2387242"/>
            <a:ext cx="2514801" cy="447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092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7536" y="893762"/>
            <a:ext cx="4320000" cy="5760000"/>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231" y="893762"/>
            <a:ext cx="4320000" cy="5760000"/>
          </a:xfrm>
          <a:prstGeom prst="rect">
            <a:avLst/>
          </a:prstGeom>
        </p:spPr>
      </p:pic>
      <p:sp>
        <p:nvSpPr>
          <p:cNvPr id="8" name="Title 7"/>
          <p:cNvSpPr>
            <a:spLocks noGrp="1"/>
          </p:cNvSpPr>
          <p:nvPr>
            <p:ph type="title"/>
          </p:nvPr>
        </p:nvSpPr>
        <p:spPr/>
        <p:txBody>
          <a:bodyPr/>
          <a:lstStyle/>
          <a:p>
            <a:r>
              <a:rPr lang="en-US" dirty="0" smtClean="0"/>
              <a:t>Mirror payload</a:t>
            </a:r>
            <a:endParaRPr lang="en-US" dirty="0"/>
          </a:p>
        </p:txBody>
      </p:sp>
      <p:sp>
        <p:nvSpPr>
          <p:cNvPr id="11" name="Date Placeholder 3"/>
          <p:cNvSpPr>
            <a:spLocks noGrp="1"/>
          </p:cNvSpPr>
          <p:nvPr>
            <p:ph type="dt" sz="half" idx="10"/>
          </p:nvPr>
        </p:nvSpPr>
        <p:spPr>
          <a:xfrm>
            <a:off x="457200" y="6356361"/>
            <a:ext cx="2362200" cy="365125"/>
          </a:xfrm>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12" name="Footer Placeholder 3"/>
          <p:cNvSpPr>
            <a:spLocks noGrp="1"/>
          </p:cNvSpPr>
          <p:nvPr>
            <p:ph type="ftr" sz="quarter" idx="11"/>
          </p:nvPr>
        </p:nvSpPr>
        <p:spPr>
          <a:xfrm>
            <a:off x="2819400" y="6356361"/>
            <a:ext cx="4191000" cy="365125"/>
          </a:xfrm>
        </p:spPr>
        <p:txBody>
          <a:bodyPr/>
          <a:lstStyle/>
          <a:p>
            <a:r>
              <a:rPr lang="en-US" dirty="0" smtClean="0">
                <a:solidFill>
                  <a:prstClr val="black">
                    <a:tint val="75000"/>
                  </a:prstClr>
                </a:solidFill>
              </a:rPr>
              <a:t>F. Travasso on behalf of VIRGO Collaboration</a:t>
            </a: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8</a:t>
            </a:fld>
            <a:endParaRPr lang="en-US">
              <a:solidFill>
                <a:prstClr val="black">
                  <a:tint val="75000"/>
                </a:prstClr>
              </a:solidFill>
              <a:latin typeface="Calibri"/>
            </a:endParaRPr>
          </a:p>
        </p:txBody>
      </p:sp>
    </p:spTree>
    <p:extLst>
      <p:ext uri="{BB962C8B-B14F-4D97-AF65-F5344CB8AC3E}">
        <p14:creationId xmlns:p14="http://schemas.microsoft.com/office/powerpoint/2010/main" val="2800919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Pre-installation tests </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dirty="0">
              <a:solidFill>
                <a:prstClr val="black">
                  <a:tint val="75000"/>
                </a:prstClr>
              </a:solidFill>
            </a:endParaRPr>
          </a:p>
        </p:txBody>
      </p:sp>
      <p:pic>
        <p:nvPicPr>
          <p:cNvPr id="7"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4212916" y="1844194"/>
            <a:ext cx="4790364" cy="335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3"/>
          <p:cNvSpPr>
            <a:spLocks noGrp="1"/>
          </p:cNvSpPr>
          <p:nvPr>
            <p:ph type="dt" sz="half" idx="10"/>
          </p:nvPr>
        </p:nvSpPr>
        <p:spPr>
          <a:xfrm>
            <a:off x="457200" y="6356361"/>
            <a:ext cx="2362200" cy="365125"/>
          </a:xfrm>
        </p:spPr>
        <p:txBody>
          <a:bodyPr/>
          <a:lstStyle/>
          <a:p>
            <a:r>
              <a:rPr lang="it-IT" smtClean="0">
                <a:solidFill>
                  <a:prstClr val="black">
                    <a:tint val="75000"/>
                  </a:prstClr>
                </a:solidFill>
              </a:rPr>
              <a:t>12th Amaldi Conference - 10/07/17</a:t>
            </a:r>
            <a:endParaRPr lang="en-US" dirty="0">
              <a:solidFill>
                <a:prstClr val="black">
                  <a:tint val="75000"/>
                </a:prstClr>
              </a:solidFill>
            </a:endParaRPr>
          </a:p>
        </p:txBody>
      </p:sp>
      <p:sp>
        <p:nvSpPr>
          <p:cNvPr id="10" name="Footer Placeholder 3"/>
          <p:cNvSpPr>
            <a:spLocks noGrp="1"/>
          </p:cNvSpPr>
          <p:nvPr>
            <p:ph type="ftr" sz="quarter" idx="11"/>
          </p:nvPr>
        </p:nvSpPr>
        <p:spPr>
          <a:xfrm>
            <a:off x="2819400" y="6356361"/>
            <a:ext cx="4191000" cy="365125"/>
          </a:xfrm>
        </p:spPr>
        <p:txBody>
          <a:bodyPr/>
          <a:lstStyle/>
          <a:p>
            <a:r>
              <a:rPr lang="en-US" dirty="0" smtClean="0">
                <a:solidFill>
                  <a:prstClr val="black">
                    <a:tint val="75000"/>
                  </a:prstClr>
                </a:solidFill>
              </a:rPr>
              <a:t>F. Travasso on behalf of VIRGO Collaboration</a:t>
            </a:r>
          </a:p>
        </p:txBody>
      </p:sp>
      <p:sp>
        <p:nvSpPr>
          <p:cNvPr id="3" name="Rectangle 2"/>
          <p:cNvSpPr/>
          <p:nvPr/>
        </p:nvSpPr>
        <p:spPr>
          <a:xfrm>
            <a:off x="252482" y="1159728"/>
            <a:ext cx="4428699" cy="3693319"/>
          </a:xfrm>
          <a:prstGeom prst="rect">
            <a:avLst/>
          </a:prstGeom>
        </p:spPr>
        <p:txBody>
          <a:bodyPr wrap="square">
            <a:spAutoFit/>
          </a:bodyPr>
          <a:lstStyle/>
          <a:p>
            <a:r>
              <a:rPr lang="en-US" dirty="0" smtClean="0">
                <a:solidFill>
                  <a:schemeClr val="tx2"/>
                </a:solidFill>
                <a:latin typeface="Gotham Light"/>
              </a:rPr>
              <a:t>Dozens of tests were </a:t>
            </a:r>
            <a:r>
              <a:rPr lang="en-US" dirty="0">
                <a:solidFill>
                  <a:schemeClr val="tx2"/>
                </a:solidFill>
                <a:latin typeface="Gotham Light"/>
              </a:rPr>
              <a:t>performed in the </a:t>
            </a:r>
            <a:r>
              <a:rPr lang="en-US" dirty="0" smtClean="0">
                <a:solidFill>
                  <a:schemeClr val="tx2"/>
                </a:solidFill>
                <a:latin typeface="Gotham Light"/>
              </a:rPr>
              <a:t>VIRGO </a:t>
            </a:r>
            <a:r>
              <a:rPr lang="en-US" dirty="0">
                <a:solidFill>
                  <a:schemeClr val="tx2"/>
                </a:solidFill>
                <a:latin typeface="Gotham Light"/>
              </a:rPr>
              <a:t>labs on each single part of the suspension/payload </a:t>
            </a:r>
            <a:r>
              <a:rPr lang="en-US" dirty="0" smtClean="0">
                <a:solidFill>
                  <a:schemeClr val="tx2"/>
                </a:solidFill>
                <a:latin typeface="Gotham Light"/>
              </a:rPr>
              <a:t>system and </a:t>
            </a:r>
            <a:r>
              <a:rPr lang="en-US" dirty="0">
                <a:solidFill>
                  <a:schemeClr val="tx2"/>
                </a:solidFill>
                <a:latin typeface="Gotham Light"/>
              </a:rPr>
              <a:t>all of them were </a:t>
            </a:r>
            <a:r>
              <a:rPr lang="en-US" dirty="0" smtClean="0">
                <a:solidFill>
                  <a:schemeClr val="tx2"/>
                </a:solidFill>
                <a:latin typeface="Gotham Light"/>
              </a:rPr>
              <a:t>OK. </a:t>
            </a:r>
          </a:p>
          <a:p>
            <a:endParaRPr lang="en-US" dirty="0">
              <a:solidFill>
                <a:schemeClr val="tx2"/>
              </a:solidFill>
              <a:latin typeface="Gotham Light"/>
            </a:endParaRPr>
          </a:p>
          <a:p>
            <a:r>
              <a:rPr lang="en-US" dirty="0" smtClean="0">
                <a:solidFill>
                  <a:schemeClr val="tx2"/>
                </a:solidFill>
                <a:latin typeface="Gotham Light"/>
              </a:rPr>
              <a:t>Maybe the most peculiar one was the hammer test that was performed in November 2014 successfully </a:t>
            </a:r>
          </a:p>
          <a:p>
            <a:endParaRPr lang="en-US" dirty="0">
              <a:solidFill>
                <a:schemeClr val="tx2"/>
              </a:solidFill>
              <a:latin typeface="Gotham Light"/>
            </a:endParaRPr>
          </a:p>
          <a:p>
            <a:r>
              <a:rPr lang="en-US" dirty="0" smtClean="0">
                <a:solidFill>
                  <a:schemeClr val="tx2"/>
                </a:solidFill>
                <a:latin typeface="Gotham Light"/>
              </a:rPr>
              <a:t>To download the video: </a:t>
            </a:r>
            <a:r>
              <a:rPr lang="en-US" dirty="0">
                <a:solidFill>
                  <a:schemeClr val="tx2"/>
                </a:solidFill>
                <a:latin typeface="Gotham Light"/>
              </a:rPr>
              <a:t>https://www.youtube.com/watch?v=qlJ0o7R4-LU</a:t>
            </a:r>
            <a:endParaRPr lang="en-US" dirty="0" smtClean="0">
              <a:solidFill>
                <a:schemeClr val="tx2"/>
              </a:solidFill>
              <a:latin typeface="Gotham Light"/>
            </a:endParaRPr>
          </a:p>
          <a:p>
            <a:endParaRPr lang="en-US" dirty="0">
              <a:solidFill>
                <a:schemeClr val="tx2"/>
              </a:solidFill>
              <a:latin typeface="Gotham Light"/>
            </a:endParaRPr>
          </a:p>
        </p:txBody>
      </p:sp>
    </p:spTree>
    <p:extLst>
      <p:ext uri="{BB962C8B-B14F-4D97-AF65-F5344CB8AC3E}">
        <p14:creationId xmlns:p14="http://schemas.microsoft.com/office/powerpoint/2010/main" val="73237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400" dirty="0" smtClean="0">
            <a:latin typeface="Gotham Medium"/>
            <a:cs typeface="Gotham Medium"/>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5317</TotalTime>
  <Words>3458</Words>
  <Application>Microsoft Office PowerPoint</Application>
  <PresentationFormat>On-screen Show (4:3)</PresentationFormat>
  <Paragraphs>499</Paragraphs>
  <Slides>45</Slides>
  <Notes>2</Notes>
  <HiddenSlides>5</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1_Office Theme</vt:lpstr>
      <vt:lpstr>Graph</vt:lpstr>
      <vt:lpstr>Status of the Monolithic Suspensions for Advanced VIRGO</vt:lpstr>
      <vt:lpstr>Outlines</vt:lpstr>
      <vt:lpstr>Monolithic issue</vt:lpstr>
      <vt:lpstr>Overview of monolithic suspension assembly </vt:lpstr>
      <vt:lpstr>PowerPoint Presentation</vt:lpstr>
      <vt:lpstr>PowerPoint Presentation</vt:lpstr>
      <vt:lpstr>PowerPoint Presentation</vt:lpstr>
      <vt:lpstr>Mirror payload</vt:lpstr>
      <vt:lpstr>Pre-installation tests </vt:lpstr>
      <vt:lpstr>WI failure</vt:lpstr>
      <vt:lpstr>Failures history</vt:lpstr>
      <vt:lpstr>Project choices</vt:lpstr>
      <vt:lpstr>Vacuum issue</vt:lpstr>
      <vt:lpstr>Summary of a long story</vt:lpstr>
      <vt:lpstr>Vacuum tests at VIRGO site</vt:lpstr>
      <vt:lpstr>Venting simulation/calculation</vt:lpstr>
      <vt:lpstr>Vacuum test - velocimeter</vt:lpstr>
      <vt:lpstr>Clean vs dirty venting</vt:lpstr>
      <vt:lpstr>Electrostatic effect</vt:lpstr>
      <vt:lpstr>Dust analysis</vt:lpstr>
      <vt:lpstr>Summary of MS failures</vt:lpstr>
      <vt:lpstr>Next steps toward  monolithic suspensions re-installation</vt:lpstr>
      <vt:lpstr>Upgrade of our Vacuum set-up </vt:lpstr>
      <vt:lpstr>Fiber guards: Talk of Luca Naticchioni</vt:lpstr>
      <vt:lpstr>Upgrading of towers cleanliness</vt:lpstr>
      <vt:lpstr>Validation of new vacuum clean procedures</vt:lpstr>
      <vt:lpstr>New tools</vt:lpstr>
      <vt:lpstr>New procedure for the anchors production</vt:lpstr>
      <vt:lpstr>Updating of the tools for validating  the fiber production</vt:lpstr>
      <vt:lpstr>High speed camera</vt:lpstr>
      <vt:lpstr>Breaking test with High Speed Camera</vt:lpstr>
      <vt:lpstr>Breaking light emission</vt:lpstr>
      <vt:lpstr>Optical system for dust contamination  monitoring via Si wafer inspection</vt:lpstr>
      <vt:lpstr>PowerPoint Presentation</vt:lpstr>
      <vt:lpstr>A new collaboration</vt:lpstr>
      <vt:lpstr>Mirror box</vt:lpstr>
      <vt:lpstr>Next steps</vt:lpstr>
      <vt:lpstr>Installation of monolithic suspensions</vt:lpstr>
      <vt:lpstr>Installation of monolithic suspensions</vt:lpstr>
      <vt:lpstr>Possible integrated planning</vt:lpstr>
      <vt:lpstr>PowerPoint Presentation</vt:lpstr>
      <vt:lpstr>Possible integrated planning</vt:lpstr>
      <vt:lpstr>North arm installation plan</vt:lpstr>
      <vt:lpstr>Fibers Production and Validation  Procedure </vt:lpstr>
      <vt:lpstr>Fused Silica Breaking Strength</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MONOLITHIC SUSPENSION ISSUE</dc:title>
  <dc:creator>Giovanni  Losurdo</dc:creator>
  <cp:lastModifiedBy>travasso</cp:lastModifiedBy>
  <cp:revision>278</cp:revision>
  <dcterms:created xsi:type="dcterms:W3CDTF">2016-08-26T11:55:46Z</dcterms:created>
  <dcterms:modified xsi:type="dcterms:W3CDTF">2017-07-10T22:41:42Z</dcterms:modified>
</cp:coreProperties>
</file>