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79" r:id="rId3"/>
    <p:sldId id="257" r:id="rId4"/>
    <p:sldId id="280" r:id="rId5"/>
    <p:sldId id="285" r:id="rId6"/>
    <p:sldId id="258" r:id="rId7"/>
    <p:sldId id="270" r:id="rId8"/>
    <p:sldId id="290" r:id="rId9"/>
    <p:sldId id="291" r:id="rId10"/>
    <p:sldId id="272" r:id="rId11"/>
    <p:sldId id="294" r:id="rId12"/>
    <p:sldId id="296" r:id="rId13"/>
    <p:sldId id="263" r:id="rId14"/>
    <p:sldId id="278" r:id="rId15"/>
    <p:sldId id="273" r:id="rId16"/>
    <p:sldId id="266" r:id="rId17"/>
    <p:sldId id="274" r:id="rId18"/>
    <p:sldId id="264" r:id="rId19"/>
    <p:sldId id="267" r:id="rId20"/>
    <p:sldId id="265" r:id="rId21"/>
    <p:sldId id="299" r:id="rId22"/>
    <p:sldId id="275" r:id="rId23"/>
    <p:sldId id="276" r:id="rId24"/>
    <p:sldId id="297" r:id="rId25"/>
    <p:sldId id="288" r:id="rId26"/>
    <p:sldId id="289" r:id="rId27"/>
    <p:sldId id="292" r:id="rId28"/>
    <p:sldId id="293" r:id="rId29"/>
    <p:sldId id="259" r:id="rId30"/>
    <p:sldId id="260" r:id="rId31"/>
    <p:sldId id="295" r:id="rId32"/>
    <p:sldId id="29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102" d="100"/>
          <a:sy n="102" d="100"/>
        </p:scale>
        <p:origin x="-9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65F240-23B0-8F43-A05D-2E861B18A80A}" type="datetime1">
              <a:rPr lang="en-US" smtClean="0"/>
              <a:t>8/23/17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4E47F9-6811-9349-857A-1B866EE9AB5D}" type="slidenum">
              <a:rPr lang="en-US" smtClean="0"/>
              <a:t>‹#›</a:t>
            </a:fld>
            <a:endParaRPr lang="en-US"/>
          </a:p>
        </p:txBody>
      </p:sp>
    </p:spTree>
    <p:extLst>
      <p:ext uri="{BB962C8B-B14F-4D97-AF65-F5344CB8AC3E}">
        <p14:creationId xmlns:p14="http://schemas.microsoft.com/office/powerpoint/2010/main" val="3806618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1C935-F4DB-814F-BB66-EBAD4D8543C0}" type="datetime1">
              <a:rPr lang="en-US" smtClean="0"/>
              <a:t>8/23/17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4A886-3D69-844A-9342-B172125BFF10}" type="slidenum">
              <a:rPr lang="en-US" smtClean="0"/>
              <a:t>‹#›</a:t>
            </a:fld>
            <a:endParaRPr lang="en-US"/>
          </a:p>
        </p:txBody>
      </p:sp>
    </p:spTree>
    <p:extLst>
      <p:ext uri="{BB962C8B-B14F-4D97-AF65-F5344CB8AC3E}">
        <p14:creationId xmlns:p14="http://schemas.microsoft.com/office/powerpoint/2010/main" val="27441301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04A886-3D69-844A-9342-B172125BFF10}" type="slidenum">
              <a:rPr lang="en-US" smtClean="0"/>
              <a:t>1</a:t>
            </a:fld>
            <a:endParaRPr lang="en-US"/>
          </a:p>
        </p:txBody>
      </p:sp>
    </p:spTree>
    <p:extLst>
      <p:ext uri="{BB962C8B-B14F-4D97-AF65-F5344CB8AC3E}">
        <p14:creationId xmlns:p14="http://schemas.microsoft.com/office/powerpoint/2010/main" val="174948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can also see the distinct difference between the APR and 2H EOS models for the NS, in terms of deformability signatures! For the 2H model, the first deformations occur earlier in magnitude and phase in band than for the APR model (this will be relevant later!).</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10</a:t>
            </a:fld>
            <a:endParaRPr lang="en-US"/>
          </a:p>
        </p:txBody>
      </p:sp>
    </p:spTree>
    <p:extLst>
      <p:ext uri="{BB962C8B-B14F-4D97-AF65-F5344CB8AC3E}">
        <p14:creationId xmlns:p14="http://schemas.microsoft.com/office/powerpoint/2010/main" val="383367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can also see the distinct difference between the APR and 2H EOS models for the NS, in terms of deformability signatures! For the 2H model, the first deformations occur earlier in magnitude and phase in band than for the APR model (this will be relevant later!).</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11</a:t>
            </a:fld>
            <a:endParaRPr lang="en-US"/>
          </a:p>
        </p:txBody>
      </p:sp>
    </p:spTree>
    <p:extLst>
      <p:ext uri="{BB962C8B-B14F-4D97-AF65-F5344CB8AC3E}">
        <p14:creationId xmlns:p14="http://schemas.microsoft.com/office/powerpoint/2010/main" val="383367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can see the deformation signatures in the signal models we have, but will actually be able to identify them, buried in the noise of the detector </a:t>
            </a:r>
            <a:r>
              <a:rPr lang="en-US" baseline="0" dirty="0" err="1" smtClean="0"/>
              <a:t>datastream</a:t>
            </a:r>
            <a:r>
              <a:rPr lang="en-US" baseline="0" dirty="0" smtClean="0"/>
              <a:t>?  Since our intent is to see these deformation signatures in order to do cosmography, we began looking into next generation detectors to see how well </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12</a:t>
            </a:fld>
            <a:endParaRPr lang="en-US"/>
          </a:p>
        </p:txBody>
      </p:sp>
    </p:spTree>
    <p:extLst>
      <p:ext uri="{BB962C8B-B14F-4D97-AF65-F5344CB8AC3E}">
        <p14:creationId xmlns:p14="http://schemas.microsoft.com/office/powerpoint/2010/main" val="512831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the moment of truth: We injected signals of NSBH systems of mass ratio 3,4, and 5 with EOS models APR, 2H, and without matter signatures into the ET </a:t>
            </a:r>
            <a:r>
              <a:rPr lang="en-US" baseline="0" dirty="0" err="1" smtClean="0"/>
              <a:t>datastream</a:t>
            </a:r>
            <a:r>
              <a:rPr lang="en-US" baseline="0" dirty="0" smtClean="0"/>
              <a:t>. As we can see by comparing the top with the bottom plot, in the injected </a:t>
            </a:r>
            <a:r>
              <a:rPr lang="en-US" baseline="0" dirty="0" err="1" smtClean="0"/>
              <a:t>timeseries</a:t>
            </a:r>
            <a:r>
              <a:rPr lang="en-US" baseline="0" dirty="0" smtClean="0"/>
              <a:t>, the signal is quite loud and noticeable compared to the noise level! (it experiences some thickening as a result of the noise).  And, on the right we graph the magnitude and phase of the FFTs of the </a:t>
            </a:r>
            <a:r>
              <a:rPr lang="en-US" baseline="0" dirty="0" err="1" smtClean="0"/>
              <a:t>timeseries</a:t>
            </a:r>
            <a:r>
              <a:rPr lang="en-US" baseline="0" dirty="0" smtClean="0"/>
              <a:t>, and see that this is simply a noisier version of the theoretical signal we looked at earlier!</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13</a:t>
            </a:fld>
            <a:endParaRPr lang="en-US"/>
          </a:p>
        </p:txBody>
      </p:sp>
    </p:spTree>
    <p:extLst>
      <p:ext uri="{BB962C8B-B14F-4D97-AF65-F5344CB8AC3E}">
        <p14:creationId xmlns:p14="http://schemas.microsoft.com/office/powerpoint/2010/main" val="373458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plot our FFTs in magnitude and phase along with the </a:t>
            </a:r>
            <a:r>
              <a:rPr lang="en-US" baseline="0" dirty="0" err="1" smtClean="0"/>
              <a:t>noisecurves</a:t>
            </a:r>
            <a:r>
              <a:rPr lang="en-US" baseline="0" dirty="0" smtClean="0"/>
              <a:t> of ET for the APR and 2H EOS models.  The bottom shows the recolored ASD for ET, and the top shows the </a:t>
            </a:r>
            <a:r>
              <a:rPr lang="en-US" baseline="0" dirty="0" err="1" smtClean="0"/>
              <a:t>signal+noise</a:t>
            </a:r>
            <a:r>
              <a:rPr lang="en-US" baseline="0" dirty="0" smtClean="0"/>
              <a:t>.  Plotted in red (barely visible) is the waveform without matter signatures.</a:t>
            </a:r>
          </a:p>
          <a:p>
            <a:r>
              <a:rPr lang="en-US" baseline="0" dirty="0" smtClean="0"/>
              <a:t>We choose one of our systems with a mass ratio of five to demonstrate our analysis.  The SNR distributions are not a strong function of mass or spin</a:t>
            </a:r>
            <a:r>
              <a:rPr lang="mr-IN" baseline="0" dirty="0" smtClean="0"/>
              <a:t>…</a:t>
            </a:r>
            <a:endParaRPr lang="en-US" dirty="0" smtClean="0"/>
          </a:p>
          <a:p>
            <a:r>
              <a:rPr lang="en-US" dirty="0" smtClean="0"/>
              <a:t>The good</a:t>
            </a:r>
            <a:r>
              <a:rPr lang="en-US" baseline="0" dirty="0" smtClean="0"/>
              <a:t> news: NSBH systems will be visible quite above the noise floor of ET, especially for nearby sources!</a:t>
            </a:r>
          </a:p>
          <a:p>
            <a:r>
              <a:rPr lang="en-US" baseline="0" dirty="0" smtClean="0"/>
              <a:t>The bad news: we’ll be hard-pressed to find signatures of matter by eye in magnitude, if we assume the same amount of white noise in </a:t>
            </a:r>
            <a:r>
              <a:rPr lang="en-US" baseline="0" dirty="0" err="1" smtClean="0"/>
              <a:t>aLIGO</a:t>
            </a:r>
            <a:r>
              <a:rPr lang="en-US" baseline="0" dirty="0" smtClean="0"/>
              <a:t> as in ET.  But this makes sense, considering that the frequency of deformability in magnitude is generally ABOVE 1.5 kHz, and we don’t expect to have great sensitivity at those high frequencies.</a:t>
            </a:r>
          </a:p>
        </p:txBody>
      </p:sp>
      <p:sp>
        <p:nvSpPr>
          <p:cNvPr id="4" name="Slide Number Placeholder 3"/>
          <p:cNvSpPr>
            <a:spLocks noGrp="1"/>
          </p:cNvSpPr>
          <p:nvPr>
            <p:ph type="sldNum" sz="quarter" idx="10"/>
          </p:nvPr>
        </p:nvSpPr>
        <p:spPr/>
        <p:txBody>
          <a:bodyPr/>
          <a:lstStyle/>
          <a:p>
            <a:fld id="{0D04A886-3D69-844A-9342-B172125BFF10}" type="slidenum">
              <a:rPr lang="en-US" smtClean="0"/>
              <a:t>14</a:t>
            </a:fld>
            <a:endParaRPr lang="en-US"/>
          </a:p>
        </p:txBody>
      </p:sp>
    </p:spTree>
    <p:extLst>
      <p:ext uri="{BB962C8B-B14F-4D97-AF65-F5344CB8AC3E}">
        <p14:creationId xmlns:p14="http://schemas.microsoft.com/office/powerpoint/2010/main" val="181115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the analysis we have done thus far is done assuming that the NSBH system is 10 </a:t>
            </a:r>
            <a:r>
              <a:rPr lang="en-US" baseline="0" dirty="0" err="1" smtClean="0"/>
              <a:t>Mpc</a:t>
            </a:r>
            <a:r>
              <a:rPr lang="en-US" baseline="0" dirty="0" smtClean="0"/>
              <a:t> away from the Earth.  Realistically, these types of systems live much farther away from us.  How does the </a:t>
            </a:r>
            <a:r>
              <a:rPr lang="en-US" baseline="0" dirty="0" err="1" smtClean="0"/>
              <a:t>observability</a:t>
            </a:r>
            <a:r>
              <a:rPr lang="en-US" baseline="0" dirty="0" smtClean="0"/>
              <a:t> of the tidal parameter scale with the redshift of the source?</a:t>
            </a:r>
          </a:p>
          <a:p>
            <a:r>
              <a:rPr lang="en-US" baseline="0" dirty="0" smtClean="0"/>
              <a:t>We </a:t>
            </a:r>
            <a:r>
              <a:rPr lang="en-US" baseline="0" dirty="0" smtClean="0"/>
              <a:t>can calculate the signal SNR from the </a:t>
            </a:r>
            <a:r>
              <a:rPr lang="en-US" baseline="0" dirty="0" smtClean="0"/>
              <a:t>waveform using this integral formula.  Here, we get the horizon distance to the signal using the  Planck13.luminosity_distance(z) function, and then scale the amplitude by the horizon distance to the source.  However, in a true analysis we would use PE to get the horizon distance to the source from the amplitude of the gravitational wave signal.</a:t>
            </a:r>
          </a:p>
          <a:p>
            <a:r>
              <a:rPr lang="en-US" baseline="0" dirty="0" err="1" smtClean="0"/>
              <a:t>aLIGO</a:t>
            </a:r>
            <a:r>
              <a:rPr lang="en-US" baseline="0" dirty="0" smtClean="0"/>
              <a:t>: z=1 corresponds to rho=1; z=0.3 corresponds to rho=10.  ET: z=1 corresponds to rho=11; z=0.3 corresponds to rho~100.</a:t>
            </a:r>
          </a:p>
          <a:p>
            <a:r>
              <a:rPr lang="en-US" baseline="0" dirty="0" smtClean="0"/>
              <a:t>This is why we need next generation detectors!</a:t>
            </a:r>
            <a:endParaRPr lang="en-US" baseline="0" dirty="0" smtClean="0"/>
          </a:p>
        </p:txBody>
      </p:sp>
      <p:sp>
        <p:nvSpPr>
          <p:cNvPr id="4" name="Slide Number Placeholder 3"/>
          <p:cNvSpPr>
            <a:spLocks noGrp="1"/>
          </p:cNvSpPr>
          <p:nvPr>
            <p:ph type="sldNum" sz="quarter" idx="10"/>
          </p:nvPr>
        </p:nvSpPr>
        <p:spPr/>
        <p:txBody>
          <a:bodyPr/>
          <a:lstStyle/>
          <a:p>
            <a:fld id="{0D04A886-3D69-844A-9342-B172125BFF10}" type="slidenum">
              <a:rPr lang="en-US" smtClean="0"/>
              <a:t>15</a:t>
            </a:fld>
            <a:endParaRPr lang="en-US"/>
          </a:p>
        </p:txBody>
      </p:sp>
    </p:spTree>
    <p:extLst>
      <p:ext uri="{BB962C8B-B14F-4D97-AF65-F5344CB8AC3E}">
        <p14:creationId xmlns:p14="http://schemas.microsoft.com/office/powerpoint/2010/main" val="173154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neat thing is, redshift is on our side! What we see is that for sources around redshifts of 0.5, the deformability frequency will be </a:t>
            </a:r>
            <a:r>
              <a:rPr lang="en-US" baseline="0" dirty="0" err="1" smtClean="0"/>
              <a:t>redshifted</a:t>
            </a:r>
            <a:r>
              <a:rPr lang="en-US" baseline="0" dirty="0" smtClean="0"/>
              <a:t> into the detector band, so those signatures in magnitude that were previously masked by the high frequency noise levels in ET could be detectable above the noise floor!</a:t>
            </a:r>
            <a:endParaRPr lang="en-US" baseline="0" dirty="0" smtClean="0"/>
          </a:p>
          <a:p>
            <a:r>
              <a:rPr lang="en-US" baseline="0" dirty="0" smtClean="0"/>
              <a:t>Of </a:t>
            </a:r>
            <a:r>
              <a:rPr lang="en-US" baseline="0" dirty="0" smtClean="0"/>
              <a:t>course, this requires that we can accurately </a:t>
            </a:r>
            <a:r>
              <a:rPr lang="en-US" baseline="0" dirty="0" smtClean="0"/>
              <a:t>identify this deformation signature</a:t>
            </a:r>
            <a:r>
              <a:rPr lang="mr-IN" baseline="0" dirty="0" smtClean="0"/>
              <a:t>…</a:t>
            </a:r>
            <a:r>
              <a:rPr lang="en-US" baseline="0" dirty="0" smtClean="0"/>
              <a:t>and thereby we consult 1) statistical amplitude uncertainty and 2) calibration uncertainties in magnitude and phase.</a:t>
            </a:r>
          </a:p>
        </p:txBody>
      </p:sp>
      <p:sp>
        <p:nvSpPr>
          <p:cNvPr id="4" name="Slide Number Placeholder 3"/>
          <p:cNvSpPr>
            <a:spLocks noGrp="1"/>
          </p:cNvSpPr>
          <p:nvPr>
            <p:ph type="sldNum" sz="quarter" idx="10"/>
          </p:nvPr>
        </p:nvSpPr>
        <p:spPr/>
        <p:txBody>
          <a:bodyPr/>
          <a:lstStyle/>
          <a:p>
            <a:fld id="{0D04A886-3D69-844A-9342-B172125BFF10}" type="slidenum">
              <a:rPr lang="en-US" smtClean="0"/>
              <a:t>16</a:t>
            </a:fld>
            <a:endParaRPr lang="en-US"/>
          </a:p>
        </p:txBody>
      </p:sp>
    </p:spTree>
    <p:extLst>
      <p:ext uri="{BB962C8B-B14F-4D97-AF65-F5344CB8AC3E}">
        <p14:creationId xmlns:p14="http://schemas.microsoft.com/office/powerpoint/2010/main" val="123866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calibration uncertainty budget for L1 is shown here (magnitude is shown as a percentage, and phase shown in degrees).  What we see is that at both low and high frequencies there is much greater calibration uncertainty..</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17</a:t>
            </a:fld>
            <a:endParaRPr lang="en-US"/>
          </a:p>
        </p:txBody>
      </p:sp>
    </p:spTree>
    <p:extLst>
      <p:ext uri="{BB962C8B-B14F-4D97-AF65-F5344CB8AC3E}">
        <p14:creationId xmlns:p14="http://schemas.microsoft.com/office/powerpoint/2010/main" val="118934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our previous plots as a guide for determining the redshift of the source, we can then determine what the calibration uncertainty will be at the deformation frequency, as a function of source redshift.  For searching out BNS and NSBH mergers, we are only interested in redshifts spanning 10^(-2) to about redshifts of 10.  </a:t>
            </a:r>
            <a:r>
              <a:rPr lang="en-US" baseline="0" dirty="0" smtClean="0"/>
              <a:t>The main takeaway from these plots are that low redshift sources have lower calibration uncertainty in phase, but high calibration uncertainty in magnitude due to the frequency at which deformation occurs, for the APR EOS.  For the 2H EOS, both high and low redshift sources will experience higher calibration uncertainty in magnitude at </a:t>
            </a:r>
            <a:r>
              <a:rPr lang="en-US" baseline="0" dirty="0" err="1" smtClean="0"/>
              <a:t>fTD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18</a:t>
            </a:fld>
            <a:endParaRPr lang="en-US"/>
          </a:p>
        </p:txBody>
      </p:sp>
    </p:spTree>
    <p:extLst>
      <p:ext uri="{BB962C8B-B14F-4D97-AF65-F5344CB8AC3E}">
        <p14:creationId xmlns:p14="http://schemas.microsoft.com/office/powerpoint/2010/main" val="2401352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Used Lackey Tidal SEOBNRv2 Reduced Order Model calibrated to numerical</a:t>
            </a:r>
            <a:r>
              <a:rPr lang="en-US" baseline="0" dirty="0" smtClean="0"/>
              <a:t> relativity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19</a:t>
            </a:fld>
            <a:endParaRPr lang="en-US"/>
          </a:p>
        </p:txBody>
      </p:sp>
    </p:spTree>
    <p:extLst>
      <p:ext uri="{BB962C8B-B14F-4D97-AF65-F5344CB8AC3E}">
        <p14:creationId xmlns:p14="http://schemas.microsoft.com/office/powerpoint/2010/main" val="231915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in cartography, in cosmography</a:t>
            </a:r>
            <a:r>
              <a:rPr lang="en-US" baseline="0" dirty="0" smtClean="0"/>
              <a:t> we describe the universe using distance measures. However, in a universe accelerating in its expansion, The </a:t>
            </a:r>
            <a:r>
              <a:rPr lang="en-US" baseline="0" dirty="0" err="1" smtClean="0"/>
              <a:t>comoving</a:t>
            </a:r>
            <a:r>
              <a:rPr lang="en-US" baseline="0" dirty="0" smtClean="0"/>
              <a:t> distance, or the unchanging (proper) distance between two objects moving in the Hubble flow, does not maintain a simple linear relationship with the source redshift, a proxy for how fast the source is moving away from us.  Luminosity distance is simply the </a:t>
            </a:r>
            <a:r>
              <a:rPr lang="en-US" baseline="0" dirty="0" err="1" smtClean="0"/>
              <a:t>comoving</a:t>
            </a:r>
            <a:r>
              <a:rPr lang="en-US" baseline="0" dirty="0" smtClean="0"/>
              <a:t> distance divided by 1+z.  Thus the relationship depends on the properties of the universe, which we call cosmological parameters, and these are { </a:t>
            </a:r>
            <a:r>
              <a:rPr lang="mr-IN" baseline="0" dirty="0" smtClean="0"/>
              <a:t>…</a:t>
            </a:r>
            <a:r>
              <a:rPr lang="en-US" baseline="0" dirty="0" smtClean="0"/>
              <a:t> }.  As shown by the plot, in the local universe, the relationship between </a:t>
            </a:r>
            <a:r>
              <a:rPr lang="en-US" baseline="0" dirty="0" err="1" smtClean="0"/>
              <a:t>dL</a:t>
            </a:r>
            <a:r>
              <a:rPr lang="en-US" baseline="0" dirty="0" smtClean="0"/>
              <a:t> and z is approximately linear.  However, the relationship between </a:t>
            </a:r>
            <a:r>
              <a:rPr lang="en-US" baseline="0" dirty="0" err="1" smtClean="0"/>
              <a:t>dL</a:t>
            </a:r>
            <a:r>
              <a:rPr lang="en-US" baseline="0" dirty="0" smtClean="0"/>
              <a:t> and z changes based on the values of cosmological parameters.  So if we want to measure the properties of the universe (def. cosmography), we must obtain independent measures of luminosity distance and redshift, and use these two measures to constrain parameters.</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a:t>
            </a:fld>
            <a:endParaRPr lang="en-US"/>
          </a:p>
        </p:txBody>
      </p:sp>
    </p:spTree>
    <p:extLst>
      <p:ext uri="{BB962C8B-B14F-4D97-AF65-F5344CB8AC3E}">
        <p14:creationId xmlns:p14="http://schemas.microsoft.com/office/powerpoint/2010/main" val="3757135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Needless</a:t>
            </a:r>
            <a:r>
              <a:rPr lang="en-US" baseline="0" dirty="0" smtClean="0"/>
              <a:t> to say, this project is just the beginning (for me) and the continuation of a much larger undertaking.  Performing cosmography successfully relies on the intersection between various disciplines in GW astrophysics; as we continue to constrain EOS, build future detector networks, improve calibration uncertainty, reduce noise levels, and construct more accurate waveforms, we’ll improve our ability to measure cosmological parameters from gravitational wave observations alone.</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20</a:t>
            </a:fld>
            <a:endParaRPr lang="en-US"/>
          </a:p>
        </p:txBody>
      </p:sp>
    </p:spTree>
    <p:extLst>
      <p:ext uri="{BB962C8B-B14F-4D97-AF65-F5344CB8AC3E}">
        <p14:creationId xmlns:p14="http://schemas.microsoft.com/office/powerpoint/2010/main" val="121689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to summarize the results from our analysis:</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22</a:t>
            </a:fld>
            <a:endParaRPr lang="en-US"/>
          </a:p>
        </p:txBody>
      </p:sp>
    </p:spTree>
    <p:extLst>
      <p:ext uri="{BB962C8B-B14F-4D97-AF65-F5344CB8AC3E}">
        <p14:creationId xmlns:p14="http://schemas.microsoft.com/office/powerpoint/2010/main" val="1010773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2H EOS model is not much different, except for the calibration uncertainty levels at the frequencies we care about.</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23</a:t>
            </a:fld>
            <a:endParaRPr lang="en-US"/>
          </a:p>
        </p:txBody>
      </p:sp>
    </p:spTree>
    <p:extLst>
      <p:ext uri="{BB962C8B-B14F-4D97-AF65-F5344CB8AC3E}">
        <p14:creationId xmlns:p14="http://schemas.microsoft.com/office/powerpoint/2010/main" val="2350135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now</a:t>
            </a:r>
            <a:r>
              <a:rPr lang="en-US" baseline="0" dirty="0" smtClean="0"/>
              <a:t> onwards, I’ll try to tell a mostly pictographic story of how we approached this problem of breaking the mass-redshift degeneracy. We chose three main systems of mass ratio 3, 4 and 5 for our simulation, and looked at the tidal effects present in the waveforms for the EOS models 2H and APR, keeping all other parameters except for the EOS fixed in the waveform simulations.  First, however, we plot the frequency domain waveforms in magnitude and phase for system with a black hole spin of 0.5 and without black hole spin.  We did not specify a cutoff frequency for these waveforms models, and so the break from the power law indicates the true value of ISCO, while the black and red lines show our predicted ISCO from an approximation.</a:t>
            </a:r>
          </a:p>
        </p:txBody>
      </p:sp>
      <p:sp>
        <p:nvSpPr>
          <p:cNvPr id="4" name="Slide Number Placeholder 3"/>
          <p:cNvSpPr>
            <a:spLocks noGrp="1"/>
          </p:cNvSpPr>
          <p:nvPr>
            <p:ph type="sldNum" sz="quarter" idx="10"/>
          </p:nvPr>
        </p:nvSpPr>
        <p:spPr/>
        <p:txBody>
          <a:bodyPr/>
          <a:lstStyle/>
          <a:p>
            <a:fld id="{0D04A886-3D69-844A-9342-B172125BFF10}" type="slidenum">
              <a:rPr lang="en-US" smtClean="0"/>
              <a:t>24</a:t>
            </a:fld>
            <a:endParaRPr lang="en-US"/>
          </a:p>
        </p:txBody>
      </p:sp>
    </p:spTree>
    <p:extLst>
      <p:ext uri="{BB962C8B-B14F-4D97-AF65-F5344CB8AC3E}">
        <p14:creationId xmlns:p14="http://schemas.microsoft.com/office/powerpoint/2010/main" val="282323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a:t>
            </a:r>
            <a:r>
              <a:rPr lang="en-US" baseline="0" dirty="0" smtClean="0"/>
              <a:t> the </a:t>
            </a:r>
            <a:r>
              <a:rPr lang="en-US" baseline="0" dirty="0" smtClean="0"/>
              <a:t>APR </a:t>
            </a:r>
            <a:r>
              <a:rPr lang="en-US" baseline="0" dirty="0" smtClean="0"/>
              <a:t>EOS the difference between waveforms with and without matter effects is </a:t>
            </a:r>
            <a:r>
              <a:rPr lang="en-US" baseline="0" dirty="0" smtClean="0"/>
              <a:t>more apparent in the phase behavior than in the magnitude.  The magnitude shows a slight, nearly unnoticeable shift in magnitude, but one can clearly see tidal signatures in phase!</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25</a:t>
            </a:fld>
            <a:endParaRPr lang="en-US"/>
          </a:p>
        </p:txBody>
      </p:sp>
    </p:spTree>
    <p:extLst>
      <p:ext uri="{BB962C8B-B14F-4D97-AF65-F5344CB8AC3E}">
        <p14:creationId xmlns:p14="http://schemas.microsoft.com/office/powerpoint/2010/main" val="282323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a:t>
            </a:r>
            <a:r>
              <a:rPr lang="en-US" baseline="0" dirty="0" smtClean="0"/>
              <a:t> the 2H EOS the difference between waveforms with and without matter effects is clearly visible in both the magnitude and in the phase.  The frequency at which there is a break in the power law behavior in magnitude occurs earlier for the 2H EOS, and in the phase, there is a lot more going on!</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26</a:t>
            </a:fld>
            <a:endParaRPr lang="en-US"/>
          </a:p>
        </p:txBody>
      </p:sp>
    </p:spTree>
    <p:extLst>
      <p:ext uri="{BB962C8B-B14F-4D97-AF65-F5344CB8AC3E}">
        <p14:creationId xmlns:p14="http://schemas.microsoft.com/office/powerpoint/2010/main" val="2823233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can also see the distinct difference between the APR and 2H EOS models for the NS, in terms of deformability signatures! For the 2H model, the first deformations occur earlier in magnitude and phase in band than for the APR model (this will be relevant later!).</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27</a:t>
            </a:fld>
            <a:endParaRPr lang="en-US"/>
          </a:p>
        </p:txBody>
      </p:sp>
    </p:spTree>
    <p:extLst>
      <p:ext uri="{BB962C8B-B14F-4D97-AF65-F5344CB8AC3E}">
        <p14:creationId xmlns:p14="http://schemas.microsoft.com/office/powerpoint/2010/main" val="3833672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can also see the distinct difference between the APR and 2H EOS models for the NS, in terms of deformability signatures! For the 2H model, the first deformations occur earlier in magnitude and phase in band than for the APR model (this will be relevant later!).</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28</a:t>
            </a:fld>
            <a:endParaRPr lang="en-US"/>
          </a:p>
        </p:txBody>
      </p:sp>
    </p:spTree>
    <p:extLst>
      <p:ext uri="{BB962C8B-B14F-4D97-AF65-F5344CB8AC3E}">
        <p14:creationId xmlns:p14="http://schemas.microsoft.com/office/powerpoint/2010/main" val="383367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theoretically, we can see the signatures of matter in NSBH waveforms for systems of different mass ratios.  But what about in practice? In order to answer this question, we examined ET as a potential detector in which we might be able to see the signatures of matter in NSBH waveforms.  But instead of simply using the theoretical noisecurve of ET, we decided to perform a more realistic analysis by whitening the Advanced LIGO </a:t>
            </a:r>
            <a:r>
              <a:rPr lang="en-US" baseline="0" dirty="0" err="1" smtClean="0"/>
              <a:t>datastream</a:t>
            </a:r>
            <a:r>
              <a:rPr lang="en-US" baseline="0" dirty="0" smtClean="0"/>
              <a:t> and recoloring it with the predicted noisecurve of ET.  We chose a 30 minute long chunk of raw h(t) data from the GDS-CALIB-STRAIN channel, and whitened it with the ASD of Advanced LIGO to remove any detector-correlated noise.  Then, we check ourselves by plotting the whitened ASD of this chunk of data, and confirm that the noise is uncorrelated (ASD centered around 1). </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29</a:t>
            </a:fld>
            <a:endParaRPr lang="en-US"/>
          </a:p>
        </p:txBody>
      </p:sp>
    </p:spTree>
    <p:extLst>
      <p:ext uri="{BB962C8B-B14F-4D97-AF65-F5344CB8AC3E}">
        <p14:creationId xmlns:p14="http://schemas.microsoft.com/office/powerpoint/2010/main" val="2218038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recolor the </a:t>
            </a:r>
            <a:r>
              <a:rPr lang="en-US" baseline="0" dirty="0" err="1" smtClean="0"/>
              <a:t>datastream</a:t>
            </a:r>
            <a:r>
              <a:rPr lang="en-US" baseline="0" dirty="0" smtClean="0"/>
              <a:t> with ET’s noisecurve, we must essentially reverse the process we did before, so instead of dividing out </a:t>
            </a:r>
            <a:r>
              <a:rPr lang="en-US" baseline="0" dirty="0" err="1" smtClean="0"/>
              <a:t>aLIGO’s</a:t>
            </a:r>
            <a:r>
              <a:rPr lang="en-US" baseline="0" dirty="0" smtClean="0"/>
              <a:t> noise correlation, we multiply in ET’s noisecurve.  We see that the noise level is now on the scale of 10^-21, much less than that of </a:t>
            </a:r>
            <a:r>
              <a:rPr lang="en-US" baseline="0" dirty="0" err="1" smtClean="0"/>
              <a:t>aLIGO</a:t>
            </a:r>
            <a:r>
              <a:rPr lang="en-US" baseline="0" dirty="0" smtClean="0"/>
              <a:t>.  On the right, we plot the recolored ASD (an ASD you might see in the era of ET) and </a:t>
            </a:r>
            <a:r>
              <a:rPr lang="en-US" baseline="0" dirty="0" err="1" smtClean="0"/>
              <a:t>overplot</a:t>
            </a:r>
            <a:r>
              <a:rPr lang="en-US" baseline="0" dirty="0" smtClean="0"/>
              <a:t> the theoretical noisecurve of ET to confirm that indeed we correctly simulated a recolored ASD with ET for our original </a:t>
            </a:r>
            <a:r>
              <a:rPr lang="en-US" baseline="0" dirty="0" err="1" smtClean="0"/>
              <a:t>timeseries</a:t>
            </a:r>
            <a:r>
              <a:rPr lang="en-US" baseline="0" dirty="0" smtClean="0"/>
              <a:t>.</a:t>
            </a:r>
          </a:p>
          <a:p>
            <a:r>
              <a:rPr lang="en-US" baseline="0" dirty="0" smtClean="0"/>
              <a:t>Repeating this exercise with CE, we see that the amplitude of the raw data is greater.  Looking at the ASD, we clearly see some spectral leakage in the “bucket” (most likely caused by windowing issues).  For time’s sake, we decide to use the ET simulated </a:t>
            </a:r>
            <a:r>
              <a:rPr lang="en-US" baseline="0" dirty="0" err="1" smtClean="0"/>
              <a:t>datastream</a:t>
            </a:r>
            <a:r>
              <a:rPr lang="en-US" baseline="0" dirty="0" smtClean="0"/>
              <a:t> for our purposes.</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30</a:t>
            </a:fld>
            <a:endParaRPr lang="en-US"/>
          </a:p>
        </p:txBody>
      </p:sp>
    </p:spTree>
    <p:extLst>
      <p:ext uri="{BB962C8B-B14F-4D97-AF65-F5344CB8AC3E}">
        <p14:creationId xmlns:p14="http://schemas.microsoft.com/office/powerpoint/2010/main" val="79060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the two most reliable methods of performing cosmography are by using measurements from the CMB Power spectrum, and the standard candles Type </a:t>
            </a:r>
            <a:r>
              <a:rPr lang="en-US" baseline="0" dirty="0" err="1" smtClean="0"/>
              <a:t>Ia</a:t>
            </a:r>
            <a:r>
              <a:rPr lang="en-US" baseline="0" dirty="0" smtClean="0"/>
              <a:t> Supernovae.  However, the two methods don’t fall within each other’s uncertainties </a:t>
            </a:r>
            <a:r>
              <a:rPr lang="mr-IN" baseline="0" dirty="0" smtClean="0"/>
              <a:t>–</a:t>
            </a:r>
            <a:r>
              <a:rPr lang="en-US" baseline="0" dirty="0" smtClean="0"/>
              <a:t> so we need other methods to measure and reconcile this longstanding conflict.  </a:t>
            </a:r>
          </a:p>
          <a:p>
            <a:r>
              <a:rPr lang="en-US" baseline="0" dirty="0" smtClean="0"/>
              <a:t>Secondly, the more measurements we obtain, the better we will be able to understand the properties of our universe, and the roles of dark energy and dark matter.</a:t>
            </a:r>
          </a:p>
          <a:p>
            <a:r>
              <a:rPr lang="en-US" baseline="0" dirty="0" smtClean="0"/>
              <a:t>Specific to GW: If we can independently measure the redshift to a source, we can resolve the large distance uncertainties we obtain, as well as potentially identify the host galaxy without EM observation.</a:t>
            </a:r>
          </a:p>
          <a:p>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3</a:t>
            </a:fld>
            <a:endParaRPr lang="en-US"/>
          </a:p>
        </p:txBody>
      </p:sp>
    </p:spTree>
    <p:extLst>
      <p:ext uri="{BB962C8B-B14F-4D97-AF65-F5344CB8AC3E}">
        <p14:creationId xmlns:p14="http://schemas.microsoft.com/office/powerpoint/2010/main" val="3982859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Magnitude: the</a:t>
            </a:r>
            <a:r>
              <a:rPr lang="en-US" baseline="0" dirty="0" smtClean="0"/>
              <a:t> signature frequency decreases as a function of the source redshift, as given by these curves.  Thereby, knowing the EOS of the system, we can determine the redshift of the source entirely INDEPENDENTLY from the distance to the source!!</a:t>
            </a:r>
          </a:p>
          <a:p>
            <a:r>
              <a:rPr lang="en-US" baseline="0" dirty="0" smtClean="0"/>
              <a:t>We can get the *</a:t>
            </a:r>
            <a:r>
              <a:rPr lang="en-US" baseline="0" dirty="0" err="1" smtClean="0"/>
              <a:t>redshifted</a:t>
            </a:r>
            <a:r>
              <a:rPr lang="en-US" baseline="0" dirty="0" smtClean="0"/>
              <a:t>* mass directly from signal parameter estimation, and we can also get the frequency at which we observe deformability (NOTE: this is ALSO mass-dependent).  </a:t>
            </a:r>
            <a:r>
              <a:rPr lang="en-US" baseline="0" dirty="0" smtClean="0"/>
              <a:t>Then</a:t>
            </a:r>
            <a:r>
              <a:rPr lang="en-US" baseline="0" dirty="0" smtClean="0"/>
              <a:t>, we can use these two to construct a system of equations to calculate the redshift to the source</a:t>
            </a:r>
            <a:r>
              <a:rPr lang="en-US" baseline="0" dirty="0" smtClean="0"/>
              <a:t>.</a:t>
            </a:r>
          </a:p>
          <a:p>
            <a:r>
              <a:rPr lang="en-US" baseline="0" dirty="0" smtClean="0"/>
              <a:t>The neat thing is, redshift is on our side! What we see is that for sources around redshifts of 0.5, the deformability frequency will be </a:t>
            </a:r>
            <a:r>
              <a:rPr lang="en-US" baseline="0" dirty="0" err="1" smtClean="0"/>
              <a:t>redshifted</a:t>
            </a:r>
            <a:r>
              <a:rPr lang="en-US" baseline="0" dirty="0" smtClean="0"/>
              <a:t> into the detector band, so those signatures in magnitude that were previously masked by the high frequency noise levels in ET could be detectable above the noise floor!</a:t>
            </a:r>
            <a:endParaRPr lang="en-US" baseline="0" dirty="0" smtClean="0"/>
          </a:p>
          <a:p>
            <a:r>
              <a:rPr lang="en-US" baseline="0" dirty="0" smtClean="0"/>
              <a:t>Of </a:t>
            </a:r>
            <a:r>
              <a:rPr lang="en-US" baseline="0" dirty="0" smtClean="0"/>
              <a:t>course, this requires that we can accurately </a:t>
            </a:r>
            <a:r>
              <a:rPr lang="en-US" baseline="0" dirty="0" smtClean="0"/>
              <a:t>identify this deformation signature</a:t>
            </a:r>
            <a:r>
              <a:rPr lang="mr-IN" baseline="0" dirty="0" smtClean="0"/>
              <a:t>…</a:t>
            </a:r>
            <a:r>
              <a:rPr lang="en-US" baseline="0" dirty="0" smtClean="0"/>
              <a:t>and thereby we consult 1) statistical amplitude uncertainty and 2) calibration uncertainties in magnitude and phase.</a:t>
            </a:r>
          </a:p>
        </p:txBody>
      </p:sp>
      <p:sp>
        <p:nvSpPr>
          <p:cNvPr id="4" name="Slide Number Placeholder 3"/>
          <p:cNvSpPr>
            <a:spLocks noGrp="1"/>
          </p:cNvSpPr>
          <p:nvPr>
            <p:ph type="sldNum" sz="quarter" idx="10"/>
          </p:nvPr>
        </p:nvSpPr>
        <p:spPr/>
        <p:txBody>
          <a:bodyPr/>
          <a:lstStyle/>
          <a:p>
            <a:fld id="{0D04A886-3D69-844A-9342-B172125BFF10}" type="slidenum">
              <a:rPr lang="en-US" smtClean="0"/>
              <a:t>31</a:t>
            </a:fld>
            <a:endParaRPr lang="en-US"/>
          </a:p>
        </p:txBody>
      </p:sp>
    </p:spTree>
    <p:extLst>
      <p:ext uri="{BB962C8B-B14F-4D97-AF65-F5344CB8AC3E}">
        <p14:creationId xmlns:p14="http://schemas.microsoft.com/office/powerpoint/2010/main" val="1238662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our previous plots as a guide for determining the redshift of the source, we can then determine what the calibration uncertainty will be at the deformation frequency, as a function of source redshift.  For searching out BNS and NSBH mergers, we are only interested in redshifts spanning 10^(-2) to about redshifts of 10.  </a:t>
            </a:r>
            <a:r>
              <a:rPr lang="en-US" baseline="0" dirty="0" smtClean="0"/>
              <a:t>The main takeaway from these plots are that low redshift sources have lower calibration uncertainty in phase, but high calibration uncertainty in magnitude due to the frequency at which deformation occurs, for the APR EOS.  For the 2H EOS, both high and low redshift sources will experience higher calibration uncertainty in magnitude at </a:t>
            </a:r>
            <a:r>
              <a:rPr lang="en-US" baseline="0" dirty="0" err="1" smtClean="0"/>
              <a:t>fTD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32</a:t>
            </a:fld>
            <a:endParaRPr lang="en-US"/>
          </a:p>
        </p:txBody>
      </p:sp>
    </p:spTree>
    <p:extLst>
      <p:ext uri="{BB962C8B-B14F-4D97-AF65-F5344CB8AC3E}">
        <p14:creationId xmlns:p14="http://schemas.microsoft.com/office/powerpoint/2010/main" val="240135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Recent detection was exciting, but it’s rare</a:t>
            </a:r>
          </a:p>
          <a:p>
            <a:pPr marL="228600" indent="-228600">
              <a:buAutoNum type="arabicPeriod"/>
            </a:pPr>
            <a:r>
              <a:rPr lang="en-US" baseline="0" dirty="0" smtClean="0"/>
              <a:t>Host galaxy </a:t>
            </a:r>
            <a:r>
              <a:rPr lang="mr-IN" baseline="0" dirty="0" smtClean="0"/>
              <a:t>–</a:t>
            </a:r>
            <a:r>
              <a:rPr lang="en-US" baseline="0" dirty="0" smtClean="0"/>
              <a:t> subject to incomplete galaxy catalogues</a:t>
            </a:r>
          </a:p>
          <a:p>
            <a:pPr marL="0" indent="0">
              <a:buNone/>
            </a:pPr>
            <a:r>
              <a:rPr lang="en-US" baseline="0" dirty="0" smtClean="0"/>
              <a:t>3.  As indicated by the title of my presentation, we focused on the 3</a:t>
            </a:r>
            <a:r>
              <a:rPr lang="en-US" baseline="30000" dirty="0" smtClean="0"/>
              <a:t>rd</a:t>
            </a:r>
            <a:r>
              <a:rPr lang="en-US" baseline="0" dirty="0" smtClean="0"/>
              <a:t> method, using deformability signatures of BNS or NSBH signals to obtain source redshift.  IMPORTANT: For GW systems with a neutron star involved, in many cases we anticipate there to be a tidal interaction between the two compact objects when they are close enough in their </a:t>
            </a:r>
            <a:r>
              <a:rPr lang="en-US" baseline="0" dirty="0" err="1" smtClean="0"/>
              <a:t>inspiral</a:t>
            </a:r>
            <a:r>
              <a:rPr lang="en-US" baseline="0" dirty="0" smtClean="0"/>
              <a:t>. The deformation of the neutron star(s) during this interaction leaves imprints in the GW waveforms that could be used to get the source redshift.</a:t>
            </a:r>
          </a:p>
        </p:txBody>
      </p:sp>
      <p:sp>
        <p:nvSpPr>
          <p:cNvPr id="4" name="Slide Number Placeholder 3"/>
          <p:cNvSpPr>
            <a:spLocks noGrp="1"/>
          </p:cNvSpPr>
          <p:nvPr>
            <p:ph type="sldNum" sz="quarter" idx="10"/>
          </p:nvPr>
        </p:nvSpPr>
        <p:spPr/>
        <p:txBody>
          <a:bodyPr/>
          <a:lstStyle/>
          <a:p>
            <a:fld id="{0D04A886-3D69-844A-9342-B172125BFF10}" type="slidenum">
              <a:rPr lang="en-US" smtClean="0"/>
              <a:t>4</a:t>
            </a:fld>
            <a:endParaRPr lang="en-US"/>
          </a:p>
        </p:txBody>
      </p:sp>
    </p:spTree>
    <p:extLst>
      <p:ext uri="{BB962C8B-B14F-4D97-AF65-F5344CB8AC3E}">
        <p14:creationId xmlns:p14="http://schemas.microsoft.com/office/powerpoint/2010/main" val="206168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Initially, we had planned our analysis for both BNS and NSBH merger scenarios, but due to the time crunch we focused only on NSBH mergers.  In general, systems with a higher NS mass and lower mass ratio have a tendency to deform (as shown by Jocelyn’s students at Fullerton).  If the BH mass is more than 5 times NS mass, the NS may just fall straight into the BH without being disrupted (we treat it as a point particle when constructing waveform templates).  On the other hand, systems between mass ratios of 3-5 are far more likely to result in tidal deformation of the neutron star at a certain radius away from the black hole (before it is disrupted).  Using these restrictions as well as previous observational constraints on these systems, we prepared the parameters for our waveform simulations.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5</a:t>
            </a:fld>
            <a:endParaRPr lang="en-US"/>
          </a:p>
        </p:txBody>
      </p:sp>
    </p:spTree>
    <p:extLst>
      <p:ext uri="{BB962C8B-B14F-4D97-AF65-F5344CB8AC3E}">
        <p14:creationId xmlns:p14="http://schemas.microsoft.com/office/powerpoint/2010/main" val="52864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Masses and</a:t>
            </a:r>
            <a:r>
              <a:rPr lang="en-US" baseline="0" dirty="0" smtClean="0"/>
              <a:t> frequencies </a:t>
            </a:r>
            <a:r>
              <a:rPr lang="en-US" baseline="0" dirty="0" err="1" smtClean="0"/>
              <a:t>redshifted</a:t>
            </a:r>
            <a:r>
              <a:rPr lang="en-US" baseline="0" dirty="0" smtClean="0"/>
              <a:t>, but knowing the EOS we can relate mass to radius, and thereby to frequency, and break the degeneracy</a:t>
            </a:r>
            <a:endParaRPr lang="en-US" dirty="0" smtClean="0"/>
          </a:p>
          <a:p>
            <a:endParaRPr lang="en-US" dirty="0" smtClean="0"/>
          </a:p>
          <a:p>
            <a:r>
              <a:rPr lang="en-US" dirty="0" smtClean="0"/>
              <a:t>You might</a:t>
            </a:r>
            <a:r>
              <a:rPr lang="en-US" baseline="0" dirty="0" smtClean="0"/>
              <a:t> be thinking: but wait, don’t we already have at least the chirp mass of the source? And for that matter, haven’t we determined redshifts for past detections already?</a:t>
            </a:r>
          </a:p>
          <a:p>
            <a:r>
              <a:rPr lang="en-US" baseline="0" dirty="0" smtClean="0"/>
              <a:t>Well, that’s because we currently ASSUME a relationship between D_L and z based on previous work.  But if we want to do cosmography, we need to determine the unknown relationship between D_L and z that relies on these cosmological parameters.</a:t>
            </a:r>
            <a:endParaRPr lang="en-US" dirty="0"/>
          </a:p>
        </p:txBody>
      </p:sp>
      <p:sp>
        <p:nvSpPr>
          <p:cNvPr id="4" name="Slide Number Placeholder 3"/>
          <p:cNvSpPr>
            <a:spLocks noGrp="1"/>
          </p:cNvSpPr>
          <p:nvPr>
            <p:ph type="sldNum" sz="quarter" idx="10"/>
          </p:nvPr>
        </p:nvSpPr>
        <p:spPr/>
        <p:txBody>
          <a:bodyPr/>
          <a:lstStyle/>
          <a:p>
            <a:fld id="{0D04A886-3D69-844A-9342-B172125BFF10}" type="slidenum">
              <a:rPr lang="en-US" smtClean="0"/>
              <a:t>6</a:t>
            </a:fld>
            <a:endParaRPr lang="en-US"/>
          </a:p>
        </p:txBody>
      </p:sp>
    </p:spTree>
    <p:extLst>
      <p:ext uri="{BB962C8B-B14F-4D97-AF65-F5344CB8AC3E}">
        <p14:creationId xmlns:p14="http://schemas.microsoft.com/office/powerpoint/2010/main" val="172355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now</a:t>
            </a:r>
            <a:r>
              <a:rPr lang="en-US" baseline="0" dirty="0" smtClean="0"/>
              <a:t> onwards, I’ll try to tell a mostly pictographic story of how we approached this problem of breaking the mass-redshift degeneracy. We chose three main systems of mass ratio 3, 4 and 5 for our simulation, and looked at the tidal effects present in the waveforms for the EOS models 2H and APR, keeping all other parameters except for the EOS fixed in the waveform simulations.  First, however, we plot the frequency domain waveforms in magnitude and phase for system with a black hole spin of 0.5 and without black hole spin.  We did not specify a cutoff frequency for these waveforms models, and so the break from the power law indicates the true value of ISCO, while the black and red lines show our predicted ISCO from an approximation.</a:t>
            </a:r>
          </a:p>
        </p:txBody>
      </p:sp>
      <p:sp>
        <p:nvSpPr>
          <p:cNvPr id="4" name="Slide Number Placeholder 3"/>
          <p:cNvSpPr>
            <a:spLocks noGrp="1"/>
          </p:cNvSpPr>
          <p:nvPr>
            <p:ph type="sldNum" sz="quarter" idx="10"/>
          </p:nvPr>
        </p:nvSpPr>
        <p:spPr/>
        <p:txBody>
          <a:bodyPr/>
          <a:lstStyle/>
          <a:p>
            <a:fld id="{0D04A886-3D69-844A-9342-B172125BFF10}" type="slidenum">
              <a:rPr lang="en-US" smtClean="0"/>
              <a:t>7</a:t>
            </a:fld>
            <a:endParaRPr lang="en-US"/>
          </a:p>
        </p:txBody>
      </p:sp>
    </p:spTree>
    <p:extLst>
      <p:ext uri="{BB962C8B-B14F-4D97-AF65-F5344CB8AC3E}">
        <p14:creationId xmlns:p14="http://schemas.microsoft.com/office/powerpoint/2010/main" val="282323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now</a:t>
            </a:r>
            <a:r>
              <a:rPr lang="en-US" baseline="0" dirty="0" smtClean="0"/>
              <a:t> onwards, I’ll try to tell a mostly pictographic story of how we approached this problem of breaking the mass-redshift degeneracy. We chose three main systems of mass ratio 3, 4 and 5 for our simulation, and looked at the tidal effects present in the waveforms for the EOS models 2H and APR, keeping all other parameters except for the EOS fixed in the waveform simulations.  First, however, we plot the frequency domain waveforms in magnitude and phase for system with a black hole spin of 0.5 and without black hole spin.  We did not specify a cutoff frequency for these waveforms models, and so the break from the power law indicates the true value of ISCO, while the black and red lines show our predicted ISCO from an approximation.</a:t>
            </a:r>
          </a:p>
        </p:txBody>
      </p:sp>
      <p:sp>
        <p:nvSpPr>
          <p:cNvPr id="4" name="Slide Number Placeholder 3"/>
          <p:cNvSpPr>
            <a:spLocks noGrp="1"/>
          </p:cNvSpPr>
          <p:nvPr>
            <p:ph type="sldNum" sz="quarter" idx="10"/>
          </p:nvPr>
        </p:nvSpPr>
        <p:spPr/>
        <p:txBody>
          <a:bodyPr/>
          <a:lstStyle/>
          <a:p>
            <a:fld id="{0D04A886-3D69-844A-9342-B172125BFF10}" type="slidenum">
              <a:rPr lang="en-US" smtClean="0"/>
              <a:t>8</a:t>
            </a:fld>
            <a:endParaRPr lang="en-US"/>
          </a:p>
        </p:txBody>
      </p:sp>
    </p:spTree>
    <p:extLst>
      <p:ext uri="{BB962C8B-B14F-4D97-AF65-F5344CB8AC3E}">
        <p14:creationId xmlns:p14="http://schemas.microsoft.com/office/powerpoint/2010/main" val="282323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now</a:t>
            </a:r>
            <a:r>
              <a:rPr lang="en-US" baseline="0" dirty="0" smtClean="0"/>
              <a:t> onwards, I’ll try to tell a mostly pictographic story of how we approached this problem of breaking the mass-redshift degeneracy. We chose three main systems of mass ratio 3, 4 and 5 for our simulation, and looked at the tidal effects present in the waveforms for the EOS models 2H and APR, keeping all other parameters except for the EOS fixed in the waveform simulations.  First, however, we plot the frequency domain waveforms in magnitude and phase for system with a black hole spin of 0.5 and without black hole spin.  We did not specify a cutoff frequency for these waveforms models, and so the break from the power law indicates the true value of ISCO, while the black and red lines show our predicted ISCO from an approximation.</a:t>
            </a:r>
          </a:p>
        </p:txBody>
      </p:sp>
      <p:sp>
        <p:nvSpPr>
          <p:cNvPr id="4" name="Slide Number Placeholder 3"/>
          <p:cNvSpPr>
            <a:spLocks noGrp="1"/>
          </p:cNvSpPr>
          <p:nvPr>
            <p:ph type="sldNum" sz="quarter" idx="10"/>
          </p:nvPr>
        </p:nvSpPr>
        <p:spPr/>
        <p:txBody>
          <a:bodyPr/>
          <a:lstStyle/>
          <a:p>
            <a:fld id="{0D04A886-3D69-844A-9342-B172125BFF10}" type="slidenum">
              <a:rPr lang="en-US" smtClean="0"/>
              <a:t>9</a:t>
            </a:fld>
            <a:endParaRPr lang="en-US"/>
          </a:p>
        </p:txBody>
      </p:sp>
    </p:spTree>
    <p:extLst>
      <p:ext uri="{BB962C8B-B14F-4D97-AF65-F5344CB8AC3E}">
        <p14:creationId xmlns:p14="http://schemas.microsoft.com/office/powerpoint/2010/main" val="282323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C05AEF-D9AA-3A45-9F1C-221A4E12AFE9}" type="datetime1">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233334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6D9BD-AC33-0D43-B752-7DC66F02C85F}" type="datetime1">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152990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B7A69-1D79-C64A-ABEA-F4975C3DD181}" type="datetime1">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117207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1FD97-F3BC-4E4D-B4B0-E236ED999B0D}" type="datetime1">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69392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37849-CE04-D849-9F22-78E42F46FF57}" type="datetime1">
              <a:rPr lang="en-US" smtClean="0"/>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167912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E6C90D-0195-9A4A-9D6B-DD2CC3D886F8}" type="datetime1">
              <a:rPr lang="en-US" smtClean="0"/>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12226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627E0-4710-0C4C-A154-846984D704CC}" type="datetime1">
              <a:rPr lang="en-US" smtClean="0"/>
              <a:t>8/23/17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405389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35C0D-0849-6E4C-8F35-FEEA57C58E69}" type="datetime1">
              <a:rPr lang="en-US" smtClean="0"/>
              <a:t>8/23/17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203941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A7FCC-5E08-284C-B023-C92660A7ACF3}" type="datetime1">
              <a:rPr lang="en-US" smtClean="0"/>
              <a:t>8/23/17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88971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AAA54-1E39-F345-B9AE-342AE2B84536}" type="datetime1">
              <a:rPr lang="en-US" smtClean="0"/>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302998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F8A67-19E3-9E4F-8336-ED59A6288894}" type="datetime1">
              <a:rPr lang="en-US" smtClean="0"/>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5AF2A-6F69-AF45-8945-91FD40BE71FF}" type="slidenum">
              <a:rPr lang="en-US" smtClean="0"/>
              <a:t>‹#›</a:t>
            </a:fld>
            <a:endParaRPr lang="en-US"/>
          </a:p>
        </p:txBody>
      </p:sp>
    </p:spTree>
    <p:extLst>
      <p:ext uri="{BB962C8B-B14F-4D97-AF65-F5344CB8AC3E}">
        <p14:creationId xmlns:p14="http://schemas.microsoft.com/office/powerpoint/2010/main" val="34911941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2E734-7C63-3F4A-B1DF-81902A83482C}" type="datetime1">
              <a:rPr lang="en-US" smtClean="0"/>
              <a:t>8/23/17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5AF2A-6F69-AF45-8945-91FD40BE71FF}" type="slidenum">
              <a:rPr lang="en-US" smtClean="0"/>
              <a:t>‹#›</a:t>
            </a:fld>
            <a:endParaRPr lang="en-US"/>
          </a:p>
        </p:txBody>
      </p:sp>
    </p:spTree>
    <p:extLst>
      <p:ext uri="{BB962C8B-B14F-4D97-AF65-F5344CB8AC3E}">
        <p14:creationId xmlns:p14="http://schemas.microsoft.com/office/powerpoint/2010/main" val="381871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arxiv.org/abs/0906.4151" TargetMode="External"/><Relationship Id="rId6"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3.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14.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hyperlink" Target="https://arxiv.org/abs/0906.4151" TargetMode="External"/><Relationship Id="rId4" Type="http://schemas.openxmlformats.org/officeDocument/2006/relationships/hyperlink" Target="https://arxiv.org/abs/1612.01471" TargetMode="External"/><Relationship Id="rId5" Type="http://schemas.openxmlformats.org/officeDocument/2006/relationships/hyperlink" Target="https://dcc.ligo.org/DocDB/0110/P1300211/001/ns_spect.pdf" TargetMode="External"/><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arxiv.org/abs/1207.6304" TargetMode="External"/><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a:t>
            </a:r>
            <a:r>
              <a:rPr lang="en-US" dirty="0" smtClean="0"/>
              <a:t>NSBH Tidal Deformation for </a:t>
            </a:r>
            <a:r>
              <a:rPr lang="en-US" dirty="0" smtClean="0"/>
              <a:t>GW Cosmography with 3G Detectors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rPr>
              <a:t>Shreya </a:t>
            </a:r>
            <a:r>
              <a:rPr lang="en-US" dirty="0" smtClean="0">
                <a:solidFill>
                  <a:schemeClr val="tx1"/>
                </a:solidFill>
              </a:rPr>
              <a:t>Anand</a:t>
            </a:r>
          </a:p>
          <a:p>
            <a:r>
              <a:rPr lang="en-US" dirty="0">
                <a:solidFill>
                  <a:schemeClr val="tx1"/>
                </a:solidFill>
              </a:rPr>
              <a:t>u</a:t>
            </a:r>
            <a:r>
              <a:rPr lang="en-US" dirty="0" smtClean="0">
                <a:solidFill>
                  <a:schemeClr val="tx1"/>
                </a:solidFill>
              </a:rPr>
              <a:t>nder the guidance of </a:t>
            </a:r>
            <a:endParaRPr lang="en-US" dirty="0">
              <a:solidFill>
                <a:schemeClr val="tx1"/>
              </a:solidFill>
            </a:endParaRPr>
          </a:p>
          <a:p>
            <a:r>
              <a:rPr lang="en-US" dirty="0" smtClean="0">
                <a:solidFill>
                  <a:schemeClr val="tx1"/>
                </a:solidFill>
              </a:rPr>
              <a:t>Dr. Alex Urban, California Institute of Technology</a:t>
            </a:r>
          </a:p>
          <a:p>
            <a:r>
              <a:rPr lang="en-US" dirty="0" smtClean="0">
                <a:solidFill>
                  <a:schemeClr val="tx1"/>
                </a:solidFill>
              </a:rPr>
              <a:t>Caltech Summer Undergraduate Research Fellowship</a:t>
            </a:r>
            <a:endParaRPr lang="en-US" dirty="0" smtClean="0">
              <a:solidFill>
                <a:schemeClr val="tx1"/>
              </a:solidFill>
            </a:endParaRPr>
          </a:p>
          <a:p>
            <a:r>
              <a:rPr lang="en-US" dirty="0" smtClean="0">
                <a:solidFill>
                  <a:schemeClr val="tx1"/>
                </a:solidFill>
              </a:rPr>
              <a:t>August </a:t>
            </a:r>
            <a:r>
              <a:rPr lang="en-US" dirty="0" smtClean="0">
                <a:solidFill>
                  <a:schemeClr val="tx1"/>
                </a:solidFill>
              </a:rPr>
              <a:t>25, </a:t>
            </a:r>
            <a:r>
              <a:rPr lang="en-US" dirty="0" smtClean="0">
                <a:solidFill>
                  <a:schemeClr val="tx1"/>
                </a:solidFill>
              </a:rPr>
              <a:t>2017</a:t>
            </a:r>
          </a:p>
        </p:txBody>
      </p:sp>
      <p:sp>
        <p:nvSpPr>
          <p:cNvPr id="4" name="Slide Number Placeholder 3"/>
          <p:cNvSpPr>
            <a:spLocks noGrp="1"/>
          </p:cNvSpPr>
          <p:nvPr>
            <p:ph type="sldNum" sz="quarter" idx="12"/>
          </p:nvPr>
        </p:nvSpPr>
        <p:spPr/>
        <p:txBody>
          <a:bodyPr/>
          <a:lstStyle/>
          <a:p>
            <a:fld id="{6C75AF2A-6F69-AF45-8945-91FD40BE71FF}" type="slidenum">
              <a:rPr lang="en-US" smtClean="0"/>
              <a:t>1</a:t>
            </a:fld>
            <a:endParaRPr lang="en-US"/>
          </a:p>
        </p:txBody>
      </p:sp>
    </p:spTree>
    <p:extLst>
      <p:ext uri="{BB962C8B-B14F-4D97-AF65-F5344CB8AC3E}">
        <p14:creationId xmlns:p14="http://schemas.microsoft.com/office/powerpoint/2010/main" val="3644546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Tidal </a:t>
            </a:r>
            <a:r>
              <a:rPr lang="en-US" dirty="0" smtClean="0"/>
              <a:t>Deformation </a:t>
            </a:r>
            <a:r>
              <a:rPr lang="en-US" dirty="0" smtClean="0"/>
              <a:t>Signatures: Ratios Between Waveforms for </a:t>
            </a:r>
            <a:r>
              <a:rPr lang="en-US" dirty="0" smtClean="0"/>
              <a:t>APR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074" y="1774697"/>
            <a:ext cx="5839967" cy="4379975"/>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10</a:t>
            </a:fld>
            <a:endParaRPr lang="en-US"/>
          </a:p>
        </p:txBody>
      </p:sp>
    </p:spTree>
    <p:extLst>
      <p:ext uri="{BB962C8B-B14F-4D97-AF65-F5344CB8AC3E}">
        <p14:creationId xmlns:p14="http://schemas.microsoft.com/office/powerpoint/2010/main" val="34996978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Tidal </a:t>
            </a:r>
            <a:r>
              <a:rPr lang="en-US" dirty="0" smtClean="0"/>
              <a:t>Deformation </a:t>
            </a:r>
            <a:r>
              <a:rPr lang="en-US" dirty="0" smtClean="0"/>
              <a:t>Signatures: Ratios Between Waveforms for </a:t>
            </a:r>
            <a:r>
              <a:rPr lang="en-US" dirty="0" smtClean="0"/>
              <a:t>2H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074" y="1774697"/>
            <a:ext cx="5839967" cy="4379975"/>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11</a:t>
            </a:fld>
            <a:endParaRPr lang="en-US"/>
          </a:p>
        </p:txBody>
      </p:sp>
    </p:spTree>
    <p:extLst>
      <p:ext uri="{BB962C8B-B14F-4D97-AF65-F5344CB8AC3E}">
        <p14:creationId xmlns:p14="http://schemas.microsoft.com/office/powerpoint/2010/main" val="30435219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Next Generation</a:t>
            </a:r>
            <a:endParaRPr lang="en-US" dirty="0"/>
          </a:p>
        </p:txBody>
      </p:sp>
      <p:sp>
        <p:nvSpPr>
          <p:cNvPr id="3" name="Content Placeholder 2"/>
          <p:cNvSpPr>
            <a:spLocks noGrp="1"/>
          </p:cNvSpPr>
          <p:nvPr>
            <p:ph idx="1"/>
          </p:nvPr>
        </p:nvSpPr>
        <p:spPr>
          <a:xfrm>
            <a:off x="457200" y="1843380"/>
            <a:ext cx="8229600" cy="4525963"/>
          </a:xfrm>
        </p:spPr>
        <p:txBody>
          <a:bodyPr>
            <a:noAutofit/>
          </a:bodyPr>
          <a:lstStyle/>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dirty="0" smtClean="0"/>
              <a:t>Recolor the </a:t>
            </a:r>
            <a:r>
              <a:rPr lang="en-US" sz="2800" dirty="0" err="1" smtClean="0"/>
              <a:t>aLIGO</a:t>
            </a:r>
            <a:r>
              <a:rPr lang="en-US" sz="2800" dirty="0" smtClean="0"/>
              <a:t> </a:t>
            </a:r>
            <a:r>
              <a:rPr lang="en-US" sz="2800" dirty="0" err="1" smtClean="0"/>
              <a:t>datastream</a:t>
            </a:r>
            <a:r>
              <a:rPr lang="en-US" sz="2800" dirty="0" smtClean="0"/>
              <a:t> with ET and CE </a:t>
            </a:r>
            <a:r>
              <a:rPr lang="en-US" sz="2800" dirty="0" err="1" smtClean="0"/>
              <a:t>noisecurves</a:t>
            </a:r>
            <a:endParaRPr lang="en-US" sz="2800" dirty="0" smtClean="0"/>
          </a:p>
          <a:p>
            <a:r>
              <a:rPr lang="en-US" sz="2800" dirty="0" smtClean="0"/>
              <a:t>Inject signals into </a:t>
            </a:r>
            <a:r>
              <a:rPr lang="en-US" sz="2800" dirty="0" err="1" smtClean="0"/>
              <a:t>datastreams</a:t>
            </a:r>
            <a:r>
              <a:rPr lang="en-US" sz="2800" dirty="0" smtClean="0"/>
              <a:t> to retrieve signatures</a:t>
            </a:r>
            <a:endParaRPr lang="en-US" sz="2800" dirty="0"/>
          </a:p>
        </p:txBody>
      </p:sp>
      <p:pic>
        <p:nvPicPr>
          <p:cNvPr id="4" name="Picture 3" descr="Einstein_telescope_floorpl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211" y="1417638"/>
            <a:ext cx="2716123" cy="2453564"/>
          </a:xfrm>
          <a:prstGeom prst="rect">
            <a:avLst/>
          </a:prstGeom>
        </p:spPr>
      </p:pic>
      <p:pic>
        <p:nvPicPr>
          <p:cNvPr id="5" name="Content Placeholder 5" descr="fig1-nextgen_calibration.png"/>
          <p:cNvPicPr>
            <a:picLocks noChangeAspect="1"/>
          </p:cNvPicPr>
          <p:nvPr/>
        </p:nvPicPr>
        <p:blipFill rotWithShape="1">
          <a:blip r:embed="rId4">
            <a:extLst>
              <a:ext uri="{28A0092B-C50C-407E-A947-70E740481C1C}">
                <a14:useLocalDpi xmlns:a14="http://schemas.microsoft.com/office/drawing/2010/main" val="0"/>
              </a:ext>
            </a:extLst>
          </a:blip>
          <a:srcRect l="-218" r="-278"/>
          <a:stretch/>
        </p:blipFill>
        <p:spPr>
          <a:xfrm>
            <a:off x="5208122" y="1412062"/>
            <a:ext cx="3354878" cy="2513180"/>
          </a:xfrm>
          <a:prstGeom prst="rect">
            <a:avLst/>
          </a:prstGeom>
        </p:spPr>
      </p:pic>
      <p:sp>
        <p:nvSpPr>
          <p:cNvPr id="6" name="TextBox 5"/>
          <p:cNvSpPr txBox="1"/>
          <p:nvPr/>
        </p:nvSpPr>
        <p:spPr>
          <a:xfrm>
            <a:off x="918791" y="4025972"/>
            <a:ext cx="3648142" cy="923330"/>
          </a:xfrm>
          <a:prstGeom prst="rect">
            <a:avLst/>
          </a:prstGeom>
          <a:noFill/>
        </p:spPr>
        <p:txBody>
          <a:bodyPr wrap="square" rtlCol="0">
            <a:spAutoFit/>
          </a:bodyPr>
          <a:lstStyle/>
          <a:p>
            <a:pPr algn="ctr"/>
            <a:r>
              <a:rPr lang="en-US" dirty="0" smtClean="0"/>
              <a:t>Einstein Telescope: 10 km arms</a:t>
            </a:r>
          </a:p>
          <a:p>
            <a:pPr algn="ctr"/>
            <a:r>
              <a:rPr lang="en-US" dirty="0" smtClean="0"/>
              <a:t>Three interferometers</a:t>
            </a:r>
          </a:p>
          <a:p>
            <a:pPr algn="ctr"/>
            <a:r>
              <a:rPr lang="en-US" dirty="0" smtClean="0"/>
              <a:t>Located in Europe</a:t>
            </a:r>
            <a:endParaRPr lang="en-US" dirty="0"/>
          </a:p>
        </p:txBody>
      </p:sp>
      <p:sp>
        <p:nvSpPr>
          <p:cNvPr id="7" name="TextBox 6"/>
          <p:cNvSpPr txBox="1"/>
          <p:nvPr/>
        </p:nvSpPr>
        <p:spPr>
          <a:xfrm>
            <a:off x="5208122" y="4052992"/>
            <a:ext cx="3354878" cy="646331"/>
          </a:xfrm>
          <a:prstGeom prst="rect">
            <a:avLst/>
          </a:prstGeom>
          <a:noFill/>
        </p:spPr>
        <p:txBody>
          <a:bodyPr wrap="square" rtlCol="0">
            <a:spAutoFit/>
          </a:bodyPr>
          <a:lstStyle/>
          <a:p>
            <a:pPr algn="ctr"/>
            <a:r>
              <a:rPr lang="en-US" dirty="0" smtClean="0"/>
              <a:t>Cosmic Explorer: 40 km arms</a:t>
            </a:r>
          </a:p>
          <a:p>
            <a:pPr algn="ctr"/>
            <a:r>
              <a:rPr lang="en-US" dirty="0" smtClean="0"/>
              <a:t>Located in the United States</a:t>
            </a:r>
            <a:endParaRPr lang="en-US" dirty="0"/>
          </a:p>
        </p:txBody>
      </p:sp>
      <p:sp>
        <p:nvSpPr>
          <p:cNvPr id="8" name="Slide Number Placeholder 7"/>
          <p:cNvSpPr>
            <a:spLocks noGrp="1"/>
          </p:cNvSpPr>
          <p:nvPr>
            <p:ph type="sldNum" sz="quarter" idx="12"/>
          </p:nvPr>
        </p:nvSpPr>
        <p:spPr/>
        <p:txBody>
          <a:bodyPr/>
          <a:lstStyle/>
          <a:p>
            <a:fld id="{6C75AF2A-6F69-AF45-8945-91FD40BE71FF}" type="slidenum">
              <a:rPr lang="en-US" smtClean="0"/>
              <a:t>12</a:t>
            </a:fld>
            <a:endParaRPr lang="en-US"/>
          </a:p>
        </p:txBody>
      </p:sp>
    </p:spTree>
    <p:extLst>
      <p:ext uri="{BB962C8B-B14F-4D97-AF65-F5344CB8AC3E}">
        <p14:creationId xmlns:p14="http://schemas.microsoft.com/office/powerpoint/2010/main" val="2515493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Injection and Retrieval</a:t>
            </a:r>
            <a:endParaRPr lang="en-US" dirty="0"/>
          </a:p>
        </p:txBody>
      </p:sp>
      <p:pic>
        <p:nvPicPr>
          <p:cNvPr id="4" name="Picture 3" descr="190116_ET_NSBH_APR0.png"/>
          <p:cNvPicPr>
            <a:picLocks noChangeAspect="1"/>
          </p:cNvPicPr>
          <p:nvPr/>
        </p:nvPicPr>
        <p:blipFill rotWithShape="1">
          <a:blip r:embed="rId3">
            <a:extLst>
              <a:ext uri="{28A0092B-C50C-407E-A947-70E740481C1C}">
                <a14:useLocalDpi xmlns:a14="http://schemas.microsoft.com/office/drawing/2010/main" val="0"/>
              </a:ext>
            </a:extLst>
          </a:blip>
          <a:srcRect r="5181"/>
          <a:stretch/>
        </p:blipFill>
        <p:spPr>
          <a:xfrm>
            <a:off x="2415568" y="4330848"/>
            <a:ext cx="4547956" cy="23982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808" y="1295018"/>
            <a:ext cx="3702429" cy="2776822"/>
          </a:xfrm>
          <a:prstGeom prst="rect">
            <a:avLst/>
          </a:prstGeom>
        </p:spPr>
      </p:pic>
      <p:sp>
        <p:nvSpPr>
          <p:cNvPr id="10" name="Slide Number Placeholder 9"/>
          <p:cNvSpPr>
            <a:spLocks noGrp="1"/>
          </p:cNvSpPr>
          <p:nvPr>
            <p:ph type="sldNum" sz="quarter" idx="12"/>
          </p:nvPr>
        </p:nvSpPr>
        <p:spPr/>
        <p:txBody>
          <a:bodyPr/>
          <a:lstStyle/>
          <a:p>
            <a:fld id="{6C75AF2A-6F69-AF45-8945-91FD40BE71FF}" type="slidenum">
              <a:rPr lang="en-US" smtClean="0"/>
              <a:t>13</a:t>
            </a:fld>
            <a:endParaRPr lang="en-US"/>
          </a:p>
        </p:txBody>
      </p:sp>
    </p:spTree>
    <p:extLst>
      <p:ext uri="{BB962C8B-B14F-4D97-AF65-F5344CB8AC3E}">
        <p14:creationId xmlns:p14="http://schemas.microsoft.com/office/powerpoint/2010/main" val="9438500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9786"/>
          </a:xfrm>
        </p:spPr>
        <p:txBody>
          <a:bodyPr>
            <a:noAutofit/>
          </a:bodyPr>
          <a:lstStyle/>
          <a:p>
            <a:r>
              <a:rPr lang="en-US" sz="3000" dirty="0" smtClean="0"/>
              <a:t>Detecting deformability signatures with ET for APR</a:t>
            </a:r>
            <a:endParaRPr lang="en-US" sz="3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495" y="1135568"/>
            <a:ext cx="3966695" cy="29750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605" y="4304996"/>
            <a:ext cx="3242792" cy="2432094"/>
          </a:xfrm>
          <a:prstGeom prst="rect">
            <a:avLst/>
          </a:prstGeom>
        </p:spPr>
      </p:pic>
      <p:sp>
        <p:nvSpPr>
          <p:cNvPr id="13" name="Slide Number Placeholder 12"/>
          <p:cNvSpPr>
            <a:spLocks noGrp="1"/>
          </p:cNvSpPr>
          <p:nvPr>
            <p:ph type="sldNum" sz="quarter" idx="12"/>
          </p:nvPr>
        </p:nvSpPr>
        <p:spPr/>
        <p:txBody>
          <a:bodyPr/>
          <a:lstStyle/>
          <a:p>
            <a:fld id="{6C75AF2A-6F69-AF45-8945-91FD40BE71FF}" type="slidenum">
              <a:rPr lang="en-US" smtClean="0"/>
              <a:t>14</a:t>
            </a:fld>
            <a:endParaRPr lang="en-US"/>
          </a:p>
        </p:txBody>
      </p:sp>
    </p:spTree>
    <p:extLst>
      <p:ext uri="{BB962C8B-B14F-4D97-AF65-F5344CB8AC3E}">
        <p14:creationId xmlns:p14="http://schemas.microsoft.com/office/powerpoint/2010/main" val="38965886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Signal-to-Noise Ratio Scaling </a:t>
            </a:r>
            <a:r>
              <a:rPr lang="en-US" dirty="0" smtClean="0"/>
              <a:t>with </a:t>
            </a:r>
            <a:r>
              <a:rPr lang="en-US" dirty="0" smtClean="0"/>
              <a:t>Redshift</a:t>
            </a:r>
            <a:r>
              <a:rPr lang="en-US" sz="3600" dirty="0" smtClean="0"/>
              <a:t/>
            </a:r>
            <a:br>
              <a:rPr lang="en-US" sz="3600" dirty="0" smtClean="0"/>
            </a:br>
            <a:endParaRPr lang="en-US"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652" y="1731079"/>
            <a:ext cx="5509666" cy="4132249"/>
          </a:xfrm>
          <a:prstGeom prst="rect">
            <a:avLst/>
          </a:prstGeom>
        </p:spPr>
      </p:pic>
      <p:sp>
        <p:nvSpPr>
          <p:cNvPr id="10" name="Slide Number Placeholder 9"/>
          <p:cNvSpPr>
            <a:spLocks noGrp="1"/>
          </p:cNvSpPr>
          <p:nvPr>
            <p:ph type="sldNum" sz="quarter" idx="12"/>
          </p:nvPr>
        </p:nvSpPr>
        <p:spPr/>
        <p:txBody>
          <a:bodyPr/>
          <a:lstStyle/>
          <a:p>
            <a:fld id="{6C75AF2A-6F69-AF45-8945-91FD40BE71FF}" type="slidenum">
              <a:rPr lang="en-US" smtClean="0"/>
              <a:t>15</a:t>
            </a:fld>
            <a:endParaRPr lang="en-US"/>
          </a:p>
        </p:txBody>
      </p:sp>
    </p:spTree>
    <p:extLst>
      <p:ext uri="{BB962C8B-B14F-4D97-AF65-F5344CB8AC3E}">
        <p14:creationId xmlns:p14="http://schemas.microsoft.com/office/powerpoint/2010/main" val="17622442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Deformation signatures as a function of </a:t>
            </a:r>
            <a:r>
              <a:rPr lang="en-US" dirty="0" smtClean="0"/>
              <a:t>redshift for APR EOS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95" y="2133666"/>
            <a:ext cx="4177291" cy="31329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052" y="2133666"/>
            <a:ext cx="4177291" cy="3132968"/>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16</a:t>
            </a:fld>
            <a:endParaRPr lang="en-US"/>
          </a:p>
        </p:txBody>
      </p:sp>
    </p:spTree>
    <p:extLst>
      <p:ext uri="{BB962C8B-B14F-4D97-AF65-F5344CB8AC3E}">
        <p14:creationId xmlns:p14="http://schemas.microsoft.com/office/powerpoint/2010/main" val="17183179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Calibration Uncertainty Budget for L1</a:t>
            </a:r>
            <a:endParaRPr lang="en-US" dirty="0"/>
          </a:p>
        </p:txBody>
      </p:sp>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37987" y="1650992"/>
            <a:ext cx="5647791" cy="4196581"/>
          </a:xfrm>
          <a:prstGeom prst="rect">
            <a:avLst/>
          </a:prstGeom>
        </p:spPr>
      </p:pic>
      <p:sp>
        <p:nvSpPr>
          <p:cNvPr id="5" name="Slide Number Placeholder 4"/>
          <p:cNvSpPr>
            <a:spLocks noGrp="1"/>
          </p:cNvSpPr>
          <p:nvPr>
            <p:ph type="sldNum" sz="quarter" idx="12"/>
          </p:nvPr>
        </p:nvSpPr>
        <p:spPr/>
        <p:txBody>
          <a:bodyPr/>
          <a:lstStyle/>
          <a:p>
            <a:fld id="{6C75AF2A-6F69-AF45-8945-91FD40BE71FF}" type="slidenum">
              <a:rPr lang="en-US" smtClean="0"/>
              <a:t>17</a:t>
            </a:fld>
            <a:endParaRPr lang="en-US"/>
          </a:p>
        </p:txBody>
      </p:sp>
    </p:spTree>
    <p:extLst>
      <p:ext uri="{BB962C8B-B14F-4D97-AF65-F5344CB8AC3E}">
        <p14:creationId xmlns:p14="http://schemas.microsoft.com/office/powerpoint/2010/main" val="10404968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Statistical Calibration Uncertainty at Deformation Signatures</a:t>
            </a:r>
            <a:endParaRPr lang="en-US" dirty="0"/>
          </a:p>
        </p:txBody>
      </p:sp>
      <p:sp>
        <p:nvSpPr>
          <p:cNvPr id="3" name="Slide Number Placeholder 2"/>
          <p:cNvSpPr>
            <a:spLocks noGrp="1"/>
          </p:cNvSpPr>
          <p:nvPr>
            <p:ph type="sldNum" sz="quarter" idx="12"/>
          </p:nvPr>
        </p:nvSpPr>
        <p:spPr/>
        <p:txBody>
          <a:bodyPr/>
          <a:lstStyle/>
          <a:p>
            <a:fld id="{6C75AF2A-6F69-AF45-8945-91FD40BE71FF}" type="slidenum">
              <a:rPr lang="en-US" smtClean="0"/>
              <a:t>18</a:t>
            </a:fld>
            <a:endParaRPr lang="en-US"/>
          </a:p>
        </p:txBody>
      </p:sp>
      <p:pic>
        <p:nvPicPr>
          <p:cNvPr id="9" name="Picture 8" descr="cal_uncertainty_heatmap_pl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39" y="1718390"/>
            <a:ext cx="4389966" cy="3292474"/>
          </a:xfrm>
          <a:prstGeom prst="rect">
            <a:avLst/>
          </a:prstGeom>
        </p:spPr>
      </p:pic>
      <p:pic>
        <p:nvPicPr>
          <p:cNvPr id="11" name="Picture 10" descr="cal_uncertainty_heatmap_min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521" y="1718390"/>
            <a:ext cx="4389965" cy="3292474"/>
          </a:xfrm>
          <a:prstGeom prst="rect">
            <a:avLst/>
          </a:prstGeom>
        </p:spPr>
      </p:pic>
    </p:spTree>
    <p:extLst>
      <p:ext uri="{BB962C8B-B14F-4D97-AF65-F5344CB8AC3E}">
        <p14:creationId xmlns:p14="http://schemas.microsoft.com/office/powerpoint/2010/main" val="14156488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biases</a:t>
            </a:r>
            <a:endParaRPr lang="en-US" dirty="0"/>
          </a:p>
        </p:txBody>
      </p:sp>
      <p:sp>
        <p:nvSpPr>
          <p:cNvPr id="3" name="Content Placeholder 2"/>
          <p:cNvSpPr>
            <a:spLocks noGrp="1"/>
          </p:cNvSpPr>
          <p:nvPr>
            <p:ph idx="1"/>
          </p:nvPr>
        </p:nvSpPr>
        <p:spPr/>
        <p:txBody>
          <a:bodyPr>
            <a:normAutofit/>
          </a:bodyPr>
          <a:lstStyle/>
          <a:p>
            <a:r>
              <a:rPr lang="en-US" dirty="0" smtClean="0"/>
              <a:t>Distance </a:t>
            </a:r>
            <a:r>
              <a:rPr lang="en-US" dirty="0" smtClean="0"/>
              <a:t>/ </a:t>
            </a:r>
            <a:r>
              <a:rPr lang="en-US" dirty="0" smtClean="0"/>
              <a:t>inclination angle </a:t>
            </a:r>
            <a:r>
              <a:rPr lang="en-US" dirty="0" smtClean="0"/>
              <a:t>degeneracy will affect distanc</a:t>
            </a:r>
            <a:r>
              <a:rPr lang="en-US" dirty="0" smtClean="0"/>
              <a:t>e estimates to source</a:t>
            </a:r>
            <a:endParaRPr lang="en-US" dirty="0" smtClean="0"/>
          </a:p>
          <a:p>
            <a:r>
              <a:rPr lang="en-US" dirty="0"/>
              <a:t>C</a:t>
            </a:r>
            <a:r>
              <a:rPr lang="en-US" dirty="0" smtClean="0"/>
              <a:t>learly, EOS </a:t>
            </a:r>
            <a:r>
              <a:rPr lang="en-US" i="1" dirty="0" smtClean="0"/>
              <a:t>matters</a:t>
            </a:r>
            <a:r>
              <a:rPr lang="en-US" dirty="0" smtClean="0"/>
              <a:t>, but we should know this by the 3G era!</a:t>
            </a:r>
          </a:p>
          <a:p>
            <a:r>
              <a:rPr lang="en-US" dirty="0" smtClean="0"/>
              <a:t>Waveform uncertainty: might be </a:t>
            </a:r>
            <a:r>
              <a:rPr lang="en-US" i="1" dirty="0" smtClean="0"/>
              <a:t>greater</a:t>
            </a:r>
            <a:r>
              <a:rPr lang="en-US" dirty="0" smtClean="0"/>
              <a:t> than calibration uncertainty</a:t>
            </a:r>
          </a:p>
          <a:p>
            <a:r>
              <a:rPr lang="en-US" dirty="0" smtClean="0"/>
              <a:t>We assume calibration </a:t>
            </a:r>
            <a:r>
              <a:rPr lang="en-US" dirty="0" smtClean="0"/>
              <a:t>uncertainty </a:t>
            </a:r>
            <a:r>
              <a:rPr lang="en-US" dirty="0" smtClean="0"/>
              <a:t>will be lower for ET than </a:t>
            </a:r>
            <a:r>
              <a:rPr lang="en-US" dirty="0" err="1" smtClean="0"/>
              <a:t>aLIGO</a:t>
            </a:r>
            <a:endParaRPr lang="en-US" dirty="0" smtClean="0"/>
          </a:p>
        </p:txBody>
      </p:sp>
      <p:sp>
        <p:nvSpPr>
          <p:cNvPr id="4" name="Slide Number Placeholder 3"/>
          <p:cNvSpPr>
            <a:spLocks noGrp="1"/>
          </p:cNvSpPr>
          <p:nvPr>
            <p:ph type="sldNum" sz="quarter" idx="12"/>
          </p:nvPr>
        </p:nvSpPr>
        <p:spPr/>
        <p:txBody>
          <a:bodyPr/>
          <a:lstStyle/>
          <a:p>
            <a:fld id="{6C75AF2A-6F69-AF45-8945-91FD40BE71FF}" type="slidenum">
              <a:rPr lang="en-US" smtClean="0"/>
              <a:t>19</a:t>
            </a:fld>
            <a:endParaRPr lang="en-US"/>
          </a:p>
        </p:txBody>
      </p:sp>
    </p:spTree>
    <p:extLst>
      <p:ext uri="{BB962C8B-B14F-4D97-AF65-F5344CB8AC3E}">
        <p14:creationId xmlns:p14="http://schemas.microsoft.com/office/powerpoint/2010/main" val="4154454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Cosmography</a:t>
            </a:r>
            <a:endParaRPr lang="en-US" dirty="0"/>
          </a:p>
        </p:txBody>
      </p:sp>
      <p:sp>
        <p:nvSpPr>
          <p:cNvPr id="3" name="Content Placeholder 2"/>
          <p:cNvSpPr>
            <a:spLocks noGrp="1"/>
          </p:cNvSpPr>
          <p:nvPr>
            <p:ph sz="half" idx="1"/>
          </p:nvPr>
        </p:nvSpPr>
        <p:spPr>
          <a:xfrm>
            <a:off x="457200" y="1384040"/>
            <a:ext cx="4038600" cy="4525963"/>
          </a:xfrm>
        </p:spPr>
        <p:txBody>
          <a:bodyPr>
            <a:noAutofit/>
          </a:bodyPr>
          <a:lstStyle/>
          <a:p>
            <a:r>
              <a:rPr lang="en-US" sz="2100" dirty="0" smtClean="0"/>
              <a:t>Cosmological Parameters:</a:t>
            </a:r>
          </a:p>
          <a:p>
            <a:pPr lvl="1"/>
            <a:r>
              <a:rPr lang="en-US" sz="2100" dirty="0" smtClean="0"/>
              <a:t>H</a:t>
            </a:r>
            <a:r>
              <a:rPr lang="en-US" sz="2100" baseline="-25000" dirty="0" smtClean="0"/>
              <a:t>0</a:t>
            </a:r>
            <a:r>
              <a:rPr lang="en-US" sz="2100" dirty="0" smtClean="0"/>
              <a:t>: Hubble constant</a:t>
            </a:r>
          </a:p>
          <a:p>
            <a:pPr lvl="1"/>
            <a:r>
              <a:rPr lang="en-US" sz="2100" dirty="0" smtClean="0"/>
              <a:t>Ω</a:t>
            </a:r>
            <a:r>
              <a:rPr lang="en-US" sz="2100" baseline="-25000" dirty="0" smtClean="0"/>
              <a:t>M</a:t>
            </a:r>
            <a:r>
              <a:rPr lang="en-US" sz="2100" dirty="0" smtClean="0"/>
              <a:t>: matter density parameter</a:t>
            </a:r>
          </a:p>
          <a:p>
            <a:pPr lvl="1"/>
            <a:r>
              <a:rPr lang="en-US" sz="2100" dirty="0" smtClean="0"/>
              <a:t>Ω</a:t>
            </a:r>
            <a:r>
              <a:rPr lang="en-US" sz="2100" baseline="-25000" dirty="0" smtClean="0"/>
              <a:t>Λ</a:t>
            </a:r>
            <a:r>
              <a:rPr lang="en-US" sz="2100" dirty="0" smtClean="0"/>
              <a:t>: dark energy density parameter</a:t>
            </a:r>
          </a:p>
          <a:p>
            <a:pPr lvl="1"/>
            <a:r>
              <a:rPr lang="en-US" sz="2100" dirty="0" err="1" smtClean="0"/>
              <a:t>ω</a:t>
            </a:r>
            <a:r>
              <a:rPr lang="en-US" sz="2100" dirty="0" smtClean="0"/>
              <a:t>: determines dark matter equation of state</a:t>
            </a:r>
          </a:p>
          <a:p>
            <a:r>
              <a:rPr lang="en-US" sz="2100" dirty="0" smtClean="0"/>
              <a:t>Necessary tools: independent measures of luminosity distance (D</a:t>
            </a:r>
            <a:r>
              <a:rPr lang="en-US" sz="2100" baseline="-25000" dirty="0" smtClean="0"/>
              <a:t>L</a:t>
            </a:r>
            <a:r>
              <a:rPr lang="en-US" sz="2100" dirty="0" smtClean="0"/>
              <a:t>) and redshift (z)</a:t>
            </a:r>
          </a:p>
          <a:p>
            <a:endParaRPr lang="en-US" sz="2100" dirty="0" smtClean="0"/>
          </a:p>
          <a:p>
            <a:endParaRPr lang="en-US" sz="2100" dirty="0" smtClean="0"/>
          </a:p>
          <a:p>
            <a:endParaRPr lang="en-US" sz="21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37368" y="1429564"/>
            <a:ext cx="4038600" cy="3544597"/>
          </a:xfrm>
        </p:spPr>
      </p:pic>
      <p:pic>
        <p:nvPicPr>
          <p:cNvPr id="6" name="Picture 5" descr="cosmography_luminositydist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74763"/>
            <a:ext cx="9144000" cy="1142002"/>
          </a:xfrm>
          <a:prstGeom prst="rect">
            <a:avLst/>
          </a:prstGeom>
        </p:spPr>
      </p:pic>
      <p:sp>
        <p:nvSpPr>
          <p:cNvPr id="7" name="TextBox 6"/>
          <p:cNvSpPr txBox="1"/>
          <p:nvPr/>
        </p:nvSpPr>
        <p:spPr>
          <a:xfrm>
            <a:off x="95588" y="496669"/>
            <a:ext cx="3016130" cy="646331"/>
          </a:xfrm>
          <a:prstGeom prst="rect">
            <a:avLst/>
          </a:prstGeom>
          <a:noFill/>
        </p:spPr>
        <p:txBody>
          <a:bodyPr wrap="square" rtlCol="0">
            <a:spAutoFit/>
          </a:bodyPr>
          <a:lstStyle/>
          <a:p>
            <a:r>
              <a:rPr lang="en-US" dirty="0" smtClean="0">
                <a:hlinkClick r:id="rId5"/>
              </a:rPr>
              <a:t>Satyaprakash</a:t>
            </a:r>
            <a:r>
              <a:rPr lang="en-US" dirty="0">
                <a:hlinkClick r:id="rId5"/>
              </a:rPr>
              <a:t>, Schutz, and Van den Broeck, 2010</a:t>
            </a:r>
            <a:endParaRPr lang="en-US" dirty="0"/>
          </a:p>
        </p:txBody>
      </p:sp>
      <p:sp>
        <p:nvSpPr>
          <p:cNvPr id="10" name="TextBox 9"/>
          <p:cNvSpPr txBox="1"/>
          <p:nvPr/>
        </p:nvSpPr>
        <p:spPr>
          <a:xfrm>
            <a:off x="5472212" y="1028218"/>
            <a:ext cx="3067142" cy="369332"/>
          </a:xfrm>
          <a:prstGeom prst="rect">
            <a:avLst/>
          </a:prstGeom>
          <a:noFill/>
        </p:spPr>
        <p:txBody>
          <a:bodyPr wrap="square" rtlCol="0">
            <a:spAutoFit/>
          </a:bodyPr>
          <a:lstStyle/>
          <a:p>
            <a:r>
              <a:rPr lang="en-US" dirty="0" smtClean="0"/>
              <a:t>Image Credit: David W. Hogg</a:t>
            </a:r>
            <a:endParaRPr lang="en-US" dirty="0"/>
          </a:p>
        </p:txBody>
      </p:sp>
      <p:pic>
        <p:nvPicPr>
          <p:cNvPr id="11" name="Picture 10" descr="dLvsz_cap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0796" y="5089240"/>
            <a:ext cx="5113203" cy="417973"/>
          </a:xfrm>
          <a:prstGeom prst="rect">
            <a:avLst/>
          </a:prstGeom>
        </p:spPr>
      </p:pic>
      <p:sp>
        <p:nvSpPr>
          <p:cNvPr id="12" name="Slide Number Placeholder 11"/>
          <p:cNvSpPr>
            <a:spLocks noGrp="1"/>
          </p:cNvSpPr>
          <p:nvPr>
            <p:ph type="sldNum" sz="quarter" idx="12"/>
          </p:nvPr>
        </p:nvSpPr>
        <p:spPr/>
        <p:txBody>
          <a:bodyPr/>
          <a:lstStyle/>
          <a:p>
            <a:fld id="{6C75AF2A-6F69-AF45-8945-91FD40BE71FF}" type="slidenum">
              <a:rPr lang="en-US" smtClean="0"/>
              <a:t>2</a:t>
            </a:fld>
            <a:endParaRPr lang="en-US"/>
          </a:p>
        </p:txBody>
      </p:sp>
    </p:spTree>
    <p:extLst>
      <p:ext uri="{BB962C8B-B14F-4D97-AF65-F5344CB8AC3E}">
        <p14:creationId xmlns:p14="http://schemas.microsoft.com/office/powerpoint/2010/main" val="24627092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 Cosmography </a:t>
            </a:r>
            <a:r>
              <a:rPr lang="en-US" dirty="0" smtClean="0"/>
              <a:t>with 3G detectors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Repeat signal injection for different cases:</a:t>
            </a:r>
          </a:p>
          <a:p>
            <a:pPr lvl="1"/>
            <a:r>
              <a:rPr lang="en-US" dirty="0" smtClean="0"/>
              <a:t> BNS mergers</a:t>
            </a:r>
          </a:p>
          <a:p>
            <a:pPr lvl="1"/>
            <a:r>
              <a:rPr lang="en-US" dirty="0" smtClean="0"/>
              <a:t>More realistic EOS models</a:t>
            </a:r>
          </a:p>
          <a:p>
            <a:pPr lvl="1"/>
            <a:r>
              <a:rPr lang="en-US" dirty="0" smtClean="0"/>
              <a:t>CE recolored </a:t>
            </a:r>
            <a:r>
              <a:rPr lang="en-US" dirty="0" err="1" smtClean="0"/>
              <a:t>datastream</a:t>
            </a:r>
            <a:r>
              <a:rPr lang="en-US" dirty="0" smtClean="0"/>
              <a:t> </a:t>
            </a:r>
          </a:p>
          <a:p>
            <a:r>
              <a:rPr lang="en-US" dirty="0" smtClean="0"/>
              <a:t>Calculate luminosity distance to source using parameter estimation methods</a:t>
            </a:r>
          </a:p>
          <a:p>
            <a:r>
              <a:rPr lang="en-US" dirty="0" smtClean="0"/>
              <a:t>Address systematic biases*</a:t>
            </a:r>
          </a:p>
          <a:p>
            <a:r>
              <a:rPr lang="en-US" dirty="0" smtClean="0"/>
              <a:t>Mock calculation of H</a:t>
            </a:r>
            <a:r>
              <a:rPr lang="en-US" baseline="-25000" dirty="0" smtClean="0"/>
              <a:t>0</a:t>
            </a:r>
            <a:endParaRPr lang="en-US" dirty="0" smtClean="0"/>
          </a:p>
          <a:p>
            <a:r>
              <a:rPr lang="en-US" dirty="0" smtClean="0"/>
              <a:t>Fisher analysis to determine uncertainties on H</a:t>
            </a:r>
            <a:r>
              <a:rPr lang="en-US" baseline="-25000" dirty="0" smtClean="0"/>
              <a:t>0</a:t>
            </a:r>
          </a:p>
          <a:p>
            <a:r>
              <a:rPr lang="en-US" dirty="0" smtClean="0"/>
              <a:t>Translate these to science requirements for 3G detectors</a:t>
            </a:r>
            <a:endParaRPr lang="en-US" dirty="0"/>
          </a:p>
        </p:txBody>
      </p:sp>
      <p:sp>
        <p:nvSpPr>
          <p:cNvPr id="4" name="Slide Number Placeholder 3"/>
          <p:cNvSpPr>
            <a:spLocks noGrp="1"/>
          </p:cNvSpPr>
          <p:nvPr>
            <p:ph type="sldNum" sz="quarter" idx="12"/>
          </p:nvPr>
        </p:nvSpPr>
        <p:spPr/>
        <p:txBody>
          <a:bodyPr/>
          <a:lstStyle/>
          <a:p>
            <a:fld id="{6C75AF2A-6F69-AF45-8945-91FD40BE71FF}" type="slidenum">
              <a:rPr lang="en-US" smtClean="0"/>
              <a:t>20</a:t>
            </a:fld>
            <a:endParaRPr lang="en-US"/>
          </a:p>
        </p:txBody>
      </p:sp>
    </p:spTree>
    <p:extLst>
      <p:ext uri="{BB962C8B-B14F-4D97-AF65-F5344CB8AC3E}">
        <p14:creationId xmlns:p14="http://schemas.microsoft.com/office/powerpoint/2010/main" val="30633305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o Alex, for being such a fantastic mentor</a:t>
            </a:r>
            <a:r>
              <a:rPr lang="mr-IN" dirty="0" smtClean="0"/>
              <a:t>…</a:t>
            </a:r>
            <a:endParaRPr lang="en-US" dirty="0" smtClean="0"/>
          </a:p>
          <a:p>
            <a:r>
              <a:rPr lang="en-US" dirty="0" smtClean="0"/>
              <a:t>To Alan, Craig, TJ and all the members and SURFs of LIGO Lab at Caltech for all your help</a:t>
            </a:r>
            <a:r>
              <a:rPr lang="mr-IN" dirty="0" smtClean="0"/>
              <a:t>…</a:t>
            </a:r>
            <a:endParaRPr lang="en-US" dirty="0" smtClean="0"/>
          </a:p>
          <a:p>
            <a:r>
              <a:rPr lang="en-US" dirty="0"/>
              <a:t>T</a:t>
            </a:r>
            <a:r>
              <a:rPr lang="en-US" dirty="0" smtClean="0"/>
              <a:t>o Jocelyn and the Fullerton GWPAC group for collaborating with us</a:t>
            </a:r>
            <a:r>
              <a:rPr lang="mr-IN" dirty="0" smtClean="0"/>
              <a:t>…</a:t>
            </a:r>
            <a:endParaRPr lang="en-US" dirty="0" smtClean="0"/>
          </a:p>
          <a:p>
            <a:r>
              <a:rPr lang="en-US" dirty="0" smtClean="0"/>
              <a:t>And to NSF and LIGO Scientific Collaboration for making the LIGO Caltech SURF program possible!</a:t>
            </a:r>
            <a:endParaRPr lang="en-US" dirty="0"/>
          </a:p>
        </p:txBody>
      </p:sp>
      <p:sp>
        <p:nvSpPr>
          <p:cNvPr id="4" name="Slide Number Placeholder 3"/>
          <p:cNvSpPr>
            <a:spLocks noGrp="1"/>
          </p:cNvSpPr>
          <p:nvPr>
            <p:ph type="sldNum" sz="quarter" idx="12"/>
          </p:nvPr>
        </p:nvSpPr>
        <p:spPr/>
        <p:txBody>
          <a:bodyPr/>
          <a:lstStyle/>
          <a:p>
            <a:fld id="{6C75AF2A-6F69-AF45-8945-91FD40BE71FF}" type="slidenum">
              <a:rPr lang="en-US" smtClean="0"/>
              <a:t>21</a:t>
            </a:fld>
            <a:endParaRPr lang="en-US" dirty="0"/>
          </a:p>
        </p:txBody>
      </p:sp>
    </p:spTree>
    <p:extLst>
      <p:ext uri="{BB962C8B-B14F-4D97-AF65-F5344CB8AC3E}">
        <p14:creationId xmlns:p14="http://schemas.microsoft.com/office/powerpoint/2010/main" val="4974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Observability of Tidal Signatures with APR EOS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Calibration uncertainty:</a:t>
            </a:r>
          </a:p>
          <a:p>
            <a:pPr lvl="1"/>
            <a:r>
              <a:rPr lang="en-US" dirty="0" smtClean="0"/>
              <a:t>Magnitude: &lt; </a:t>
            </a:r>
            <a:r>
              <a:rPr lang="en-US" dirty="0" smtClean="0">
                <a:solidFill>
                  <a:srgbClr val="FF0000"/>
                </a:solidFill>
              </a:rPr>
              <a:t>5%</a:t>
            </a:r>
            <a:r>
              <a:rPr lang="en-US" dirty="0" smtClean="0"/>
              <a:t> uncertainty at deformation frequency for sources </a:t>
            </a:r>
            <a:r>
              <a:rPr lang="en-US" dirty="0"/>
              <a:t>with z &lt; 2</a:t>
            </a:r>
            <a:r>
              <a:rPr lang="en-US" dirty="0" smtClean="0"/>
              <a:t> </a:t>
            </a:r>
          </a:p>
          <a:p>
            <a:pPr lvl="1"/>
            <a:r>
              <a:rPr lang="en-US" dirty="0" smtClean="0"/>
              <a:t>Phase: &lt; </a:t>
            </a:r>
            <a:r>
              <a:rPr lang="en-US" dirty="0" smtClean="0">
                <a:solidFill>
                  <a:srgbClr val="FF0000"/>
                </a:solidFill>
              </a:rPr>
              <a:t>2 deg. </a:t>
            </a:r>
            <a:r>
              <a:rPr lang="en-US" dirty="0"/>
              <a:t>u</a:t>
            </a:r>
            <a:r>
              <a:rPr lang="en-US" dirty="0" smtClean="0"/>
              <a:t>ncertainty at deformation frequency for sources with z &lt; 2</a:t>
            </a:r>
          </a:p>
          <a:p>
            <a:r>
              <a:rPr lang="en-US" dirty="0" smtClean="0"/>
              <a:t>Injection: </a:t>
            </a:r>
          </a:p>
          <a:p>
            <a:pPr lvl="1"/>
            <a:r>
              <a:rPr lang="en-US" dirty="0" smtClean="0"/>
              <a:t>NS</a:t>
            </a:r>
            <a:r>
              <a:rPr lang="en-US" dirty="0"/>
              <a:t>BH waveforms clearly visible above ET noisecurve for a nearby source </a:t>
            </a:r>
            <a:endParaRPr lang="en-US" dirty="0" smtClean="0"/>
          </a:p>
          <a:p>
            <a:pPr lvl="1"/>
            <a:r>
              <a:rPr lang="en-US" dirty="0"/>
              <a:t>NSBH waveforms with matter barely distinguishable from those without matter in magnitude (noise </a:t>
            </a:r>
            <a:r>
              <a:rPr lang="en-US" dirty="0" smtClean="0"/>
              <a:t>floor at </a:t>
            </a:r>
            <a:r>
              <a:rPr lang="en-US" dirty="0" err="1" smtClean="0"/>
              <a:t>f</a:t>
            </a:r>
            <a:r>
              <a:rPr lang="en-US" baseline="-25000" dirty="0" err="1" smtClean="0"/>
              <a:t>TD</a:t>
            </a:r>
            <a:r>
              <a:rPr lang="en-US" dirty="0" smtClean="0"/>
              <a:t>)</a:t>
            </a:r>
          </a:p>
          <a:p>
            <a:r>
              <a:rPr lang="en-US" dirty="0" smtClean="0"/>
              <a:t>SNR as a function of z:</a:t>
            </a:r>
          </a:p>
          <a:p>
            <a:pPr lvl="1"/>
            <a:r>
              <a:rPr lang="en-US" dirty="0" smtClean="0"/>
              <a:t>ET can see NSBH sources out to z ~ 2 with SNR ~ 10</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6C75AF2A-6F69-AF45-8945-91FD40BE71FF}" type="slidenum">
              <a:rPr lang="en-US" smtClean="0"/>
              <a:t>22</a:t>
            </a:fld>
            <a:endParaRPr lang="en-US"/>
          </a:p>
        </p:txBody>
      </p:sp>
    </p:spTree>
    <p:extLst>
      <p:ext uri="{BB962C8B-B14F-4D97-AF65-F5344CB8AC3E}">
        <p14:creationId xmlns:p14="http://schemas.microsoft.com/office/powerpoint/2010/main" val="10257614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Observability of Tidal Signatures with 2H EOS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Calibration uncertainty:</a:t>
            </a:r>
          </a:p>
          <a:p>
            <a:pPr lvl="1"/>
            <a:r>
              <a:rPr lang="en-US" dirty="0" smtClean="0"/>
              <a:t>Magnitude: &lt; </a:t>
            </a:r>
            <a:r>
              <a:rPr lang="en-US" dirty="0" smtClean="0">
                <a:solidFill>
                  <a:srgbClr val="FF0000"/>
                </a:solidFill>
              </a:rPr>
              <a:t>3.5 %</a:t>
            </a:r>
            <a:r>
              <a:rPr lang="en-US" dirty="0" smtClean="0"/>
              <a:t> uncertainty at deformation frequency for sources </a:t>
            </a:r>
            <a:r>
              <a:rPr lang="en-US" dirty="0"/>
              <a:t>with z &lt; 2</a:t>
            </a:r>
            <a:r>
              <a:rPr lang="en-US" dirty="0" smtClean="0"/>
              <a:t> </a:t>
            </a:r>
          </a:p>
          <a:p>
            <a:pPr lvl="1"/>
            <a:r>
              <a:rPr lang="en-US" dirty="0" smtClean="0"/>
              <a:t>Phase: &lt; </a:t>
            </a:r>
            <a:r>
              <a:rPr lang="en-US" dirty="0" smtClean="0">
                <a:solidFill>
                  <a:srgbClr val="FF0000"/>
                </a:solidFill>
              </a:rPr>
              <a:t>2 deg. </a:t>
            </a:r>
            <a:r>
              <a:rPr lang="en-US" dirty="0"/>
              <a:t>u</a:t>
            </a:r>
            <a:r>
              <a:rPr lang="en-US" dirty="0" smtClean="0"/>
              <a:t>ncertainty at deformation frequency for sources with z &lt; 2</a:t>
            </a:r>
          </a:p>
          <a:p>
            <a:r>
              <a:rPr lang="en-US" dirty="0" smtClean="0"/>
              <a:t>Injection: </a:t>
            </a:r>
          </a:p>
          <a:p>
            <a:pPr lvl="1"/>
            <a:r>
              <a:rPr lang="en-US" dirty="0" smtClean="0"/>
              <a:t>NSBH waveforms clearly visible above ET noisecurve for a nearby source </a:t>
            </a:r>
          </a:p>
          <a:p>
            <a:pPr lvl="1"/>
            <a:r>
              <a:rPr lang="en-US" dirty="0" smtClean="0"/>
              <a:t>NSBH waveforms with matter barely distinguishable from those without matter in magnitude (noise floor)</a:t>
            </a:r>
          </a:p>
          <a:p>
            <a:r>
              <a:rPr lang="en-US" dirty="0" smtClean="0"/>
              <a:t>SNR as a function of z:</a:t>
            </a:r>
          </a:p>
          <a:p>
            <a:pPr lvl="1"/>
            <a:r>
              <a:rPr lang="en-US" dirty="0" smtClean="0"/>
              <a:t>ET can see NSBH sources out to z ~ 2 with SNR ~ 10</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6C75AF2A-6F69-AF45-8945-91FD40BE71FF}" type="slidenum">
              <a:rPr lang="en-US" smtClean="0"/>
              <a:t>23</a:t>
            </a:fld>
            <a:endParaRPr lang="en-US"/>
          </a:p>
        </p:txBody>
      </p:sp>
    </p:spTree>
    <p:extLst>
      <p:ext uri="{BB962C8B-B14F-4D97-AF65-F5344CB8AC3E}">
        <p14:creationId xmlns:p14="http://schemas.microsoft.com/office/powerpoint/2010/main" val="19056839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Waveform Visualization: </a:t>
            </a:r>
            <a:r>
              <a:rPr lang="en-US" dirty="0" smtClean="0"/>
              <a:t>No Matter Effects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868" y="1395020"/>
            <a:ext cx="3560063" cy="26700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17" y="1417638"/>
            <a:ext cx="3557517" cy="26681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2232" y="4129235"/>
            <a:ext cx="3560064" cy="2670048"/>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24</a:t>
            </a:fld>
            <a:endParaRPr lang="en-US"/>
          </a:p>
        </p:txBody>
      </p:sp>
    </p:spTree>
    <p:extLst>
      <p:ext uri="{BB962C8B-B14F-4D97-AF65-F5344CB8AC3E}">
        <p14:creationId xmlns:p14="http://schemas.microsoft.com/office/powerpoint/2010/main" val="11119725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Waveform Visualization: </a:t>
            </a:r>
            <a:r>
              <a:rPr lang="en-US" dirty="0" smtClean="0"/>
              <a:t>APR Equation</a:t>
            </a:r>
            <a:r>
              <a:rPr lang="en-US" dirty="0" smtClean="0"/>
              <a:t>-of-State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868" y="1395020"/>
            <a:ext cx="3560063" cy="26700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17" y="1417638"/>
            <a:ext cx="3557517" cy="26681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2232" y="4129235"/>
            <a:ext cx="3560064" cy="2670048"/>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25</a:t>
            </a:fld>
            <a:endParaRPr lang="en-US"/>
          </a:p>
        </p:txBody>
      </p:sp>
    </p:spTree>
    <p:extLst>
      <p:ext uri="{BB962C8B-B14F-4D97-AF65-F5344CB8AC3E}">
        <p14:creationId xmlns:p14="http://schemas.microsoft.com/office/powerpoint/2010/main" val="13766172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Waveform Visualization: Extreme 2H Equation-of-State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868" y="1395020"/>
            <a:ext cx="3560063" cy="26700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17" y="1417638"/>
            <a:ext cx="3557518" cy="26681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2232" y="4129235"/>
            <a:ext cx="3560065" cy="2670048"/>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26</a:t>
            </a:fld>
            <a:endParaRPr lang="en-US"/>
          </a:p>
        </p:txBody>
      </p:sp>
    </p:spTree>
    <p:extLst>
      <p:ext uri="{BB962C8B-B14F-4D97-AF65-F5344CB8AC3E}">
        <p14:creationId xmlns:p14="http://schemas.microsoft.com/office/powerpoint/2010/main" val="41112044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Tidal Deformability Signatures: Ratios Between Waveforms for </a:t>
            </a:r>
            <a:r>
              <a:rPr lang="en-US" dirty="0" smtClean="0"/>
              <a:t>APR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67" y="1463968"/>
            <a:ext cx="3266782" cy="24500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575" y="1432967"/>
            <a:ext cx="3402193" cy="25516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007" y="4041970"/>
            <a:ext cx="3401568" cy="2551176"/>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27</a:t>
            </a:fld>
            <a:endParaRPr lang="en-US"/>
          </a:p>
        </p:txBody>
      </p:sp>
    </p:spTree>
    <p:extLst>
      <p:ext uri="{BB962C8B-B14F-4D97-AF65-F5344CB8AC3E}">
        <p14:creationId xmlns:p14="http://schemas.microsoft.com/office/powerpoint/2010/main" val="14524384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Tidal Deformability Signatures: Ratios Between Waveforms for 2H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67" y="1463968"/>
            <a:ext cx="3266782" cy="24500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575" y="1432967"/>
            <a:ext cx="3402193" cy="25516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007" y="4071168"/>
            <a:ext cx="3401568" cy="2551176"/>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28</a:t>
            </a:fld>
            <a:endParaRPr lang="en-US"/>
          </a:p>
        </p:txBody>
      </p:sp>
    </p:spTree>
    <p:extLst>
      <p:ext uri="{BB962C8B-B14F-4D97-AF65-F5344CB8AC3E}">
        <p14:creationId xmlns:p14="http://schemas.microsoft.com/office/powerpoint/2010/main" val="18464796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Whitening </a:t>
            </a:r>
            <a:r>
              <a:rPr lang="en-US" dirty="0" err="1" smtClean="0"/>
              <a:t>aLIGO</a:t>
            </a:r>
            <a:r>
              <a:rPr lang="en-US" dirty="0" smtClean="0"/>
              <a:t> </a:t>
            </a:r>
            <a:r>
              <a:rPr lang="en-US" dirty="0" err="1" smtClean="0"/>
              <a:t>datastream</a:t>
            </a:r>
            <a:endParaRPr lang="en-US" dirty="0"/>
          </a:p>
        </p:txBody>
      </p:sp>
      <p:pic>
        <p:nvPicPr>
          <p:cNvPr id="5" name="Content Placeholder 4" descr="190116_datastream.png"/>
          <p:cNvPicPr>
            <a:picLocks noGrp="1" noChangeAspect="1"/>
          </p:cNvPicPr>
          <p:nvPr>
            <p:ph idx="1"/>
          </p:nvPr>
        </p:nvPicPr>
        <p:blipFill>
          <a:blip r:embed="rId3">
            <a:extLst>
              <a:ext uri="{28A0092B-C50C-407E-A947-70E740481C1C}">
                <a14:useLocalDpi xmlns:a14="http://schemas.microsoft.com/office/drawing/2010/main" val="0"/>
              </a:ext>
            </a:extLst>
          </a:blip>
          <a:srcRect l="4542" r="4542"/>
          <a:stretch>
            <a:fillRect/>
          </a:stretch>
        </p:blipFill>
        <p:spPr>
          <a:xfrm>
            <a:off x="112986" y="1244599"/>
            <a:ext cx="4349967" cy="2392315"/>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5543"/>
          <a:stretch/>
        </p:blipFill>
        <p:spPr>
          <a:xfrm>
            <a:off x="4563970" y="1241186"/>
            <a:ext cx="4525849" cy="2395728"/>
          </a:xfrm>
          <a:prstGeom prst="rect">
            <a:avLst/>
          </a:prstGeom>
        </p:spPr>
      </p:pic>
      <p:pic>
        <p:nvPicPr>
          <p:cNvPr id="7" name="Picture 6" descr="190116_med_AS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56" y="3745682"/>
            <a:ext cx="4005017" cy="3003763"/>
          </a:xfrm>
          <a:prstGeom prst="rect">
            <a:avLst/>
          </a:prstGeom>
        </p:spPr>
      </p:pic>
      <p:pic>
        <p:nvPicPr>
          <p:cNvPr id="8" name="Picture 7" descr="190116_whiteAS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0750" y="3790838"/>
            <a:ext cx="4011169" cy="3008376"/>
          </a:xfrm>
          <a:prstGeom prst="rect">
            <a:avLst/>
          </a:prstGeom>
        </p:spPr>
      </p:pic>
      <p:sp>
        <p:nvSpPr>
          <p:cNvPr id="4" name="Slide Number Placeholder 3"/>
          <p:cNvSpPr>
            <a:spLocks noGrp="1"/>
          </p:cNvSpPr>
          <p:nvPr>
            <p:ph type="sldNum" sz="quarter" idx="12"/>
          </p:nvPr>
        </p:nvSpPr>
        <p:spPr/>
        <p:txBody>
          <a:bodyPr/>
          <a:lstStyle/>
          <a:p>
            <a:fld id="{6C75AF2A-6F69-AF45-8945-91FD40BE71FF}" type="slidenum">
              <a:rPr lang="en-US" smtClean="0"/>
              <a:t>29</a:t>
            </a:fld>
            <a:endParaRPr lang="en-US"/>
          </a:p>
        </p:txBody>
      </p:sp>
    </p:spTree>
    <p:extLst>
      <p:ext uri="{BB962C8B-B14F-4D97-AF65-F5344CB8AC3E}">
        <p14:creationId xmlns:p14="http://schemas.microsoft.com/office/powerpoint/2010/main" val="6287911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0881"/>
            <a:ext cx="8229600" cy="4525963"/>
          </a:xfrm>
        </p:spPr>
        <p:txBody>
          <a:bodyPr>
            <a:normAutofit/>
          </a:bodyPr>
          <a:lstStyle/>
          <a:p>
            <a:endParaRPr lang="en-US" dirty="0" smtClean="0"/>
          </a:p>
          <a:p>
            <a:r>
              <a:rPr lang="en-US" dirty="0" smtClean="0"/>
              <a:t>Disagreements </a:t>
            </a:r>
            <a:r>
              <a:rPr lang="en-US" dirty="0" smtClean="0"/>
              <a:t>between our best models:</a:t>
            </a:r>
          </a:p>
          <a:p>
            <a:pPr lvl="1"/>
            <a:r>
              <a:rPr lang="en-US" dirty="0" smtClean="0"/>
              <a:t>Planck: H</a:t>
            </a:r>
            <a:r>
              <a:rPr lang="en-US" baseline="-25000" dirty="0" smtClean="0"/>
              <a:t>0</a:t>
            </a:r>
            <a:r>
              <a:rPr lang="en-US" dirty="0" smtClean="0"/>
              <a:t> = 67 ± 1.2 km/s/</a:t>
            </a:r>
            <a:r>
              <a:rPr lang="en-US" dirty="0" err="1" smtClean="0"/>
              <a:t>Mpc</a:t>
            </a:r>
            <a:endParaRPr lang="en-US" dirty="0" smtClean="0"/>
          </a:p>
          <a:p>
            <a:pPr lvl="1"/>
            <a:r>
              <a:rPr lang="en-US" dirty="0" smtClean="0"/>
              <a:t>Type </a:t>
            </a:r>
            <a:r>
              <a:rPr lang="en-US" dirty="0" err="1" smtClean="0"/>
              <a:t>Ia</a:t>
            </a:r>
            <a:r>
              <a:rPr lang="en-US" dirty="0" smtClean="0"/>
              <a:t> Supernovae: H</a:t>
            </a:r>
            <a:r>
              <a:rPr lang="en-US" baseline="-25000" dirty="0" smtClean="0"/>
              <a:t>0</a:t>
            </a:r>
            <a:r>
              <a:rPr lang="en-US" dirty="0" smtClean="0"/>
              <a:t> = 73 ± 0.7 km/s/</a:t>
            </a:r>
            <a:r>
              <a:rPr lang="en-US" dirty="0" err="1" smtClean="0"/>
              <a:t>Mpc</a:t>
            </a:r>
            <a:endParaRPr lang="en-US" dirty="0" smtClean="0"/>
          </a:p>
          <a:p>
            <a:r>
              <a:rPr lang="en-US" dirty="0" smtClean="0"/>
              <a:t>Better constraints on cosmological parameters: Ω</a:t>
            </a:r>
            <a:r>
              <a:rPr lang="en-US" baseline="-25000" dirty="0"/>
              <a:t>M</a:t>
            </a:r>
            <a:r>
              <a:rPr lang="en-US" dirty="0" smtClean="0"/>
              <a:t>, Ω</a:t>
            </a:r>
            <a:r>
              <a:rPr lang="en-US" baseline="-25000" dirty="0" smtClean="0"/>
              <a:t>DE</a:t>
            </a:r>
            <a:r>
              <a:rPr lang="en-US" dirty="0" smtClean="0"/>
              <a:t>, ω</a:t>
            </a:r>
          </a:p>
          <a:p>
            <a:pPr marL="0" indent="0">
              <a:buNone/>
            </a:pPr>
            <a:endParaRPr lang="en-US" dirty="0" smtClean="0"/>
          </a:p>
          <a:p>
            <a:pPr marL="0" indent="0">
              <a:buNone/>
            </a:pPr>
            <a:endParaRPr lang="en-US" dirty="0"/>
          </a:p>
        </p:txBody>
      </p:sp>
      <p:pic>
        <p:nvPicPr>
          <p:cNvPr id="4" name="Picture 3" descr="Planck_CMB_node_full_imag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05" y="659320"/>
            <a:ext cx="2723122" cy="1361561"/>
          </a:xfrm>
          <a:prstGeom prst="rect">
            <a:avLst/>
          </a:prstGeom>
        </p:spPr>
      </p:pic>
      <p:pic>
        <p:nvPicPr>
          <p:cNvPr id="5" name="Picture 4" descr="wd_sne_lightcur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766" y="355012"/>
            <a:ext cx="2622405" cy="1788182"/>
          </a:xfrm>
          <a:prstGeom prst="rect">
            <a:avLst/>
          </a:prstGeom>
        </p:spPr>
      </p:pic>
      <p:sp>
        <p:nvSpPr>
          <p:cNvPr id="6" name="Title 5"/>
          <p:cNvSpPr>
            <a:spLocks noGrp="1"/>
          </p:cNvSpPr>
          <p:nvPr>
            <p:ph type="title"/>
          </p:nvPr>
        </p:nvSpPr>
        <p:spPr/>
        <p:txBody>
          <a:bodyPr>
            <a:normAutofit fontScale="90000"/>
          </a:bodyPr>
          <a:lstStyle/>
          <a:p>
            <a:r>
              <a:rPr lang="en-US" dirty="0" smtClean="0"/>
              <a:t>Why Cosmography?</a:t>
            </a:r>
            <a:br>
              <a:rPr lang="en-US" dirty="0" smtClean="0"/>
            </a:br>
            <a:endParaRPr lang="en-US" dirty="0"/>
          </a:p>
        </p:txBody>
      </p:sp>
      <p:sp>
        <p:nvSpPr>
          <p:cNvPr id="7" name="TextBox 6"/>
          <p:cNvSpPr txBox="1"/>
          <p:nvPr/>
        </p:nvSpPr>
        <p:spPr>
          <a:xfrm>
            <a:off x="606112" y="2143194"/>
            <a:ext cx="2265707" cy="369332"/>
          </a:xfrm>
          <a:prstGeom prst="rect">
            <a:avLst/>
          </a:prstGeom>
          <a:noFill/>
        </p:spPr>
        <p:txBody>
          <a:bodyPr wrap="square" rtlCol="0">
            <a:spAutoFit/>
          </a:bodyPr>
          <a:lstStyle/>
          <a:p>
            <a:r>
              <a:rPr lang="en-US" dirty="0" smtClean="0"/>
              <a:t>Planck CMB image</a:t>
            </a:r>
            <a:endParaRPr lang="en-US" dirty="0"/>
          </a:p>
        </p:txBody>
      </p:sp>
      <p:sp>
        <p:nvSpPr>
          <p:cNvPr id="8" name="TextBox 7"/>
          <p:cNvSpPr txBox="1"/>
          <p:nvPr/>
        </p:nvSpPr>
        <p:spPr>
          <a:xfrm>
            <a:off x="5772496" y="2186485"/>
            <a:ext cx="3275894" cy="369332"/>
          </a:xfrm>
          <a:prstGeom prst="rect">
            <a:avLst/>
          </a:prstGeom>
          <a:noFill/>
        </p:spPr>
        <p:txBody>
          <a:bodyPr wrap="square" rtlCol="0">
            <a:spAutoFit/>
          </a:bodyPr>
          <a:lstStyle/>
          <a:p>
            <a:r>
              <a:rPr lang="en-US" dirty="0" smtClean="0"/>
              <a:t>Type </a:t>
            </a:r>
            <a:r>
              <a:rPr lang="en-US" dirty="0" err="1" smtClean="0"/>
              <a:t>Ia</a:t>
            </a:r>
            <a:r>
              <a:rPr lang="en-US" dirty="0" smtClean="0"/>
              <a:t> Supernovae </a:t>
            </a:r>
            <a:r>
              <a:rPr lang="en-US" dirty="0" err="1" smtClean="0"/>
              <a:t>lightcurves</a:t>
            </a:r>
            <a:endParaRPr lang="en-US" dirty="0"/>
          </a:p>
        </p:txBody>
      </p:sp>
      <p:sp>
        <p:nvSpPr>
          <p:cNvPr id="9" name="Slide Number Placeholder 8"/>
          <p:cNvSpPr>
            <a:spLocks noGrp="1"/>
          </p:cNvSpPr>
          <p:nvPr>
            <p:ph type="sldNum" sz="quarter" idx="12"/>
          </p:nvPr>
        </p:nvSpPr>
        <p:spPr/>
        <p:txBody>
          <a:bodyPr/>
          <a:lstStyle/>
          <a:p>
            <a:fld id="{6C75AF2A-6F69-AF45-8945-91FD40BE71FF}" type="slidenum">
              <a:rPr lang="en-US" smtClean="0"/>
              <a:t>3</a:t>
            </a:fld>
            <a:endParaRPr lang="en-US"/>
          </a:p>
        </p:txBody>
      </p:sp>
    </p:spTree>
    <p:extLst>
      <p:ext uri="{BB962C8B-B14F-4D97-AF65-F5344CB8AC3E}">
        <p14:creationId xmlns:p14="http://schemas.microsoft.com/office/powerpoint/2010/main" val="37246522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Recoloring </a:t>
            </a:r>
            <a:r>
              <a:rPr lang="en-US" dirty="0" err="1" smtClean="0"/>
              <a:t>datastream</a:t>
            </a:r>
            <a:r>
              <a:rPr lang="en-US" dirty="0" smtClean="0"/>
              <a:t> for ET-D and 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825" y="1188925"/>
            <a:ext cx="4773007" cy="238650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44" y="3961313"/>
            <a:ext cx="4773168" cy="2386584"/>
          </a:xfrm>
          <a:prstGeom prst="rect">
            <a:avLst/>
          </a:prstGeom>
        </p:spPr>
      </p:pic>
      <p:pic>
        <p:nvPicPr>
          <p:cNvPr id="6" name="Picture 5" descr="ET_recolorAS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849" y="1186734"/>
            <a:ext cx="3611633" cy="27087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7849" y="3967609"/>
            <a:ext cx="3605906" cy="2704430"/>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30</a:t>
            </a:fld>
            <a:endParaRPr lang="en-US"/>
          </a:p>
        </p:txBody>
      </p:sp>
    </p:spTree>
    <p:extLst>
      <p:ext uri="{BB962C8B-B14F-4D97-AF65-F5344CB8AC3E}">
        <p14:creationId xmlns:p14="http://schemas.microsoft.com/office/powerpoint/2010/main" val="1940937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Deformation signatures as a function of redshift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776" y="1417638"/>
            <a:ext cx="3495778" cy="26218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590" y="1417638"/>
            <a:ext cx="3495778" cy="26218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814" y="4083229"/>
            <a:ext cx="3499103" cy="26243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776" y="4097659"/>
            <a:ext cx="3499104" cy="2624328"/>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31</a:t>
            </a:fld>
            <a:endParaRPr lang="en-US"/>
          </a:p>
        </p:txBody>
      </p:sp>
    </p:spTree>
    <p:extLst>
      <p:ext uri="{BB962C8B-B14F-4D97-AF65-F5344CB8AC3E}">
        <p14:creationId xmlns:p14="http://schemas.microsoft.com/office/powerpoint/2010/main" val="6381561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Calibration </a:t>
            </a:r>
            <a:r>
              <a:rPr lang="en-US" dirty="0" smtClean="0"/>
              <a:t>Uncertainty at Deformation Signatures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702" y="1718392"/>
            <a:ext cx="5490300" cy="4117724"/>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32</a:t>
            </a:fld>
            <a:endParaRPr lang="en-US"/>
          </a:p>
        </p:txBody>
      </p:sp>
    </p:spTree>
    <p:extLst>
      <p:ext uri="{BB962C8B-B14F-4D97-AF65-F5344CB8AC3E}">
        <p14:creationId xmlns:p14="http://schemas.microsoft.com/office/powerpoint/2010/main" val="23731950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Siren Cosmography</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sz="2100" dirty="0" smtClean="0"/>
              <a:t>Use GW as an independent measure of the luminosity distance to source</a:t>
            </a:r>
          </a:p>
          <a:p>
            <a:r>
              <a:rPr lang="en-US" sz="2100" dirty="0" smtClean="0"/>
              <a:t>Get redshift from one of these methods:</a:t>
            </a:r>
          </a:p>
          <a:p>
            <a:pPr lvl="1"/>
            <a:r>
              <a:rPr lang="en-US" sz="2100" dirty="0" smtClean="0"/>
              <a:t>Method 1: </a:t>
            </a:r>
            <a:r>
              <a:rPr lang="en-US" sz="2100" dirty="0"/>
              <a:t>J</a:t>
            </a:r>
            <a:r>
              <a:rPr lang="en-US" sz="2100" dirty="0" smtClean="0"/>
              <a:t>oint GW-EM observations (currently ongoing!)</a:t>
            </a:r>
          </a:p>
          <a:p>
            <a:pPr marL="457200" lvl="1" indent="0">
              <a:buNone/>
            </a:pPr>
            <a:r>
              <a:rPr lang="en-US" sz="2100" dirty="0" smtClean="0"/>
              <a:t>(</a:t>
            </a:r>
            <a:r>
              <a:rPr lang="en-US" sz="2100" dirty="0" smtClean="0">
                <a:hlinkClick r:id="rId3"/>
              </a:rPr>
              <a:t>Satyaprakash, Schutz, and Van den Broeck, 2010</a:t>
            </a:r>
            <a:r>
              <a:rPr lang="en-US" sz="2100" dirty="0" smtClean="0"/>
              <a:t>)</a:t>
            </a:r>
          </a:p>
          <a:p>
            <a:pPr lvl="1"/>
            <a:r>
              <a:rPr lang="en-US" sz="2100" dirty="0" smtClean="0"/>
              <a:t>Method 2: host galaxy statistical averaging methods </a:t>
            </a:r>
          </a:p>
          <a:p>
            <a:pPr marL="457200" lvl="1" indent="0">
              <a:buNone/>
            </a:pPr>
            <a:r>
              <a:rPr lang="en-US" sz="2100" dirty="0" smtClean="0"/>
              <a:t>(</a:t>
            </a:r>
            <a:r>
              <a:rPr lang="en-US" sz="2100" dirty="0" smtClean="0">
                <a:hlinkClick r:id="rId4"/>
              </a:rPr>
              <a:t>Chen and Holz, 2016</a:t>
            </a:r>
            <a:r>
              <a:rPr lang="en-US" sz="2100" dirty="0" smtClean="0"/>
              <a:t>) </a:t>
            </a:r>
          </a:p>
          <a:p>
            <a:pPr lvl="1"/>
            <a:r>
              <a:rPr lang="en-US" sz="2100" b="1" dirty="0" smtClean="0"/>
              <a:t>Method 3: frequency of tidal deformation</a:t>
            </a:r>
            <a:r>
              <a:rPr lang="en-US" sz="2100" dirty="0" smtClean="0"/>
              <a:t> </a:t>
            </a:r>
          </a:p>
          <a:p>
            <a:pPr marL="457200" lvl="1" indent="0">
              <a:buNone/>
            </a:pPr>
            <a:r>
              <a:rPr lang="en-US" sz="2100" dirty="0" smtClean="0"/>
              <a:t>(</a:t>
            </a:r>
            <a:r>
              <a:rPr lang="en-US" sz="2100" dirty="0" smtClean="0">
                <a:hlinkClick r:id="rId5"/>
              </a:rPr>
              <a:t>Messenger et al., 2013</a:t>
            </a:r>
            <a:r>
              <a:rPr lang="en-US" sz="2100" dirty="0" smtClean="0"/>
              <a:t>)</a:t>
            </a:r>
          </a:p>
          <a:p>
            <a:r>
              <a:rPr lang="en-US" sz="2100" dirty="0" smtClean="0"/>
              <a:t>How well can we determine the frequency of tidal deformation in GW using 3G detectors?</a:t>
            </a:r>
          </a:p>
        </p:txBody>
      </p:sp>
      <p:sp>
        <p:nvSpPr>
          <p:cNvPr id="5" name="Slide Number Placeholder 4"/>
          <p:cNvSpPr>
            <a:spLocks noGrp="1"/>
          </p:cNvSpPr>
          <p:nvPr>
            <p:ph type="sldNum" sz="quarter" idx="12"/>
          </p:nvPr>
        </p:nvSpPr>
        <p:spPr/>
        <p:txBody>
          <a:bodyPr/>
          <a:lstStyle/>
          <a:p>
            <a:fld id="{6C75AF2A-6F69-AF45-8945-91FD40BE71FF}" type="slidenum">
              <a:rPr lang="en-US" smtClean="0"/>
              <a:t>4</a:t>
            </a:fld>
            <a:endParaRPr lang="en-US"/>
          </a:p>
        </p:txBody>
      </p:sp>
      <p:pic>
        <p:nvPicPr>
          <p:cNvPr id="6" name="Picture 5" descr="stationary_phase_amplitud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3800" y="5789715"/>
            <a:ext cx="2247900" cy="736600"/>
          </a:xfrm>
          <a:prstGeom prst="rect">
            <a:avLst/>
          </a:prstGeom>
        </p:spPr>
      </p:pic>
      <p:pic>
        <p:nvPicPr>
          <p:cNvPr id="7" name="Picture 6" descr="stationary_phase_appro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4868" y="5886450"/>
            <a:ext cx="3467100" cy="469900"/>
          </a:xfrm>
          <a:prstGeom prst="rect">
            <a:avLst/>
          </a:prstGeom>
        </p:spPr>
      </p:pic>
    </p:spTree>
    <p:extLst>
      <p:ext uri="{BB962C8B-B14F-4D97-AF65-F5344CB8AC3E}">
        <p14:creationId xmlns:p14="http://schemas.microsoft.com/office/powerpoint/2010/main" val="2948759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Tidal Deformation</a:t>
            </a:r>
            <a:endParaRPr lang="en-US" dirty="0"/>
          </a:p>
        </p:txBody>
      </p:sp>
      <p:sp>
        <p:nvSpPr>
          <p:cNvPr id="5" name="TextBox 4"/>
          <p:cNvSpPr txBox="1"/>
          <p:nvPr/>
        </p:nvSpPr>
        <p:spPr>
          <a:xfrm>
            <a:off x="457200" y="5182735"/>
            <a:ext cx="8686800" cy="1107996"/>
          </a:xfrm>
          <a:prstGeom prst="rect">
            <a:avLst/>
          </a:prstGeom>
          <a:noFill/>
        </p:spPr>
        <p:txBody>
          <a:bodyPr wrap="square" rtlCol="0">
            <a:spAutoFit/>
          </a:bodyPr>
          <a:lstStyle/>
          <a:p>
            <a:r>
              <a:rPr lang="en-US" dirty="0" smtClean="0"/>
              <a:t>0.00 ≤ χ</a:t>
            </a:r>
            <a:r>
              <a:rPr lang="en-US" baseline="-25000" dirty="0" smtClean="0"/>
              <a:t>NS</a:t>
            </a:r>
            <a:r>
              <a:rPr lang="en-US" dirty="0" smtClean="0"/>
              <a:t> ≤ 0.05, 1 M</a:t>
            </a:r>
            <a:r>
              <a:rPr lang="en-US" baseline="-25000" dirty="0" smtClean="0"/>
              <a:t>SUN</a:t>
            </a:r>
            <a:r>
              <a:rPr lang="en-US" dirty="0" smtClean="0"/>
              <a:t> ≤ M</a:t>
            </a:r>
            <a:r>
              <a:rPr lang="en-US" baseline="-25000" dirty="0" smtClean="0"/>
              <a:t>NS</a:t>
            </a:r>
            <a:r>
              <a:rPr lang="en-US" dirty="0" smtClean="0"/>
              <a:t> ≤ 2 M</a:t>
            </a:r>
            <a:r>
              <a:rPr lang="en-US" baseline="-25000" dirty="0" smtClean="0"/>
              <a:t>SUN	</a:t>
            </a:r>
            <a:r>
              <a:rPr lang="en-US" dirty="0"/>
              <a:t>0.00 ≤ χ</a:t>
            </a:r>
            <a:r>
              <a:rPr lang="en-US" baseline="-25000" dirty="0"/>
              <a:t>BH</a:t>
            </a:r>
            <a:r>
              <a:rPr lang="en-US" dirty="0"/>
              <a:t> ≤ 0.99, 5 M</a:t>
            </a:r>
            <a:r>
              <a:rPr lang="en-US" baseline="-25000" dirty="0"/>
              <a:t>SUN</a:t>
            </a:r>
            <a:r>
              <a:rPr lang="en-US" dirty="0"/>
              <a:t> ≤ M</a:t>
            </a:r>
            <a:r>
              <a:rPr lang="en-US" baseline="-25000" dirty="0"/>
              <a:t>BH</a:t>
            </a:r>
            <a:r>
              <a:rPr lang="en-US" dirty="0"/>
              <a:t> ≤ 15 M</a:t>
            </a:r>
            <a:r>
              <a:rPr lang="en-US" baseline="-25000" dirty="0"/>
              <a:t>SUN</a:t>
            </a:r>
          </a:p>
          <a:p>
            <a:r>
              <a:rPr lang="en-US" baseline="-25000" dirty="0" smtClean="0"/>
              <a:t>	</a:t>
            </a:r>
          </a:p>
          <a:p>
            <a:pPr algn="ctr"/>
            <a:r>
              <a:rPr lang="en-US" dirty="0" smtClean="0"/>
              <a:t>	</a:t>
            </a:r>
            <a:r>
              <a:rPr lang="en-US" dirty="0"/>
              <a:t>χ = J / (GM / c</a:t>
            </a:r>
            <a:r>
              <a:rPr lang="en-US" baseline="30000" dirty="0"/>
              <a:t>2</a:t>
            </a:r>
            <a:r>
              <a:rPr lang="en-US" dirty="0"/>
              <a:t>)</a:t>
            </a:r>
            <a:r>
              <a:rPr lang="en-US" baseline="30000" dirty="0" smtClean="0"/>
              <a:t>2</a:t>
            </a:r>
            <a:r>
              <a:rPr lang="en-US" dirty="0" smtClean="0"/>
              <a:t>											3 </a:t>
            </a:r>
            <a:r>
              <a:rPr lang="en-US" dirty="0"/>
              <a:t>≤ q =M</a:t>
            </a:r>
            <a:r>
              <a:rPr lang="en-US" baseline="-25000" dirty="0"/>
              <a:t>BH </a:t>
            </a:r>
            <a:r>
              <a:rPr lang="en-US" dirty="0"/>
              <a:t> / M</a:t>
            </a:r>
            <a:r>
              <a:rPr lang="en-US" baseline="-25000" dirty="0"/>
              <a:t>NS </a:t>
            </a:r>
            <a:r>
              <a:rPr lang="en-US" dirty="0"/>
              <a:t> ≤ 5 </a:t>
            </a:r>
            <a:endParaRPr lang="en-US" baseline="-25000" dirty="0"/>
          </a:p>
          <a:p>
            <a:endParaRPr lang="en-US" dirty="0"/>
          </a:p>
        </p:txBody>
      </p:sp>
      <p:sp>
        <p:nvSpPr>
          <p:cNvPr id="6" name="TextBox 5"/>
          <p:cNvSpPr txBox="1"/>
          <p:nvPr/>
        </p:nvSpPr>
        <p:spPr>
          <a:xfrm>
            <a:off x="932303" y="6211669"/>
            <a:ext cx="2648281" cy="369332"/>
          </a:xfrm>
          <a:prstGeom prst="rect">
            <a:avLst/>
          </a:prstGeom>
          <a:noFill/>
        </p:spPr>
        <p:txBody>
          <a:bodyPr wrap="square" rtlCol="0">
            <a:spAutoFit/>
          </a:bodyPr>
          <a:lstStyle/>
          <a:p>
            <a:pPr algn="ctr"/>
            <a:r>
              <a:rPr lang="en-US" dirty="0" smtClean="0">
                <a:hlinkClick r:id="rId3"/>
              </a:rPr>
              <a:t>Foucart, 2012</a:t>
            </a:r>
            <a:endParaRPr lang="en-US" dirty="0"/>
          </a:p>
        </p:txBody>
      </p:sp>
      <p:pic>
        <p:nvPicPr>
          <p:cNvPr id="10" name="Content Placeholder 9"/>
          <p:cNvPicPr>
            <a:picLocks noGrp="1" noChangeAspect="1"/>
          </p:cNvPicPr>
          <p:nvPr>
            <p:ph idx="1"/>
          </p:nvPr>
        </p:nvPicPr>
        <p:blipFill rotWithShape="1">
          <a:blip r:embed="rId4">
            <a:extLst>
              <a:ext uri="{28A0092B-C50C-407E-A947-70E740481C1C}">
                <a14:useLocalDpi xmlns:a14="http://schemas.microsoft.com/office/drawing/2010/main" val="0"/>
              </a:ext>
            </a:extLst>
          </a:blip>
          <a:srcRect l="1" r="1"/>
          <a:stretch/>
        </p:blipFill>
        <p:spPr>
          <a:xfrm>
            <a:off x="457200" y="1512208"/>
            <a:ext cx="4974740" cy="3405421"/>
          </a:xfrm>
        </p:spPr>
      </p:pic>
      <p:pic>
        <p:nvPicPr>
          <p:cNvPr id="11" name="Picture 10" descr="nsbh_td_simulat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4107" y="1417638"/>
            <a:ext cx="1699452" cy="3541065"/>
          </a:xfrm>
          <a:prstGeom prst="rect">
            <a:avLst/>
          </a:prstGeom>
        </p:spPr>
      </p:pic>
      <p:sp>
        <p:nvSpPr>
          <p:cNvPr id="12" name="TextBox 11"/>
          <p:cNvSpPr txBox="1"/>
          <p:nvPr/>
        </p:nvSpPr>
        <p:spPr>
          <a:xfrm>
            <a:off x="5107399" y="6211669"/>
            <a:ext cx="3579401" cy="369332"/>
          </a:xfrm>
          <a:prstGeom prst="rect">
            <a:avLst/>
          </a:prstGeom>
          <a:noFill/>
        </p:spPr>
        <p:txBody>
          <a:bodyPr wrap="square" rtlCol="0">
            <a:spAutoFit/>
          </a:bodyPr>
          <a:lstStyle/>
          <a:p>
            <a:r>
              <a:rPr lang="en-US" dirty="0" smtClean="0"/>
              <a:t>Image Credit: T. Hinderer, F. Foucart</a:t>
            </a:r>
            <a:endParaRPr lang="en-US" dirty="0"/>
          </a:p>
        </p:txBody>
      </p:sp>
      <p:sp>
        <p:nvSpPr>
          <p:cNvPr id="13" name="Slide Number Placeholder 12"/>
          <p:cNvSpPr>
            <a:spLocks noGrp="1"/>
          </p:cNvSpPr>
          <p:nvPr>
            <p:ph type="sldNum" sz="quarter" idx="12"/>
          </p:nvPr>
        </p:nvSpPr>
        <p:spPr/>
        <p:txBody>
          <a:bodyPr/>
          <a:lstStyle/>
          <a:p>
            <a:fld id="{6C75AF2A-6F69-AF45-8945-91FD40BE71FF}" type="slidenum">
              <a:rPr lang="en-US" smtClean="0"/>
              <a:t>5</a:t>
            </a:fld>
            <a:endParaRPr lang="en-US"/>
          </a:p>
        </p:txBody>
      </p:sp>
    </p:spTree>
    <p:extLst>
      <p:ext uri="{BB962C8B-B14F-4D97-AF65-F5344CB8AC3E}">
        <p14:creationId xmlns:p14="http://schemas.microsoft.com/office/powerpoint/2010/main" val="41494082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Tidal </a:t>
            </a:r>
            <a:r>
              <a:rPr lang="en-US" dirty="0" smtClean="0"/>
              <a:t>Deformation: </a:t>
            </a:r>
            <a:r>
              <a:rPr lang="en-US" dirty="0" smtClean="0"/>
              <a:t>breaking the mass-redshift degeneracy</a:t>
            </a:r>
            <a:endParaRPr lang="en-US" dirty="0"/>
          </a:p>
        </p:txBody>
      </p:sp>
      <p:sp>
        <p:nvSpPr>
          <p:cNvPr id="3" name="Content Placeholder 2"/>
          <p:cNvSpPr>
            <a:spLocks noGrp="1"/>
          </p:cNvSpPr>
          <p:nvPr>
            <p:ph idx="1"/>
          </p:nvPr>
        </p:nvSpPr>
        <p:spPr>
          <a:xfrm>
            <a:off x="501113" y="5192530"/>
            <a:ext cx="8011218" cy="1265237"/>
          </a:xfrm>
        </p:spPr>
        <p:txBody>
          <a:bodyPr>
            <a:normAutofit lnSpcReduction="10000"/>
          </a:bodyPr>
          <a:lstStyle/>
          <a:p>
            <a:r>
              <a:rPr lang="en-US" sz="2400" dirty="0" smtClean="0"/>
              <a:t>Masses are </a:t>
            </a:r>
            <a:r>
              <a:rPr lang="en-US" sz="2400" dirty="0" err="1" smtClean="0"/>
              <a:t>redshifted</a:t>
            </a:r>
            <a:r>
              <a:rPr lang="en-US" sz="2400" dirty="0" smtClean="0"/>
              <a:t>: </a:t>
            </a:r>
            <a:r>
              <a:rPr lang="en-US" sz="2400" dirty="0" err="1" smtClean="0"/>
              <a:t>m</a:t>
            </a:r>
            <a:r>
              <a:rPr lang="en-US" sz="2400" baseline="-25000" dirty="0" err="1" smtClean="0"/>
              <a:t>z</a:t>
            </a:r>
            <a:r>
              <a:rPr lang="en-US" sz="2400" dirty="0" smtClean="0"/>
              <a:t> = m(1+z)</a:t>
            </a:r>
            <a:endParaRPr lang="en-US" sz="2400" i="1" dirty="0"/>
          </a:p>
          <a:p>
            <a:r>
              <a:rPr lang="en-US" sz="2400" dirty="0" smtClean="0"/>
              <a:t>TD frequency </a:t>
            </a:r>
            <a:r>
              <a:rPr lang="en-US" sz="2400" dirty="0" err="1" smtClean="0"/>
              <a:t>redshifted</a:t>
            </a:r>
            <a:r>
              <a:rPr lang="en-US" sz="2400" dirty="0" smtClean="0"/>
              <a:t>: </a:t>
            </a:r>
            <a:r>
              <a:rPr lang="en-US" sz="2400" dirty="0" err="1"/>
              <a:t>f</a:t>
            </a:r>
            <a:r>
              <a:rPr lang="en-US" sz="2400" baseline="-25000" dirty="0" err="1"/>
              <a:t>TD</a:t>
            </a:r>
            <a:r>
              <a:rPr lang="en-US" sz="2400" baseline="-25000" dirty="0"/>
              <a:t>, z </a:t>
            </a:r>
            <a:r>
              <a:rPr lang="en-US" sz="2400" dirty="0"/>
              <a:t>= </a:t>
            </a:r>
            <a:r>
              <a:rPr lang="en-US" sz="2400" dirty="0" err="1"/>
              <a:t>f</a:t>
            </a:r>
            <a:r>
              <a:rPr lang="en-US" sz="2400" baseline="-25000" dirty="0" err="1"/>
              <a:t>TD</a:t>
            </a:r>
            <a:r>
              <a:rPr lang="en-US" sz="2400" baseline="-25000" dirty="0"/>
              <a:t>  </a:t>
            </a:r>
            <a:r>
              <a:rPr lang="en-US" sz="2400" dirty="0"/>
              <a:t>/ (1+z</a:t>
            </a:r>
            <a:r>
              <a:rPr lang="en-US" sz="2400" dirty="0" smtClean="0"/>
              <a:t>)</a:t>
            </a:r>
          </a:p>
          <a:p>
            <a:r>
              <a:rPr lang="en-US" sz="2400" dirty="0" smtClean="0"/>
              <a:t>Use EOS to relate TD frequency to mass</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24" y="1701397"/>
            <a:ext cx="3940923" cy="29556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280" y="1681105"/>
            <a:ext cx="3967978" cy="2975984"/>
          </a:xfrm>
          <a:prstGeom prst="rect">
            <a:avLst/>
          </a:prstGeom>
        </p:spPr>
      </p:pic>
      <p:sp>
        <p:nvSpPr>
          <p:cNvPr id="8" name="Slide Number Placeholder 7"/>
          <p:cNvSpPr>
            <a:spLocks noGrp="1"/>
          </p:cNvSpPr>
          <p:nvPr>
            <p:ph type="sldNum" sz="quarter" idx="12"/>
          </p:nvPr>
        </p:nvSpPr>
        <p:spPr/>
        <p:txBody>
          <a:bodyPr/>
          <a:lstStyle/>
          <a:p>
            <a:fld id="{6C75AF2A-6F69-AF45-8945-91FD40BE71FF}" type="slidenum">
              <a:rPr lang="en-US" smtClean="0"/>
              <a:t>6</a:t>
            </a:fld>
            <a:endParaRPr lang="en-US"/>
          </a:p>
        </p:txBody>
      </p:sp>
    </p:spTree>
    <p:extLst>
      <p:ext uri="{BB962C8B-B14F-4D97-AF65-F5344CB8AC3E}">
        <p14:creationId xmlns:p14="http://schemas.microsoft.com/office/powerpoint/2010/main" val="2075080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Waveform Visualization: </a:t>
            </a:r>
            <a:r>
              <a:rPr lang="en-US" dirty="0" smtClean="0"/>
              <a:t>No Matter Effects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805" y="1782407"/>
            <a:ext cx="5837225" cy="4377919"/>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7</a:t>
            </a:fld>
            <a:endParaRPr lang="en-US"/>
          </a:p>
        </p:txBody>
      </p:sp>
    </p:spTree>
    <p:extLst>
      <p:ext uri="{BB962C8B-B14F-4D97-AF65-F5344CB8AC3E}">
        <p14:creationId xmlns:p14="http://schemas.microsoft.com/office/powerpoint/2010/main" val="24487261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Waveform Visualization: </a:t>
            </a:r>
            <a:r>
              <a:rPr lang="en-US" dirty="0" smtClean="0"/>
              <a:t>APR Moderate Equation-of-State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805" y="1782407"/>
            <a:ext cx="5837225" cy="4377918"/>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8</a:t>
            </a:fld>
            <a:endParaRPr lang="en-US"/>
          </a:p>
        </p:txBody>
      </p:sp>
    </p:spTree>
    <p:extLst>
      <p:ext uri="{BB962C8B-B14F-4D97-AF65-F5344CB8AC3E}">
        <p14:creationId xmlns:p14="http://schemas.microsoft.com/office/powerpoint/2010/main" val="4121920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4">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Waveform Visualization: </a:t>
            </a:r>
            <a:r>
              <a:rPr lang="en-US" dirty="0" smtClean="0"/>
              <a:t>2H Extreme Equation-of-State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805" y="1782407"/>
            <a:ext cx="5837225" cy="4377918"/>
          </a:xfrm>
          <a:prstGeom prst="rect">
            <a:avLst/>
          </a:prstGeom>
        </p:spPr>
      </p:pic>
      <p:sp>
        <p:nvSpPr>
          <p:cNvPr id="3" name="Slide Number Placeholder 2"/>
          <p:cNvSpPr>
            <a:spLocks noGrp="1"/>
          </p:cNvSpPr>
          <p:nvPr>
            <p:ph type="sldNum" sz="quarter" idx="12"/>
          </p:nvPr>
        </p:nvSpPr>
        <p:spPr/>
        <p:txBody>
          <a:bodyPr/>
          <a:lstStyle/>
          <a:p>
            <a:fld id="{6C75AF2A-6F69-AF45-8945-91FD40BE71FF}" type="slidenum">
              <a:rPr lang="en-US" smtClean="0"/>
              <a:t>9</a:t>
            </a:fld>
            <a:endParaRPr lang="en-US"/>
          </a:p>
        </p:txBody>
      </p:sp>
    </p:spTree>
    <p:extLst>
      <p:ext uri="{BB962C8B-B14F-4D97-AF65-F5344CB8AC3E}">
        <p14:creationId xmlns:p14="http://schemas.microsoft.com/office/powerpoint/2010/main" val="31796181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20063</TotalTime>
  <Words>4045</Words>
  <Application>Microsoft Macintosh PowerPoint</Application>
  <PresentationFormat>On-screen Show (4:3)</PresentationFormat>
  <Paragraphs>235</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Using NSBH Tidal Deformation for GW Cosmography with 3G Detectors</vt:lpstr>
      <vt:lpstr>Cosmography</vt:lpstr>
      <vt:lpstr>Why Cosmography? </vt:lpstr>
      <vt:lpstr>Standard Siren Cosmography</vt:lpstr>
      <vt:lpstr>Conditions for Tidal Deformation</vt:lpstr>
      <vt:lpstr>Tidal Deformation: breaking the mass-redshift degeneracy</vt:lpstr>
      <vt:lpstr>Waveform Visualization: No Matter Effects</vt:lpstr>
      <vt:lpstr>Waveform Visualization: APR Moderate Equation-of-State</vt:lpstr>
      <vt:lpstr>Waveform Visualization: 2H Extreme Equation-of-State</vt:lpstr>
      <vt:lpstr>Tidal Deformation Signatures: Ratios Between Waveforms for APR</vt:lpstr>
      <vt:lpstr>Tidal Deformation Signatures: Ratios Between Waveforms for 2H</vt:lpstr>
      <vt:lpstr>Modeling the Next Generation</vt:lpstr>
      <vt:lpstr>Signal Injection and Retrieval</vt:lpstr>
      <vt:lpstr>Detecting deformability signatures with ET for APR</vt:lpstr>
      <vt:lpstr> Signal-to-Noise Ratio Scaling with Redshift </vt:lpstr>
      <vt:lpstr>Deformation signatures as a function of redshift for APR EOS</vt:lpstr>
      <vt:lpstr>Calibration Uncertainty Budget for L1</vt:lpstr>
      <vt:lpstr>Statistical Calibration Uncertainty at Deformation Signatures</vt:lpstr>
      <vt:lpstr>Systematic biases</vt:lpstr>
      <vt:lpstr>Future Work: Cosmography with 3G detectors</vt:lpstr>
      <vt:lpstr>Thank You</vt:lpstr>
      <vt:lpstr>Observability of Tidal Signatures with APR EOS</vt:lpstr>
      <vt:lpstr>Observability of Tidal Signatures with 2H EOS</vt:lpstr>
      <vt:lpstr>Waveform Visualization: No Matter Effects</vt:lpstr>
      <vt:lpstr>Waveform Visualization: APR Equation-of-State</vt:lpstr>
      <vt:lpstr>Waveform Visualization: Extreme 2H Equation-of-State</vt:lpstr>
      <vt:lpstr>Tidal Deformability Signatures: Ratios Between Waveforms for APR</vt:lpstr>
      <vt:lpstr>Tidal Deformability Signatures: Ratios Between Waveforms for 2H</vt:lpstr>
      <vt:lpstr>Whitening aLIGO datastream</vt:lpstr>
      <vt:lpstr>Recoloring datastream for ET-D and CE</vt:lpstr>
      <vt:lpstr>Deformation signatures as a function of redshift</vt:lpstr>
      <vt:lpstr>Calibration Uncertainty at Deformation Signatures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Tidal Deformability Signatures for GW Cosmography with 3G Detectors</dc:title>
  <dc:creator>Shreya Anand</dc:creator>
  <cp:lastModifiedBy>Shreya Anand</cp:lastModifiedBy>
  <cp:revision>163</cp:revision>
  <dcterms:created xsi:type="dcterms:W3CDTF">2017-08-09T21:09:28Z</dcterms:created>
  <dcterms:modified xsi:type="dcterms:W3CDTF">2017-08-25T17:49:29Z</dcterms:modified>
</cp:coreProperties>
</file>