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66" r:id="rId9"/>
    <p:sldId id="267" r:id="rId10"/>
    <p:sldId id="271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A099-7736-D942-AAA0-FEDC523E87A2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72D2-F870-FA45-A275-EAD5B30B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t_flats_morn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7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lt_flats_dark.jpe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06B8-86C7-4849-85C5-8860A45094DD}" type="datetimeFigureOut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F5CE-39C1-0647-9240-1507B055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glow rad="139700">
              <a:srgbClr val="613B90">
                <a:alpha val="40000"/>
              </a:srgb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glow rad="139700">
              <a:srgbClr val="613B90">
                <a:alpha val="40000"/>
              </a:srgb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glow rad="139700">
              <a:srgbClr val="613B90">
                <a:alpha val="40000"/>
              </a:srgb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glow rad="139700">
              <a:srgbClr val="613B90">
                <a:alpha val="40000"/>
              </a:srgb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glow rad="139700">
              <a:srgbClr val="613B90">
                <a:alpha val="40000"/>
              </a:srgb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lanning for the Next Generation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416" y="4982711"/>
            <a:ext cx="4110516" cy="1569660"/>
          </a:xfrm>
          <a:prstGeom prst="rect">
            <a:avLst/>
          </a:prstGeom>
          <a:noFill/>
          <a:effectLst>
            <a:outerShdw blurRad="635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Dawn 3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8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9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40km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4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486"/>
            <a:ext cx="8229600" cy="5046183"/>
          </a:xfrm>
        </p:spPr>
        <p:txBody>
          <a:bodyPr>
            <a:normAutofit/>
          </a:bodyPr>
          <a:lstStyle/>
          <a:p>
            <a:r>
              <a:rPr lang="en-US" dirty="0" smtClean="0"/>
              <a:t>L or triangle shape?</a:t>
            </a:r>
          </a:p>
          <a:p>
            <a:r>
              <a:rPr lang="en-US" dirty="0" smtClean="0"/>
              <a:t>above ground or underground?</a:t>
            </a:r>
          </a:p>
          <a:p>
            <a:pPr lvl="1"/>
            <a:r>
              <a:rPr lang="en-US" dirty="0" smtClean="0"/>
              <a:t>we will leverage the significant work that went into the ET conceptual design study to answer many such questions</a:t>
            </a:r>
          </a:p>
          <a:p>
            <a:r>
              <a:rPr lang="en-US" dirty="0" smtClean="0"/>
              <a:t>How much will this cost?</a:t>
            </a:r>
          </a:p>
          <a:p>
            <a:pPr lvl="1"/>
            <a:r>
              <a:rPr lang="en-US" dirty="0" smtClean="0"/>
              <a:t>we need professional studies, combined with LIGO lab experience, to make a reliable estimate of facility construction cost (similar to what has been done and is happening now for 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1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is the time to move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714"/>
            <a:ext cx="8229600" cy="5031914"/>
          </a:xfrm>
        </p:spPr>
        <p:txBody>
          <a:bodyPr>
            <a:normAutofit/>
          </a:bodyPr>
          <a:lstStyle/>
          <a:p>
            <a:r>
              <a:rPr lang="en-US" dirty="0" smtClean="0"/>
              <a:t>Excitement for 3G is high, so there are many interested parties thinking about 3G science</a:t>
            </a:r>
          </a:p>
          <a:p>
            <a:r>
              <a:rPr lang="en-US" dirty="0" smtClean="0"/>
              <a:t>The lead-time on new facilities is long (&gt;15y)</a:t>
            </a:r>
          </a:p>
          <a:p>
            <a:endParaRPr lang="en-US" dirty="0" smtClean="0"/>
          </a:p>
          <a:p>
            <a:r>
              <a:rPr lang="en-US" dirty="0" smtClean="0"/>
              <a:t>Proposal to NSF for CE conceptual development will be submitted this year</a:t>
            </a:r>
          </a:p>
          <a:p>
            <a:r>
              <a:rPr lang="en-US" dirty="0" smtClean="0"/>
              <a:t>Work will be coordinated within the LSC, and with international partners in Europe and Australia through GWIC and GWAC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3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554"/>
            <a:ext cx="8229600" cy="5363032"/>
          </a:xfrm>
        </p:spPr>
        <p:txBody>
          <a:bodyPr>
            <a:normAutofit/>
          </a:bodyPr>
          <a:lstStyle/>
          <a:p>
            <a:r>
              <a:rPr lang="en-US" dirty="0" smtClean="0"/>
              <a:t>An international 3G network has huge science potential</a:t>
            </a:r>
          </a:p>
          <a:p>
            <a:pPr lvl="1"/>
            <a:r>
              <a:rPr lang="en-US" dirty="0" smtClean="0"/>
              <a:t>The details of how to best realize the science potential are still not known</a:t>
            </a:r>
            <a:endParaRPr lang="en-US" dirty="0" smtClean="0"/>
          </a:p>
          <a:p>
            <a:r>
              <a:rPr lang="en-US" dirty="0" smtClean="0"/>
              <a:t>Many studies from broader community are available, or will be soon</a:t>
            </a:r>
          </a:p>
          <a:p>
            <a:pPr lvl="1"/>
            <a:r>
              <a:rPr lang="en-US" dirty="0" smtClean="0"/>
              <a:t>we need to put them together, and fill some holes, to form a coherent picture</a:t>
            </a:r>
          </a:p>
          <a:p>
            <a:pPr lvl="2"/>
            <a:r>
              <a:rPr lang="en-US" dirty="0" smtClean="0"/>
              <a:t>(dedicated effort required)</a:t>
            </a:r>
          </a:p>
          <a:p>
            <a:r>
              <a:rPr lang="en-US" dirty="0" smtClean="0"/>
              <a:t>It is time for a real cost estimate for CE</a:t>
            </a:r>
          </a:p>
        </p:txBody>
      </p:sp>
    </p:spTree>
    <p:extLst>
      <p:ext uri="{BB962C8B-B14F-4D97-AF65-F5344CB8AC3E}">
        <p14:creationId xmlns:p14="http://schemas.microsoft.com/office/powerpoint/2010/main" val="183701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t_fl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772"/>
          </a:xfrm>
        </p:spPr>
        <p:txBody>
          <a:bodyPr>
            <a:normAutofit/>
          </a:bodyPr>
          <a:lstStyle/>
          <a:p>
            <a:r>
              <a:rPr lang="en-US" dirty="0" smtClean="0"/>
              <a:t>It is time to rethink and refine our ideas about the next generation of ground-based gravitational wave detectors</a:t>
            </a:r>
          </a:p>
          <a:p>
            <a:endParaRPr lang="en-US" dirty="0" smtClean="0"/>
          </a:p>
          <a:p>
            <a:r>
              <a:rPr lang="en-US" dirty="0" smtClean="0"/>
              <a:t>Coordinated through GWIC, we are preparing to update our understanding of 3G</a:t>
            </a:r>
          </a:p>
          <a:p>
            <a:pPr lvl="1"/>
            <a:r>
              <a:rPr lang="en-US" dirty="0" smtClean="0"/>
              <a:t>the science we can do</a:t>
            </a:r>
          </a:p>
          <a:p>
            <a:pPr lvl="1"/>
            <a:r>
              <a:rPr lang="en-US" dirty="0" smtClean="0"/>
              <a:t>the technology we have available</a:t>
            </a:r>
          </a:p>
          <a:p>
            <a:pPr lvl="1"/>
            <a:r>
              <a:rPr lang="en-US" dirty="0" smtClean="0"/>
              <a:t>and the power of a network based approach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38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contribution to the design of a future ground-based 3G network is taking shape</a:t>
            </a:r>
          </a:p>
          <a:p>
            <a:endParaRPr lang="en-US" dirty="0"/>
          </a:p>
          <a:p>
            <a:r>
              <a:rPr lang="en-US" b="1" u="sng" dirty="0" smtClean="0"/>
              <a:t>Cosmic Explorer</a:t>
            </a:r>
            <a:r>
              <a:rPr lang="en-US" dirty="0" smtClean="0"/>
              <a:t> is a new look at what can be done with a ground-based interferometer</a:t>
            </a:r>
          </a:p>
          <a:p>
            <a:pPr lvl="1"/>
            <a:r>
              <a:rPr lang="en-US" dirty="0" smtClean="0"/>
              <a:t>unlike the Einstein Telescope, the focus of this study is on an </a:t>
            </a:r>
            <a:r>
              <a:rPr lang="en-US" u="sng" dirty="0" smtClean="0"/>
              <a:t>above ground</a:t>
            </a:r>
            <a:r>
              <a:rPr lang="en-US" dirty="0" smtClean="0"/>
              <a:t> facility which houses a </a:t>
            </a:r>
            <a:r>
              <a:rPr lang="en-US" u="sng" dirty="0" smtClean="0"/>
              <a:t>single interferometer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Astronomical Excitement about 3G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7890"/>
          </a:xfrm>
        </p:spPr>
        <p:txBody>
          <a:bodyPr/>
          <a:lstStyle/>
          <a:p>
            <a:r>
              <a:rPr lang="en-US" dirty="0" smtClean="0"/>
              <a:t>Recent LSC paper about CE has already been cited 14 times</a:t>
            </a:r>
          </a:p>
          <a:p>
            <a:pPr lvl="1"/>
            <a:r>
              <a:rPr lang="en-US" dirty="0" smtClean="0"/>
              <a:t>tests of GR and alternate theories of gravity with black hole binaries</a:t>
            </a:r>
          </a:p>
          <a:p>
            <a:pPr lvl="1"/>
            <a:r>
              <a:rPr lang="en-US" dirty="0" smtClean="0"/>
              <a:t>exploration of neutron star equation of state</a:t>
            </a:r>
          </a:p>
          <a:p>
            <a:pPr lvl="1"/>
            <a:r>
              <a:rPr lang="en-US" dirty="0" smtClean="0"/>
              <a:t>astrophysical “backgrounds” from BBH and BNS</a:t>
            </a:r>
          </a:p>
          <a:p>
            <a:pPr lvl="1"/>
            <a:r>
              <a:rPr lang="en-US" dirty="0" smtClean="0"/>
              <a:t>parameter estimation with 3G networks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but there are holes and we lack a coherent picture</a:t>
            </a:r>
          </a:p>
        </p:txBody>
      </p:sp>
    </p:spTree>
    <p:extLst>
      <p:ext uri="{BB962C8B-B14F-4D97-AF65-F5344CB8AC3E}">
        <p14:creationId xmlns:p14="http://schemas.microsoft.com/office/powerpoint/2010/main" val="4135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3G detectors do we need?</a:t>
            </a:r>
          </a:p>
          <a:p>
            <a:r>
              <a:rPr lang="en-US" dirty="0" smtClean="0"/>
              <a:t>Should they all be the same?</a:t>
            </a:r>
          </a:p>
          <a:p>
            <a:r>
              <a:rPr lang="en-US" dirty="0" smtClean="0"/>
              <a:t>Will 2G detectors still be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9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“It Depends”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890"/>
            <a:ext cx="8229600" cy="4763739"/>
          </a:xfrm>
        </p:spPr>
        <p:txBody>
          <a:bodyPr/>
          <a:lstStyle/>
          <a:p>
            <a:r>
              <a:rPr lang="en-US" dirty="0" smtClean="0"/>
              <a:t>Good localization of the majority of detectable sources, for example, requires at least 3 detectors of comparable sensitivity</a:t>
            </a:r>
          </a:p>
          <a:p>
            <a:pPr lvl="1"/>
            <a:r>
              <a:rPr lang="en-US" dirty="0" smtClean="0"/>
              <a:t>but do we need to localize the </a:t>
            </a:r>
            <a:r>
              <a:rPr lang="en-US" b="1" dirty="0" smtClean="0"/>
              <a:t>majority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maybe EM counterparts are only available for low red-shift events, which will be the minority</a:t>
            </a:r>
          </a:p>
          <a:p>
            <a:pPr lvl="1"/>
            <a:r>
              <a:rPr lang="en-US" dirty="0" smtClean="0"/>
              <a:t>maybe there are enough events that we can afford to cherry-pick the best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40km necessary?  Optimal?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part of the 3G science case work</a:t>
            </a:r>
          </a:p>
          <a:p>
            <a:r>
              <a:rPr lang="en-US" dirty="0" smtClean="0"/>
              <a:t>We will search for the best science per dollar design</a:t>
            </a:r>
          </a:p>
          <a:p>
            <a:r>
              <a:rPr lang="en-US" dirty="0" smtClean="0"/>
              <a:t>There is no attachment to 40km, though first indications are that it is not far from optimal</a:t>
            </a:r>
          </a:p>
        </p:txBody>
      </p:sp>
    </p:spTree>
    <p:extLst>
      <p:ext uri="{BB962C8B-B14F-4D97-AF65-F5344CB8AC3E}">
        <p14:creationId xmlns:p14="http://schemas.microsoft.com/office/powerpoint/2010/main" val="19519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40km possible?</a:t>
            </a:r>
            <a:endParaRPr lang="en-US" dirty="0"/>
          </a:p>
        </p:txBody>
      </p:sp>
      <p:pic>
        <p:nvPicPr>
          <p:cNvPr id="4" name="Picture 3" descr="CE_site_map_100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b="6221"/>
          <a:stretch/>
        </p:blipFill>
        <p:spPr>
          <a:xfrm>
            <a:off x="0" y="1963760"/>
            <a:ext cx="9144000" cy="48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t_fl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40km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532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Planning for the Next Generation</vt:lpstr>
      <vt:lpstr>Expanding our Vision</vt:lpstr>
      <vt:lpstr>Cosmic Explorer</vt:lpstr>
      <vt:lpstr>Astronomical Excitement about 3G </vt:lpstr>
      <vt:lpstr>Tricky Open Questions</vt:lpstr>
      <vt:lpstr>Answer: “It Depends”</vt:lpstr>
      <vt:lpstr>Is 40km necessary?  Optimal?</vt:lpstr>
      <vt:lpstr>Is 40km possible?</vt:lpstr>
      <vt:lpstr>Is 40km possible?</vt:lpstr>
      <vt:lpstr>Is 40km possible?</vt:lpstr>
      <vt:lpstr>Other Questions</vt:lpstr>
      <vt:lpstr>Now is the time to move forward</vt:lpstr>
      <vt:lpstr>The Message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the Next Generation</dc:title>
  <dc:creator>Matthew Evans</dc:creator>
  <cp:lastModifiedBy>Matthew Evans</cp:lastModifiedBy>
  <cp:revision>30</cp:revision>
  <dcterms:created xsi:type="dcterms:W3CDTF">2017-07-06T01:58:10Z</dcterms:created>
  <dcterms:modified xsi:type="dcterms:W3CDTF">2017-07-07T03:34:48Z</dcterms:modified>
</cp:coreProperties>
</file>