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3DEA9-C18E-4998-956D-1CA38B428991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78147-D5AC-42C8-88F6-176403B69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37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6E888-C875-40C4-BEAE-E0E95AF4689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08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72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50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4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62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6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7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26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4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01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C275-5204-468E-B93A-712F45D8526D}" type="datetimeFigureOut">
              <a:rPr lang="en-GB" smtClean="0"/>
              <a:t>06/07/2017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3DD8F-8EA8-481B-B668-2E15FA96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56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Update from GWIC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Sheila Rowan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732240" y="5805264"/>
            <a:ext cx="1683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LIGO-G1701271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9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dirty="0" smtClean="0"/>
              <a:t>GWIC 3G sub-committee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015390"/>
            <a:ext cx="8887441" cy="496768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GWIC is conscious of the </a:t>
            </a:r>
            <a:r>
              <a:rPr lang="en-US" dirty="0" smtClean="0">
                <a:solidFill>
                  <a:srgbClr val="FF0000"/>
                </a:solidFill>
              </a:rPr>
              <a:t>relevance of the global approach </a:t>
            </a:r>
            <a:r>
              <a:rPr lang="en-US" dirty="0" smtClean="0"/>
              <a:t>to 3G matters</a:t>
            </a:r>
          </a:p>
          <a:p>
            <a:r>
              <a:rPr lang="en-US" dirty="0" smtClean="0"/>
              <a:t>A sub-committee has been formed to support this</a:t>
            </a:r>
          </a:p>
          <a:p>
            <a:pPr lvl="1"/>
            <a:r>
              <a:rPr lang="en-US" sz="2400" dirty="0" smtClean="0"/>
              <a:t>Co-chairs: </a:t>
            </a:r>
            <a:r>
              <a:rPr lang="en-US" sz="2400" dirty="0"/>
              <a:t>	</a:t>
            </a:r>
            <a:r>
              <a:rPr lang="en-US" sz="2400" dirty="0" smtClean="0"/>
              <a:t>	Dave Reitze, Michele Punturo</a:t>
            </a:r>
          </a:p>
          <a:p>
            <a:pPr marL="457200" lvl="1" indent="0">
              <a:buNone/>
            </a:pPr>
            <a:r>
              <a:rPr lang="en-US" sz="2400" dirty="0" smtClean="0"/>
              <a:t>Members: </a:t>
            </a:r>
          </a:p>
          <a:p>
            <a:pPr lvl="1"/>
            <a:r>
              <a:rPr lang="en-US" sz="2400" dirty="0" smtClean="0"/>
              <a:t>Federico </a:t>
            </a:r>
            <a:r>
              <a:rPr lang="en-US" sz="2400" dirty="0" err="1"/>
              <a:t>Ferrini</a:t>
            </a:r>
            <a:r>
              <a:rPr lang="en-US" sz="2400" dirty="0"/>
              <a:t> </a:t>
            </a:r>
            <a:r>
              <a:rPr lang="en-US" sz="2400" dirty="0" smtClean="0"/>
              <a:t>	- </a:t>
            </a:r>
            <a:r>
              <a:rPr lang="en-US" sz="2400" dirty="0"/>
              <a:t>EGO Director/interface to Virgo related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   </a:t>
            </a:r>
            <a:r>
              <a:rPr lang="en-US" sz="2400" dirty="0" err="1" smtClean="0"/>
              <a:t>organisations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Takaaki </a:t>
            </a:r>
            <a:r>
              <a:rPr lang="en-US" sz="2400" dirty="0" err="1"/>
              <a:t>Kajita</a:t>
            </a:r>
            <a:r>
              <a:rPr lang="en-US" sz="2400" dirty="0"/>
              <a:t> </a:t>
            </a:r>
            <a:r>
              <a:rPr lang="en-US" sz="2400" dirty="0" smtClean="0"/>
              <a:t>	- </a:t>
            </a:r>
            <a:r>
              <a:rPr lang="en-US" sz="2400" dirty="0"/>
              <a:t>KAGRA Director </a:t>
            </a:r>
            <a:endParaRPr lang="en-US" sz="2400" dirty="0" smtClean="0"/>
          </a:p>
          <a:p>
            <a:pPr lvl="1"/>
            <a:r>
              <a:rPr lang="en-US" sz="2400" dirty="0" smtClean="0"/>
              <a:t>Harald </a:t>
            </a:r>
            <a:r>
              <a:rPr lang="en-US" sz="2400" dirty="0" err="1"/>
              <a:t>Lueck</a:t>
            </a:r>
            <a:r>
              <a:rPr lang="en-US" sz="2400" dirty="0"/>
              <a:t> </a:t>
            </a:r>
            <a:r>
              <a:rPr lang="en-US" sz="2400" dirty="0" smtClean="0"/>
              <a:t>	- </a:t>
            </a:r>
            <a:r>
              <a:rPr lang="en-US" sz="2400" dirty="0"/>
              <a:t>interface to German agencies </a:t>
            </a:r>
            <a:endParaRPr lang="en-US" sz="2400" dirty="0" smtClean="0"/>
          </a:p>
          <a:p>
            <a:pPr lvl="1"/>
            <a:r>
              <a:rPr lang="en-US" sz="2400" dirty="0" smtClean="0"/>
              <a:t>Jay </a:t>
            </a:r>
            <a:r>
              <a:rPr lang="en-US" sz="2400" dirty="0"/>
              <a:t>Marx </a:t>
            </a:r>
            <a:r>
              <a:rPr lang="en-US" sz="2400" dirty="0" smtClean="0"/>
              <a:t>		- </a:t>
            </a:r>
            <a:r>
              <a:rPr lang="en-US" sz="2400" dirty="0"/>
              <a:t>Big Project Expertise </a:t>
            </a:r>
            <a:endParaRPr lang="en-US" sz="2400" dirty="0" smtClean="0"/>
          </a:p>
          <a:p>
            <a:pPr lvl="1"/>
            <a:r>
              <a:rPr lang="en-US" sz="2400" dirty="0" smtClean="0"/>
              <a:t>David </a:t>
            </a:r>
            <a:r>
              <a:rPr lang="en-US" sz="2400" dirty="0"/>
              <a:t>McClelland - interface to Australian agencies </a:t>
            </a:r>
            <a:endParaRPr lang="en-US" sz="2400" dirty="0" smtClean="0"/>
          </a:p>
          <a:p>
            <a:pPr lvl="1"/>
            <a:r>
              <a:rPr lang="en-US" sz="2400" dirty="0" smtClean="0"/>
              <a:t>Michele </a:t>
            </a:r>
            <a:r>
              <a:rPr lang="en-US" sz="2400" dirty="0" err="1"/>
              <a:t>Punturo</a:t>
            </a:r>
            <a:r>
              <a:rPr lang="en-US" sz="2400" dirty="0"/>
              <a:t> </a:t>
            </a:r>
            <a:r>
              <a:rPr lang="en-US" sz="2400" dirty="0" smtClean="0"/>
              <a:t>	- </a:t>
            </a:r>
            <a:r>
              <a:rPr lang="en-US" sz="2400" dirty="0"/>
              <a:t>ET Design Study Lead </a:t>
            </a:r>
            <a:endParaRPr lang="en-US" sz="2400" dirty="0" smtClean="0"/>
          </a:p>
          <a:p>
            <a:pPr lvl="1"/>
            <a:r>
              <a:rPr lang="en-US" sz="2400" dirty="0" smtClean="0"/>
              <a:t>David </a:t>
            </a:r>
            <a:r>
              <a:rPr lang="en-US" sz="2400" dirty="0" err="1"/>
              <a:t>Reitze</a:t>
            </a:r>
            <a:r>
              <a:rPr lang="en-US" sz="2400" dirty="0"/>
              <a:t> </a:t>
            </a:r>
            <a:r>
              <a:rPr lang="en-US" sz="2400" dirty="0" smtClean="0"/>
              <a:t>	- </a:t>
            </a:r>
            <a:r>
              <a:rPr lang="en-US" sz="2400" dirty="0"/>
              <a:t>LIGO </a:t>
            </a:r>
            <a:r>
              <a:rPr lang="en-US" sz="2400" dirty="0" smtClean="0"/>
              <a:t>Director/interface </a:t>
            </a:r>
            <a:r>
              <a:rPr lang="en-US" sz="2400" dirty="0"/>
              <a:t>to NSF </a:t>
            </a:r>
            <a:endParaRPr lang="en-US" sz="2400" dirty="0" smtClean="0"/>
          </a:p>
          <a:p>
            <a:pPr lvl="1"/>
            <a:r>
              <a:rPr lang="en-US" sz="2400" dirty="0" smtClean="0"/>
              <a:t>Sheila </a:t>
            </a:r>
            <a:r>
              <a:rPr lang="en-US" sz="2400" dirty="0"/>
              <a:t>Rowan </a:t>
            </a:r>
            <a:r>
              <a:rPr lang="en-US" sz="2400" dirty="0" smtClean="0"/>
              <a:t>	- </a:t>
            </a:r>
            <a:r>
              <a:rPr lang="en-US" sz="2400" dirty="0"/>
              <a:t>GWIC Chair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2</a:t>
            </a:fld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1691680" y="5820111"/>
            <a:ext cx="28087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D. Shoemaker (secretary)</a:t>
            </a:r>
          </a:p>
          <a:p>
            <a:r>
              <a:rPr lang="en-US" sz="2000" dirty="0" smtClean="0"/>
              <a:t>V. </a:t>
            </a:r>
            <a:r>
              <a:rPr lang="en-US" sz="2000" dirty="0" err="1" smtClean="0"/>
              <a:t>Kalogera</a:t>
            </a:r>
            <a:endParaRPr lang="en-US" sz="2000" dirty="0" smtClean="0"/>
          </a:p>
          <a:p>
            <a:r>
              <a:rPr lang="en-US" sz="2000" dirty="0" smtClean="0"/>
              <a:t>B. Sathyaprakash</a:t>
            </a:r>
            <a:endParaRPr lang="en-US" sz="2000" dirty="0"/>
          </a:p>
        </p:txBody>
      </p:sp>
      <p:sp>
        <p:nvSpPr>
          <p:cNvPr id="7" name="Croce 6"/>
          <p:cNvSpPr/>
          <p:nvPr/>
        </p:nvSpPr>
        <p:spPr>
          <a:xfrm>
            <a:off x="611560" y="5983072"/>
            <a:ext cx="464343" cy="514403"/>
          </a:xfrm>
          <a:prstGeom prst="plus">
            <a:avLst>
              <a:gd name="adj" fmla="val 3333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3815916" y="6165304"/>
            <a:ext cx="216024" cy="55399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150731" y="6257637"/>
            <a:ext cx="3289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Expertise in astrophysics/analysis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77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128304"/>
            <a:ext cx="7886700" cy="865038"/>
          </a:xfrm>
        </p:spPr>
        <p:txBody>
          <a:bodyPr>
            <a:normAutofit/>
          </a:bodyPr>
          <a:lstStyle/>
          <a:p>
            <a:r>
              <a:rPr lang="en-US" sz="3200" dirty="0"/>
              <a:t>GWIC 3G </a:t>
            </a:r>
            <a:r>
              <a:rPr lang="en-US" sz="3200" dirty="0" smtClean="0"/>
              <a:t>sub-committee mandate</a:t>
            </a:r>
            <a:endParaRPr lang="en-US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7882" y="934134"/>
            <a:ext cx="8828235" cy="602325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/>
              <a:t>“Examining </a:t>
            </a:r>
            <a:r>
              <a:rPr lang="en-GB" dirty="0"/>
              <a:t>the path to a future network of </a:t>
            </a:r>
            <a:r>
              <a:rPr lang="en-GB" dirty="0" smtClean="0"/>
              <a:t>observatories / facilities</a:t>
            </a:r>
            <a:r>
              <a:rPr lang="en-GB" dirty="0"/>
              <a:t>, specifically</a:t>
            </a:r>
            <a:r>
              <a:rPr lang="en-US" dirty="0" smtClean="0"/>
              <a:t>”:</a:t>
            </a:r>
          </a:p>
          <a:p>
            <a:endParaRPr lang="en-US" sz="2900" dirty="0" smtClean="0"/>
          </a:p>
          <a:p>
            <a:pPr marL="0" indent="0">
              <a:buNone/>
            </a:pPr>
            <a:r>
              <a:rPr lang="en-GB" sz="2900" dirty="0" smtClean="0"/>
              <a:t>  </a:t>
            </a:r>
            <a:r>
              <a:rPr lang="en-GB" sz="2900" dirty="0"/>
              <a:t> </a:t>
            </a:r>
            <a:r>
              <a:rPr lang="en-GB" sz="2900" dirty="0" smtClean="0"/>
              <a:t>   </a:t>
            </a:r>
            <a:r>
              <a:rPr lang="en-GB" sz="2900" dirty="0" smtClean="0"/>
              <a:t>  </a:t>
            </a:r>
            <a:r>
              <a:rPr lang="en-GB" sz="2900" dirty="0" smtClean="0"/>
              <a:t>1) Science </a:t>
            </a:r>
            <a:r>
              <a:rPr lang="en-GB" sz="2900" dirty="0"/>
              <a:t>Drivers for 3G detectors: </a:t>
            </a:r>
          </a:p>
          <a:p>
            <a:pPr marL="457200" lvl="1" indent="0">
              <a:buNone/>
            </a:pPr>
            <a:r>
              <a:rPr lang="en-GB" sz="2900" b="1" dirty="0">
                <a:solidFill>
                  <a:srgbClr val="FF0000"/>
                </a:solidFill>
              </a:rPr>
              <a:t>commission a study of ground-based gravitational wave science from the global scientific </a:t>
            </a:r>
            <a:r>
              <a:rPr lang="en-GB" sz="2900" b="1" dirty="0" smtClean="0">
                <a:solidFill>
                  <a:srgbClr val="FF0000"/>
                </a:solidFill>
              </a:rPr>
              <a:t>community</a:t>
            </a:r>
            <a:r>
              <a:rPr lang="en-GB" sz="2900" dirty="0" smtClean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   </a:t>
            </a:r>
            <a:r>
              <a:rPr lang="en-GB" sz="2900" dirty="0" smtClean="0"/>
              <a:t>      2</a:t>
            </a:r>
            <a:r>
              <a:rPr lang="en-GB" sz="2900" dirty="0"/>
              <a:t>) Coordination of the Ground-based GW Community: </a:t>
            </a:r>
          </a:p>
          <a:p>
            <a:pPr marL="457200" lvl="1" indent="0">
              <a:buNone/>
            </a:pPr>
            <a:r>
              <a:rPr lang="en-GB" sz="2900" dirty="0"/>
              <a:t>develop and facilitate coordination mechanisms </a:t>
            </a:r>
            <a:endParaRPr lang="en-GB" sz="2900" dirty="0" smtClean="0"/>
          </a:p>
          <a:p>
            <a:pPr marL="457200" lvl="1" indent="0">
              <a:buNone/>
            </a:pPr>
            <a:endParaRPr lang="en-GB" sz="2900" dirty="0" smtClean="0"/>
          </a:p>
          <a:p>
            <a:pPr marL="0" indent="0">
              <a:buNone/>
            </a:pPr>
            <a:r>
              <a:rPr lang="en-GB" sz="2900" dirty="0" smtClean="0"/>
              <a:t>   </a:t>
            </a:r>
            <a:r>
              <a:rPr lang="en-GB" sz="2900" dirty="0" smtClean="0"/>
              <a:t>      </a:t>
            </a:r>
            <a:r>
              <a:rPr lang="en-GB" sz="2900" dirty="0" smtClean="0"/>
              <a:t>3</a:t>
            </a:r>
            <a:r>
              <a:rPr lang="en-GB" sz="2900" dirty="0"/>
              <a:t>) Networking among Ground-based GW Community: </a:t>
            </a:r>
          </a:p>
          <a:p>
            <a:pPr marL="457200" lvl="1" indent="0">
              <a:buNone/>
            </a:pPr>
            <a:r>
              <a:rPr lang="en-GB" sz="2900" dirty="0"/>
              <a:t>organize and facilitate links between planned global 3G projects and other relevant scientific </a:t>
            </a:r>
            <a:r>
              <a:rPr lang="en-GB" sz="2900" dirty="0" smtClean="0"/>
              <a:t>communities</a:t>
            </a:r>
          </a:p>
          <a:p>
            <a:pPr marL="457200" lvl="1" indent="0">
              <a:buNone/>
            </a:pPr>
            <a:endParaRPr lang="en-GB" sz="2900" dirty="0" smtClean="0"/>
          </a:p>
          <a:p>
            <a:pPr marL="457200" lvl="1" indent="0">
              <a:buNone/>
            </a:pPr>
            <a:r>
              <a:rPr lang="en-GB" sz="2900" dirty="0" smtClean="0"/>
              <a:t>4</a:t>
            </a:r>
            <a:r>
              <a:rPr lang="en-GB" sz="2900" dirty="0"/>
              <a:t>) Agency interfacing and advocacy: </a:t>
            </a:r>
          </a:p>
          <a:p>
            <a:pPr marL="457200" lvl="1" indent="0">
              <a:buNone/>
            </a:pPr>
            <a:r>
              <a:rPr lang="en-GB" sz="2900" dirty="0"/>
              <a:t>identify and establish </a:t>
            </a:r>
            <a:r>
              <a:rPr lang="en-GB" sz="2900" b="1" dirty="0">
                <a:solidFill>
                  <a:srgbClr val="FF0000"/>
                </a:solidFill>
              </a:rPr>
              <a:t>a communication channel with funding </a:t>
            </a:r>
            <a:r>
              <a:rPr lang="en-GB" sz="2900" b="1" dirty="0" smtClean="0">
                <a:solidFill>
                  <a:srgbClr val="FF0000"/>
                </a:solidFill>
              </a:rPr>
              <a:t>agencies</a:t>
            </a:r>
          </a:p>
          <a:p>
            <a:pPr marL="457200" lvl="1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dirty="0" smtClean="0"/>
              <a:t>         5</a:t>
            </a:r>
            <a:r>
              <a:rPr lang="en-GB" sz="2900" dirty="0"/>
              <a:t>) Investigate governance schemes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subcommittee should provide a preliminary report and set of proposed actions recommendations to GWIC no later than the 2017 GWIC meeting.  </a:t>
            </a:r>
          </a:p>
          <a:p>
            <a:r>
              <a:rPr lang="en-GB" dirty="0"/>
              <a:t>Subsequent reports should be delivered future GWIC meetings.</a:t>
            </a:r>
          </a:p>
          <a:p>
            <a:pPr marL="457200" lvl="1" indent="0">
              <a:buNone/>
            </a:pPr>
            <a:endParaRPr lang="en-GB" dirty="0"/>
          </a:p>
          <a:p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Fumetto 1 5"/>
          <p:cNvSpPr/>
          <p:nvPr/>
        </p:nvSpPr>
        <p:spPr>
          <a:xfrm>
            <a:off x="6608952" y="159567"/>
            <a:ext cx="2483141" cy="1367405"/>
          </a:xfrm>
          <a:prstGeom prst="wedgeRectCallout">
            <a:avLst>
              <a:gd name="adj1" fmla="val -120497"/>
              <a:gd name="adj2" fmla="val 60972"/>
            </a:avLst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WG under composition: chairs V. </a:t>
            </a:r>
            <a:r>
              <a:rPr lang="en-US" dirty="0" err="1" smtClean="0">
                <a:solidFill>
                  <a:srgbClr val="FFFF00"/>
                </a:solidFill>
              </a:rPr>
              <a:t>Kalogera</a:t>
            </a:r>
            <a:r>
              <a:rPr lang="en-US" dirty="0" smtClean="0">
                <a:solidFill>
                  <a:srgbClr val="FFFF00"/>
                </a:solidFill>
              </a:rPr>
              <a:t>, B. Sathyaprakash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0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GWAC – Gravitational Wave Agency Correspondents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2607" y="1631447"/>
            <a:ext cx="8212743" cy="45455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GW “funding” Agencies Committee</a:t>
            </a:r>
          </a:p>
          <a:p>
            <a:r>
              <a:rPr lang="en-US" dirty="0" smtClean="0"/>
              <a:t>Promoted by NSF, involving:</a:t>
            </a:r>
          </a:p>
          <a:p>
            <a:pPr lvl="1"/>
            <a:r>
              <a:rPr lang="en-US" dirty="0"/>
              <a:t>Australian Research Council (ARC) </a:t>
            </a:r>
          </a:p>
          <a:p>
            <a:pPr lvl="1"/>
            <a:r>
              <a:rPr lang="en-US" dirty="0"/>
              <a:t>Canada Foundation for Innovation (CFI)</a:t>
            </a:r>
          </a:p>
          <a:p>
            <a:pPr lvl="1"/>
            <a:r>
              <a:rPr lang="en-US" dirty="0"/>
              <a:t>Centre National de la </a:t>
            </a:r>
            <a:r>
              <a:rPr lang="en-US" dirty="0" err="1"/>
              <a:t>Recherche</a:t>
            </a:r>
            <a:r>
              <a:rPr lang="en-US" dirty="0"/>
              <a:t> </a:t>
            </a:r>
            <a:r>
              <a:rPr lang="en-US" dirty="0" err="1"/>
              <a:t>Scientifique</a:t>
            </a:r>
            <a:r>
              <a:rPr lang="en-US" dirty="0"/>
              <a:t> (CNRS) </a:t>
            </a:r>
          </a:p>
          <a:p>
            <a:pPr lvl="1"/>
            <a:r>
              <a:rPr lang="en-US" dirty="0" err="1"/>
              <a:t>Consejo</a:t>
            </a:r>
            <a:r>
              <a:rPr lang="en-US" dirty="0"/>
              <a:t> Nacional de </a:t>
            </a:r>
            <a:r>
              <a:rPr lang="en-US" dirty="0" err="1"/>
              <a:t>Ciencia</a:t>
            </a:r>
            <a:r>
              <a:rPr lang="en-US" dirty="0"/>
              <a:t> y </a:t>
            </a:r>
            <a:r>
              <a:rPr lang="en-US" dirty="0" err="1"/>
              <a:t>Tecnología</a:t>
            </a:r>
            <a:r>
              <a:rPr lang="en-US" dirty="0"/>
              <a:t> (CONACYT)</a:t>
            </a:r>
          </a:p>
          <a:p>
            <a:pPr lvl="1"/>
            <a:r>
              <a:rPr lang="en-US" dirty="0"/>
              <a:t>Deutsche </a:t>
            </a:r>
            <a:r>
              <a:rPr lang="en-US" dirty="0" err="1"/>
              <a:t>Forschungsgemeinschaft</a:t>
            </a:r>
            <a:r>
              <a:rPr lang="en-US" dirty="0"/>
              <a:t> (DFG) </a:t>
            </a:r>
          </a:p>
          <a:p>
            <a:pPr lvl="1"/>
            <a:r>
              <a:rPr lang="en-US" dirty="0" err="1" smtClean="0"/>
              <a:t>Instituto</a:t>
            </a:r>
            <a:r>
              <a:rPr lang="en-US" dirty="0" smtClean="0"/>
              <a:t> </a:t>
            </a:r>
            <a:r>
              <a:rPr lang="en-US" dirty="0" err="1"/>
              <a:t>Nazionale</a:t>
            </a:r>
            <a:r>
              <a:rPr lang="en-US" dirty="0"/>
              <a:t> di </a:t>
            </a:r>
            <a:r>
              <a:rPr lang="en-US" dirty="0" err="1"/>
              <a:t>Fisica</a:t>
            </a:r>
            <a:r>
              <a:rPr lang="en-US" dirty="0"/>
              <a:t> </a:t>
            </a:r>
            <a:r>
              <a:rPr lang="en-US" dirty="0" err="1"/>
              <a:t>Nucleare</a:t>
            </a:r>
            <a:r>
              <a:rPr lang="en-US" dirty="0"/>
              <a:t> (INFN) </a:t>
            </a:r>
          </a:p>
          <a:p>
            <a:pPr lvl="1"/>
            <a:r>
              <a:rPr lang="en-US" dirty="0"/>
              <a:t>National Aeronautics and Space Administration (NASA</a:t>
            </a:r>
            <a:r>
              <a:rPr lang="en-US" dirty="0" smtClean="0"/>
              <a:t>)</a:t>
            </a:r>
          </a:p>
          <a:p>
            <a:pPr lvl="1"/>
            <a:r>
              <a:rPr lang="en-GB" dirty="0"/>
              <a:t>Science &amp; Technology Facilities Council (STFC</a:t>
            </a:r>
            <a:r>
              <a:rPr lang="en-GB" dirty="0" smtClean="0"/>
              <a:t>)</a:t>
            </a:r>
          </a:p>
          <a:p>
            <a:pPr marL="457200" lvl="1" indent="0">
              <a:buNone/>
            </a:pPr>
            <a:r>
              <a:rPr lang="en-GB" dirty="0" smtClean="0"/>
              <a:t>+++ open invitation to interested agencies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93E7C-033A-4BE6-9241-F8E4AC8D5A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Outreach on this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Presentations at;</a:t>
            </a:r>
          </a:p>
          <a:p>
            <a:pPr lvl="1"/>
            <a:r>
              <a:rPr lang="en-GB" dirty="0" smtClean="0"/>
              <a:t>LVC 2017</a:t>
            </a:r>
          </a:p>
          <a:p>
            <a:pPr lvl="1"/>
            <a:r>
              <a:rPr lang="en-GB" dirty="0" smtClean="0"/>
              <a:t>GWPAW 2017</a:t>
            </a:r>
          </a:p>
          <a:p>
            <a:pPr marL="457200" lvl="1" indent="0">
              <a:buNone/>
            </a:pPr>
            <a:r>
              <a:rPr lang="en-GB" dirty="0" smtClean="0"/>
              <a:t>Upcoming</a:t>
            </a:r>
          </a:p>
          <a:p>
            <a:pPr lvl="1"/>
            <a:r>
              <a:rPr lang="en-GB" dirty="0" err="1" smtClean="0"/>
              <a:t>Amaldi</a:t>
            </a:r>
            <a:r>
              <a:rPr lang="en-GB" dirty="0" smtClean="0"/>
              <a:t> </a:t>
            </a:r>
            <a:r>
              <a:rPr lang="en-GB" dirty="0" smtClean="0"/>
              <a:t>2017</a:t>
            </a:r>
          </a:p>
          <a:p>
            <a:pPr lvl="1"/>
            <a:r>
              <a:rPr lang="en-GB" dirty="0" smtClean="0"/>
              <a:t>CERN Workshop 2017</a:t>
            </a:r>
          </a:p>
          <a:p>
            <a:pPr lvl="1"/>
            <a:r>
              <a:rPr lang="en-GB" dirty="0" smtClean="0"/>
              <a:t>APPEC GA 2017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5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300</Words>
  <Application>Microsoft Office PowerPoint</Application>
  <PresentationFormat>On-screen Show (4:3)</PresentationFormat>
  <Paragraphs>66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Update from GWIC</vt:lpstr>
      <vt:lpstr>GWIC 3G sub-committee</vt:lpstr>
      <vt:lpstr>GWIC 3G sub-committee mandate</vt:lpstr>
      <vt:lpstr>GWAC – Gravitational Wave Agency Correspondents</vt:lpstr>
      <vt:lpstr>Outreach on this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from GWIC</dc:title>
  <dc:creator>Sheila Rowan</dc:creator>
  <cp:lastModifiedBy>Sheila Rowan</cp:lastModifiedBy>
  <cp:revision>5</cp:revision>
  <dcterms:created xsi:type="dcterms:W3CDTF">2017-07-05T21:38:24Z</dcterms:created>
  <dcterms:modified xsi:type="dcterms:W3CDTF">2017-07-06T12:31:56Z</dcterms:modified>
</cp:coreProperties>
</file>