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411" r:id="rId2"/>
    <p:sldId id="417" r:id="rId3"/>
    <p:sldId id="418" r:id="rId4"/>
    <p:sldId id="416" r:id="rId5"/>
    <p:sldId id="412" r:id="rId6"/>
    <p:sldId id="414" r:id="rId7"/>
  </p:sldIdLst>
  <p:sldSz cx="9144000" cy="6858000" type="screen4x3"/>
  <p:notesSz cx="9144000" cy="6858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2"/>
        </a:solidFill>
        <a:latin typeface="Arial Narrow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2"/>
        </a:solidFill>
        <a:latin typeface="Arial Narrow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2"/>
        </a:solidFill>
        <a:latin typeface="Arial Narrow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2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0F1A"/>
    <a:srgbClr val="A8A07C"/>
    <a:srgbClr val="E4E4F0"/>
    <a:srgbClr val="9C9CC8"/>
    <a:srgbClr val="FFFF00"/>
    <a:srgbClr val="000099"/>
    <a:srgbClr val="0080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83" autoAdjust="0"/>
    <p:restoredTop sz="50000" autoAdjust="0"/>
  </p:normalViewPr>
  <p:slideViewPr>
    <p:cSldViewPr snapToGrid="0">
      <p:cViewPr>
        <p:scale>
          <a:sx n="128" d="100"/>
          <a:sy n="128" d="100"/>
        </p:scale>
        <p:origin x="1312" y="152"/>
      </p:cViewPr>
      <p:guideLst>
        <p:guide orient="horz" pos="736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0DA75-1753-7347-A44F-097F544CB808}" type="datetimeFigureOut">
              <a:rPr lang="en-US" smtClean="0"/>
              <a:pPr/>
              <a:t>7/4/17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31AD5-086B-344C-A594-380AD72518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097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4517" cy="342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96" tIns="45199" rIns="90396" bIns="45199" numCol="1" anchor="t" anchorCtr="0" compatLnSpc="1">
            <a:prstTxWarp prst="textNoShape">
              <a:avLst/>
            </a:prstTxWarp>
          </a:bodyPr>
          <a:lstStyle>
            <a:lvl1pPr algn="l" defTabSz="903288" eaLnBrk="0" hangingPunct="0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5" y="0"/>
            <a:ext cx="3964516" cy="342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96" tIns="45199" rIns="90396" bIns="45199" numCol="1" anchor="t" anchorCtr="0" compatLnSpc="1">
            <a:prstTxWarp prst="textNoShape">
              <a:avLst/>
            </a:prstTxWarp>
          </a:bodyPr>
          <a:lstStyle>
            <a:lvl1pPr algn="r" defTabSz="903288" eaLnBrk="0" hangingPunct="0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2763"/>
            <a:ext cx="3432175" cy="257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1318" y="3257550"/>
            <a:ext cx="6701367" cy="30872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96" tIns="45199" rIns="90396" bIns="451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4517" cy="342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96" tIns="45199" rIns="90396" bIns="45199" numCol="1" anchor="b" anchorCtr="0" compatLnSpc="1">
            <a:prstTxWarp prst="textNoShape">
              <a:avLst/>
            </a:prstTxWarp>
          </a:bodyPr>
          <a:lstStyle>
            <a:lvl1pPr algn="l" defTabSz="903288" eaLnBrk="0" hangingPunct="0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5" y="6515100"/>
            <a:ext cx="3964516" cy="342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96" tIns="45199" rIns="90396" bIns="45199" numCol="1" anchor="b" anchorCtr="0" compatLnSpc="1">
            <a:prstTxWarp prst="textNoShape">
              <a:avLst/>
            </a:prstTxWarp>
          </a:bodyPr>
          <a:lstStyle>
            <a:lvl1pPr algn="r" defTabSz="903288" eaLnBrk="0" hangingPunct="0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A31D8FC1-5AC2-074E-8C2D-FCEFCC2F34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353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607" y="153481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0361" y="33242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Who, what, where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AB89C2-EA9E-AD43-9860-EBCDA31E7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Who, what, where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82E414-0DDA-9F4D-A88C-45BC487B22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Who, what, where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E448B2-5CBA-A240-8111-FC0A86F230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Who, what, where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D1071E-6BCB-274F-92EE-8F9B43739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Who, what, where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EC28637-15A0-F84E-8C55-4DA78C239A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1056" y="1213705"/>
            <a:ext cx="8799818" cy="489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0484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b="1" i="1">
                <a:solidFill>
                  <a:srgbClr val="CC0066"/>
                </a:solidFill>
                <a:latin typeface="+mj-lt"/>
              </a:defRPr>
            </a:lvl1pPr>
          </a:lstStyle>
          <a:p>
            <a:r>
              <a:rPr lang="en-US" smtClean="0"/>
              <a:t>Who, what, where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8852" y="6394432"/>
            <a:ext cx="625147" cy="46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88FB29C9-8E36-604C-B268-64835724A9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83494" y="186114"/>
            <a:ext cx="6361044" cy="769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048578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91" name="Picture 19" descr="lsclogo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2699" y="266700"/>
            <a:ext cx="1355441" cy="57658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5" r:id="rId3"/>
    <p:sldLayoutId id="2147483656" r:id="rId4"/>
    <p:sldLayoutId id="2147483661" r:id="rId5"/>
  </p:sldLayoutIdLst>
  <p:transition advClick="0" advTm="1000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0">
          <a:solidFill>
            <a:srgbClr val="CC0066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66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66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66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66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66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66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66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66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dcc.ligo.org/LIGO-G170126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452" y="1606764"/>
            <a:ext cx="7772400" cy="1143000"/>
          </a:xfrm>
        </p:spPr>
        <p:txBody>
          <a:bodyPr/>
          <a:lstStyle/>
          <a:p>
            <a:r>
              <a:rPr lang="en-US" sz="3600" b="1" dirty="0" smtClean="0">
                <a:effectLst/>
              </a:rPr>
              <a:t>Session 1 Dawn 3</a:t>
            </a:r>
            <a:endParaRPr lang="en-US" sz="3600" b="1" dirty="0">
              <a:effectLst/>
            </a:endParaRP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8252" y="4028415"/>
            <a:ext cx="6400800" cy="1752600"/>
          </a:xfrm>
        </p:spPr>
        <p:txBody>
          <a:bodyPr/>
          <a:lstStyle/>
          <a:p>
            <a:r>
              <a:rPr lang="en-US" sz="2000" dirty="0" smtClean="0"/>
              <a:t>David </a:t>
            </a:r>
            <a:r>
              <a:rPr lang="en-US" sz="2000" dirty="0" smtClean="0"/>
              <a:t>Shoemaker</a:t>
            </a:r>
          </a:p>
          <a:p>
            <a:r>
              <a:rPr lang="mr-IN" sz="1100" dirty="0">
                <a:hlinkClick r:id="rId2" tooltip="LIGO-G1701269-x0"/>
              </a:rPr>
              <a:t>LIGO-G1701269</a:t>
            </a:r>
            <a:endParaRPr lang="en-US" sz="1100" dirty="0" smtClean="0"/>
          </a:p>
        </p:txBody>
      </p:sp>
    </p:spTree>
  </p:cSld>
  <p:clrMapOvr>
    <a:masterClrMapping/>
  </p:clrMapOvr>
  <p:transition advClick="0" advTm="1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projects: we clearly have different kinds of top-level siting/funding constraints that will drive us to different solutions. How to best enjoy economies of scale, and show unanimity, given that ‘richness’?</a:t>
            </a:r>
          </a:p>
          <a:p>
            <a:pPr lvl="1"/>
            <a:r>
              <a:rPr lang="en-US" dirty="0"/>
              <a:t>For Multiple detectors, the most important thing is that they be operating together and have comparable sensitivities.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to accommodate multiple observatories and funding? This is an important element in our undertaking that </a:t>
            </a:r>
            <a:r>
              <a:rPr lang="en-US" dirty="0" smtClean="0"/>
              <a:t>is relatively unique.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E414-0DDA-9F4D-A88C-45BC487B22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49275"/>
      </p:ext>
    </p:extLst>
  </p:cSld>
  <p:clrMapOvr>
    <a:masterClrMapping/>
  </p:clrMapOvr>
  <p:transition advClick="0" advTm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Future projections require that we choose the most optimistic projections for where we will be in the 2030’s to show what the next version will deliver </a:t>
            </a:r>
            <a:r>
              <a:rPr lang="en-US" i="1" dirty="0"/>
              <a:t>beyond</a:t>
            </a:r>
            <a:r>
              <a:rPr lang="en-US" dirty="0"/>
              <a:t> that projection. </a:t>
            </a:r>
          </a:p>
          <a:p>
            <a:pPr lvl="1"/>
            <a:r>
              <a:rPr lang="en-US" dirty="0"/>
              <a:t>Science will change during the 10- to 20-year time period of gestation of the Projects, and it is important to work on the Science goals to make them initially robust.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common ‘management’ of LIGO and the ability to distribute the resources freely on need was critically important to the success of the instruments.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E414-0DDA-9F4D-A88C-45BC487B22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00597"/>
      </p:ext>
    </p:extLst>
  </p:cSld>
  <p:clrMapOvr>
    <a:masterClrMapping/>
  </p:clrMapOvr>
  <p:transition advClick="0" advTm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Coating research goes slowly!  And we have hopes for high-temperature deposition, but it is just getting started. </a:t>
            </a:r>
          </a:p>
          <a:p>
            <a:r>
              <a:rPr lang="en-US" dirty="0" smtClean="0"/>
              <a:t>Challenge: </a:t>
            </a:r>
            <a:r>
              <a:rPr lang="en-US" dirty="0"/>
              <a:t>lower coating noise </a:t>
            </a:r>
            <a:r>
              <a:rPr lang="en-US" dirty="0" smtClean="0"/>
              <a:t>in </a:t>
            </a:r>
            <a:r>
              <a:rPr lang="en-US" dirty="0"/>
              <a:t>3-4 years driven by A+ schedule - current coatings </a:t>
            </a:r>
            <a:r>
              <a:rPr lang="en-US" dirty="0" smtClean="0"/>
              <a:t>required </a:t>
            </a:r>
            <a:r>
              <a:rPr lang="en-US" dirty="0"/>
              <a:t>~10+ years of R&amp;D.</a:t>
            </a:r>
            <a:endParaRPr lang="en-US" dirty="0" smtClean="0"/>
          </a:p>
          <a:p>
            <a:r>
              <a:rPr lang="en-US" dirty="0" smtClean="0"/>
              <a:t>Coatings research must </a:t>
            </a:r>
            <a:r>
              <a:rPr lang="en-US" dirty="0"/>
              <a:t>not be </a:t>
            </a:r>
            <a:r>
              <a:rPr lang="en-US" dirty="0" smtClean="0"/>
              <a:t>funding-limited</a:t>
            </a:r>
          </a:p>
          <a:p>
            <a:pPr lvl="1"/>
            <a:r>
              <a:rPr lang="en-US" dirty="0" smtClean="0"/>
              <a:t>Inexpensive (relatively)</a:t>
            </a:r>
          </a:p>
          <a:p>
            <a:pPr lvl="1"/>
            <a:r>
              <a:rPr lang="en-US" dirty="0" smtClean="0"/>
              <a:t>Crucial for all our future paths</a:t>
            </a:r>
          </a:p>
          <a:p>
            <a:endParaRPr lang="en-US" dirty="0" smtClean="0"/>
          </a:p>
          <a:p>
            <a:r>
              <a:rPr lang="en-US" dirty="0" smtClean="0"/>
              <a:t>High-power damage/absorption </a:t>
            </a:r>
            <a:r>
              <a:rPr lang="mr-IN" dirty="0" smtClean="0"/>
              <a:t>–</a:t>
            </a:r>
            <a:r>
              <a:rPr lang="en-US" dirty="0" smtClean="0"/>
              <a:t> and high-power operation in general </a:t>
            </a:r>
            <a:r>
              <a:rPr lang="mr-IN" dirty="0" smtClean="0"/>
              <a:t>–</a:t>
            </a:r>
            <a:r>
              <a:rPr lang="en-US" dirty="0" smtClean="0"/>
              <a:t> is very tricky.</a:t>
            </a:r>
          </a:p>
          <a:p>
            <a:pPr lvl="1"/>
            <a:r>
              <a:rPr lang="en-US" dirty="0" smtClean="0"/>
              <a:t>Squeezing an important mitigating approach; real-life losses need work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E414-0DDA-9F4D-A88C-45BC487B225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72311"/>
      </p:ext>
    </p:extLst>
  </p:cSld>
  <p:clrMapOvr>
    <a:masterClrMapping/>
  </p:clrMapOvr>
  <p:transition advClick="0" advTm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specific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like us to leave the meeting with</a:t>
            </a:r>
            <a:r>
              <a:rPr lang="mr-IN" dirty="0" smtClean="0"/>
              <a:t>…</a:t>
            </a:r>
            <a:r>
              <a:rPr lang="en-US" dirty="0" smtClean="0"/>
              <a:t>.:</a:t>
            </a:r>
          </a:p>
          <a:p>
            <a:r>
              <a:rPr lang="en-US" dirty="0" smtClean="0"/>
              <a:t>Community statement on the US development path</a:t>
            </a:r>
          </a:p>
          <a:p>
            <a:pPr lvl="1"/>
            <a:r>
              <a:rPr lang="en-US" dirty="0" smtClean="0"/>
              <a:t>What is the role of the Voyager detector concept in the context of the 3G planning? </a:t>
            </a:r>
          </a:p>
          <a:p>
            <a:pPr lvl="1"/>
            <a:r>
              <a:rPr lang="en-US" dirty="0" smtClean="0"/>
              <a:t>What should timelines for 3G show which are used to speak to the community and funding agencies?</a:t>
            </a:r>
          </a:p>
          <a:p>
            <a:r>
              <a:rPr lang="en-US" dirty="0" smtClean="0"/>
              <a:t>Community approach (codified in a statement) to talking about the virtues of different designs which is constructive</a:t>
            </a:r>
          </a:p>
          <a:p>
            <a:pPr lvl="1"/>
            <a:r>
              <a:rPr lang="en-US" dirty="0" smtClean="0"/>
              <a:t>ET, CE</a:t>
            </a:r>
          </a:p>
          <a:p>
            <a:pPr lvl="1"/>
            <a:r>
              <a:rPr lang="en-US" dirty="0" smtClean="0"/>
              <a:t>Long, short</a:t>
            </a:r>
          </a:p>
          <a:p>
            <a:pPr lvl="1"/>
            <a:r>
              <a:rPr lang="en-US" dirty="0" smtClean="0"/>
              <a:t>Surface, underground</a:t>
            </a:r>
          </a:p>
          <a:p>
            <a:pPr lvl="1"/>
            <a:r>
              <a:rPr lang="mr-IN" dirty="0" smtClean="0"/>
              <a:t>…</a:t>
            </a:r>
            <a:r>
              <a:rPr lang="en-US" dirty="0" smtClean="0"/>
              <a:t>.and in Space </a:t>
            </a:r>
            <a:r>
              <a:rPr lang="mr-IN" dirty="0" smtClean="0"/>
              <a:t>–</a:t>
            </a:r>
            <a:r>
              <a:rPr lang="en-US" dirty="0" smtClean="0"/>
              <a:t> LISA </a:t>
            </a:r>
          </a:p>
          <a:p>
            <a:r>
              <a:rPr lang="en-US" dirty="0" smtClean="0"/>
              <a:t>Understanding of external review constraints (and opportunities!) that drive our schedule</a:t>
            </a:r>
          </a:p>
          <a:p>
            <a:pPr lvl="1"/>
            <a:r>
              <a:rPr lang="en-US" dirty="0" smtClean="0"/>
              <a:t>US Decadal; US National academy</a:t>
            </a:r>
            <a:endParaRPr lang="en-US" dirty="0"/>
          </a:p>
          <a:p>
            <a:pPr lvl="1"/>
            <a:r>
              <a:rPr lang="en-US" dirty="0" smtClean="0"/>
              <a:t>European equivalents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E414-0DDA-9F4D-A88C-45BC487B22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82371"/>
      </p:ext>
    </p:extLst>
  </p:cSld>
  <p:clrMapOvr>
    <a:masterClrMapping/>
  </p:clrMapOvr>
  <p:transition advClick="0" advTm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Albert’s 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will have succeeded this year if the workshop promotes... </a:t>
            </a:r>
            <a:endParaRPr lang="en-US" dirty="0"/>
          </a:p>
          <a:p>
            <a:pPr lvl="1"/>
            <a:r>
              <a:rPr lang="en-US" dirty="0" smtClean="0"/>
              <a:t>Consensus </a:t>
            </a:r>
            <a:r>
              <a:rPr lang="en-US" dirty="0"/>
              <a:t>on a compelling science case that can be presented to the funding agencies </a:t>
            </a:r>
            <a:endParaRPr lang="en-US" dirty="0"/>
          </a:p>
          <a:p>
            <a:pPr lvl="1"/>
            <a:r>
              <a:rPr lang="en-US" dirty="0" smtClean="0"/>
              <a:t>Consensus </a:t>
            </a:r>
            <a:r>
              <a:rPr lang="en-US" dirty="0"/>
              <a:t>understanding on how the community proceeds on developing a concept(s) for a 3G network </a:t>
            </a:r>
            <a:endParaRPr lang="en-US" dirty="0"/>
          </a:p>
          <a:p>
            <a:pPr lvl="1"/>
            <a:r>
              <a:rPr lang="en-US" dirty="0" smtClean="0"/>
              <a:t>Commitment </a:t>
            </a:r>
            <a:r>
              <a:rPr lang="en-US" dirty="0"/>
              <a:t>to coordinate at an international level </a:t>
            </a:r>
            <a:endParaRPr lang="en-US" dirty="0" smtClean="0"/>
          </a:p>
          <a:p>
            <a:pPr lvl="1"/>
            <a:r>
              <a:rPr lang="en-US" dirty="0" smtClean="0"/>
              <a:t>Consensus </a:t>
            </a:r>
            <a:r>
              <a:rPr lang="en-US" dirty="0"/>
              <a:t>on the necessary enabling R&amp;D </a:t>
            </a:r>
            <a:endParaRPr lang="en-US" dirty="0"/>
          </a:p>
          <a:p>
            <a:r>
              <a:rPr lang="en-US" dirty="0" smtClean="0"/>
              <a:t>GOAL</a:t>
            </a:r>
            <a:r>
              <a:rPr lang="en-US" dirty="0"/>
              <a:t>: develop a report </a:t>
            </a:r>
            <a:r>
              <a:rPr lang="en-US" dirty="0" smtClean="0"/>
              <a:t>that</a:t>
            </a:r>
            <a:endParaRPr lang="en-US" dirty="0"/>
          </a:p>
          <a:p>
            <a:pPr lvl="1"/>
            <a:r>
              <a:rPr lang="en-US" dirty="0" smtClean="0"/>
              <a:t>Informs </a:t>
            </a:r>
            <a:r>
              <a:rPr lang="en-US" dirty="0"/>
              <a:t>the funding agencies on community plans </a:t>
            </a:r>
            <a:endParaRPr lang="en-US" dirty="0" smtClean="0"/>
          </a:p>
          <a:p>
            <a:pPr lvl="1"/>
            <a:r>
              <a:rPr lang="en-US" dirty="0" smtClean="0"/>
              <a:t>Serve </a:t>
            </a:r>
            <a:r>
              <a:rPr lang="en-US" dirty="0"/>
              <a:t>as a basis for a community </a:t>
            </a:r>
            <a:r>
              <a:rPr lang="en-US" dirty="0" smtClean="0"/>
              <a:t>roadmap</a:t>
            </a:r>
          </a:p>
          <a:p>
            <a:pPr lvl="1"/>
            <a:endParaRPr lang="en-US" dirty="0"/>
          </a:p>
          <a:p>
            <a:r>
              <a:rPr lang="en-US" dirty="0" err="1" smtClean="0"/>
              <a:t>dhs</a:t>
            </a:r>
            <a:r>
              <a:rPr lang="en-US" dirty="0" smtClean="0"/>
              <a:t> adds:</a:t>
            </a:r>
          </a:p>
          <a:p>
            <a:pPr lvl="1"/>
            <a:r>
              <a:rPr lang="en-US" dirty="0" smtClean="0"/>
              <a:t>Actions with names and dates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followup</a:t>
            </a:r>
            <a:r>
              <a:rPr lang="en-US" dirty="0" smtClean="0"/>
              <a:t> mechanism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E414-0DDA-9F4D-A88C-45BC487B22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82434"/>
      </p:ext>
    </p:extLst>
  </p:cSld>
  <p:clrMapOvr>
    <a:masterClrMapping/>
  </p:clrMapOvr>
  <p:transition advClick="0" advTm="1000"/>
</p:sld>
</file>

<file path=ppt/theme/theme1.xml><?xml version="1.0" encoding="utf-8"?>
<a:theme xmlns:a="http://schemas.openxmlformats.org/drawingml/2006/main" name="S1report-0212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S1report-0212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S1report-021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1report-0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1report-021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1report-021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1report-021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1report-021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1report-021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S1report-0212</Template>
  <TotalTime>24393</TotalTime>
  <Words>466</Words>
  <Application>Microsoft Macintosh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Narrow</vt:lpstr>
      <vt:lpstr>Helvetica</vt:lpstr>
      <vt:lpstr>ＭＳ Ｐゴシック</vt:lpstr>
      <vt:lpstr>Times</vt:lpstr>
      <vt:lpstr>Arial</vt:lpstr>
      <vt:lpstr>S1report-0212</vt:lpstr>
      <vt:lpstr>Session 1 Dawn 3</vt:lpstr>
      <vt:lpstr>Project Considerations</vt:lpstr>
      <vt:lpstr>Project Considerations</vt:lpstr>
      <vt:lpstr>Coatings</vt:lpstr>
      <vt:lpstr>Some specific goals</vt:lpstr>
      <vt:lpstr>Albert’s last slide</vt:lpstr>
    </vt:vector>
  </TitlesOfParts>
  <Company>U. Wisconsin - Milwaukee</Company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Inspiral Group Report: S1 Preliminary Report</dc:title>
  <dc:creator>patrick</dc:creator>
  <cp:lastModifiedBy>David H Shoemaker</cp:lastModifiedBy>
  <cp:revision>290</cp:revision>
  <cp:lastPrinted>2017-07-05T18:35:58Z</cp:lastPrinted>
  <dcterms:created xsi:type="dcterms:W3CDTF">2013-10-11T14:12:13Z</dcterms:created>
  <dcterms:modified xsi:type="dcterms:W3CDTF">2017-07-06T16:23:59Z</dcterms:modified>
</cp:coreProperties>
</file>