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8" r:id="rId9"/>
    <p:sldId id="269" r:id="rId10"/>
    <p:sldId id="262" r:id="rId11"/>
    <p:sldId id="270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3A392-35A1-4765-85DB-84F01B11A3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DCC7B-5473-4A96-8934-78445B9BA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CC7B-5473-4A96-8934-78445B9BA1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07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CC7B-5473-4A96-8934-78445B9BA1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CC7B-5473-4A96-8934-78445B9BA1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21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CC7B-5473-4A96-8934-78445B9BA1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5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CC7B-5473-4A96-8934-78445B9BA1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46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CC7B-5473-4A96-8934-78445B9BA1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8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CC7B-5473-4A96-8934-78445B9BA1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7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CC7B-5473-4A96-8934-78445B9BA1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5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CC7B-5473-4A96-8934-78445B9BA1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8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CC7B-5473-4A96-8934-78445B9BA1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5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CC7B-5473-4A96-8934-78445B9BA1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CC7B-5473-4A96-8934-78445B9BA1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69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CC7B-5473-4A96-8934-78445B9BA1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0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CC7B-5473-4A96-8934-78445B9BA1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12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CC7B-5473-4A96-8934-78445B9BA1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7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CCB1-BFA4-450D-BCB4-ECD6FC56F9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23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950"/>
            <a:ext cx="91440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 userDrawn="1"/>
        </p:nvGraphicFramePr>
        <p:xfrm>
          <a:off x="0" y="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r:id="rId4" imgW="5875220" imgH="4287526" progId="">
                  <p:embed/>
                </p:oleObj>
              </mc:Choice>
              <mc:Fallback>
                <p:oleObj r:id="rId4" imgW="5875220" imgH="428752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9"/>
          <p:cNvSpPr>
            <a:spLocks noChangeArrowheads="1"/>
          </p:cNvSpPr>
          <p:nvPr userDrawn="1"/>
        </p:nvSpPr>
        <p:spPr bwMode="auto">
          <a:xfrm>
            <a:off x="17463" y="1219200"/>
            <a:ext cx="9126537" cy="3175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D49F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638"/>
            <a:ext cx="13716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B5447-CE86-455E-8DBB-A840B5FDD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31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950"/>
            <a:ext cx="91440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 userDrawn="1"/>
        </p:nvGraphicFramePr>
        <p:xfrm>
          <a:off x="0" y="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r:id="rId4" imgW="5875220" imgH="4287526" progId="">
                  <p:embed/>
                </p:oleObj>
              </mc:Choice>
              <mc:Fallback>
                <p:oleObj r:id="rId4" imgW="5875220" imgH="428752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9"/>
          <p:cNvSpPr>
            <a:spLocks noChangeArrowheads="1"/>
          </p:cNvSpPr>
          <p:nvPr userDrawn="1"/>
        </p:nvSpPr>
        <p:spPr bwMode="auto">
          <a:xfrm>
            <a:off x="17463" y="1219200"/>
            <a:ext cx="9126537" cy="3175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D49F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638"/>
            <a:ext cx="13716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A44F-9A9C-4A87-9052-147BCDF71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53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A2A3B-145E-478B-BDCB-98FB4CA33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95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218D3-5B32-45F5-943A-7B9138018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7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AEB97-DF3E-4CA6-84D0-34871C44A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10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A3DCA-88AE-45FF-96A8-D19D75DC6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80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25748-42E3-4DBB-8071-B882F21DE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65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950"/>
            <a:ext cx="91440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8"/>
          <p:cNvGraphicFramePr>
            <a:graphicFrameLocks noChangeAspect="1"/>
          </p:cNvGraphicFramePr>
          <p:nvPr userDrawn="1"/>
        </p:nvGraphicFramePr>
        <p:xfrm>
          <a:off x="0" y="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r:id="rId4" imgW="5875220" imgH="4287526" progId="">
                  <p:embed/>
                </p:oleObj>
              </mc:Choice>
              <mc:Fallback>
                <p:oleObj r:id="rId4" imgW="5875220" imgH="428752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9"/>
          <p:cNvSpPr>
            <a:spLocks noChangeArrowheads="1"/>
          </p:cNvSpPr>
          <p:nvPr userDrawn="1"/>
        </p:nvSpPr>
        <p:spPr bwMode="auto">
          <a:xfrm>
            <a:off x="17463" y="1219200"/>
            <a:ext cx="9126537" cy="3175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D49F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AutoShape 2" descr="data:image/jpeg;base64,/9j/4AAQSkZJRgABAQAAAQABAAD/2wCEAAkGBxQSEhUUEhQWFRUXGBwYGBcWGBQfGBgbFxwcGhsYHRsdHSggGBolGxUdIzEiJSkrLi4uFx80ODMsNygtLisBCgoKDg0OGxAQGy8mICY0LDYsLDQ0LCw0NDQsLCw0NCwsLCwsLCwsLCwsLDQsLCwsLCwsLCwsLCwsLCwsLCwsLP/AABEIANMA7wMBEQACEQEDEQH/xAAcAAEAAwEAAwEAAAAAAAAAAAAABQYHBAECAwj/xABSEAABAgMDBggHCwkIAgMAAAABAgMABBEFEiEGBzFBUWETIjJxgYKRoRQXM3KSsdIjQlJTVGJzk6KywRUWJERVg8LR0zQ1Q2OUs8Pwo/ElNuH/xAAbAQEAAgMBAQAAAAAAAAAAAAAAAwQBAgUGB//EAEERAAEDAgEHCgMGBQQDAQAAAAEAAgMEETEFEhMhQVFxFDJhgZGhscHR8BVCUiIzgqKy4QYjNDVTFiRiknLS8UP/2gAMAwEAAhEDEQA/ANxgiQRIIkESCJBEgi+cwwlxJStIUkihBFQeiMgkG4RZDnFyGMskzMqpZZHlG7yyWwffpNalG0HRzaL8VQ6RuYDZ2w2GvoK0jbFHIHStzmbRci3SLHuVAvn4SvSV/OKBrpwbE9w9F69uQ6BzQ5rTY/8AJ3qvqmVdIqEukHQRwpB6dcOXz7+4ei1ORcnA2I/MfVe3gb3wHux2Mcvn39w9E+DZN3fmPqvXwB34t30XIz8QqN/cPRPg2Td35j6p4A78W76LkPiFRv7h6J8Gybu/MfVePyc58W76LkPiFR9XcPRPg2Td35j/AOyfk5z4t30XP5Q+IVH1dw9E+DZM3D/sf/ZfFcvdNCCDsNQeww+IVH1dw9FuMhZPOsM/M7/2U5kZkiu0HSkEoZQRwrn8Ca4FZHQNJ1A346iVkefKbk4CwHWdS8zlKGjEuhpm2tznXcde4XJHE9XHeLGsdmUbDTCAhA2aSfhKOlSt5ik+RzznOKrNaGiwXfGi2SCJBEgiQRIIkESCJBEgiQRIIkESCJBEgiQRIIkEXzfZStKkKFUqBSQdBBwI7DGQba0X5kfY4Na261uLUiu26op/CMV4/nX3gHuXrcgvLqJoOwkd/wC60zJe2JhixHXmym8y4bnCAlJRVN5NKjWpVMdMZo2B7g12C4uX7MnLm42BPvgq742Z/ZL/AFa/bjscgi6ffUvO8penjZn9kv8AVr/qQ5BF0++pZ5S9PGzP7Jf6tf8AUhyCLp99Sxyl6eNmf2S/1a/bhyCLp99Szyl6s2b3Lecn5vgneBDaW1OKuoUFGhCQASs0xWDo0CK9VTRxMzhe/voUkUznusVmttTC1vPLcqVlayqu0E4dFKdEceJodK0O2keK+hSu0NE50Wxpt1D2VvGQEmhqz5YN0oppLiiPfLcAUo9ppuoBqi9UuJldfevBxD7IVhiBSJBEgiQRIIkESCJBEgiQRIIkESCJBEgiQRIIkESCJBFCZZW0JOUde98E3WxtWrBI7TXmBiWCPSPDe3gtHus3Uvz5Iyq3VobRxlrUEjepR0npNYq1EullLh1L3VFA2ipA13yi7uOJV+znTaJOTl7NZOoLcOshJqK71OVV1d8dXJ0OvP3LwmUap00hccTr9AsvjrLmpBEgiQRTGSNtGTm2n/epVRY2oVgrsGI3pEQzxaRhat435rgVas6djhmaD6PJzAvgjRfHK7QQrpMeXkGa5fQcjVGlg0bsW+Bw9FZMzNt3mnJRZ4zRvt/RqOIHmrP2xHQlOkY2YbdR4j1Xlqmn5NUOh2DW3gcOzBaVFdRJBEgiQRIIkESCJBEgiQRIIkESCJBEgiQRIIkESCJBFjWeC2+FmUSyTxGBeXvcUMB1UH7ZidztFATtdqHDauhkmm5RVBx5rNfXs9epe+aqy0hTs89g2wlQSTorSq1dVGHWMUoWFztS6+XavMYIRt1nh78FQcoLWVNzLr69LiqgfBSMEp6EgDnrHqIoxGwNGxeEe7OcSo+JFqp/IWxPDJ1poiqAb7nmIxIPOaJ60QVMujjLtuxSRMznAL0y1sQyU46zTiVvt70LxHZinqwp5dJGHdqxKzNdZQcTrRIItUsNX5TsZbBxmJSlzaQkEo7UXkc6Y4WUIM11xt1rvZFrNDK0k6sDwO3qVKybtgyk0zMDQlVFga21YLG80xG8CIaJ2dnQn5sOIXc/iGmvG2oaNbceB9D4lfo9twKAUk1BFQRoIOIMaLza9oIkESCJBEgiQRIIkESCJBEgiQRIIkESCJBEgiQRRuUdrplJZ19ehCagfCUcEp6VEDpjeKMyPDRtWr3ZouvzqgOPu41W68up+ctw/wAzEVXKJJPs4DUOpezyXTCjpQX4n7TvfQNS0DONMpkJBizmjxlgKdI0lINST57nckiOhk6DXnHZ4+/JeMylVGaQuO3w3LK47C5aQRaLk034DZD82cHpo8E1tCMRUfbV1UxxcpzXOYNniV3ch0mmnbfDE8B6lfbKlv8AKNlMzgxflfc3qaSnAKJ+yvcFKjGTZrHNO3xWMs0ehmIGGI4H08lmkdtcNIIrTm2t3wSebKjRt33JzYLxF1XQqmOwqitVxaSM7xrUsL81y6s4dieCzjiQPc3PdEbKKJvJ6FVw2ER5o3Y+4X0TJ8raukzX6/lPZ5jvWh5o7b4aU4BR48uQjeWzi2egAp6kdCos4iVuDtfXtXjXxOgkdC7Fpt1bD1hXqK6wkESCJBEgiQRIIkESCJBEgiQRIIkESCJBEgiQRZBnjt3hHkSiDxWqOO71kcRPQk3usNkT30MBftdqHDaVdyZS8pqgDzWaz5Dt18AvjmoshKnXJx2gblwaE6L5FVK6qMesNkUYmXK7mXKrMjEQxdrPAep8FScqLZVOTTr5rRRogH3qE4JHZid5Meohj0bA1eCe/OcSoqJVquyxrNVMvtMI5TigmuwaVK6EgnojSR4Y0uOxZa3ONleM6U8nhmpRrBqVbCaDReUBhvogJHSqPKzPLnXK+gZDptHAZPqw4D9/JM1lppTMLlncWplJSQdF4A0HWSVD0YROzXLOW6bSQaQYt8D78VTcpLHVJzLsuqvEVxSffIOKVdKSOmsepikEjA4L5+9ua4hRsSLVCILC1W0l/lOxkTGl+UqHNpCQAuvOi650R52ugzHm3EcF6nINZmyhpwdq69np1qrZC234HOtuE0bX7k5sCVkUV1VUPNWFI7SRuiOOI8wrf8QU2a5tSP8Axd5Hy7F+hIjXCSCJBEgiQRIIkESCJBEgiQRIIkESCJBEgiQRR+UFqolJd19ehtJNPhHQlI3lRA6Y3jjMjw0bVq9waLlfnNTjj7pUqq3XV1NNa1nQOkgCIquUPks3Aah76V7LJNLyWlvJzj9p3p1DvutDy8fFnWazINn3R0VdI1p0uHrLN0bgdkXsnQXdnHZ4rx+VKszSOdvw4LKI7S5KQRaTmlkUsombRdHEaQUI3kC8sjfS6kecoRzMoy2AZ1lXqCAyyADE6gqVNzKnXFuLNVrUVKO9RqeiOBe6+lsY2NoY3AagvRl1SFJWg0UkhSTsKTUHtEFlzQ4FpwKv+cuVTOSUvaTQxCQh0DUCaY+a5VPXjt5Om15h2r5xlKlMMhadnhsKy+OuuYkEV5zR20GZssOeSmRcodF8cntBUnfVMUq6LPjzt3grFM/NeojKyxfBZl1g8kGqDtQrFPPQYc6THn2PMMgcNi+hsLcoUdnfMLHoO/t1rZM2tu+FySCo1ca9yc2kpAorrJIPPWL1QwB924HWOteIAc0lj8QbHiFaogWyQRIIkESCJBEgiQRIIkESCJBEgiQRIIkEWQ547e4R1Emg8VujjtNayOIk8yTe6w2RPnaGEv2u1DzKuZMpeVVQB5rNZ8h29y5c1Fihx9Uy5QNy4qCdF8jT1U1PSmKETbld/LdVo4tEMXY8B6+qqGWFuGdm3X/ek3WxsbTgnmryjvUY9RBFo2BvavAyPz3XUNEy0Xs00paglIqpRCUgaSSaAdJMYJA1lMVquX12Rs+Ws9s4qF5wjXcN5R6zpr1THmKqUyOJ3r2P8P0v2zIcG6hxP7eKzaKq9WkEWiZrJ1DzcxZ72KHUqUkc4uuAb9ChzExPBIWu1LzmXqXOAmHA+Szi17OXLPOMOcptRSd9NCuYgg9MeoY8PaHDavDuaWmxXJG6wvZpwpUFJNFJIUkjSCDUHoIjBAOopey1PLhIn7Pl7RbAvpAQ6BqBNFDmS5o3LJjzNXDo3kbvBex/h+r+0Yj82HEevkobNdbfg06EKNG5ijZ2BYxbPSSU9YRNAdLAWbW6xwOKiy7TaKoE4wfqPEYdo8FukRLkpBEgiQRIIkESCJBEgiQRIIkESCJBEgijsobWRKS7j69CEk0+ErQlI3lRA6Y3jjMjg0LVzg0ElfnN11x5xS11U66sqNNJUs6B0mgERVcofJZuA1D30r2eSKTktMC/nO1u9Ooea0bLFwWZZTckgjhnwQ4RsOLp5jUIG47ou5Pgu652eK8jlWsM8jnb8OCyaO2uMkEVtzYolxOh6adbaQyLyeEUlN5ZwTSummJ3EJirV5+jzWC91NBm51yVbcqLOkZ2YU+q1mE1ASlHuZupSNFeEFcanrRxXUcpN809i9LR5ajpohGGg7zfHuUT+aNn/tdjsb/qxryKXcexWv8AUjfoH/b9l4/NGQ/bEv2N/wBWHIpfpPYs/wCpGfR+b9l2WPYMlLPtvItiXvNqCqUbxGgp8roKSR0xkUcoN7HsUM+X4ponRuYNf/L9ti4c7i5V5xuZln2XFEcG6ltaScMULoDsqknzY61FntBY4Ebl5eozSQQVn0X1XSCLRs0VpJXw9nvYtvpUpI+dS6sDeU0PUMc3KEOc0P6irtFO6N4IxGsKoWvZ65d5xlRIW0si8MMQapWOcUI5441PLoZQ49fBe9qom19GQ35hcdBH76it+yNtsTko0974i64Ni04KG7HEbiItTR6N5bs2cF4ljrjWpuIlskESCJBEgiQRIIkESCJBEgiQRIIkEWP54be4R5Eog8Rqi3Ka3COKnqpNesNkT52hhL9rtQ4bSruS6TlVUL81ms8dg8+AXHmrsTh5rh1j3OX42OguHk9gqrcQmKEbblegyzVaKHRg63eG307VWcubd8NnHHQfcxxGvMTWh6xJV1o9PTxaOMDbtXgJX5zrqBidRpBEgiQRIIkESCJBEgiQRdNmzy2HW3m+W2oLG+h0HcRgdxMavaHtLTtWWuzTdaNnPlEPNy9oM8h5CUr3EiqCd9KpPmgR5aojLHEFe4yBVBzTEeI8/XtXzzP23wUyuWUeI+LyNziBiOsgfYEXGnS04O1uo8NnouZlem5PVlw5r9fXt9etbLEC56QRIIkESCJBEgiQRIIkESCJBEgiisqLaTJyzj6sbo4qfhLOCU9J7qxJFGZHhoWr3Zouvzq44txSlrJU4tRUo61KUanvMQVUwlk+zgNQ4fvivbZKo+S04a7nHW7j+w1LSspHPyVZCJZJpMTNQsjSLwHCnmCaIB3iLmT4M59zgNa8jlat00rnDgOA9361kkd1cNIIvBMFhLw2wS6Xhtgl0vDaIJdLw2wRLw2iCJeG0QS6AwReYLKQRafm0mEzknM2a6caFbROoKOrzXKK68cjKMPzjaunk2qMMgcNnhtColXGHQRxXWV1G5bZ0dopHOo5AyWzsDqPWvZ5WphVUmczWR9pvvpC26Tzj2eptClvhCikEoKXKpJGKTRNDQ4RbNHMDay8SKiMjFfbxh2d8qT6Lvsxjkk30rOnj3p4wrO+VJ9F32Yckm+lNPHvTxh2d8qT6Lvsw5JN9KaePenjCs75Un0XfZhySb6U08e9PGHZvypPou+zDkk30pp4966bOyzkphxLTL4cWrQlKHa7zycANpwjV1PIwXcNSy2VjtQKn4hUiQRIIkESCJBFiOdPKTwqYDDZqzLk1I0Ld0E8yRxRvKonkdoIbfM7uH7rpZHo+U1GkdzGd7tnZj2L1zX2F4RNB1Y9zYos10FfvB0UvdUbY58bbld7LFVoYMwYu8NvooLOBb/hs4taTVpHubWwpSTVXWVU12XdkenpotHGAcdq+eyvz3X2KuRYUaQRazknLIkLPYcVLomJicdTcQq6MFDiC8oG6Lovc644ddUHSWbs1Ls5NoxMCXGwAuTa6sPCTf7HY+vY9iKmll9lXeS0X+b8pThJv9jsfXsexDSy+ynJaL/N+Upwk3+x2Pr2PYjGll9lOS0X+b8pThJv9jsfXsexDSy+ynJaL/N+Upwk3+x2Pr2PYhpZfZTktF/m/KU4Sb/Y7H17HsRnSy+ynJaL/N+UqGyglRPys0yZVEtNyt10IRdVeTdrgpKRevJvCm27FmkqS2X7XWquUKFrI2vjdnNOBtbWMRZY8DHeXDSCKUyYtgyc00+K0QrjAe+QcFj0SabwIimj0jC1bMdmuBV5zi5PlybZel6KTOAXTUBJcphicBfTQjaax5eVhDrL3mSK5vJy155ngfRRXi7tD4gfWNe1GM16s/FaL6u4+ieLy0PiB9Y17UM16z8Uovq7j6J4vLQ+IH1jXtQzXp8Uovq7j6J4vLR+IH1jXtQzXp8Uovq7j6LktTI+blmy6+2lCBrLjWJ2ABVSdwjBDhipYa6mmfmRm54H0UJLMLdWltpJW4s3UpGkn8ANJOoRPTwmU3Js0Yn3tUWUq+OjjwBeeaPM9AW7ZDZIIkGsaLfWBwjn8CdiB36dgFiWXPs1upowHvavGfac4vebuOJVoiFZSCJBEgiQRUHOdlj4MjwZhX6Q4MSP8JB99551duys8TWtbpZMB3nct4YJKiUQx4nE7hvWRWbILecQy0m8tZupH4nYAMSdxihLI6V5ccSvcRRw0VPmjU1o99ZK0fLCbRZNnpkWFVfeB4RQwNFYOObQTS6nYB82OnQU2c7OOA8V4bKVc6aQvO3AbgsjjtrjpBF4VBYK1HOQKyVmKR5PgqCm0ttlPck9keXqr55vvK9v/Dpb9sdA8125D5XqmU+BzLq0OEUZfQQFn5qiQQVjUSDe146dYpbHXrWuVslhgM0WG0bukdHRs4KtZUW5asjMKYcm3DTjIWAii0HQocXDQQRqIMd2GKCVucG+K8lI+RjrEqJ/Pq0flbnY37MS8lh+nxWmmfvT8+rR+Vudjfsw5LD9PimmfvQZdWj8rc7EezDksP0+KaZ+9alJTzlnSwmLTmXHXljisi7QGlboAAvKAOKiaDVv41TLHezG2HiuvQ0c1Q7NHXuCiciso1z1qqdUhKAZdSLqanipWkgqJ5SqqpWg0xTa677rvV9G2mogwG/2ge0HBZTaKEpedCOSHFhPMFEDuj1bDdouvDnErnjZYSCLTs3toonpVdmTCiFp48uv3wu8YUPwkHEfNJGgRyMoU9/tjr47108nVjoJARs2bxuUDbWUtqyrymXZlxKkmmhFDsIN3FJGIMbUehlbmub9oY+qmynA6FwmhN43YdB+k8NnQuH8+rR+Vudjfsxd5LD9PiuVpn70/Pq0flbnY37MOSw/T4ppn71fshX5xxlU9PTjqZZFSlHEF8JwKiQmt2uAAxJGzTz6swx/Za0X2lXKWOWZwA13wCpOV+Uzk89fVUIBo00NQO7Ws6+yOZHG6eQNH/zpXtQ2HJdMXu1nb0ncPfStPzbZHeBt8M8P0lwY/wCUk48GN/wjtw1Rcle2wjj5o7+kryMksk8hml5x7huCu8QLCQRIIkESCKpZfZZJkG7qKLmFjiI1JGjhF7EjUNZw2kTxRBwL36mjE+Q6Ua18jxFELuOA8z0LDlrW6sqUVOOuKqonFS1K/wC0AipUVBmduAwHvava5PoGUUVr3cdbne9g2LZchclBJMqdVcVNLToUrio2N3gDTHlEA90I2AayuBlOvdUuzWc0YdPT6Kq2tm3npl5bz0zLKWs1PGcoNiQLmCQMAI7DK6Fjc1oNl551NI43K5PFJNfHy3pOexG3xGPcVjkj08Uk18fLek57EPiMe4pyR6eKSa+PlvSc9iHxGPcU5I9XCRyPeXZxkppxpVw1YcQVEopWgUFJGAqRh71VMKVjnVTmSnObtXTydPJSSB2Ow9I3eiyW0JJ2WdLbgKHEHVqIxCknWNYMc4ghe6ikZMwObrB92KvedQCZs+RnKcY0CqbHUXiOhTfeY7eTX3JG8L51lKHRSFu4kLLI665qQRWLN5JB60ZZKhUBZWf3aSsd6RFeqdmwuI93UkIu8KWzmWip6fdBPFao2gbKAFXSVE9g2R5h5u5fRckwiOlaRi7WffBWvJDJd9iTdW2ptubmE3UlxRHAtnmBN/XTVxa6KGemDWuzn4Lh5ZqzUO0cWA27zv6tirgzSzPyiW9Jz2I7HxGPcV5zkb158Usz8olvSc9iHxGPce5ORvTxSzPyiW9Jz2IfEY9x7k5HIvpLZrpxtaXG5qXStBCkqC3KgjQeRGDXxEWIPcsikkBuFdsp8lvD5ZHDqZTNoTgtsm4o60moBunT80nCuvluOa/OjNrYLrUk5Y0xzNzmO5w8xuIWHWjILYcU24kpUk0INMOzA840x2qWqbOLYOGI9Ohc+vyc6mIe050Z5rvI7j74cyGyohKdKiAOc4Dvi1e2srnLWM60yGGZaRawQEhSgNaW6JQO0E86RHlqh5cde1e2yBTj7Up2ah5++lR+aTJ8PzCplwVQwQEA6C6RWvVFOlQOqLbBoYBbF+s8NnauflipM9UWfKzUOO0+S2eIFz0giQRIIkEVOy+y7as9NxJSuZUOKgnBAPv17BsGk9pFqmpXSm+z3gopZczisMmrT4VanXXL7izVSjpJ/ADQANEKimqpSAGWaMBceuK9Bk2syZRs+8u84nNd2D7OC+fhSPhCK3w6p+nvHqun8eyf/k/K70Xr4Q3tEY+G1H0d49U+P0H+Tud6LyHkbuyHw6o+nvHqn+oKD/J3O9F54VP/AEQ+HVH0949Vn/UFB/k7nei8hxJ/9QOT6gC5b3j1WWZeoXuDWyaz0O9F9Lo2RTXXuUujZBLleRBYWj5Wf/XpXna9So62TeeOBXz7LX38n/ksqjuLiJBFcc0g/wDk2vNc+4YqVv3J6lNT/eBc2Wp/T5r6VUeadiV9LyeP9rHwUJdGwRpqVzWl0bBDUmtLo2CFglyl0bBCwWLlXLJKxmHbPtB1xtKnGm1ltRrxSGlKB000iuMWaaNr3gOG0Lz2XK2enLdE62oqhXz/ANA/lHe5BTfR4+q8x8br/wDKeweiFw7e4Rs2igabtbY8T6rSTK9ZI0sfJcHEEN9F1WKP0hj6Zv76Ynk5h4Fc9vOCvOeA/p43MI+8uPJyc5fQ8h/034j4BWzMu3SScPwphZ7EoH4R0aj5B/xC8nKbzyn/AJO8Vf4rrVIIkESCLhnrZl2fLPtN+etA7iY3bG93NBKwXAYlV+czk2c3gHy4djaHFd9LvfEwpJbXItxIC0ErXGzdZ6Nag53O8yK8DLOr89SEDuvHujBijbz5B1a1bjo6uTmRO69XjZQk3nYm1eTZYb86+s+tI7o00lK3a49VvFXGZErX45reu/gFBzeXdouE1mikbG0Npp03b3fGOVRYMjvxJPcrTf4eI1yzdgA7yfJQk5azrleGmHV7lurI7CqkStkqnfdx2/D6rBoskxfeS3/F5NXzk5JbnkmnHPMbWr1AwdHWHnvt1geCw2qyLF93HnfhJ/UpiXyPn18iUd69xH31CIjSg8+Ud5Unx6Jg/lQH8rfC6lZbNpaC9KGm/PdB+4FQ5PTDF5PAeqhd/EFQebG0cST4WUi1mnmKVcmWEcyVq9ZTGQymHyuPX6Ku7LVcdrRwHqSni7lW/L2o2NwDSfvOGJQ2P5Ye8lV3ZUrTzpuwNHkul+zLLLaWnrXdcaTSjYeaKBTRRKUHRWJ2GZvMiA6iudK5shJkfclcJksnUaZh5f8AqD3pbAiTOrDsHcorQb/FL2Tg968r/V/zEZ/3nR3LP8j3deFTOTnxDx6Zr8XIAVm8dyxeD3dBM5OfEPDpmv6kLVm8dyx/t93ivcOZOH3ryemc/mYxar22/Kt2viGBI7V7CXyeXofeR/qh3qQRGhZU7WA/9VKKgDB7h1lefzasRfItFSfOda/jREZbJthB6vRTNrZW82Z3/Y+a9/F5KOeQtRB5+BX91aYjIj+aHxCsNylWDmzHsafEKTkMhZ1hh9mXmpdbb6Sld9tYNFJKaghRoaHfGI3U7HBwaR138VFVVNRUgaRwNhbC3gqlM5qrQTyQy55rmP20pjoCuhO9c00z1EzOQ1oN8qUc6txf3FGJRVQn5loYXjYo+WlXJd9pT7bjSUuoUouIWmgCgTpGwRIXBzSGm+pagFpF1Zs5VrsTM4HGHEuI4FAqnaFLqMca4jtjzc1NM03LT2L3WRayBsGYXgG51EgblwWDlXNyaShh0BsqKrikIIqdJrgrVtiblcZAEjNYAF77uhQTZAe9zpIpRrJNiN5viD5K0SWduYT5aXac3trWg9igoRsHUzsHEcRfwVCTI9dHg0O4H1srFI52JNXlUPM7yi8ntQSe6NxT53McD1qhLHLF96xzeI1duCs1m5Uycx5KZaUT728Ar0VUPdEb4JGc5pUbZGuwKmIiW6/KzCQE1oNeoRaq5Jn1JiY47La7bAu9kuCkjye2pljBIvc2udTiFYZDJCeeALcq5Q63LqBTbxyDToiDkjf/ANJB1XK2d/EDGi0MR67N8LqwSeaqbVi66w0N19ZHckd8bCOmb9R7lTky5WO5ua3qJ8dXcvucibNY/tVpgkaUoUyg+jxlROxv+OEdYJ8Vz5coVL9Ukx6rN8F6GayeY0IcmFDaHzX0ylBiwGVZ1ah2eSovkiJu4knpufFeRnGkmP7JZqBvIaR08VKjGeRyu57/ABK107BzWrlms702fJssNjeFqP3gO6Nm5Pj2klampdsCh5rONaK/1i4NiG2h3lJPfEraOEbFoZ3naomZylnHOXNPn96sDsBAiUQxjBo7FoZHnEqLdcKzVais7VEk98SAWwWt7r3Yk1q5DaleahR9QgXAYlM0nYu9nJ2bXyZWYP7l2nbdpGhmjGLh2rbRu3LzaOTs1Lo4R9hbaCQm8sAYmpApWuoxhk0bzZpuUMbmi5C6LGyRm5tvhJdoOIqUkhxoUI1EFQIOIOjWIxJURxmzjbtWWxucLhd4zb2l8m/8rHtxHyyH6u4rbQSblx2pkXPS6C47LqCE4lSShQA2m4okDfojdlTE82Dtaw6J7RchRdl2Y7MuBthF9ZBISCkEgaaXiK4aoke9rBdx1LRrS42C6LWyemZUAzDKmgo0BUU4nTQUJrGrJmP1NN1lzHNxCjIlWq6l2U8BeLDoG0tOU7aRppG7x2rOYdy52HSg1QopPzSQe6NiAcVgFSctlNON8iafG7hFkdhJERmGM4tC2EjxgVLyuci0UfrF8bFttHvCQe+IjRwnZ4rcTvG1TMrnfmh5RlhzmvpPrUO6Ijk+PYSFuKl20LoOcSQf/tVmpJ2pDK+9QSY15HK3mP8AELbTsPOagdyef1OSyj9On1XkCNXMqra7OHUVuySNpuwlp6Lheycg5F/+x2mkn4Kyys9gKSIrva3/APSHsuFfiyjVM5kx67O8VyT2a6dRi2pl4blKSo9ChT7UQGGmdgSO9dGPL1W3nNa7tafMdyrdqZMTbIJflXUpAxUEhaQBrKkVAG+JGQytP8mUcMO4rZ2VKGb+pgt02B7xYrklLZmJcDgH3WxsStV2nmk07onpZHTSujmAJF9m4jaquVqKngpmVFMSA4jbqsQTt17FwDyZ5j+MRP8A7gOI/SFep/7EeDv1latnQyhmZVMomXeU0FtEquhNSU3AMSKjSdBET0cLH5xcL+yvMTvc0CxWWTtovPeWecc+kWtXrMdNrGt5osqhcTiV4k7OddwaZcc+jbWr7oMHPa3nGyBpOAXtaNnOy6gh9tTaikKCVChumoBpqxB7Iwx7Xi7TdC0t1FebJlEvPNtLc4MLUE37t4JKjQVFRhU6a4Qe4taSBdGi5stSZzONgceaWVUwuoQkd5UaVjmnKJ2NVsUo3rJ5uWU0tbbgotCilQ2FJofVHTa4OFxgqZBBsVsuQOTEoJCXdmZdpbjp5TiAom+s3BQ4cmkcmpnk0pDSQAr0UbcwEhVrPPKhp+WDSUto4NRSlCQkBQVicNdLvZFigOc119aiqRYiy0Bm3HEWOmbFFuplkuG9WhUEi9WhB1GKJiBnzNl1YDzo87oWeeM603PJtN9Rl1X8Ri/yKAYnvCrcokOxR2UOWs68yuWnWkUWAoXm1tuJINUrFToqNYxFYkipo2uD2HzWr5XkZrgrlmLP6PM/Sj7giplHnt4KalwKq1sZR2smYfS25M3A64E3Wqi6FkJobmIpSLMcNPmAkDAbf3UbpJM42Wk5uZ2belFKn0qCr5CS4gIUpugxUmg1lQrQVA6Tz6psbX2jVmEuLftLLcg20G2m+CpwYdeKKaLgS5dpupSOlUk8nN8bDyVSL73V0qaz4LKpmWQKkhtRA3rXTtN2Icn6mOK3qecArVZFjStiyZmHkhTwSL66ArUtWhtuugVw1aKmKz5H1Mma3DZ6lTNa2JtyqwvPG9fqJVu5sLir3pUp3RY+HNtzlFyo3wUbl7llLzzDYZYCHiqrqlIRfSE6EpWBiFE11cnEYxJTUz4nkuOrYtZZWvGoKhxeVda3ZGbGW8GZ8MW43MOGnEWkcZVVBuigQVBIx5jHLkrX55zNYHu6uNp25ozsVS84GS6bPfQ2hS1oWi+FLu1rUgjAAYYelFumnMrbnFQTR5hsFBWXIKmHUMoKQtZupvEgE6hWhpXREz3hjS47FG1ucbBTM/kLaDIJVLLIGNUFCxz8Uk90RNqonYOW5heNirZAMWFEu6Qth9mnAvutjYhxYHYDSNHRtdzgFsHuGBWp5I22/NWTaCphwuKQh1KSQkEDga0wAridJjmzRMjnYGi2Hircby6N11kjvJT0eqI6P+sk/F+oLv5V/tFP+D9BXkeTPMfxjR/9wHEfpCsU/wDYjwd+srQs836j9Cr/AI4t0Hz8fVeVqflWbx0VWW22bOGyrDadpVwhK7qtZfWFXd1EK7o4726epI96grzTo4rr3ywshu2JBEzLYupSVt6Lx+GyrfUdChsJjEEjqeUsfht9UkaJWXCxALKTUYFJrzEf/ojsWvqVHBb/AJaW4ZVMnNjFvhQh2nxTyCSegoSrnSI4dPFpC5m22riF0JH5oDlSM8lg0cbnGRVL1EKu6CunEV1kinVG2LlBLqMbtigqY9ecFYstZwSabKlkmgS80T5jN1BruPCV6Igp26TSPO496lkOZmgLhz6y3ucq5sWtHpgK/wCMxvk463DgtaoagVYchZ4psVp0AKLbTlEnAEtKWKV1cmIKhv8AuCOkd6kiP8oKkvZ5JgjiS7KfOUtXquxcGTm7XFQGqOwKmlEzaUwtxKFOuuKqopBuJwoKnQhIAAxOgCLd2QsAOoBQ2dIbrS8xfkZrX7qnEaDxY5+Uec3grNLgVxzOdh5madbcYbW026tHEKguiFFNakkE0Gig6I2FA1zAQdZCwakhxBCs2WUu5aNn8LIvropF8ITQB5OtCsLwVgRStKggjZWgIhltIP2UsgL2XaVmuaNFbTa3IcP2SPxjo1p/knqVWn56ms6kwlNsSqlmiUIYUrcA+sq7hENGLwOt0+CknNpBdWXPRKrXIJUgEpbeStdNSbq03uYFY7Yr0DgJbHaFLUAlmpYfHZVBKwRaLmiyU4d3wt1PuTR9zB0LcHvt4R96mwxQrp81uYMTjw/dWKeO5zivlnEypdM+2tKXEtSiwW7yVJC1JIvqxAqDS6N2OuFLA3REHFyzNIc8dCsueWTS9JMzSMQ2oG9/lvACvpBEV6BxbIWHb5KSpF2hyoWbKU4W05cUwQVOHqJJH2rsXqt2bCVXgF5AtrlbbC59+TNOI02sDbeKr45gCj0o5BitGH9JV4PGcWrEG7JUxayJZOBRNISnzCsEV2jgyKjZWOwZA+AvO733qhm2kt0q1552mGSw2ywyhbl5a1pbQF0TQJFQNZJ9GKtAXOuSTYKapsLABec3P9z2nzO/7AhVf1EfV4pD9273sWau8lPR6ogo/wCsk/F+oL0OVv7TT/g/QUHkzzH8Y0f/AHDrH6QrFP8A2I8HfrK0LPN+o/Qq/wCOLdB8/H1XlanYqHY0gZiYZZH+I4lB3AnjHoTU9EXpH5jS7cq7W5xAW85dZLLn2WmG3EsoQu+SUlXJSUpAAI+EdeoRxKacROLiLroSx54suTJOymLJCm3J9Cg4ocRxTaAF6KpBVWpwGnUI3me+o1hmCxG0R6rql53ck+Bc8LZT7k6aOgDBDh99uSv73nRboajOGY7EYcP2UFRHY5wVht9lUxk60oAqUhllZ2+53Qo+iFGIIyGVZ4lSPBdD2L5ZsbWbm5JUpNEHwcoKSogAoCgps1OtKkU5gnbGauMxyZ7dvspA4OZmnYqtnZtMP2glLbiSltCEpUFAoClEqKqjUKivmxZomZsVyMVDUOu9T+cvKmRnJTgmn7zqFhxFG3bpIBSReu0FQo480QUkEsb7kaupSTSMc2wK5Mkc4MpJSLcs4286oXyq6hu57opSinjLBI41NGMbzUkkkheCAsRzta2y905yJBvyNmpHVYR91JjHI5Tzn+KcoYMGrntTOwpxlxpuVS2FoUi8HcU3gRUAIAqKxsygAcHF3d+6wam4sAoHJLLlyz2lNsstKvKvKUsrqTSgGBAAAHriaalErruJUccxYLAKAtee4d5x4oSguKK1JTW7eOJIrUipx6YnY3NaG3wUbjc3VjyazhTEiwGGm2lJBUqqw4TVRqdCgAIrzUjJXZxJUrJ3MFgvlZGWfATbk2JZrhHAQUpUtKBeNVKAJVxlUFcaacMYy+mz4wzONgsNms7OsuTLLKT8oPJeLIaWEXDRZUFAEkGhSKHjHbXCN6eHQtzb3WJJM83srPkjnPUw0GJttTzaRdStNL93RdUFEBYphWoO2umK09CHHOYbKWOosLO1qRVbuT6jeMsAdnAqA7Em7Eeiqxqv3rbPgOu3cq/ldaEjOvyrcspEtLoSoLVwRQEXlAmiUpxJCRTVU4xPA2WNri7WVHI5jyANQV1t3LOXkpFtNmuS7hSpKAi9W6mhJUpAUFGpFK7V1ipHTPkkJlBCndK1jfsKCls8Tuh2VbVtuLUnuKVeuJjk5uxyjFUdoV0l5tFr2Y7cbLfCJWgINOKtHJIIwpeAMVC008wucLKcESMVFzHSd6afdI8m0E46i4qvb7kYu5QdZgG/35qvSj7RK5lW/wAFlCt6vEL/AAK9l26GewFIV1Y20WdShvRfzWM+011dbXsCtuSkwBxS2tSvOZTdB/8AKj0Ypsl/2zm9I7//AIp3M/mhyoWeKcv2iU/FNIR0mqz3LEXaFtor7yq9QbvUzm6/ue0+Z3/YERVX9RH1eK3h+7d72LNXeSno9UQUf9ZJ+L9QXosq/wBpp/wfoKf4Z5j+MaP/ALh1j9IU9P8A2I8HfrK0LPN+o/Qq/wCOLdB8/H1Xlan5VBZtZqXYm/CJpxLaWkG7UKKlLWLoolIJNElXaInq2vczNYMVHCWh13Lozk5Tom5hKpZ90tcGElHuiE3gSb100rUKGNPexrSQGNtngX6iszSBx+yVS7oi5dQWVttHOJPPNloqbS2U3ClLaTVNKUN+9XCKraSJpvrv73KZ07yLKFcygmikI8JeCEgJCEuLSgACgF1JApTdEohjBvmhaZ7t6iyQcMIl1rRSEtYsy55OXeV5rThHaBEZlYMXDtC2DHHAKVl8hLRXolHOsW0/eUIjNVCPmW4hk3KSYzW2grShpHnOD+EGIzXQjethTvXezmgmzynmE8xcV/AI0OUI9gK2FK7eukZoFDlzraf3ZPrcEa/EBsae39ltybpXkZrZccu0kei2PW4Yxy52xnvsTkw+pefFtIjTaSe1j2octl+jxTk7Pq8E8W0kdFpJ7WPahy2X6PFOTt+rwQ5rJdXItFB6rZ9Tghy54xZ77E5MPqXqc0CjyJ1tX7oj1OGM/ERtb3/snJulcz2aCbHIeYVzlxP8JjYZQj3FamldvXA/mttBOhDS/NcH8QEbiuhO9YNO9RkxkJaKNMo4fNLavuqMSCqhPzLQwv3KLmbGmG/KS7yPOacA7SIkEjDgQtSxw2LgvDbEi0UtZmUs3LpCWZh1CRoSFVSK4miTUDE7IifBG/W5q3bI5uBUpYWX01KFZbDKuEWVrKmwCpR0klBTEUlJG+176lu2dzVX7UmuGdcdu3eEWpZSCSAVmpoTjSpMWGNzWgblG43N1sdhZ0JJTbQmC4h1KAlSi2SCqgvEFN40JFY5MlFICc3BXW1DLC6ynKyfExOzDqTeStxV044pHFScfmpEdOFubGGlVJHZziVes3X9z2lzPf7AilVf1EfV4qeH7t3vYs1d5Kej1RBR/wBZJ+L9QXosq/2mn/B+goPJnmP4xo/+4DiPAKen/sR4O/WVoGeQ/wBg+hV/xxcofn4+q8tU7FT5DJice8lKvKG0oKU+kqg74tunjbi4KARvOAVhkc1c+ul5LTXnuVPYgKHfFd1dEMLn30qQU7zipdOaltrGan0NjWAlKftLX/DEXLy7Uxi35MBiV4Ni2Ax5SaW+diVqVX6lH4xnSVbsG299KBkINr399C8/nBYjODMgp2mgqbBHa6snuiFzpfnlA6/RW46OR/Mhceo+JXuM6Ibwl5BpsaiVgfZQgeuK7nQfNITwB81eZkmudhGBxI8rrhmM6U8rkhhA3IWo9pXTujTTUo2OPYFZZkGrdznNHafIKMfy7tFemaIGxCGR/DWMcriHNj7SVZb/AA47F83Y0DzKj38oZxfKm5g8zqwOxJEYNaRgxo6lMz+H6fbI49Y9FbrAydbnrMedKnlzSA4AVPOkXki8jilVMQQInp615cM61r67ALh5VyeynkLGXta4ufe1ZfQHGO6vPrzdGwQuiXYJZapJWJJ2vJgyzbMvONDjoSlKUqO8AchVKhWNMRtjiVWnjdYPNtmtdvJ09O1382MOG3UNXSFRLWsN2WVdfZLZ0cZIunmVoV0GKRrKhuLyvWQ0OTZxeNjTw9MVwhlOoDojYV9QPm8PRZdkOhOMfeR5rpYm3EYIdcTsCXHB6jGeXy7bHqCjOQKO2oEdZ81eskbFtV9QUqZmmGdanFrKjuShdSec0HPoiRtU53OY3ssuJW0VFACI5HF264I6zbwXHlDlrNykwWpefMylGClLaYpe1pBA41NZwx5o6UVNHI3Ocy3WVwHyua6zTdesrncnU8tDCx5q0ntC6d0Zdk+I4ErAqXrvGdZp3CZs9CxrIUlX2Vo/GI+QEc1/vqW3KQcWr3ZtmxJmoVIuNkCpuNEUG2rKqgb6Rgx1TMH36/VZDoXbPfUvUZP2E/5KcUydinLvc8mvfGdLVNxbfq9FjMhdgffWvDuaQLF6WnUODUFIH3kKPqgMoW1OahptxULPZr7Qb5KG3fo3E17F3YmbXRHbb31rQ07wq7P5PzTFeFl3kAayhV30gCO+J2zRuwIURjcMQr9m4NbGtKmx3/YEU6r+oj6vFWIfu3e9izV3kp6PVFej/rJPxfqC9FlX+00/4P0FeUCqDzGI5CBlC53jwCsUwLsh2AubO/WVqTmdVCUoDMopakpCb7qkppQAGgAUSMNojDmxAnOkHVrXJiyfWS2zYjxNh461DT+c6fcqEFpkariLyh0rJHdEenpm4NJ46l0I8gVTue9reF3eigJ3KKce8rNPKGwLKU9iKCMCsJ1Rxjsv77FbGQKeMZ00h7Q0e+tQxKK6iSeck+uJRy+QbQOpvotLZEp8c0nrf6qXkrAmnfJSr6ht4NQT6SqCIzSPP3kg7brb47Sx6oYj2Bo99Sm5LNvaLmlttr6RxJ7kXocnp24vJ4C3iqz/AOIKh3MjA4knwspuVzQvGnCTaE7QhpSu9Sh6o2HJm4MJ4n0VSTK1c/5wOAHndS8tmjlh5R99fMUJHcmvfG2maOaxo6rqq+oqX86V3bbwUk1mxs4cpla/Oee/BQjIrJRhYdQVd0TX87XxJVCzn5MNyTrK5dFxlxJSQCogLQa1qSTilX2TCZzp4Dnay036l08iytp6sNwDxbrxHp1r7ZprcDEyWVmiHwAK6A4mt30gSOe7HOjdY2Xey1TGSESNxb4H09VAZxcnTJTagBRl0lbR1UPKR1SacxTHpaWbSR9IxXgZmZrlV4sqJIIvvIzrjCw4ytTa06FJNDzbxuOBjVzQ4WcNSyCQbhX+zM7bwSEzTDb41qBuE7ymhSTzUii/J7DzTbvVllU4Yru8YFlqxXZxr9FLHvKhFc5MdvHvqVtuVJQNT3dp9V7HOlKND9GkCDv4JvvQFRs3Jp2kKKSvc/nEniVV8pM4k5NgovBls4FDVaqGxSziRzUBi3FRxx68Sqr53O1YKoxbUKQRIItZyKlxZdmuzzwo68BwaTppjwaesSVHdTZHEyhUAusMB4rr5LozNIGb8egLNVkrVjValEk4ElROJNBp1mKNNHM8kRm1umy9nXzUdOxunaCDqAtf2Avi0tIVVJuqGtJKVDsoYtl1dGNYJHUVyhHkSo5pAPEs7jYKcksqp5ryc29zLIWOxYMRcsF/5kY8Fs7+H4nC8Mp7nDyVgkc6U6jBxLLw3pUhR6UmndGRLTOxu3v/AHVSTIVWzmOa7tB8x3qRnM5rL0tMNLlVtLdacTVBQtJUpBSCo8U6SMaGJ4mRl7S2QGxGOrxXNno6qNpz4j1a/C6y93kp/wC6o2o/6yT8X6gullYEZJpwf+H6Cpiy8mpx4e5yryt5TdT6S6CNaqma+YvLwAbdOwblrk7LLaakbEIySL7gNZJ89yssjmunl04Qssj5yipQ6Ein2oh0NM3Eud2D91tJl6rfzGtb2k+Q7lYJDNC2PLzTi9zaUIHNU3jGwkibzIx161RkrayTnynq+z4KwyWbiz28eA4Q7XVLV9km73Rk1ctrA24WCpmJpN3az061YZKzGWRRpptsfMQlPqEQue52Jutw0DBdcarKQRIIkESCKDyysAT0qtmtFcptXwVp5J5joO5RiWGTRvvs28Fq4EjVjs4hfnxaFoWUrBQ4hVFDQpKkn+euK1TBon2GBwK9vk2ubWQ5x5w1OHT6FanYtqsWzK+BzhuzCRVK8AVEDBxGq9TlJ146tElNUOY64x8V57K2StES9o+we73sKzXKfJeYkHLryaoJ4jqeQvmPvVfNOPOMY9BDOyUXb2LzD43MOtQsTLRIIkESCJBEgiQRIItDyOyGCU+GWlRphHGDa8CvYVjSE7E6VbKaedVVoaC1h17/AEVylpHyvAtcnAKMy3yqVPO1FUsIqG0HvWr5x7hhtrw7OlcGtHBe8pKaLJ8BfIdfzHyHvWVc80+SZQPDX00UoUZSdKUnS4dhUNGwV2xfkzYmaFv4jvO7gF5Oqqn1cxmdqHyjcPU7VoE/ZLD4o8y2556Eq9YiFr3N5psoC0HFVyezaWe5UhpTROtpa0/ZJKR2RPyuS1na+IBWrWBhuy4PQSPBV6ezQj/AmlDc6hKq9ZJT6o1L4Xc6MdWpXY8oVsfNlJ42PjrVens2doN1uJaeGq4uh7FgDvjTQUzsHEcRfwV6PL9S3nsa7gSPVVu1Mn5trByWeTjp4NRT6Sajvi3QwCKQuzwRbhu2FVsr5UbWU4jDCCCDsIwIxHHcv0tSKCoJBEgiQRIIkESCJBEgiQRIIqJnCyE8M93l6JmAKEHBLoGgE6lAaFdB1ETskaW6OTm944LeGaWnk0sR17RsI3FY44hbThSsKbdQcUmoWkjEHaNoIirPTPi14t2Ee9S9hQ5TgrG5uDtrT71j2VerDzjG5wM+2JhoihVRJVT5yTxV8+B540ZMWm6p1mQ2Sa4dXQcP294LpcyMsue40jM8Cs48GcQP3ayFjoNI6UWUnfNr7ivM1OSpYec0jpxHaoS0M1M83Xg+CeGq6u6rsWAB2mLra6I43C55pnjBQr+RNoI0yjvVCVfdJiYVMJ+YLQwvGxcasm5wfqkz9Q97MbaaP6h2ha5jtxXu3ktOq0Skx0tOD1gQM8Q+YdqCN52FSErm9tFzRLKSNq1Np9aq90RmrhHzeK3EEh2Kfks0zoF6bmWmUDTdqo03qVdSnviu/KLBzR26lLHSPcbeGtdzU/ZNmYyyDNzA0OEggHbfpdT1ATHOmrnv1X6gu9SZAlcbuGaN5x7P/iqGUuUz86q8+rig8RtNbiScMBpKt5qYrRxyTus0L0FqTJkWc426cSegemG9XHIHN2pZTMTyKJFChhWk7FODUPmduw3QWU4zYzd213kPVeWra6Wtdd+pgwb5nefBa1FdVkgiQRIIkESCJBEgiQRIIkESCJBEgiQRIIkESCKGyjyXlp1NH26qHJcTg4nmVs3Go3RLHM+PDs2LUtB17VmVt5rJlqpllpfRqSqiHOb4Cueo5oy5lPLiM09Gsdi6dPlirg1Os8dOo9vrdUu0bOeYNJhlxqmtaFBJ5lUunoMRmgkOuMh3A6+wrsQ/xBSu+8BYekXHaL+S6pDKSaa8lMugbL5KfRJI7ogdDNHi0hWg7J9TgWHsv5FTLGcW0E6Xkq85tv8AACI9I4I7JFI7BvYT+66k50Z7/JP7tXtw0jlH8Dpv+Xb+y9XM508dbI5m/wCajDSOQZEpRv7f2UfNZdz69MypI2IS2nvCa98M9x2qZuS6OPXmDrJ9VAzc+t5Q4Vxbqq4XlKWa7gSTEzKSd+vNPE6vFaPylQUosHN4N1n8vmp+w8hJ2aoQ1wKPhvVThuRyj2Ab4sNpoo/vHXO4eq5FRl+R+qnZbpd5D1K1HJXIGWkiHCOGfH+IsDi+YnQjnxO+MvnJbmtFm7h571xHF0j9JIS528+9StsQokESCJBEgiQRIIkESCJBEgiQRIIkESCJBEgiQRIIkESCLwpIOBxgih53JOSeJLkqySdKuDSFekADErZ5G4OK0MbTiFVLeyEkGwShi6dzj1Oy/SJ2VMjtRN+oei0zQzm6uBIWc21ZrbZNwEdZZ9Zi6xrXYtHYPRYdUztwkd/2PquKyZRK1AKBOPwlfgY2fFG3Bo7AsNqqgnXI7/s71Wo5M5DyLgCnGLx+c48R2X6RQfUSN1NNuoei2zc8/b18SSrvZtiy8v5BhprehCQTzkCpis+R7+cSVIGgYBd8aLZIIkESCJBEgiQRIIkEX/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AutoShape 4" descr="data:image/jpeg;base64,/9j/4AAQSkZJRgABAQAAAQABAAD/2wCEAAkGBxQSEhUUEhQWFRUXGBwYGBcWGBQfGBgbFxwcGhsYHRsdHSggGBolGxUdIzEiJSkrLi4uFx80ODMsNygtLisBCgoKDg0OGxAQGy8mICY0LDYsLDQ0LCw0NDQsLCw0NCwsLCwsLCwsLCwsLDQsLCwsLCwsLCwsLCwsLCwsLCwsLP/AABEIANMA7wMBEQACEQEDEQH/xAAcAAEAAwEAAwEAAAAAAAAAAAAABQYHBAECAwj/xABSEAABAgMDBggHCwkIAgMAAAABAgMABBEFEiEGBzFBUWETIjJxgYKRoRQXM3KSsdIjQlJTVGJzk6KywRUWJERVg8LR0zQ1Q2OUs8Pwo/ElNuH/xAAbAQEAAgMBAQAAAAAAAAAAAAAAAwQBAgUGB//EAEERAAEDAgEHCgMGBQQDAQAAAAEAAgMEETEFEhMhQVFxFDJhgZGhscHR8BVCUiIzgqKy4QYjNDVTFiRiknLS8UP/2gAMAwEAAhEDEQA/ANxgiQRIIkESCJBEgi+cwwlxJStIUkihBFQeiMgkG4RZDnFyGMskzMqpZZHlG7yyWwffpNalG0HRzaL8VQ6RuYDZ2w2GvoK0jbFHIHStzmbRci3SLHuVAvn4SvSV/OKBrpwbE9w9F69uQ6BzQ5rTY/8AJ3qvqmVdIqEukHQRwpB6dcOXz7+4ei1ORcnA2I/MfVe3gb3wHux2Mcvn39w9E+DZN3fmPqvXwB34t30XIz8QqN/cPRPg2Td35j6p4A78W76LkPiFRv7h6J8Gybu/MfVePyc58W76LkPiFR9XcPRPg2Td35j/AOyfk5z4t30XP5Q+IVH1dw9E+DZM3D/sf/ZfFcvdNCCDsNQeww+IVH1dw9FuMhZPOsM/M7/2U5kZkiu0HSkEoZQRwrn8Ca4FZHQNJ1A346iVkefKbk4CwHWdS8zlKGjEuhpm2tznXcde4XJHE9XHeLGsdmUbDTCAhA2aSfhKOlSt5ik+RzznOKrNaGiwXfGi2SCJBEgiQRIIkESCJBEgiQRIIkESCJBEgiQRIIkEXzfZStKkKFUqBSQdBBwI7DGQba0X5kfY4Na261uLUiu26op/CMV4/nX3gHuXrcgvLqJoOwkd/wC60zJe2JhixHXmym8y4bnCAlJRVN5NKjWpVMdMZo2B7g12C4uX7MnLm42BPvgq742Z/ZL/AFa/bjscgi6ffUvO8penjZn9kv8AVr/qQ5BF0++pZ5S9PGzP7Jf6tf8AUhyCLp99Sxyl6eNmf2S/1a/bhyCLp99Szyl6s2b3Lecn5vgneBDaW1OKuoUFGhCQASs0xWDo0CK9VTRxMzhe/voUkUznusVmttTC1vPLcqVlayqu0E4dFKdEceJodK0O2keK+hSu0NE50Wxpt1D2VvGQEmhqz5YN0oppLiiPfLcAUo9ppuoBqi9UuJldfevBxD7IVhiBSJBEgiQRIIkESCJBEgiQRIIkESCJBEgiQRIIkESCJBFCZZW0JOUde98E3WxtWrBI7TXmBiWCPSPDe3gtHus3Uvz5Iyq3VobRxlrUEjepR0npNYq1EullLh1L3VFA2ipA13yi7uOJV+znTaJOTl7NZOoLcOshJqK71OVV1d8dXJ0OvP3LwmUap00hccTr9AsvjrLmpBEgiQRTGSNtGTm2n/epVRY2oVgrsGI3pEQzxaRhat435rgVas6djhmaD6PJzAvgjRfHK7QQrpMeXkGa5fQcjVGlg0bsW+Bw9FZMzNt3mnJRZ4zRvt/RqOIHmrP2xHQlOkY2YbdR4j1Xlqmn5NUOh2DW3gcOzBaVFdRJBEgiQRIIkESCJBEgiQRIIkESCJBEgiQRIIkESCJBFjWeC2+FmUSyTxGBeXvcUMB1UH7ZidztFATtdqHDauhkmm5RVBx5rNfXs9epe+aqy0hTs89g2wlQSTorSq1dVGHWMUoWFztS6+XavMYIRt1nh78FQcoLWVNzLr69LiqgfBSMEp6EgDnrHqIoxGwNGxeEe7OcSo+JFqp/IWxPDJ1poiqAb7nmIxIPOaJ60QVMujjLtuxSRMznAL0y1sQyU46zTiVvt70LxHZinqwp5dJGHdqxKzNdZQcTrRIItUsNX5TsZbBxmJSlzaQkEo7UXkc6Y4WUIM11xt1rvZFrNDK0k6sDwO3qVKybtgyk0zMDQlVFga21YLG80xG8CIaJ2dnQn5sOIXc/iGmvG2oaNbceB9D4lfo9twKAUk1BFQRoIOIMaLza9oIkESCJBEgiQRIIkESCJBEgiQRIIkESCJBEgiQRRuUdrplJZ19ehCagfCUcEp6VEDpjeKMyPDRtWr3ZouvzqgOPu41W68up+ctw/wAzEVXKJJPs4DUOpezyXTCjpQX4n7TvfQNS0DONMpkJBizmjxlgKdI0lINST57nckiOhk6DXnHZ4+/JeMylVGaQuO3w3LK47C5aQRaLk034DZD82cHpo8E1tCMRUfbV1UxxcpzXOYNniV3ch0mmnbfDE8B6lfbKlv8AKNlMzgxflfc3qaSnAKJ+yvcFKjGTZrHNO3xWMs0ehmIGGI4H08lmkdtcNIIrTm2t3wSebKjRt33JzYLxF1XQqmOwqitVxaSM7xrUsL81y6s4dieCzjiQPc3PdEbKKJvJ6FVw2ER5o3Y+4X0TJ8raukzX6/lPZ5jvWh5o7b4aU4BR48uQjeWzi2egAp6kdCos4iVuDtfXtXjXxOgkdC7Fpt1bD1hXqK6wkESCJBEgiQRIIkESCJBEgiQRIIkESCJBEgiQRZBnjt3hHkSiDxWqOO71kcRPQk3usNkT30MBftdqHDaVdyZS8pqgDzWaz5Dt18AvjmoshKnXJx2gblwaE6L5FVK6qMesNkUYmXK7mXKrMjEQxdrPAep8FScqLZVOTTr5rRRogH3qE4JHZid5Meohj0bA1eCe/OcSoqJVquyxrNVMvtMI5TigmuwaVK6EgnojSR4Y0uOxZa3ONleM6U8nhmpRrBqVbCaDReUBhvogJHSqPKzPLnXK+gZDptHAZPqw4D9/JM1lppTMLlncWplJSQdF4A0HWSVD0YROzXLOW6bSQaQYt8D78VTcpLHVJzLsuqvEVxSffIOKVdKSOmsepikEjA4L5+9ua4hRsSLVCILC1W0l/lOxkTGl+UqHNpCQAuvOi650R52ugzHm3EcF6nINZmyhpwdq69np1qrZC234HOtuE0bX7k5sCVkUV1VUPNWFI7SRuiOOI8wrf8QU2a5tSP8Axd5Hy7F+hIjXCSCJBEgiQRIIkESCJBEgiQRIIkESCJBEgiQRR+UFqolJd19ehtJNPhHQlI3lRA6Y3jjMjw0bVq9waLlfnNTjj7pUqq3XV1NNa1nQOkgCIquUPks3Aah76V7LJNLyWlvJzj9p3p1DvutDy8fFnWazINn3R0VdI1p0uHrLN0bgdkXsnQXdnHZ4rx+VKszSOdvw4LKI7S5KQRaTmlkUsombRdHEaQUI3kC8sjfS6kecoRzMoy2AZ1lXqCAyyADE6gqVNzKnXFuLNVrUVKO9RqeiOBe6+lsY2NoY3AagvRl1SFJWg0UkhSTsKTUHtEFlzQ4FpwKv+cuVTOSUvaTQxCQh0DUCaY+a5VPXjt5Om15h2r5xlKlMMhadnhsKy+OuuYkEV5zR20GZssOeSmRcodF8cntBUnfVMUq6LPjzt3grFM/NeojKyxfBZl1g8kGqDtQrFPPQYc6THn2PMMgcNi+hsLcoUdnfMLHoO/t1rZM2tu+FySCo1ca9yc2kpAorrJIPPWL1QwB924HWOteIAc0lj8QbHiFaogWyQRIIkESCJBEgiQRIIkESCJBEgiQRIIkEWQ547e4R1Emg8VujjtNayOIk8yTe6w2RPnaGEv2u1DzKuZMpeVVQB5rNZ8h29y5c1Fihx9Uy5QNy4qCdF8jT1U1PSmKETbld/LdVo4tEMXY8B6+qqGWFuGdm3X/ek3WxsbTgnmryjvUY9RBFo2BvavAyPz3XUNEy0Xs00paglIqpRCUgaSSaAdJMYJA1lMVquX12Rs+Ws9s4qF5wjXcN5R6zpr1THmKqUyOJ3r2P8P0v2zIcG6hxP7eKzaKq9WkEWiZrJ1DzcxZ72KHUqUkc4uuAb9ChzExPBIWu1LzmXqXOAmHA+Szi17OXLPOMOcptRSd9NCuYgg9MeoY8PaHDavDuaWmxXJG6wvZpwpUFJNFJIUkjSCDUHoIjBAOopey1PLhIn7Pl7RbAvpAQ6BqBNFDmS5o3LJjzNXDo3kbvBex/h+r+0Yj82HEevkobNdbfg06EKNG5ijZ2BYxbPSSU9YRNAdLAWbW6xwOKiy7TaKoE4wfqPEYdo8FukRLkpBEgiQRIIkESCJBEgiQRIIkESCJBEgijsobWRKS7j69CEk0+ErQlI3lRA6Y3jjMjg0LVzg0ElfnN11x5xS11U66sqNNJUs6B0mgERVcofJZuA1D30r2eSKTktMC/nO1u9Ooea0bLFwWZZTckgjhnwQ4RsOLp5jUIG47ou5Pgu652eK8jlWsM8jnb8OCyaO2uMkEVtzYolxOh6adbaQyLyeEUlN5ZwTSummJ3EJirV5+jzWC91NBm51yVbcqLOkZ2YU+q1mE1ASlHuZupSNFeEFcanrRxXUcpN809i9LR5ajpohGGg7zfHuUT+aNn/tdjsb/qxryKXcexWv8AUjfoH/b9l4/NGQ/bEv2N/wBWHIpfpPYs/wCpGfR+b9l2WPYMlLPtvItiXvNqCqUbxGgp8roKSR0xkUcoN7HsUM+X4ponRuYNf/L9ti4c7i5V5xuZln2XFEcG6ltaScMULoDsqknzY61FntBY4Ebl5eozSQQVn0X1XSCLRs0VpJXw9nvYtvpUpI+dS6sDeU0PUMc3KEOc0P6irtFO6N4IxGsKoWvZ65d5xlRIW0si8MMQapWOcUI5441PLoZQ49fBe9qom19GQ35hcdBH76it+yNtsTko0974i64Ni04KG7HEbiItTR6N5bs2cF4ljrjWpuIlskESCJBEgiQRIIkESCJBEgiQRIIkEWP54be4R5Eog8Rqi3Ka3COKnqpNesNkT52hhL9rtQ4bSruS6TlVUL81ms8dg8+AXHmrsTh5rh1j3OX42OguHk9gqrcQmKEbblegyzVaKHRg63eG307VWcubd8NnHHQfcxxGvMTWh6xJV1o9PTxaOMDbtXgJX5zrqBidRpBEgiQRIIkESCJBEgiQRdNmzy2HW3m+W2oLG+h0HcRgdxMavaHtLTtWWuzTdaNnPlEPNy9oM8h5CUr3EiqCd9KpPmgR5aojLHEFe4yBVBzTEeI8/XtXzzP23wUyuWUeI+LyNziBiOsgfYEXGnS04O1uo8NnouZlem5PVlw5r9fXt9etbLEC56QRIIkESCJBEgiQRIIkESCJBEgiisqLaTJyzj6sbo4qfhLOCU9J7qxJFGZHhoWr3Zouvzq44txSlrJU4tRUo61KUanvMQVUwlk+zgNQ4fvivbZKo+S04a7nHW7j+w1LSspHPyVZCJZJpMTNQsjSLwHCnmCaIB3iLmT4M59zgNa8jlat00rnDgOA9361kkd1cNIIvBMFhLw2wS6Xhtgl0vDaIJdLw2wRLw2iCJeG0QS6AwReYLKQRafm0mEzknM2a6caFbROoKOrzXKK68cjKMPzjaunk2qMMgcNnhtColXGHQRxXWV1G5bZ0dopHOo5AyWzsDqPWvZ5WphVUmczWR9pvvpC26Tzj2eptClvhCikEoKXKpJGKTRNDQ4RbNHMDay8SKiMjFfbxh2d8qT6Lvsxjkk30rOnj3p4wrO+VJ9F32Yckm+lNPHvTxh2d8qT6Lvsw5JN9KaePenjCs75Un0XfZhySb6U08e9PGHZvypPou+zDkk30pp4966bOyzkphxLTL4cWrQlKHa7zycANpwjV1PIwXcNSy2VjtQKn4hUiQRIIkESCJBFiOdPKTwqYDDZqzLk1I0Ld0E8yRxRvKonkdoIbfM7uH7rpZHo+U1GkdzGd7tnZj2L1zX2F4RNB1Y9zYos10FfvB0UvdUbY58bbld7LFVoYMwYu8NvooLOBb/hs4taTVpHubWwpSTVXWVU12XdkenpotHGAcdq+eyvz3X2KuRYUaQRazknLIkLPYcVLomJicdTcQq6MFDiC8oG6Lovc644ddUHSWbs1Ls5NoxMCXGwAuTa6sPCTf7HY+vY9iKmll9lXeS0X+b8pThJv9jsfXsexDSy+ynJaL/N+Upwk3+x2Pr2PYjGll9lOS0X+b8pThJv9jsfXsexDSy+ynJaL/N+Upwk3+x2Pr2PYhpZfZTktF/m/KU4Sb/Y7H17HsRnSy+ynJaL/N+UqGyglRPys0yZVEtNyt10IRdVeTdrgpKRevJvCm27FmkqS2X7XWquUKFrI2vjdnNOBtbWMRZY8DHeXDSCKUyYtgyc00+K0QrjAe+QcFj0SabwIimj0jC1bMdmuBV5zi5PlybZel6KTOAXTUBJcphicBfTQjaax5eVhDrL3mSK5vJy155ngfRRXi7tD4gfWNe1GM16s/FaL6u4+ieLy0PiB9Y17UM16z8Uovq7j6J4vLQ+IH1jXtQzXp8Uovq7j6J4vLR+IH1jXtQzXp8Uovq7j6LktTI+blmy6+2lCBrLjWJ2ABVSdwjBDhipYa6mmfmRm54H0UJLMLdWltpJW4s3UpGkn8ANJOoRPTwmU3Js0Yn3tUWUq+OjjwBeeaPM9AW7ZDZIIkGsaLfWBwjn8CdiB36dgFiWXPs1upowHvavGfac4vebuOJVoiFZSCJBEgiQRUHOdlj4MjwZhX6Q4MSP8JB99551duys8TWtbpZMB3nct4YJKiUQx4nE7hvWRWbILecQy0m8tZupH4nYAMSdxihLI6V5ccSvcRRw0VPmjU1o99ZK0fLCbRZNnpkWFVfeB4RQwNFYOObQTS6nYB82OnQU2c7OOA8V4bKVc6aQvO3AbgsjjtrjpBF4VBYK1HOQKyVmKR5PgqCm0ttlPck9keXqr55vvK9v/Dpb9sdA8125D5XqmU+BzLq0OEUZfQQFn5qiQQVjUSDe146dYpbHXrWuVslhgM0WG0bukdHRs4KtZUW5asjMKYcm3DTjIWAii0HQocXDQQRqIMd2GKCVucG+K8lI+RjrEqJ/Pq0flbnY37MS8lh+nxWmmfvT8+rR+Vudjfsw5LD9PimmfvQZdWj8rc7EezDksP0+KaZ+9alJTzlnSwmLTmXHXljisi7QGlboAAvKAOKiaDVv41TLHezG2HiuvQ0c1Q7NHXuCiciso1z1qqdUhKAZdSLqanipWkgqJ5SqqpWg0xTa677rvV9G2mogwG/2ge0HBZTaKEpedCOSHFhPMFEDuj1bDdouvDnErnjZYSCLTs3toonpVdmTCiFp48uv3wu8YUPwkHEfNJGgRyMoU9/tjr47108nVjoJARs2bxuUDbWUtqyrymXZlxKkmmhFDsIN3FJGIMbUehlbmub9oY+qmynA6FwmhN43YdB+k8NnQuH8+rR+Vudjfsxd5LD9PiuVpn70/Pq0flbnY37MOSw/T4ppn71fshX5xxlU9PTjqZZFSlHEF8JwKiQmt2uAAxJGzTz6swx/Za0X2lXKWOWZwA13wCpOV+Uzk89fVUIBo00NQO7Ws6+yOZHG6eQNH/zpXtQ2HJdMXu1nb0ncPfStPzbZHeBt8M8P0lwY/wCUk48GN/wjtw1Rcle2wjj5o7+kryMksk8hml5x7huCu8QLCQRIIkESCKpZfZZJkG7qKLmFjiI1JGjhF7EjUNZw2kTxRBwL36mjE+Q6Ua18jxFELuOA8z0LDlrW6sqUVOOuKqonFS1K/wC0AipUVBmduAwHvava5PoGUUVr3cdbne9g2LZchclBJMqdVcVNLToUrio2N3gDTHlEA90I2AayuBlOvdUuzWc0YdPT6Kq2tm3npl5bz0zLKWs1PGcoNiQLmCQMAI7DK6Fjc1oNl551NI43K5PFJNfHy3pOexG3xGPcVjkj08Uk18fLek57EPiMe4pyR6eKSa+PlvSc9iHxGPcU5I9XCRyPeXZxkppxpVw1YcQVEopWgUFJGAqRh71VMKVjnVTmSnObtXTydPJSSB2Ow9I3eiyW0JJ2WdLbgKHEHVqIxCknWNYMc4ghe6ikZMwObrB92KvedQCZs+RnKcY0CqbHUXiOhTfeY7eTX3JG8L51lKHRSFu4kLLI665qQRWLN5JB60ZZKhUBZWf3aSsd6RFeqdmwuI93UkIu8KWzmWip6fdBPFao2gbKAFXSVE9g2R5h5u5fRckwiOlaRi7WffBWvJDJd9iTdW2ptubmE3UlxRHAtnmBN/XTVxa6KGemDWuzn4Lh5ZqzUO0cWA27zv6tirgzSzPyiW9Jz2I7HxGPcV5zkb158Usz8olvSc9iHxGPce5ORvTxSzPyiW9Jz2IfEY9x7k5HIvpLZrpxtaXG5qXStBCkqC3KgjQeRGDXxEWIPcsikkBuFdsp8lvD5ZHDqZTNoTgtsm4o60moBunT80nCuvluOa/OjNrYLrUk5Y0xzNzmO5w8xuIWHWjILYcU24kpUk0INMOzA840x2qWqbOLYOGI9Ohc+vyc6mIe050Z5rvI7j74cyGyohKdKiAOc4Dvi1e2srnLWM60yGGZaRawQEhSgNaW6JQO0E86RHlqh5cde1e2yBTj7Up2ah5++lR+aTJ8PzCplwVQwQEA6C6RWvVFOlQOqLbBoYBbF+s8NnauflipM9UWfKzUOO0+S2eIFz0giQRIIkEVOy+y7as9NxJSuZUOKgnBAPv17BsGk9pFqmpXSm+z3gopZczisMmrT4VanXXL7izVSjpJ/ADQANEKimqpSAGWaMBceuK9Bk2syZRs+8u84nNd2D7OC+fhSPhCK3w6p+nvHqun8eyf/k/K70Xr4Q3tEY+G1H0d49U+P0H+Tud6LyHkbuyHw6o+nvHqn+oKD/J3O9F54VP/AEQ+HVH0949Vn/UFB/k7nei8hxJ/9QOT6gC5b3j1WWZeoXuDWyaz0O9F9Lo2RTXXuUujZBLleRBYWj5Wf/XpXna9So62TeeOBXz7LX38n/ksqjuLiJBFcc0g/wDk2vNc+4YqVv3J6lNT/eBc2Wp/T5r6VUeadiV9LyeP9rHwUJdGwRpqVzWl0bBDUmtLo2CFglyl0bBCwWLlXLJKxmHbPtB1xtKnGm1ltRrxSGlKB000iuMWaaNr3gOG0Lz2XK2enLdE62oqhXz/ANA/lHe5BTfR4+q8x8br/wDKeweiFw7e4Rs2igabtbY8T6rSTK9ZI0sfJcHEEN9F1WKP0hj6Zv76Ynk5h4Fc9vOCvOeA/p43MI+8uPJyc5fQ8h/034j4BWzMu3SScPwphZ7EoH4R0aj5B/xC8nKbzyn/AJO8Vf4rrVIIkESCLhnrZl2fLPtN+etA7iY3bG93NBKwXAYlV+czk2c3gHy4djaHFd9LvfEwpJbXItxIC0ErXGzdZ6Nag53O8yK8DLOr89SEDuvHujBijbz5B1a1bjo6uTmRO69XjZQk3nYm1eTZYb86+s+tI7o00lK3a49VvFXGZErX45reu/gFBzeXdouE1mikbG0Npp03b3fGOVRYMjvxJPcrTf4eI1yzdgA7yfJQk5azrleGmHV7lurI7CqkStkqnfdx2/D6rBoskxfeS3/F5NXzk5JbnkmnHPMbWr1AwdHWHnvt1geCw2qyLF93HnfhJ/UpiXyPn18iUd69xH31CIjSg8+Ud5Unx6Jg/lQH8rfC6lZbNpaC9KGm/PdB+4FQ5PTDF5PAeqhd/EFQebG0cST4WUi1mnmKVcmWEcyVq9ZTGQymHyuPX6Ku7LVcdrRwHqSni7lW/L2o2NwDSfvOGJQ2P5Ye8lV3ZUrTzpuwNHkul+zLLLaWnrXdcaTSjYeaKBTRRKUHRWJ2GZvMiA6iudK5shJkfclcJksnUaZh5f8AqD3pbAiTOrDsHcorQb/FL2Tg968r/V/zEZ/3nR3LP8j3deFTOTnxDx6Zr8XIAVm8dyxeD3dBM5OfEPDpmv6kLVm8dyx/t93ivcOZOH3ryemc/mYxar22/Kt2viGBI7V7CXyeXofeR/qh3qQRGhZU7WA/9VKKgDB7h1lefzasRfItFSfOda/jREZbJthB6vRTNrZW82Z3/Y+a9/F5KOeQtRB5+BX91aYjIj+aHxCsNylWDmzHsafEKTkMhZ1hh9mXmpdbb6Sld9tYNFJKaghRoaHfGI3U7HBwaR138VFVVNRUgaRwNhbC3gqlM5qrQTyQy55rmP20pjoCuhO9c00z1EzOQ1oN8qUc6txf3FGJRVQn5loYXjYo+WlXJd9pT7bjSUuoUouIWmgCgTpGwRIXBzSGm+pagFpF1Zs5VrsTM4HGHEuI4FAqnaFLqMca4jtjzc1NM03LT2L3WRayBsGYXgG51EgblwWDlXNyaShh0BsqKrikIIqdJrgrVtiblcZAEjNYAF77uhQTZAe9zpIpRrJNiN5viD5K0SWduYT5aXac3trWg9igoRsHUzsHEcRfwVCTI9dHg0O4H1srFI52JNXlUPM7yi8ntQSe6NxT53McD1qhLHLF96xzeI1duCs1m5Uycx5KZaUT728Ar0VUPdEb4JGc5pUbZGuwKmIiW6/KzCQE1oNeoRaq5Jn1JiY47La7bAu9kuCkjye2pljBIvc2udTiFYZDJCeeALcq5Q63LqBTbxyDToiDkjf/ANJB1XK2d/EDGi0MR67N8LqwSeaqbVi66w0N19ZHckd8bCOmb9R7lTky5WO5ua3qJ8dXcvucibNY/tVpgkaUoUyg+jxlROxv+OEdYJ8Vz5coVL9Ukx6rN8F6GayeY0IcmFDaHzX0ylBiwGVZ1ah2eSovkiJu4knpufFeRnGkmP7JZqBvIaR08VKjGeRyu57/ABK107BzWrlms702fJssNjeFqP3gO6Nm5Pj2klampdsCh5rONaK/1i4NiG2h3lJPfEraOEbFoZ3naomZylnHOXNPn96sDsBAiUQxjBo7FoZHnEqLdcKzVais7VEk98SAWwWt7r3Yk1q5DaleahR9QgXAYlM0nYu9nJ2bXyZWYP7l2nbdpGhmjGLh2rbRu3LzaOTs1Lo4R9hbaCQm8sAYmpApWuoxhk0bzZpuUMbmi5C6LGyRm5tvhJdoOIqUkhxoUI1EFQIOIOjWIxJURxmzjbtWWxucLhd4zb2l8m/8rHtxHyyH6u4rbQSblx2pkXPS6C47LqCE4lSShQA2m4okDfojdlTE82Dtaw6J7RchRdl2Y7MuBthF9ZBISCkEgaaXiK4aoke9rBdx1LRrS42C6LWyemZUAzDKmgo0BUU4nTQUJrGrJmP1NN1lzHNxCjIlWq6l2U8BeLDoG0tOU7aRppG7x2rOYdy52HSg1QopPzSQe6NiAcVgFSctlNON8iafG7hFkdhJERmGM4tC2EjxgVLyuci0UfrF8bFttHvCQe+IjRwnZ4rcTvG1TMrnfmh5RlhzmvpPrUO6Ijk+PYSFuKl20LoOcSQf/tVmpJ2pDK+9QSY15HK3mP8AELbTsPOagdyef1OSyj9On1XkCNXMqra7OHUVuySNpuwlp6Lheycg5F/+x2mkn4Kyys9gKSIrva3/APSHsuFfiyjVM5kx67O8VyT2a6dRi2pl4blKSo9ChT7UQGGmdgSO9dGPL1W3nNa7tafMdyrdqZMTbIJflXUpAxUEhaQBrKkVAG+JGQytP8mUcMO4rZ2VKGb+pgt02B7xYrklLZmJcDgH3WxsStV2nmk07onpZHTSujmAJF9m4jaquVqKngpmVFMSA4jbqsQTt17FwDyZ5j+MRP8A7gOI/SFep/7EeDv1latnQyhmZVMomXeU0FtEquhNSU3AMSKjSdBET0cLH5xcL+yvMTvc0CxWWTtovPeWecc+kWtXrMdNrGt5osqhcTiV4k7OddwaZcc+jbWr7oMHPa3nGyBpOAXtaNnOy6gh9tTaikKCVChumoBpqxB7Iwx7Xi7TdC0t1FebJlEvPNtLc4MLUE37t4JKjQVFRhU6a4Qe4taSBdGi5stSZzONgceaWVUwuoQkd5UaVjmnKJ2NVsUo3rJ5uWU0tbbgotCilQ2FJofVHTa4OFxgqZBBsVsuQOTEoJCXdmZdpbjp5TiAom+s3BQ4cmkcmpnk0pDSQAr0UbcwEhVrPPKhp+WDSUto4NRSlCQkBQVicNdLvZFigOc119aiqRYiy0Bm3HEWOmbFFuplkuG9WhUEi9WhB1GKJiBnzNl1YDzo87oWeeM603PJtN9Rl1X8Ri/yKAYnvCrcokOxR2UOWs68yuWnWkUWAoXm1tuJINUrFToqNYxFYkipo2uD2HzWr5XkZrgrlmLP6PM/Sj7giplHnt4KalwKq1sZR2smYfS25M3A64E3Wqi6FkJobmIpSLMcNPmAkDAbf3UbpJM42Wk5uZ2belFKn0qCr5CS4gIUpugxUmg1lQrQVA6Tz6psbX2jVmEuLftLLcg20G2m+CpwYdeKKaLgS5dpupSOlUk8nN8bDyVSL73V0qaz4LKpmWQKkhtRA3rXTtN2Icn6mOK3qecArVZFjStiyZmHkhTwSL66ArUtWhtuugVw1aKmKz5H1Mma3DZ6lTNa2JtyqwvPG9fqJVu5sLir3pUp3RY+HNtzlFyo3wUbl7llLzzDYZYCHiqrqlIRfSE6EpWBiFE11cnEYxJTUz4nkuOrYtZZWvGoKhxeVda3ZGbGW8GZ8MW43MOGnEWkcZVVBuigQVBIx5jHLkrX55zNYHu6uNp25ozsVS84GS6bPfQ2hS1oWi+FLu1rUgjAAYYelFumnMrbnFQTR5hsFBWXIKmHUMoKQtZupvEgE6hWhpXREz3hjS47FG1ucbBTM/kLaDIJVLLIGNUFCxz8Uk90RNqonYOW5heNirZAMWFEu6Qth9mnAvutjYhxYHYDSNHRtdzgFsHuGBWp5I22/NWTaCphwuKQh1KSQkEDga0wAridJjmzRMjnYGi2Hircby6N11kjvJT0eqI6P+sk/F+oLv5V/tFP+D9BXkeTPMfxjR/9wHEfpCsU/wDYjwd+srQs836j9Cr/AI4t0Hz8fVeVqflWbx0VWW22bOGyrDadpVwhK7qtZfWFXd1EK7o4726epI96grzTo4rr3ywshu2JBEzLYupSVt6Lx+GyrfUdChsJjEEjqeUsfht9UkaJWXCxALKTUYFJrzEf/ojsWvqVHBb/AJaW4ZVMnNjFvhQh2nxTyCSegoSrnSI4dPFpC5m22riF0JH5oDlSM8lg0cbnGRVL1EKu6CunEV1kinVG2LlBLqMbtigqY9ecFYstZwSabKlkmgS80T5jN1BruPCV6Igp26TSPO496lkOZmgLhz6y3ucq5sWtHpgK/wCMxvk463DgtaoagVYchZ4psVp0AKLbTlEnAEtKWKV1cmIKhv8AuCOkd6kiP8oKkvZ5JgjiS7KfOUtXquxcGTm7XFQGqOwKmlEzaUwtxKFOuuKqopBuJwoKnQhIAAxOgCLd2QsAOoBQ2dIbrS8xfkZrX7qnEaDxY5+Uec3grNLgVxzOdh5madbcYbW026tHEKguiFFNakkE0Gig6I2FA1zAQdZCwakhxBCs2WUu5aNn8LIvropF8ITQB5OtCsLwVgRStKggjZWgIhltIP2UsgL2XaVmuaNFbTa3IcP2SPxjo1p/knqVWn56ms6kwlNsSqlmiUIYUrcA+sq7hENGLwOt0+CknNpBdWXPRKrXIJUgEpbeStdNSbq03uYFY7Yr0DgJbHaFLUAlmpYfHZVBKwRaLmiyU4d3wt1PuTR9zB0LcHvt4R96mwxQrp81uYMTjw/dWKeO5zivlnEypdM+2tKXEtSiwW7yVJC1JIvqxAqDS6N2OuFLA3REHFyzNIc8dCsueWTS9JMzSMQ2oG9/lvACvpBEV6BxbIWHb5KSpF2hyoWbKU4W05cUwQVOHqJJH2rsXqt2bCVXgF5AtrlbbC59+TNOI02sDbeKr45gCj0o5BitGH9JV4PGcWrEG7JUxayJZOBRNISnzCsEV2jgyKjZWOwZA+AvO733qhm2kt0q1552mGSw2ywyhbl5a1pbQF0TQJFQNZJ9GKtAXOuSTYKapsLABec3P9z2nzO/7AhVf1EfV4pD9273sWau8lPR6ogo/wCsk/F+oL0OVv7TT/g/QUHkzzH8Y0f/AHDrH6QrFP8A2I8HfrK0LPN+o/Qq/wCOLdB8/H1XlanYqHY0gZiYZZH+I4lB3AnjHoTU9EXpH5jS7cq7W5xAW85dZLLn2WmG3EsoQu+SUlXJSUpAAI+EdeoRxKacROLiLroSx54suTJOymLJCm3J9Cg4ocRxTaAF6KpBVWpwGnUI3me+o1hmCxG0R6rql53ck+Bc8LZT7k6aOgDBDh99uSv73nRboajOGY7EYcP2UFRHY5wVht9lUxk60oAqUhllZ2+53Qo+iFGIIyGVZ4lSPBdD2L5ZsbWbm5JUpNEHwcoKSogAoCgps1OtKkU5gnbGauMxyZ7dvspA4OZmnYqtnZtMP2glLbiSltCEpUFAoClEqKqjUKivmxZomZsVyMVDUOu9T+cvKmRnJTgmn7zqFhxFG3bpIBSReu0FQo480QUkEsb7kaupSTSMc2wK5Mkc4MpJSLcs4286oXyq6hu57opSinjLBI41NGMbzUkkkheCAsRzta2y905yJBvyNmpHVYR91JjHI5Tzn+KcoYMGrntTOwpxlxpuVS2FoUi8HcU3gRUAIAqKxsygAcHF3d+6wam4sAoHJLLlyz2lNsstKvKvKUsrqTSgGBAAAHriaalErruJUccxYLAKAtee4d5x4oSguKK1JTW7eOJIrUipx6YnY3NaG3wUbjc3VjyazhTEiwGGm2lJBUqqw4TVRqdCgAIrzUjJXZxJUrJ3MFgvlZGWfATbk2JZrhHAQUpUtKBeNVKAJVxlUFcaacMYy+mz4wzONgsNms7OsuTLLKT8oPJeLIaWEXDRZUFAEkGhSKHjHbXCN6eHQtzb3WJJM83srPkjnPUw0GJttTzaRdStNL93RdUFEBYphWoO2umK09CHHOYbKWOosLO1qRVbuT6jeMsAdnAqA7Em7Eeiqxqv3rbPgOu3cq/ldaEjOvyrcspEtLoSoLVwRQEXlAmiUpxJCRTVU4xPA2WNri7WVHI5jyANQV1t3LOXkpFtNmuS7hSpKAi9W6mhJUpAUFGpFK7V1ipHTPkkJlBCndK1jfsKCls8Tuh2VbVtuLUnuKVeuJjk5uxyjFUdoV0l5tFr2Y7cbLfCJWgINOKtHJIIwpeAMVC008wucLKcESMVFzHSd6afdI8m0E46i4qvb7kYu5QdZgG/35qvSj7RK5lW/wAFlCt6vEL/AAK9l26GewFIV1Y20WdShvRfzWM+011dbXsCtuSkwBxS2tSvOZTdB/8AKj0Ypsl/2zm9I7//AIp3M/mhyoWeKcv2iU/FNIR0mqz3LEXaFtor7yq9QbvUzm6/ue0+Z3/YERVX9RH1eK3h+7d72LNXeSno9UQUf9ZJ+L9QXosq/wBpp/wfoKf4Z5j+MaP/ALh1j9IU9P8A2I8HfrK0LPN+o/Qq/wCOLdB8/H1Xlan5VBZtZqXYm/CJpxLaWkG7UKKlLWLoolIJNElXaInq2vczNYMVHCWh13Lozk5Tom5hKpZ90tcGElHuiE3gSb100rUKGNPexrSQGNtngX6iszSBx+yVS7oi5dQWVttHOJPPNloqbS2U3ClLaTVNKUN+9XCKraSJpvrv73KZ07yLKFcygmikI8JeCEgJCEuLSgACgF1JApTdEohjBvmhaZ7t6iyQcMIl1rRSEtYsy55OXeV5rThHaBEZlYMXDtC2DHHAKVl8hLRXolHOsW0/eUIjNVCPmW4hk3KSYzW2grShpHnOD+EGIzXQjethTvXezmgmzynmE8xcV/AI0OUI9gK2FK7eukZoFDlzraf3ZPrcEa/EBsae39ltybpXkZrZccu0kei2PW4Yxy52xnvsTkw+pefFtIjTaSe1j2octl+jxTk7Pq8E8W0kdFpJ7WPahy2X6PFOTt+rwQ5rJdXItFB6rZ9Tghy54xZ77E5MPqXqc0CjyJ1tX7oj1OGM/ERtb3/snJulcz2aCbHIeYVzlxP8JjYZQj3FamldvXA/mttBOhDS/NcH8QEbiuhO9YNO9RkxkJaKNMo4fNLavuqMSCqhPzLQwv3KLmbGmG/KS7yPOacA7SIkEjDgQtSxw2LgvDbEi0UtZmUs3LpCWZh1CRoSFVSK4miTUDE7IifBG/W5q3bI5uBUpYWX01KFZbDKuEWVrKmwCpR0klBTEUlJG+176lu2dzVX7UmuGdcdu3eEWpZSCSAVmpoTjSpMWGNzWgblG43N1sdhZ0JJTbQmC4h1KAlSi2SCqgvEFN40JFY5MlFICc3BXW1DLC6ynKyfExOzDqTeStxV044pHFScfmpEdOFubGGlVJHZziVes3X9z2lzPf7AilVf1EfV4qeH7t3vYs1d5Kej1RBR/wBZJ+L9QXosq/2mn/B+goPJnmP4xo/+4DiPAKen/sR4O/WVoGeQ/wBg+hV/xxcofn4+q8tU7FT5DJice8lKvKG0oKU+kqg74tunjbi4KARvOAVhkc1c+ul5LTXnuVPYgKHfFd1dEMLn30qQU7zipdOaltrGan0NjWAlKftLX/DEXLy7Uxi35MBiV4Ni2Ax5SaW+diVqVX6lH4xnSVbsG299KBkINr399C8/nBYjODMgp2mgqbBHa6snuiFzpfnlA6/RW46OR/Mhceo+JXuM6Ibwl5BpsaiVgfZQgeuK7nQfNITwB81eZkmudhGBxI8rrhmM6U8rkhhA3IWo9pXTujTTUo2OPYFZZkGrdznNHafIKMfy7tFemaIGxCGR/DWMcriHNj7SVZb/AA47F83Y0DzKj38oZxfKm5g8zqwOxJEYNaRgxo6lMz+H6fbI49Y9FbrAydbnrMedKnlzSA4AVPOkXki8jilVMQQInp615cM61r67ALh5VyeynkLGXta4ufe1ZfQHGO6vPrzdGwQuiXYJZapJWJJ2vJgyzbMvONDjoSlKUqO8AchVKhWNMRtjiVWnjdYPNtmtdvJ09O1382MOG3UNXSFRLWsN2WVdfZLZ0cZIunmVoV0GKRrKhuLyvWQ0OTZxeNjTw9MVwhlOoDojYV9QPm8PRZdkOhOMfeR5rpYm3EYIdcTsCXHB6jGeXy7bHqCjOQKO2oEdZ81eskbFtV9QUqZmmGdanFrKjuShdSec0HPoiRtU53OY3ssuJW0VFACI5HF264I6zbwXHlDlrNykwWpefMylGClLaYpe1pBA41NZwx5o6UVNHI3Ocy3WVwHyua6zTdesrncnU8tDCx5q0ntC6d0Zdk+I4ErAqXrvGdZp3CZs9CxrIUlX2Vo/GI+QEc1/vqW3KQcWr3ZtmxJmoVIuNkCpuNEUG2rKqgb6Rgx1TMH36/VZDoXbPfUvUZP2E/5KcUydinLvc8mvfGdLVNxbfq9FjMhdgffWvDuaQLF6WnUODUFIH3kKPqgMoW1OahptxULPZr7Qb5KG3fo3E17F3YmbXRHbb31rQ07wq7P5PzTFeFl3kAayhV30gCO+J2zRuwIURjcMQr9m4NbGtKmx3/YEU6r+oj6vFWIfu3e9izV3kp6PVFej/rJPxfqC9FlX+00/4P0FeUCqDzGI5CBlC53jwCsUwLsh2AubO/WVqTmdVCUoDMopakpCb7qkppQAGgAUSMNojDmxAnOkHVrXJiyfWS2zYjxNh461DT+c6fcqEFpkariLyh0rJHdEenpm4NJ46l0I8gVTue9reF3eigJ3KKce8rNPKGwLKU9iKCMCsJ1Rxjsv77FbGQKeMZ00h7Q0e+tQxKK6iSeck+uJRy+QbQOpvotLZEp8c0nrf6qXkrAmnfJSr6ht4NQT6SqCIzSPP3kg7brb47Sx6oYj2Bo99Sm5LNvaLmlttr6RxJ7kXocnp24vJ4C3iqz/AOIKh3MjA4knwspuVzQvGnCTaE7QhpSu9Sh6o2HJm4MJ4n0VSTK1c/5wOAHndS8tmjlh5R99fMUJHcmvfG2maOaxo6rqq+oqX86V3bbwUk1mxs4cpla/Oee/BQjIrJRhYdQVd0TX87XxJVCzn5MNyTrK5dFxlxJSQCogLQa1qSTilX2TCZzp4Dnay036l08iytp6sNwDxbrxHp1r7ZprcDEyWVmiHwAK6A4mt30gSOe7HOjdY2Xey1TGSESNxb4H09VAZxcnTJTagBRl0lbR1UPKR1SacxTHpaWbSR9IxXgZmZrlV4sqJIIvvIzrjCw4ytTa06FJNDzbxuOBjVzQ4WcNSyCQbhX+zM7bwSEzTDb41qBuE7ymhSTzUii/J7DzTbvVllU4Yru8YFlqxXZxr9FLHvKhFc5MdvHvqVtuVJQNT3dp9V7HOlKND9GkCDv4JvvQFRs3Jp2kKKSvc/nEniVV8pM4k5NgovBls4FDVaqGxSziRzUBi3FRxx68Sqr53O1YKoxbUKQRIItZyKlxZdmuzzwo68BwaTppjwaesSVHdTZHEyhUAusMB4rr5LozNIGb8egLNVkrVjValEk4ElROJNBp1mKNNHM8kRm1umy9nXzUdOxunaCDqAtf2Avi0tIVVJuqGtJKVDsoYtl1dGNYJHUVyhHkSo5pAPEs7jYKcksqp5ryc29zLIWOxYMRcsF/5kY8Fs7+H4nC8Mp7nDyVgkc6U6jBxLLw3pUhR6UmndGRLTOxu3v/AHVSTIVWzmOa7tB8x3qRnM5rL0tMNLlVtLdacTVBQtJUpBSCo8U6SMaGJ4mRl7S2QGxGOrxXNno6qNpz4j1a/C6y93kp/wC6o2o/6yT8X6gullYEZJpwf+H6Cpiy8mpx4e5yryt5TdT6S6CNaqma+YvLwAbdOwblrk7LLaakbEIySL7gNZJ89yssjmunl04Qssj5yipQ6Ein2oh0NM3Eud2D91tJl6rfzGtb2k+Q7lYJDNC2PLzTi9zaUIHNU3jGwkibzIx161RkrayTnynq+z4KwyWbiz28eA4Q7XVLV9km73Rk1ctrA24WCpmJpN3az061YZKzGWRRpptsfMQlPqEQue52Jutw0DBdcarKQRIIkESCKDyysAT0qtmtFcptXwVp5J5joO5RiWGTRvvs28Fq4EjVjs4hfnxaFoWUrBQ4hVFDQpKkn+euK1TBon2GBwK9vk2ubWQ5x5w1OHT6FanYtqsWzK+BzhuzCRVK8AVEDBxGq9TlJ146tElNUOY64x8V57K2StES9o+we73sKzXKfJeYkHLryaoJ4jqeQvmPvVfNOPOMY9BDOyUXb2LzD43MOtQsTLRIIkESCJBEgiQRIItDyOyGCU+GWlRphHGDa8CvYVjSE7E6VbKaedVVoaC1h17/AEVylpHyvAtcnAKMy3yqVPO1FUsIqG0HvWr5x7hhtrw7OlcGtHBe8pKaLJ8BfIdfzHyHvWVc80+SZQPDX00UoUZSdKUnS4dhUNGwV2xfkzYmaFv4jvO7gF5Oqqn1cxmdqHyjcPU7VoE/ZLD4o8y2556Eq9YiFr3N5psoC0HFVyezaWe5UhpTROtpa0/ZJKR2RPyuS1na+IBWrWBhuy4PQSPBV6ezQj/AmlDc6hKq9ZJT6o1L4Xc6MdWpXY8oVsfNlJ42PjrVens2doN1uJaeGq4uh7FgDvjTQUzsHEcRfwV6PL9S3nsa7gSPVVu1Mn5trByWeTjp4NRT6Sajvi3QwCKQuzwRbhu2FVsr5UbWU4jDCCCDsIwIxHHcv0tSKCoJBEgiQRIIkESCJBEgiQRIIqJnCyE8M93l6JmAKEHBLoGgE6lAaFdB1ETskaW6OTm944LeGaWnk0sR17RsI3FY44hbThSsKbdQcUmoWkjEHaNoIirPTPi14t2Ee9S9hQ5TgrG5uDtrT71j2VerDzjG5wM+2JhoihVRJVT5yTxV8+B540ZMWm6p1mQ2Sa4dXQcP294LpcyMsue40jM8Cs48GcQP3ayFjoNI6UWUnfNr7ivM1OSpYec0jpxHaoS0M1M83Xg+CeGq6u6rsWAB2mLra6I43C55pnjBQr+RNoI0yjvVCVfdJiYVMJ+YLQwvGxcasm5wfqkz9Q97MbaaP6h2ha5jtxXu3ktOq0Skx0tOD1gQM8Q+YdqCN52FSErm9tFzRLKSNq1Np9aq90RmrhHzeK3EEh2Kfks0zoF6bmWmUDTdqo03qVdSnviu/KLBzR26lLHSPcbeGtdzU/ZNmYyyDNzA0OEggHbfpdT1ATHOmrnv1X6gu9SZAlcbuGaN5x7P/iqGUuUz86q8+rig8RtNbiScMBpKt5qYrRxyTus0L0FqTJkWc426cSegemG9XHIHN2pZTMTyKJFChhWk7FODUPmduw3QWU4zYzd213kPVeWra6Wtdd+pgwb5nefBa1FdVkgiQRIIkESCJBEgiQRIIkESCJBEgiQRIIkESCKGyjyXlp1NH26qHJcTg4nmVs3Go3RLHM+PDs2LUtB17VmVt5rJlqpllpfRqSqiHOb4Cueo5oy5lPLiM09Gsdi6dPlirg1Os8dOo9vrdUu0bOeYNJhlxqmtaFBJ5lUunoMRmgkOuMh3A6+wrsQ/xBSu+8BYekXHaL+S6pDKSaa8lMugbL5KfRJI7ogdDNHi0hWg7J9TgWHsv5FTLGcW0E6Xkq85tv8AACI9I4I7JFI7BvYT+66k50Z7/JP7tXtw0jlH8Dpv+Xb+y9XM508dbI5m/wCajDSOQZEpRv7f2UfNZdz69MypI2IS2nvCa98M9x2qZuS6OPXmDrJ9VAzc+t5Q4Vxbqq4XlKWa7gSTEzKSd+vNPE6vFaPylQUosHN4N1n8vmp+w8hJ2aoQ1wKPhvVThuRyj2Ab4sNpoo/vHXO4eq5FRl+R+qnZbpd5D1K1HJXIGWkiHCOGfH+IsDi+YnQjnxO+MvnJbmtFm7h571xHF0j9JIS528+9StsQokESCJBEgiQRIIkESCJBEgiQRIIkESCJBEgiQRIIkESCLwpIOBxgih53JOSeJLkqySdKuDSFekADErZ5G4OK0MbTiFVLeyEkGwShi6dzj1Oy/SJ2VMjtRN+oei0zQzm6uBIWc21ZrbZNwEdZZ9Zi6xrXYtHYPRYdUztwkd/2PquKyZRK1AKBOPwlfgY2fFG3Bo7AsNqqgnXI7/s71Wo5M5DyLgCnGLx+c48R2X6RQfUSN1NNuoei2zc8/b18SSrvZtiy8v5BhprehCQTzkCpis+R7+cSVIGgYBd8aLZIIkESCJBEgiQRIIkEX//Z"/>
          <p:cNvSpPr>
            <a:spLocks noChangeAspect="1" noChangeArrowheads="1"/>
          </p:cNvSpPr>
          <p:nvPr userDrawn="1"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29382-366A-492F-9A61-7F2887644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91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5240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 userDrawn="1"/>
        </p:nvGraphicFramePr>
        <p:xfrm>
          <a:off x="0" y="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r:id="rId4" imgW="5875220" imgH="4287526" progId="">
                  <p:embed/>
                </p:oleObj>
              </mc:Choice>
              <mc:Fallback>
                <p:oleObj r:id="rId4" imgW="5875220" imgH="428752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9"/>
          <p:cNvSpPr>
            <a:spLocks noChangeArrowheads="1"/>
          </p:cNvSpPr>
          <p:nvPr userDrawn="1"/>
        </p:nvSpPr>
        <p:spPr bwMode="auto">
          <a:xfrm>
            <a:off x="17463" y="1219200"/>
            <a:ext cx="9126537" cy="3175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D49F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638"/>
            <a:ext cx="13716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BB5BD-FB73-468D-ADC1-3592340B5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40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950"/>
            <a:ext cx="91440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 userDrawn="1"/>
        </p:nvGraphicFramePr>
        <p:xfrm>
          <a:off x="0" y="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r:id="rId4" imgW="5875220" imgH="4287526" progId="">
                  <p:embed/>
                </p:oleObj>
              </mc:Choice>
              <mc:Fallback>
                <p:oleObj r:id="rId4" imgW="5875220" imgH="428752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9"/>
          <p:cNvSpPr>
            <a:spLocks noChangeArrowheads="1"/>
          </p:cNvSpPr>
          <p:nvPr userDrawn="1"/>
        </p:nvSpPr>
        <p:spPr bwMode="auto">
          <a:xfrm>
            <a:off x="17463" y="1219200"/>
            <a:ext cx="9126537" cy="3175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D49F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638"/>
            <a:ext cx="13716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92BD2-929C-4A71-9892-C9EC11E6F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65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8"/>
          <p:cNvGraphicFramePr>
            <a:graphicFrameLocks noChangeAspect="1"/>
          </p:cNvGraphicFramePr>
          <p:nvPr userDrawn="1"/>
        </p:nvGraphicFramePr>
        <p:xfrm>
          <a:off x="0" y="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15" imgW="5875220" imgH="4287526" progId="">
                  <p:embed/>
                </p:oleObj>
              </mc:Choice>
              <mc:Fallback>
                <p:oleObj r:id="rId15" imgW="5875220" imgH="4287526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FEDAF5A-674B-4CC1-8329-F0F7C46F3C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3" name="AutoShape 9"/>
          <p:cNvSpPr>
            <a:spLocks noChangeArrowheads="1"/>
          </p:cNvSpPr>
          <p:nvPr userDrawn="1"/>
        </p:nvSpPr>
        <p:spPr bwMode="auto">
          <a:xfrm>
            <a:off x="17463" y="1219200"/>
            <a:ext cx="9126537" cy="3175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D49F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5"/>
          <p:cNvSpPr>
            <a:spLocks noChangeArrowheads="1"/>
          </p:cNvSpPr>
          <p:nvPr/>
        </p:nvSpPr>
        <p:spPr bwMode="auto">
          <a:xfrm>
            <a:off x="17463" y="1219200"/>
            <a:ext cx="9126537" cy="3175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D49F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iandra GD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iandra G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iandra G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iandra G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iandra G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iandra G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iandra G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iandra G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iandra GD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xfrm>
            <a:off x="769938" y="1524000"/>
            <a:ext cx="7620000" cy="4267200"/>
          </a:xfrm>
          <a:noFill/>
        </p:spPr>
        <p:txBody>
          <a:bodyPr lIns="92160" tIns="46080" rIns="92160" bIns="46080" anchor="t"/>
          <a:lstStyle/>
          <a:p>
            <a:pPr eaLnBrk="1" hangingPunct="1"/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Shear and Bulk Mechanical Loss in </a:t>
            </a:r>
            <a:r>
              <a:rPr lang="en-GB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Titania</a:t>
            </a: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-Doped </a:t>
            </a:r>
            <a:r>
              <a:rPr lang="en-GB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Tantala</a:t>
            </a: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sz="2800" i="1" dirty="0" smtClean="0"/>
              <a:t>Gregory Harry</a:t>
            </a:r>
            <a:br>
              <a:rPr lang="en-GB" altLang="en-US" sz="2800" i="1" dirty="0" smtClean="0"/>
            </a:br>
            <a:r>
              <a:rPr lang="en-GB" altLang="en-US" sz="2800" i="1" dirty="0" smtClean="0"/>
              <a:t>American University</a:t>
            </a:r>
            <a:br>
              <a:rPr lang="en-GB" altLang="en-US" sz="2800" i="1" dirty="0" smtClean="0"/>
            </a:br>
            <a:r>
              <a:rPr lang="en-GB" altLang="en-US" sz="2800" i="1" dirty="0" err="1" smtClean="0"/>
              <a:t>Amaldi</a:t>
            </a:r>
            <a:r>
              <a:rPr lang="en-GB" altLang="en-US" sz="2800" i="1" dirty="0" smtClean="0"/>
              <a:t> Conference 2017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7086600" y="6454775"/>
            <a:ext cx="205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kern="0" dirty="0" smtClean="0"/>
              <a:t>LIGO-G1701225</a:t>
            </a:r>
            <a:endParaRPr lang="en-GB" altLang="en-US" sz="1200" kern="0" dirty="0" smtClean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391400" y="136070"/>
            <a:ext cx="1741714" cy="1034143"/>
            <a:chOff x="4800" y="0"/>
            <a:chExt cx="960" cy="480"/>
          </a:xfrm>
        </p:grpSpPr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4800" y="0"/>
              <a:ext cx="960" cy="48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8" descr="lsclogoFilledLSCXpar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" y="48"/>
              <a:ext cx="903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" y="5853112"/>
            <a:ext cx="113823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1">
            <a:blip r:embed="rId3"/>
            <a:stretch>
              <a:fillRect b="-7979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339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5943" y="1295400"/>
            <a:ext cx="8915400" cy="2514600"/>
          </a:xfrm>
          <a:blipFill rotWithShape="1">
            <a:blip r:embed="rId4"/>
            <a:stretch>
              <a:fillRect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6388" name="Picture 4" descr="C:\Users\harry\Downloads\GreggP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" b="49409"/>
          <a:stretch>
            <a:fillRect/>
          </a:stretch>
        </p:blipFill>
        <p:spPr bwMode="auto">
          <a:xfrm>
            <a:off x="228600" y="3962400"/>
            <a:ext cx="38639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Users\harry\Downloads\GreggPh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24" b="1340"/>
          <a:stretch>
            <a:fillRect/>
          </a:stretch>
        </p:blipFill>
        <p:spPr bwMode="auto">
          <a:xfrm>
            <a:off x="4876800" y="3962400"/>
            <a:ext cx="38989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620000" cy="1143000"/>
          </a:xfrm>
        </p:spPr>
        <p:txBody>
          <a:bodyPr/>
          <a:lstStyle/>
          <a:p>
            <a:r>
              <a:rPr lang="en-US" altLang="en-US" smtClean="0"/>
              <a:t>Impact on Thermal Noise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30816" y="1390650"/>
            <a:ext cx="4846638" cy="5162550"/>
            <a:chOff x="4191000" y="1390650"/>
            <a:chExt cx="4846638" cy="5162550"/>
          </a:xfrm>
        </p:grpSpPr>
        <p:pic>
          <p:nvPicPr>
            <p:cNvPr id="17412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390650"/>
              <a:ext cx="4846638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Straight Connector 9"/>
            <p:cNvSpPr/>
            <p:nvPr/>
          </p:nvSpPr>
          <p:spPr bwMode="auto">
            <a:xfrm flipV="1">
              <a:off x="6772275" y="2733675"/>
              <a:ext cx="0" cy="3222625"/>
            </a:xfrm>
            <a:prstGeom prst="line">
              <a:avLst/>
            </a:prstGeom>
            <a:noFill/>
            <a:ln w="36720">
              <a:solidFill>
                <a:srgbClr val="579D1C"/>
              </a:solidFill>
              <a:prstDash val="solid"/>
            </a:ln>
          </p:spPr>
          <p:txBody>
            <a:bodyPr wrap="none" lIns="108360" tIns="63360" rIns="108360" bIns="63360" anchor="ctr" compatLnSpc="0"/>
            <a:lstStyle/>
            <a:p>
              <a:pPr hangingPunct="0">
                <a:defRPr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1" name="Straight Connector 10"/>
            <p:cNvSpPr/>
            <p:nvPr/>
          </p:nvSpPr>
          <p:spPr bwMode="auto">
            <a:xfrm>
              <a:off x="4778375" y="2755900"/>
              <a:ext cx="1993900" cy="0"/>
            </a:xfrm>
            <a:prstGeom prst="line">
              <a:avLst/>
            </a:prstGeom>
            <a:noFill/>
            <a:ln w="36720">
              <a:solidFill>
                <a:srgbClr val="579D1C"/>
              </a:solidFill>
              <a:prstDash val="solid"/>
            </a:ln>
          </p:spPr>
          <p:txBody>
            <a:bodyPr wrap="none" lIns="108360" tIns="63360" rIns="108360" bIns="63360" anchor="ctr" compatLnSpc="0"/>
            <a:lstStyle/>
            <a:p>
              <a:pPr hangingPunct="0">
                <a:defRPr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2" name="Straight Connector 11"/>
            <p:cNvSpPr/>
            <p:nvPr/>
          </p:nvSpPr>
          <p:spPr bwMode="auto">
            <a:xfrm>
              <a:off x="6477000" y="2297113"/>
              <a:ext cx="0" cy="458787"/>
            </a:xfrm>
            <a:prstGeom prst="line">
              <a:avLst/>
            </a:prstGeom>
            <a:noFill/>
            <a:ln w="36720">
              <a:solidFill>
                <a:srgbClr val="579D1C"/>
              </a:solidFill>
              <a:prstDash val="solid"/>
              <a:headEnd type="arrow"/>
              <a:tailEnd type="arrow"/>
            </a:ln>
          </p:spPr>
          <p:txBody>
            <a:bodyPr wrap="none" lIns="108360" tIns="63360" rIns="108360" bIns="63360" anchor="ctr" compatLnSpc="0"/>
            <a:lstStyle/>
            <a:p>
              <a:pPr algn="ctr" hangingPunct="0">
                <a:defRPr/>
              </a:pPr>
              <a:r>
                <a:rPr lang="en-US" sz="2400">
                  <a:solidFill>
                    <a:srgbClr val="FFFFFF"/>
                  </a:solidFill>
                  <a:latin typeface="Times New Roman" pitchFamily="18"/>
                  <a:ea typeface="DejaVu Sans" pitchFamily="2"/>
                  <a:cs typeface="DejaVu Sans" pitchFamily="2"/>
                </a:rPr>
                <a:t>             </a:t>
              </a:r>
            </a:p>
          </p:txBody>
        </p:sp>
        <p:sp>
          <p:nvSpPr>
            <p:cNvPr id="13" name="Straight Connector 12"/>
            <p:cNvSpPr/>
            <p:nvPr/>
          </p:nvSpPr>
          <p:spPr bwMode="auto">
            <a:xfrm flipV="1">
              <a:off x="4756150" y="2297113"/>
              <a:ext cx="2863850" cy="0"/>
            </a:xfrm>
            <a:prstGeom prst="line">
              <a:avLst/>
            </a:prstGeom>
            <a:noFill/>
            <a:ln w="36720">
              <a:solidFill>
                <a:srgbClr val="579D1C"/>
              </a:solidFill>
              <a:custDash>
                <a:ds d="0" sp="0"/>
              </a:custDash>
            </a:ln>
          </p:spPr>
          <p:txBody>
            <a:bodyPr wrap="none" lIns="108360" tIns="63360" rIns="108360" bIns="63360" anchor="ctr" compatLnSpc="0"/>
            <a:lstStyle/>
            <a:p>
              <a:pPr hangingPunct="0">
                <a:defRPr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 bwMode="auto">
            <a:xfrm flipV="1">
              <a:off x="4778375" y="2903538"/>
              <a:ext cx="1698625" cy="0"/>
            </a:xfrm>
            <a:prstGeom prst="line">
              <a:avLst/>
            </a:prstGeom>
            <a:noFill/>
            <a:ln w="36720">
              <a:solidFill>
                <a:srgbClr val="579D1C"/>
              </a:solidFill>
              <a:custDash>
                <a:ds d="0" sp="0"/>
              </a:custDash>
            </a:ln>
          </p:spPr>
          <p:txBody>
            <a:bodyPr wrap="none" lIns="108360" tIns="63360" rIns="108360" bIns="63360" anchor="ctr" compatLnSpc="0"/>
            <a:lstStyle/>
            <a:p>
              <a:pPr hangingPunct="0">
                <a:defRPr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293" y="1600200"/>
                <a:ext cx="4539448" cy="4460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cs typeface="Arial" panose="020B0604020202020204" pitchFamily="34" charset="0"/>
                  </a:rPr>
                  <a:t>Frequency dependent</a:t>
                </a:r>
              </a:p>
              <a:p>
                <a:endParaRPr lang="en-US" sz="28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bulk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(100 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Hz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shear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(100 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Hz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=2.2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±0.6</m:t>
                      </m:r>
                    </m:oMath>
                  </m:oMathPara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Frequency independent</a:t>
                </a:r>
              </a:p>
              <a:p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bulk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shear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=0.8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±0.5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" y="1600200"/>
                <a:ext cx="4539448" cy="4460708"/>
              </a:xfrm>
              <a:prstGeom prst="rect">
                <a:avLst/>
              </a:prstGeom>
              <a:blipFill rotWithShape="1">
                <a:blip r:embed="rId4"/>
                <a:stretch>
                  <a:fillRect l="-2823" t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Naïve impact on aLIGO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71600" y="1600200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Binary Neutron Star Range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GW150914 Range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3"/>
                      <a:stretch>
                        <a:fillRect t="-183333" r="-200300" b="-1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188 </a:t>
                      </a:r>
                      <a:r>
                        <a:rPr lang="en-US" dirty="0" err="1" smtClean="0"/>
                        <a:t>Mpc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1745 </a:t>
                      </a:r>
                      <a:r>
                        <a:rPr lang="en-US" dirty="0" err="1" smtClean="0"/>
                        <a:t>Mpc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3"/>
                      <a:stretch>
                        <a:fillRect t="-278689" r="-2003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182 </a:t>
                      </a:r>
                      <a:r>
                        <a:rPr lang="en-US" dirty="0" err="1" smtClean="0"/>
                        <a:t>Mpc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1697 </a:t>
                      </a:r>
                      <a:r>
                        <a:rPr lang="en-US" dirty="0" err="1" smtClean="0"/>
                        <a:t>Mpc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>Predict ~15% increase in coating thermal noise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kern="0" dirty="0" smtClean="0"/>
              <a:t>Similar to Gras </a:t>
            </a:r>
            <a:r>
              <a:rPr lang="en-US" altLang="en-US" i="1" kern="0" dirty="0" smtClean="0"/>
              <a:t>et al. </a:t>
            </a:r>
            <a:r>
              <a:rPr lang="en-US" altLang="en-US" kern="0" dirty="0" smtClean="0"/>
              <a:t>Phys. Rev. D </a:t>
            </a:r>
            <a:r>
              <a:rPr lang="en-US" altLang="en-US" b="1" kern="0" dirty="0" smtClean="0"/>
              <a:t>95</a:t>
            </a:r>
            <a:r>
              <a:rPr lang="en-US" altLang="en-US" kern="0" dirty="0" smtClean="0"/>
              <a:t> (2017) </a:t>
            </a:r>
            <a:r>
              <a:rPr lang="en-US" altLang="en-US" kern="0" dirty="0" smtClean="0"/>
              <a:t>022001</a:t>
            </a:r>
            <a:endParaRPr lang="en-US" altLang="en-US" kern="0" dirty="0" smtClean="0"/>
          </a:p>
          <a:p>
            <a:pPr>
              <a:defRPr/>
            </a:pPr>
            <a:r>
              <a:rPr lang="en-US" altLang="en-US" kern="0" dirty="0" smtClean="0"/>
              <a:t>About 3% decrease in </a:t>
            </a:r>
            <a:r>
              <a:rPr lang="en-US" altLang="en-US" kern="0" dirty="0" err="1" smtClean="0"/>
              <a:t>inspiral</a:t>
            </a:r>
            <a:r>
              <a:rPr lang="en-US" altLang="en-US" kern="0" dirty="0" smtClean="0"/>
              <a:t> ranges</a:t>
            </a:r>
          </a:p>
          <a:p>
            <a:pPr>
              <a:defRPr/>
            </a:pPr>
            <a:r>
              <a:rPr lang="en-US" altLang="en-US" kern="0" dirty="0" smtClean="0"/>
              <a:t>About 10% impact on event rates</a:t>
            </a:r>
          </a:p>
          <a:p>
            <a:pPr>
              <a:defRPr/>
            </a:pPr>
            <a:r>
              <a:rPr lang="en-US" altLang="en-US" i="1" kern="0" dirty="0"/>
              <a:t>M</a:t>
            </a:r>
            <a:r>
              <a:rPr lang="en-US" altLang="en-US" i="1" kern="0" dirty="0" smtClean="0"/>
              <a:t>easured coating was not Advanced LIGO coating: </a:t>
            </a:r>
            <a:r>
              <a:rPr lang="en-US" altLang="en-US" sz="2800" i="1" kern="0" dirty="0" smtClean="0"/>
              <a:t>CSIRO, not annealed vs LMA annealed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34886" y="0"/>
            <a:ext cx="7620000" cy="1143000"/>
          </a:xfrm>
        </p:spPr>
        <p:txBody>
          <a:bodyPr/>
          <a:lstStyle/>
          <a:p>
            <a:r>
              <a:rPr lang="en-US" altLang="en-US" dirty="0" smtClean="0"/>
              <a:t>Possible LIGO A+ Improvement</a:t>
            </a:r>
          </a:p>
        </p:txBody>
      </p:sp>
      <p:pic>
        <p:nvPicPr>
          <p:cNvPr id="19460" name="Picture 4" descr="C:\Users\harry\Pictures\Work\LIGO\coc\IMG_05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87655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33338" y="3429000"/>
            <a:ext cx="765333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/>
              <a:t>O</a:t>
            </a:r>
            <a:r>
              <a:rPr lang="en-US" kern="0" dirty="0" smtClean="0"/>
              <a:t>ptimize to actual values</a:t>
            </a:r>
          </a:p>
          <a:p>
            <a:pPr marL="457200" lvl="1" indent="0">
              <a:buFontTx/>
              <a:buNone/>
              <a:defRPr/>
            </a:pPr>
            <a:r>
              <a:rPr lang="en-US" kern="0" dirty="0" smtClean="0"/>
              <a:t>Possible fallback LIGO A+ strategy</a:t>
            </a:r>
          </a:p>
          <a:p>
            <a:pPr marL="457200" lvl="1" indent="0">
              <a:buFontTx/>
              <a:buNone/>
              <a:defRPr/>
            </a:pPr>
            <a:r>
              <a:rPr lang="en-US" kern="0" dirty="0" smtClean="0"/>
              <a:t>No new technology</a:t>
            </a:r>
          </a:p>
          <a:p>
            <a:pPr marL="457200" lvl="1" indent="0">
              <a:buFontTx/>
              <a:buNone/>
              <a:defRPr/>
            </a:pPr>
            <a:r>
              <a:rPr lang="en-US" kern="0" dirty="0"/>
              <a:t>L</a:t>
            </a:r>
            <a:r>
              <a:rPr lang="en-US" kern="0" dirty="0" smtClean="0"/>
              <a:t>ayer thickness changes</a:t>
            </a:r>
          </a:p>
          <a:p>
            <a:pPr marL="457200" lvl="1" indent="0">
              <a:buFontTx/>
              <a:buNone/>
              <a:defRPr/>
            </a:pPr>
            <a:r>
              <a:rPr lang="en-US" kern="0" dirty="0" smtClean="0"/>
              <a:t>Some impact on performance</a:t>
            </a:r>
          </a:p>
          <a:p>
            <a:pPr marL="457200" lvl="1" indent="0">
              <a:buFontTx/>
              <a:buNone/>
              <a:defRPr/>
            </a:pPr>
            <a:r>
              <a:rPr lang="en-US" kern="0" dirty="0" smtClean="0"/>
              <a:t>Maybe up to ~10% in noise, ~30% rate (?)</a:t>
            </a:r>
          </a:p>
          <a:p>
            <a:pPr>
              <a:defRPr/>
            </a:pP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0" y="1295400"/>
                <a:ext cx="7653338" cy="2133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en-US" kern="0" dirty="0" smtClean="0"/>
                  <a:t>If these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/>
                          </a:rPr>
                          <m:t>shear</m:t>
                        </m:r>
                      </m:sub>
                    </m:sSub>
                  </m:oMath>
                </a14:m>
                <a:r>
                  <a:rPr lang="en-US" kern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/>
                          </a:rPr>
                          <m:t>bulk</m:t>
                        </m:r>
                      </m:sub>
                    </m:sSub>
                  </m:oMath>
                </a14:m>
                <a:r>
                  <a:rPr lang="en-US" kern="0" dirty="0" smtClean="0"/>
                  <a:t> hold for LMA </a:t>
                </a:r>
                <a:r>
                  <a:rPr lang="en-US" kern="0" dirty="0" err="1" smtClean="0"/>
                  <a:t>titania</a:t>
                </a:r>
                <a:r>
                  <a:rPr lang="en-US" kern="0" dirty="0" smtClean="0"/>
                  <a:t> doped </a:t>
                </a:r>
                <a:r>
                  <a:rPr lang="en-US" kern="0" dirty="0" err="1" smtClean="0"/>
                  <a:t>tantala</a:t>
                </a:r>
                <a:endParaRPr lang="en-US" kern="0" dirty="0" smtClean="0"/>
              </a:p>
              <a:p>
                <a:pPr marL="457200" lvl="1" indent="0">
                  <a:buNone/>
                  <a:defRPr/>
                </a:pPr>
                <a:r>
                  <a:rPr lang="en-US" sz="2400" kern="0" dirty="0" smtClean="0"/>
                  <a:t>Could optimize coating design</a:t>
                </a:r>
              </a:p>
              <a:p>
                <a:pPr marL="457200" lvl="1" indent="0">
                  <a:buNone/>
                  <a:defRPr/>
                </a:pPr>
                <a:r>
                  <a:rPr lang="en-US" sz="2400" kern="0" dirty="0" smtClean="0"/>
                  <a:t>Restore the 10% loss in rate</a:t>
                </a:r>
                <a:endParaRPr lang="en-US" sz="2400" kern="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295400"/>
                <a:ext cx="7653338" cy="2133600"/>
              </a:xfrm>
              <a:prstGeom prst="rect">
                <a:avLst/>
              </a:prstGeom>
              <a:blipFill rotWithShape="1">
                <a:blip r:embed="rId4"/>
                <a:stretch>
                  <a:fillRect l="-1753" t="-3714" r="-33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Follow Up Work</a:t>
            </a:r>
          </a:p>
        </p:txBody>
      </p:sp>
      <p:pic>
        <p:nvPicPr>
          <p:cNvPr id="20484" name="Picture 4" descr="C:\Users\harry\Pictures\Work\LIGO\Samples\AlGaAs\2017-6-13 Blank Thin Substrates\IMG_0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53262"/>
            <a:ext cx="7315200" cy="2895600"/>
          </a:xfrm>
        </p:spPr>
        <p:txBody>
          <a:bodyPr/>
          <a:lstStyle/>
          <a:p>
            <a:r>
              <a:rPr lang="en-US" sz="2800" dirty="0" smtClean="0"/>
              <a:t>Anneal this sample and </a:t>
            </a:r>
            <a:r>
              <a:rPr lang="en-US" sz="2800" dirty="0" err="1" smtClean="0"/>
              <a:t>remeasure</a:t>
            </a:r>
            <a:endParaRPr lang="en-US" sz="2800" dirty="0" smtClean="0"/>
          </a:p>
          <a:p>
            <a:r>
              <a:rPr lang="en-US" sz="2800" dirty="0" smtClean="0"/>
              <a:t>Measure LMA annealed sample</a:t>
            </a:r>
          </a:p>
          <a:p>
            <a:pPr marL="457200" lvl="1" indent="0">
              <a:buNone/>
            </a:pPr>
            <a:r>
              <a:rPr lang="en-US" sz="2400" dirty="0" smtClean="0"/>
              <a:t>Thinner substrate</a:t>
            </a:r>
          </a:p>
          <a:p>
            <a:pPr marL="457200" lvl="1" indent="0">
              <a:buNone/>
            </a:pPr>
            <a:r>
              <a:rPr lang="en-US" sz="2400" dirty="0" smtClean="0"/>
              <a:t>Lower mode frequencies</a:t>
            </a:r>
          </a:p>
          <a:p>
            <a:pPr marL="457200" lvl="1" indent="0">
              <a:buNone/>
            </a:pPr>
            <a:r>
              <a:rPr lang="en-US" sz="2400" dirty="0" smtClean="0"/>
              <a:t>More energy in coating</a:t>
            </a:r>
          </a:p>
          <a:p>
            <a:r>
              <a:rPr lang="en-US" sz="2800" dirty="0" smtClean="0"/>
              <a:t>Improve Q and energy ratio uncertainties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2895600" y="4043633"/>
            <a:ext cx="6330176" cy="289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Measure thin film silica</a:t>
            </a:r>
          </a:p>
          <a:p>
            <a:r>
              <a:rPr lang="en-US" sz="2400" kern="0" dirty="0" smtClean="0"/>
              <a:t>Measure other amorphous materials</a:t>
            </a:r>
          </a:p>
          <a:p>
            <a:r>
              <a:rPr lang="en-US" sz="2400" kern="0" dirty="0" smtClean="0"/>
              <a:t>Develop optimization code</a:t>
            </a:r>
          </a:p>
          <a:p>
            <a:r>
              <a:rPr lang="en-US" sz="2400" kern="0" dirty="0" smtClean="0"/>
              <a:t>Further theory work for crystals</a:t>
            </a:r>
          </a:p>
          <a:p>
            <a:pPr marL="457200" lvl="1" indent="0">
              <a:buNone/>
            </a:pPr>
            <a:r>
              <a:rPr lang="en-US" sz="2000" kern="0" dirty="0" smtClean="0"/>
              <a:t>Lovelace et al working on this</a:t>
            </a:r>
          </a:p>
          <a:p>
            <a:r>
              <a:rPr lang="en-US" sz="2400" kern="0" dirty="0" smtClean="0"/>
              <a:t>Direct thermal noise measurements</a:t>
            </a:r>
          </a:p>
          <a:p>
            <a:pPr marL="457200" lvl="1" indent="0">
              <a:buNone/>
            </a:pPr>
            <a:r>
              <a:rPr lang="en-US" sz="2000" kern="0" dirty="0" smtClean="0"/>
              <a:t>AEI </a:t>
            </a:r>
            <a:r>
              <a:rPr lang="en-US" sz="2000" kern="0" dirty="0" smtClean="0"/>
              <a:t>results with </a:t>
            </a:r>
            <a:r>
              <a:rPr lang="en-US" sz="2000" kern="0" dirty="0" err="1" smtClean="0"/>
              <a:t>AlGaAs</a:t>
            </a:r>
            <a:endParaRPr lang="en-US" sz="2000" kern="0" dirty="0" smtClean="0"/>
          </a:p>
          <a:p>
            <a:endParaRPr lang="en-US" kern="0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93240"/>
            <a:ext cx="2667000" cy="252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 descr="Image result for annealing furn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16" y="2444158"/>
            <a:ext cx="1682683" cy="128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2209800"/>
          </a:xfrm>
        </p:spPr>
        <p:txBody>
          <a:bodyPr/>
          <a:lstStyle/>
          <a:p>
            <a:r>
              <a:rPr lang="en-US" altLang="en-US" sz="2800" dirty="0" smtClean="0"/>
              <a:t>Experimental technique works</a:t>
            </a:r>
          </a:p>
          <a:p>
            <a:pPr marL="457200" lvl="1" indent="0">
              <a:buFontTx/>
              <a:buNone/>
            </a:pPr>
            <a:r>
              <a:rPr lang="en-US" altLang="en-US" sz="2400" dirty="0"/>
              <a:t>T</a:t>
            </a:r>
            <a:r>
              <a:rPr lang="en-US" altLang="en-US" sz="2400" dirty="0" smtClean="0"/>
              <a:t>hin disks have shear and bulk energy</a:t>
            </a:r>
          </a:p>
          <a:p>
            <a:r>
              <a:rPr lang="en-US" altLang="en-US" sz="2800" dirty="0" smtClean="0"/>
              <a:t>Suggestive of frequency dependence</a:t>
            </a:r>
          </a:p>
          <a:p>
            <a:r>
              <a:rPr lang="en-US" altLang="en-US" sz="2800" dirty="0" smtClean="0"/>
              <a:t>Need lower uncertainties/more measurements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19400" y="3276600"/>
            <a:ext cx="6400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dirty="0" smtClean="0"/>
              <a:t>2</a:t>
            </a:r>
            <a:r>
              <a:rPr lang="en-US" altLang="en-US" sz="2800" kern="0" baseline="30000" dirty="0" smtClean="0"/>
              <a:t>nd</a:t>
            </a:r>
            <a:r>
              <a:rPr lang="en-US" altLang="en-US" sz="2800" kern="0" dirty="0" smtClean="0"/>
              <a:t> Gen detector noise may be higher than expected</a:t>
            </a:r>
          </a:p>
          <a:p>
            <a:r>
              <a:rPr lang="en-US" altLang="en-US" sz="2800" kern="0" dirty="0" smtClean="0"/>
              <a:t>Possible improvement with LIGO A+</a:t>
            </a:r>
          </a:p>
          <a:p>
            <a:pPr marL="457200" lvl="1" indent="0">
              <a:buNone/>
            </a:pPr>
            <a:r>
              <a:rPr lang="en-US" altLang="en-US" sz="2400" kern="0" dirty="0" smtClean="0"/>
              <a:t>Not full 2X improvement </a:t>
            </a:r>
          </a:p>
          <a:p>
            <a:r>
              <a:rPr lang="en-US" altLang="en-US" sz="2800" kern="0" dirty="0"/>
              <a:t>E</a:t>
            </a:r>
            <a:r>
              <a:rPr lang="en-US" altLang="en-US" sz="2800" kern="0" dirty="0" smtClean="0"/>
              <a:t>xplore more materials </a:t>
            </a:r>
          </a:p>
          <a:p>
            <a:r>
              <a:rPr lang="en-US" altLang="en-US" sz="2800" kern="0" dirty="0" smtClean="0"/>
              <a:t>Important issue for crystals </a:t>
            </a:r>
          </a:p>
          <a:p>
            <a:pPr marL="457200" lvl="1" indent="0">
              <a:buNone/>
            </a:pPr>
            <a:r>
              <a:rPr lang="en-US" altLang="en-US" sz="2400" kern="0" dirty="0" smtClean="0"/>
              <a:t>Sapphire, silicon, </a:t>
            </a:r>
            <a:r>
              <a:rPr lang="en-US" altLang="en-US" sz="2400" kern="0" dirty="0" err="1" smtClean="0"/>
              <a:t>AlGaAs</a:t>
            </a:r>
            <a:r>
              <a:rPr lang="en-US" altLang="en-US" sz="2400" kern="0" dirty="0" smtClean="0"/>
              <a:t>, </a:t>
            </a:r>
            <a:r>
              <a:rPr lang="en-US" altLang="en-US" sz="2400" kern="0" dirty="0" err="1" smtClean="0"/>
              <a:t>AlGaP</a:t>
            </a:r>
            <a:r>
              <a:rPr lang="en-US" altLang="en-US" sz="2400" kern="0" dirty="0" smtClean="0"/>
              <a:t>, etc.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13970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47" y="1687512"/>
            <a:ext cx="1376082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harry\Downloads\GreggP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" b="49409"/>
          <a:stretch>
            <a:fillRect/>
          </a:stretch>
        </p:blipFill>
        <p:spPr bwMode="auto">
          <a:xfrm>
            <a:off x="228599" y="3349625"/>
            <a:ext cx="252160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C:\Users\harry\Pictures\Work\LIGO\Samples\AlGaAs\20150922_16313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21329" r="8999" b="32003"/>
          <a:stretch/>
        </p:blipFill>
        <p:spPr bwMode="auto">
          <a:xfrm>
            <a:off x="239484" y="5334000"/>
            <a:ext cx="257991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 from Coating Noise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3810000"/>
            <a:ext cx="8763000" cy="1828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Coating thermal noise decreases Advanced LIGO design sensitivity between 40-300 Hz</a:t>
            </a:r>
          </a:p>
          <a:p>
            <a:pPr>
              <a:defRPr/>
            </a:pPr>
            <a:r>
              <a:rPr lang="en-US" dirty="0" smtClean="0"/>
              <a:t>Reduces astronomical reach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378325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1910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25525" y="5562600"/>
          <a:ext cx="73152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2484120"/>
                <a:gridCol w="2819400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Coating/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Inspiral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Binary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Neutron Stars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GW150914 Black Holes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aLIGO</a:t>
                      </a:r>
                      <a:r>
                        <a:rPr lang="en-US" sz="1800" dirty="0" smtClean="0"/>
                        <a:t> Coating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190 </a:t>
                      </a:r>
                      <a:r>
                        <a:rPr lang="en-US" sz="1800" dirty="0" err="1" smtClean="0"/>
                        <a:t>Mpc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1740 </a:t>
                      </a:r>
                      <a:r>
                        <a:rPr lang="en-US" sz="1800" dirty="0" err="1" smtClean="0"/>
                        <a:t>Mpc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Coating Noise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230 </a:t>
                      </a:r>
                      <a:r>
                        <a:rPr lang="en-US" sz="1800" dirty="0" err="1" smtClean="0"/>
                        <a:t>Mpc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2110 </a:t>
                      </a:r>
                      <a:r>
                        <a:rPr lang="en-US" sz="1800" dirty="0" err="1" smtClean="0"/>
                        <a:t>Mpc</a:t>
                      </a:r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0" y="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r:id="rId4" imgW="5875220" imgH="4287526" progId="">
                  <p:embed/>
                </p:oleObj>
              </mc:Choice>
              <mc:Fallback>
                <p:oleObj r:id="rId4" imgW="5875220" imgH="4287526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20000" cy="1141413"/>
          </a:xfrm>
          <a:noFill/>
        </p:spPr>
        <p:txBody>
          <a:bodyPr lIns="92160" tIns="46080" rIns="92160" bIns="46080" anchor="b"/>
          <a:lstStyle/>
          <a:p>
            <a:pPr eaLnBrk="1" hangingPunct="1"/>
            <a:r>
              <a:rPr lang="en-GB" altLang="en-US" smtClean="0"/>
              <a:t>Coating Thermal Noise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-1" y="3810000"/>
            <a:ext cx="52689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iandra GD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iandra G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iandra G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iandra G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iandra G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iandra G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iandra G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iandra G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iandra GD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latin typeface="Arial" pitchFamily="34" charset="0"/>
              </a:rPr>
              <a:t>Measured from quality factor Q of </a:t>
            </a:r>
            <a:r>
              <a:rPr lang="en-US" altLang="en-US" sz="2400" dirty="0" smtClean="0">
                <a:latin typeface="Arial" pitchFamily="34" charset="0"/>
              </a:rPr>
              <a:t>normal modes of coated </a:t>
            </a:r>
            <a:r>
              <a:rPr lang="en-US" altLang="en-US" sz="2400" dirty="0">
                <a:latin typeface="Arial" pitchFamily="34" charset="0"/>
              </a:rPr>
              <a:t>disks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 smtClean="0">
                <a:latin typeface="Arial" pitchFamily="34" charset="0"/>
              </a:rPr>
              <a:t>Mechanical loss of coating contributes to overall energy loss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 smtClean="0">
                <a:latin typeface="Arial" pitchFamily="34" charset="0"/>
              </a:rPr>
              <a:t>Energy loss in silica substrate typically negligible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 smtClean="0">
                <a:latin typeface="Arial" pitchFamily="34" charset="0"/>
              </a:rPr>
              <a:t>Generally no interaction between coating and substrate</a:t>
            </a:r>
            <a:endParaRPr lang="en-US" altLang="en-US" sz="2400" dirty="0">
              <a:latin typeface="Arial" pitchFamily="34" charset="0"/>
            </a:endParaRPr>
          </a:p>
        </p:txBody>
      </p:sp>
      <p:pic>
        <p:nvPicPr>
          <p:cNvPr id="9222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779838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7202" y="1295400"/>
                <a:ext cx="7196198" cy="1285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sz="3600" b="0" i="0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coating</m:t>
                          </m:r>
                        </m:sub>
                      </m:sSub>
                      <m:d>
                        <m:d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/>
                                </a:rPr>
                                <m:t>coat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/>
                                </a:rPr>
                                <m:t>sub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02" y="1295400"/>
                <a:ext cx="7196198" cy="12858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5"/>
              <p:cNvSpPr txBox="1">
                <a:spLocks noChangeArrowheads="1"/>
              </p:cNvSpPr>
              <p:nvPr/>
            </p:nvSpPr>
            <p:spPr bwMode="auto">
              <a:xfrm>
                <a:off x="54429" y="2548116"/>
                <a:ext cx="8885238" cy="1261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aiandra GD" pitchFamily="34" charset="0"/>
                  </a:defRPr>
                </a:lvl1pPr>
                <a:lvl2pPr marL="800100" indent="-3429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aiandra G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aiandra G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aiandra G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Maiandra G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Maiandra G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Maiandra G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Maiandra G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Maiandra GD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 smtClean="0">
                    <a:latin typeface="Arial" pitchFamily="34" charset="0"/>
                  </a:rPr>
                  <a:t>Mechanical loss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altLang="en-US" sz="2800" dirty="0" smtClean="0">
                    <a:latin typeface="Arial" pitchFamily="34" charset="0"/>
                  </a:rPr>
                  <a:t> crucial to predicting thermal noise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 smtClean="0">
                    <a:latin typeface="Arial" pitchFamily="34" charset="0"/>
                  </a:rPr>
                  <a:t>Not tabulated as not used in many other applications</a:t>
                </a:r>
              </a:p>
              <a:p>
                <a:pPr marL="457200" lvl="1" indent="0" eaLnBrk="1" hangingPunct="1">
                  <a:spcBef>
                    <a:spcPct val="0"/>
                  </a:spcBef>
                  <a:buNone/>
                </a:pPr>
                <a:r>
                  <a:rPr lang="en-US" altLang="en-US" sz="2000" dirty="0" smtClean="0">
                    <a:latin typeface="Arial" pitchFamily="34" charset="0"/>
                  </a:rPr>
                  <a:t>Also depends on many parameters</a:t>
                </a:r>
                <a:endParaRPr lang="en-US" altLang="en-US" sz="2000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29" y="2548116"/>
                <a:ext cx="8885238" cy="1261884"/>
              </a:xfrm>
              <a:prstGeom prst="rect">
                <a:avLst/>
              </a:prstGeom>
              <a:blipFill rotWithShape="1">
                <a:blip r:embed="rId8"/>
                <a:stretch>
                  <a:fillRect l="-1235" t="-4831" r="-480" b="-82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55" name="Picture 39" descr="C:\Users\harry\Pictures\Work\LIGO\MIT Lab\coating sample\IMG_293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8" t="13331" r="26000" b="9336"/>
          <a:stretch/>
        </p:blipFill>
        <p:spPr bwMode="auto">
          <a:xfrm>
            <a:off x="7637757" y="3581400"/>
            <a:ext cx="1301910" cy="11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Multiple Loss 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0" y="1295400"/>
                <a:ext cx="5715000" cy="3429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en-US" altLang="en-US" sz="2800" kern="0" dirty="0" smtClean="0"/>
                  <a:t>Current literature reports mechanical loss as single value</a:t>
                </a:r>
              </a:p>
              <a:p>
                <a:pPr>
                  <a:defRPr/>
                </a:pPr>
                <a:r>
                  <a:rPr lang="en-US" altLang="en-US" sz="2800" kern="0" dirty="0" smtClean="0"/>
                  <a:t>Elasticity theory shows materials have multiple loss angles</a:t>
                </a:r>
              </a:p>
              <a:p>
                <a:pPr marL="457200" lvl="1" indent="0">
                  <a:buFontTx/>
                  <a:buNone/>
                  <a:defRPr/>
                </a:pPr>
                <a:r>
                  <a:rPr lang="en-US" altLang="en-US" sz="2000" kern="0" dirty="0" smtClean="0"/>
                  <a:t>Imaginary component of elastic constants</a:t>
                </a:r>
              </a:p>
              <a:p>
                <a:pPr marL="457200" lvl="1" indent="0">
                  <a:buFontTx/>
                  <a:buNone/>
                  <a:defRPr/>
                </a:pPr>
                <a:r>
                  <a:rPr lang="en-US" altLang="en-US" sz="2000" kern="0" dirty="0" smtClean="0"/>
                  <a:t>Amorphous materials have 2 constants (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latin typeface="Cambria Math"/>
                      </a:rPr>
                      <m:t>𝑌</m:t>
                    </m:r>
                    <m:r>
                      <a:rPr lang="en-US" altLang="en-US" sz="2000" b="0" i="1" kern="0" smtClean="0">
                        <a:latin typeface="Cambria Math"/>
                      </a:rPr>
                      <m:t>,</m:t>
                    </m:r>
                    <m:r>
                      <a:rPr lang="en-US" altLang="en-US" sz="2000" b="0" i="1" kern="0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altLang="en-US" sz="2000" kern="0" dirty="0" smtClean="0"/>
                  <a:t>)</a:t>
                </a:r>
              </a:p>
              <a:p>
                <a:pPr marL="457200" lvl="1" indent="0">
                  <a:buFontTx/>
                  <a:buNone/>
                  <a:defRPr/>
                </a:pPr>
                <a:r>
                  <a:rPr lang="en-US" altLang="en-US" sz="2000" kern="0" dirty="0" smtClean="0"/>
                  <a:t>Crystals (</a:t>
                </a:r>
                <a:r>
                  <a:rPr lang="en-US" altLang="en-US" sz="2000" kern="0" dirty="0" err="1" smtClean="0"/>
                  <a:t>AlGaAs</a:t>
                </a:r>
                <a:r>
                  <a:rPr lang="en-US" altLang="en-US" sz="2000" kern="0" dirty="0" smtClean="0"/>
                  <a:t>, </a:t>
                </a:r>
                <a:r>
                  <a:rPr lang="en-US" altLang="en-US" sz="2000" kern="0" dirty="0" err="1" smtClean="0"/>
                  <a:t>AlGaP</a:t>
                </a:r>
                <a:r>
                  <a:rPr lang="en-US" altLang="en-US" sz="2000" kern="0" dirty="0" smtClean="0"/>
                  <a:t>, sapphire, silicon) can have more than 2 elastic constants</a:t>
                </a:r>
                <a:endParaRPr lang="en-US" altLang="en-US" sz="2000" kern="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295400"/>
                <a:ext cx="5715000" cy="3429000"/>
              </a:xfrm>
              <a:prstGeom prst="rect">
                <a:avLst/>
              </a:prstGeom>
              <a:blipFill rotWithShape="1">
                <a:blip r:embed="rId3"/>
                <a:stretch>
                  <a:fillRect l="-1812" t="-1779" r="-29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47" y="1638300"/>
            <a:ext cx="354133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63" y="4724400"/>
            <a:ext cx="91122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>Hong et al Phys. Rev. D </a:t>
            </a:r>
            <a:r>
              <a:rPr lang="en-US" altLang="en-US" b="1" kern="0" dirty="0" smtClean="0"/>
              <a:t>87</a:t>
            </a:r>
            <a:r>
              <a:rPr lang="en-US" altLang="en-US" kern="0" dirty="0" smtClean="0"/>
              <a:t> (2013) 082001 showed how to calculate thermal noise from loss associated with shear and bulk strains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Hong Model</a:t>
            </a:r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104775" y="1412875"/>
            <a:ext cx="2143125" cy="2889250"/>
            <a:chOff x="105002" y="1413555"/>
            <a:chExt cx="2143125" cy="2889250"/>
          </a:xfrm>
        </p:grpSpPr>
        <p:sp>
          <p:nvSpPr>
            <p:cNvPr id="5" name="Freeform 4"/>
            <p:cNvSpPr/>
            <p:nvPr/>
          </p:nvSpPr>
          <p:spPr bwMode="auto">
            <a:xfrm>
              <a:off x="708252" y="2385105"/>
              <a:ext cx="1071563" cy="104616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F5"/>
            </a:solidFill>
            <a:ln w="29160">
              <a:solidFill>
                <a:srgbClr val="FFFF99"/>
              </a:solidFill>
              <a:prstDash val="solid"/>
            </a:ln>
          </p:spPr>
          <p:txBody>
            <a:bodyPr wrap="none" lIns="104400" tIns="59400" rIns="104400" bIns="59400" anchor="ctr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947965" y="2618468"/>
              <a:ext cx="593725" cy="57943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F5"/>
            </a:solidFill>
            <a:ln w="29160">
              <a:solidFill>
                <a:srgbClr val="FFFF99"/>
              </a:solidFill>
              <a:prstDash val="solid"/>
            </a:ln>
          </p:spPr>
          <p:txBody>
            <a:bodyPr wrap="none" lIns="104400" tIns="59400" rIns="104400" bIns="59400" anchor="ctr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541690" y="2851830"/>
              <a:ext cx="238125" cy="123825"/>
            </a:xfrm>
            <a:custGeom>
              <a:avLst>
                <a:gd name="f0" fmla="val 43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10800"/>
                <a:gd name="f10" fmla="pin 0 f1 10800"/>
                <a:gd name="f11" fmla="val f9"/>
                <a:gd name="f12" fmla="val f10"/>
                <a:gd name="f13" fmla="+- 21600 0 f9"/>
                <a:gd name="f14" fmla="+- 21600 0 f10"/>
                <a:gd name="f15" fmla="+- 10800 0 f10"/>
                <a:gd name="f16" fmla="*/ f9 f7 1"/>
                <a:gd name="f17" fmla="*/ f10 f8 1"/>
                <a:gd name="f18" fmla="*/ f9 f15 1"/>
                <a:gd name="f19" fmla="*/ f14 f8 1"/>
                <a:gd name="f20" fmla="*/ f12 f8 1"/>
                <a:gd name="f21" fmla="*/ f18 1 10800"/>
                <a:gd name="f22" fmla="+- 21600 0 f21"/>
                <a:gd name="f23" fmla="*/ f21 f7 1"/>
                <a:gd name="f24" fmla="*/ f22 f7 1"/>
              </a:gdLst>
              <a:ahLst>
                <a:ahXY gdRefX="f0" minX="f4" maxX="f6" gdRefY="f1" minY="f4" maxY="f6">
                  <a:pos x="f16" y="f1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0" r="f24" b="f19"/>
              <a:pathLst>
                <a:path w="21600" h="21600">
                  <a:moveTo>
                    <a:pt x="f4" y="f6"/>
                  </a:moveTo>
                  <a:lnTo>
                    <a:pt x="f11" y="f4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3" y="f4"/>
                  </a:lnTo>
                  <a:lnTo>
                    <a:pt x="f5" y="f6"/>
                  </a:lnTo>
                  <a:lnTo>
                    <a:pt x="f13" y="f5"/>
                  </a:lnTo>
                  <a:lnTo>
                    <a:pt x="f13" y="f14"/>
                  </a:lnTo>
                  <a:lnTo>
                    <a:pt x="f11" y="f14"/>
                  </a:lnTo>
                  <a:lnTo>
                    <a:pt x="f11" y="f5"/>
                  </a:lnTo>
                  <a:close/>
                </a:path>
              </a:pathLst>
            </a:custGeom>
            <a:noFill/>
            <a:ln w="12600">
              <a:solidFill>
                <a:srgbClr val="000000"/>
              </a:solidFill>
              <a:prstDash val="solid"/>
            </a:ln>
          </p:spPr>
          <p:txBody>
            <a:bodyPr wrap="none" lIns="96120" tIns="51120" rIns="96120" bIns="51120" anchor="ctr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697140" y="2851830"/>
              <a:ext cx="239712" cy="123825"/>
            </a:xfrm>
            <a:custGeom>
              <a:avLst>
                <a:gd name="f0" fmla="val 43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10800"/>
                <a:gd name="f10" fmla="pin 0 f1 10800"/>
                <a:gd name="f11" fmla="val f9"/>
                <a:gd name="f12" fmla="val f10"/>
                <a:gd name="f13" fmla="+- 21600 0 f9"/>
                <a:gd name="f14" fmla="+- 21600 0 f10"/>
                <a:gd name="f15" fmla="+- 10800 0 f10"/>
                <a:gd name="f16" fmla="*/ f9 f7 1"/>
                <a:gd name="f17" fmla="*/ f10 f8 1"/>
                <a:gd name="f18" fmla="*/ f9 f15 1"/>
                <a:gd name="f19" fmla="*/ f14 f8 1"/>
                <a:gd name="f20" fmla="*/ f12 f8 1"/>
                <a:gd name="f21" fmla="*/ f18 1 10800"/>
                <a:gd name="f22" fmla="+- 21600 0 f21"/>
                <a:gd name="f23" fmla="*/ f21 f7 1"/>
                <a:gd name="f24" fmla="*/ f22 f7 1"/>
              </a:gdLst>
              <a:ahLst>
                <a:ahXY gdRefX="f0" minX="f4" maxX="f6" gdRefY="f1" minY="f4" maxY="f6">
                  <a:pos x="f16" y="f1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0" r="f24" b="f19"/>
              <a:pathLst>
                <a:path w="21600" h="21600">
                  <a:moveTo>
                    <a:pt x="f4" y="f6"/>
                  </a:moveTo>
                  <a:lnTo>
                    <a:pt x="f11" y="f4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3" y="f4"/>
                  </a:lnTo>
                  <a:lnTo>
                    <a:pt x="f5" y="f6"/>
                  </a:lnTo>
                  <a:lnTo>
                    <a:pt x="f13" y="f5"/>
                  </a:lnTo>
                  <a:lnTo>
                    <a:pt x="f13" y="f14"/>
                  </a:lnTo>
                  <a:lnTo>
                    <a:pt x="f11" y="f14"/>
                  </a:lnTo>
                  <a:lnTo>
                    <a:pt x="f11" y="f5"/>
                  </a:lnTo>
                  <a:close/>
                </a:path>
              </a:pathLst>
            </a:custGeom>
            <a:noFill/>
            <a:ln w="12600">
              <a:solidFill>
                <a:srgbClr val="000000"/>
              </a:solidFill>
              <a:prstDash val="solid"/>
            </a:ln>
          </p:spPr>
          <p:txBody>
            <a:bodyPr wrap="none" lIns="96120" tIns="51120" rIns="96120" bIns="51120" anchor="ctr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176565" y="2385105"/>
              <a:ext cx="125412" cy="233363"/>
            </a:xfrm>
            <a:custGeom>
              <a:avLst>
                <a:gd name="f0" fmla="val 5400"/>
                <a:gd name="f1" fmla="val 43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10800"/>
                <a:gd name="f10" fmla="pin 0 f1 10800"/>
                <a:gd name="f11" fmla="val f9"/>
                <a:gd name="f12" fmla="val f10"/>
                <a:gd name="f13" fmla="+- 21600 0 f9"/>
                <a:gd name="f14" fmla="+- 21600 0 f10"/>
                <a:gd name="f15" fmla="+- 10800 0 f9"/>
                <a:gd name="f16" fmla="*/ f9 f7 1"/>
                <a:gd name="f17" fmla="*/ f10 f8 1"/>
                <a:gd name="f18" fmla="*/ f10 f15 1"/>
                <a:gd name="f19" fmla="*/ f11 f7 1"/>
                <a:gd name="f20" fmla="*/ f13 f7 1"/>
                <a:gd name="f21" fmla="*/ f18 1 10800"/>
                <a:gd name="f22" fmla="+- 21600 0 f21"/>
                <a:gd name="f23" fmla="*/ f21 f8 1"/>
                <a:gd name="f24" fmla="*/ f22 f8 1"/>
              </a:gdLst>
              <a:ahLst>
                <a:ahXY gdRefX="f0" minX="f4" maxX="f6" gdRefY="f1" minY="f4" maxY="f6">
                  <a:pos x="f16" y="f1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3" r="f20" b="f24"/>
              <a:pathLst>
                <a:path w="21600" h="21600">
                  <a:moveTo>
                    <a:pt x="f4" y="f12"/>
                  </a:moveTo>
                  <a:lnTo>
                    <a:pt x="f6" y="f4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14"/>
                  </a:lnTo>
                  <a:lnTo>
                    <a:pt x="f5" y="f14"/>
                  </a:lnTo>
                  <a:lnTo>
                    <a:pt x="f6" y="f5"/>
                  </a:lnTo>
                  <a:lnTo>
                    <a:pt x="f4" y="f14"/>
                  </a:lnTo>
                  <a:lnTo>
                    <a:pt x="f11" y="f14"/>
                  </a:lnTo>
                  <a:lnTo>
                    <a:pt x="f11" y="f12"/>
                  </a:lnTo>
                  <a:close/>
                </a:path>
              </a:pathLst>
            </a:custGeom>
            <a:solidFill>
              <a:srgbClr val="CFE7F5"/>
            </a:solidFill>
            <a:ln w="12600">
              <a:solidFill>
                <a:srgbClr val="000000"/>
              </a:solidFill>
              <a:prstDash val="solid"/>
            </a:ln>
          </p:spPr>
          <p:txBody>
            <a:bodyPr wrap="none" lIns="96120" tIns="51120" rIns="96120" bIns="51120" anchor="ctr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76565" y="3209018"/>
              <a:ext cx="127000" cy="231775"/>
            </a:xfrm>
            <a:custGeom>
              <a:avLst>
                <a:gd name="f0" fmla="val 5400"/>
                <a:gd name="f1" fmla="val 43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10800"/>
                <a:gd name="f10" fmla="pin 0 f1 10800"/>
                <a:gd name="f11" fmla="val f9"/>
                <a:gd name="f12" fmla="val f10"/>
                <a:gd name="f13" fmla="+- 21600 0 f9"/>
                <a:gd name="f14" fmla="+- 21600 0 f10"/>
                <a:gd name="f15" fmla="+- 10800 0 f9"/>
                <a:gd name="f16" fmla="*/ f9 f7 1"/>
                <a:gd name="f17" fmla="*/ f10 f8 1"/>
                <a:gd name="f18" fmla="*/ f10 f15 1"/>
                <a:gd name="f19" fmla="*/ f11 f7 1"/>
                <a:gd name="f20" fmla="*/ f13 f7 1"/>
                <a:gd name="f21" fmla="*/ f18 1 10800"/>
                <a:gd name="f22" fmla="+- 21600 0 f21"/>
                <a:gd name="f23" fmla="*/ f21 f8 1"/>
                <a:gd name="f24" fmla="*/ f22 f8 1"/>
              </a:gdLst>
              <a:ahLst>
                <a:ahXY gdRefX="f0" minX="f4" maxX="f6" gdRefY="f1" minY="f4" maxY="f6">
                  <a:pos x="f16" y="f1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3" r="f20" b="f24"/>
              <a:pathLst>
                <a:path w="21600" h="21600">
                  <a:moveTo>
                    <a:pt x="f4" y="f12"/>
                  </a:moveTo>
                  <a:lnTo>
                    <a:pt x="f6" y="f4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14"/>
                  </a:lnTo>
                  <a:lnTo>
                    <a:pt x="f5" y="f14"/>
                  </a:lnTo>
                  <a:lnTo>
                    <a:pt x="f6" y="f5"/>
                  </a:lnTo>
                  <a:lnTo>
                    <a:pt x="f4" y="f14"/>
                  </a:lnTo>
                  <a:lnTo>
                    <a:pt x="f11" y="f14"/>
                  </a:lnTo>
                  <a:lnTo>
                    <a:pt x="f11" y="f12"/>
                  </a:lnTo>
                  <a:close/>
                </a:path>
              </a:pathLst>
            </a:custGeom>
            <a:solidFill>
              <a:srgbClr val="CFE7F5"/>
            </a:solidFill>
            <a:ln w="12600">
              <a:solidFill>
                <a:srgbClr val="000000"/>
              </a:solidFill>
              <a:prstDash val="solid"/>
            </a:ln>
          </p:spPr>
          <p:txBody>
            <a:bodyPr wrap="none" lIns="96120" tIns="51120" rIns="96120" bIns="51120" anchor="ctr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662215" y="1527855"/>
              <a:ext cx="1182687" cy="6223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atin typeface="Arial" pitchFamily="18"/>
                  <a:ea typeface="Droid Sans Fallback" pitchFamily="2"/>
                  <a:cs typeface="Lohit Hindi" pitchFamily="2"/>
                </a:rPr>
                <a:t>Bulk</a:t>
              </a: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05002" y="1413555"/>
              <a:ext cx="2143125" cy="288925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0080">
              <a:solidFill>
                <a:srgbClr val="FFFFFF"/>
              </a:solidFill>
              <a:prstDash val="solid"/>
            </a:ln>
          </p:spPr>
          <p:txBody>
            <a:bodyPr wrap="none" lIns="95040" tIns="50040" rIns="95040" bIns="50040" anchor="ctr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</p:grp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63500" y="3763963"/>
            <a:ext cx="3668713" cy="2889250"/>
            <a:chOff x="2487839" y="1413555"/>
            <a:chExt cx="3668713" cy="2889250"/>
          </a:xfrm>
        </p:grpSpPr>
        <p:sp>
          <p:nvSpPr>
            <p:cNvPr id="11" name="Freeform 10"/>
            <p:cNvSpPr/>
            <p:nvPr/>
          </p:nvSpPr>
          <p:spPr bwMode="auto">
            <a:xfrm>
              <a:off x="2752952" y="2704192"/>
              <a:ext cx="1323975" cy="4302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F5"/>
            </a:solidFill>
            <a:ln w="29160">
              <a:solidFill>
                <a:srgbClr val="FFFF99"/>
              </a:solidFill>
              <a:prstDash val="solid"/>
            </a:ln>
          </p:spPr>
          <p:txBody>
            <a:bodyPr wrap="none" lIns="104400" tIns="59400" rIns="104400" bIns="59400" anchor="ctr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131027" y="2696255"/>
              <a:ext cx="717550" cy="56197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F5"/>
            </a:solidFill>
            <a:ln w="29160">
              <a:solidFill>
                <a:srgbClr val="FFFF99"/>
              </a:solidFill>
              <a:prstDash val="solid"/>
            </a:ln>
          </p:spPr>
          <p:txBody>
            <a:bodyPr wrap="none" lIns="104400" tIns="59400" rIns="104400" bIns="59400" anchor="ctr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810227" y="2858180"/>
              <a:ext cx="252412" cy="122237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CFE7F5"/>
            </a:solidFill>
            <a:ln w="12600">
              <a:solidFill>
                <a:srgbClr val="000000"/>
              </a:solidFill>
              <a:prstDash val="solid"/>
            </a:ln>
          </p:spPr>
          <p:txBody>
            <a:bodyPr wrap="none" lIns="96120" tIns="51120" rIns="96120" bIns="51120" anchor="ctr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751364" y="2858180"/>
              <a:ext cx="252413" cy="122237"/>
            </a:xfrm>
            <a:custGeom>
              <a:avLst>
                <a:gd name="f0" fmla="val 54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21600 f7 1"/>
                <a:gd name="f17" fmla="*/ f12 f11 1"/>
                <a:gd name="f18" fmla="*/ f13 f8 1"/>
                <a:gd name="f19" fmla="*/ f11 f8 1"/>
                <a:gd name="f20" fmla="*/ f17 1 10800"/>
                <a:gd name="f21" fmla="+- f12 0 f20"/>
                <a:gd name="f22" fmla="*/ f21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19" r="f16" b="f18"/>
              <a:pathLst>
                <a:path w="21600" h="21600">
                  <a:moveTo>
                    <a:pt x="f5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4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5" y="f13"/>
                  </a:lnTo>
                  <a:close/>
                </a:path>
              </a:pathLst>
            </a:custGeom>
            <a:solidFill>
              <a:srgbClr val="CFE7F5"/>
            </a:solidFill>
            <a:ln w="12600">
              <a:solidFill>
                <a:srgbClr val="000000"/>
              </a:solidFill>
              <a:prstDash val="solid"/>
            </a:ln>
          </p:spPr>
          <p:txBody>
            <a:bodyPr wrap="none" lIns="96120" tIns="51120" rIns="96120" bIns="51120" anchor="ctr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3351439" y="2496230"/>
              <a:ext cx="125413" cy="18415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CFE7F5"/>
            </a:solidFill>
            <a:ln w="12600">
              <a:solidFill>
                <a:srgbClr val="000000"/>
              </a:solidFill>
              <a:prstDash val="solid"/>
            </a:ln>
          </p:spPr>
          <p:txBody>
            <a:bodyPr wrap="none" lIns="96120" tIns="51120" rIns="96120" bIns="51120" anchor="ctr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3351439" y="3159805"/>
              <a:ext cx="125413" cy="184150"/>
            </a:xfrm>
            <a:custGeom>
              <a:avLst>
                <a:gd name="f0" fmla="val 54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21600 f8 1"/>
                <a:gd name="f17" fmla="*/ f12 f11 1"/>
                <a:gd name="f18" fmla="*/ f11 f7 1"/>
                <a:gd name="f19" fmla="*/ f13 f7 1"/>
                <a:gd name="f20" fmla="*/ f17 1 10800"/>
                <a:gd name="f21" fmla="+- f12 0 f20"/>
                <a:gd name="f22" fmla="*/ f21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2" r="f19" b="f16"/>
              <a:pathLst>
                <a:path w="21600" h="21600">
                  <a:moveTo>
                    <a:pt x="f11" y="f5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4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5"/>
                  </a:lnTo>
                  <a:close/>
                </a:path>
              </a:pathLst>
            </a:custGeom>
            <a:solidFill>
              <a:srgbClr val="CFE7F5"/>
            </a:solidFill>
            <a:ln w="12600">
              <a:solidFill>
                <a:srgbClr val="000000"/>
              </a:solidFill>
              <a:prstDash val="solid"/>
            </a:ln>
          </p:spPr>
          <p:txBody>
            <a:bodyPr wrap="none" lIns="96120" tIns="51120" rIns="96120" bIns="51120" anchor="ctr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4884964" y="3294742"/>
              <a:ext cx="252413" cy="122238"/>
            </a:xfrm>
            <a:custGeom>
              <a:avLst>
                <a:gd name="f0" fmla="val 54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21600 f7 1"/>
                <a:gd name="f17" fmla="*/ f12 f11 1"/>
                <a:gd name="f18" fmla="*/ f13 f8 1"/>
                <a:gd name="f19" fmla="*/ f11 f8 1"/>
                <a:gd name="f20" fmla="*/ f17 1 10800"/>
                <a:gd name="f21" fmla="+- f12 0 f20"/>
                <a:gd name="f22" fmla="*/ f21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19" r="f16" b="f18"/>
              <a:pathLst>
                <a:path w="21600" h="21600">
                  <a:moveTo>
                    <a:pt x="f5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4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5" y="f13"/>
                  </a:lnTo>
                  <a:close/>
                </a:path>
              </a:pathLst>
            </a:custGeom>
            <a:solidFill>
              <a:srgbClr val="CFE7F5"/>
            </a:solidFill>
            <a:ln w="12600">
              <a:solidFill>
                <a:srgbClr val="000000"/>
              </a:solidFill>
              <a:prstDash val="solid"/>
            </a:ln>
          </p:spPr>
          <p:txBody>
            <a:bodyPr wrap="none" lIns="96120" tIns="51120" rIns="96120" bIns="51120" anchor="ctr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350102" y="2520042"/>
              <a:ext cx="252412" cy="122238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CFE7F5"/>
            </a:solidFill>
            <a:ln w="12600">
              <a:solidFill>
                <a:srgbClr val="000000"/>
              </a:solidFill>
              <a:prstDash val="solid"/>
            </a:ln>
          </p:spPr>
          <p:txBody>
            <a:bodyPr wrap="none" lIns="96120" tIns="51120" rIns="96120" bIns="51120" anchor="ctr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3714977" y="1527855"/>
              <a:ext cx="1465262" cy="6223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atin typeface="Arial" pitchFamily="18"/>
                  <a:ea typeface="Droid Sans Fallback" pitchFamily="2"/>
                  <a:cs typeface="Lohit Hindi" pitchFamily="2"/>
                </a:rPr>
                <a:t>Shear</a:t>
              </a: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487839" y="1413555"/>
              <a:ext cx="3668713" cy="288925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10080">
              <a:solidFill>
                <a:srgbClr val="FFFFFF"/>
              </a:solidFill>
              <a:prstDash val="solid"/>
            </a:ln>
          </p:spPr>
          <p:txBody>
            <a:bodyPr wrap="none" lIns="95040" tIns="50040" rIns="95040" bIns="50040" anchor="ctr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</p:grpSp>
      <p:grpSp>
        <p:nvGrpSpPr>
          <p:cNvPr id="11269" name="Group 24"/>
          <p:cNvGrpSpPr>
            <a:grpSpLocks/>
          </p:cNvGrpSpPr>
          <p:nvPr/>
        </p:nvGrpSpPr>
        <p:grpSpPr bwMode="auto">
          <a:xfrm>
            <a:off x="4017963" y="1390650"/>
            <a:ext cx="5019675" cy="5351463"/>
            <a:chOff x="2023604" y="3209018"/>
            <a:chExt cx="5020769" cy="5352370"/>
          </a:xfrm>
        </p:grpSpPr>
        <p:grpSp>
          <p:nvGrpSpPr>
            <p:cNvPr id="11270" name="Group 1"/>
            <p:cNvGrpSpPr>
              <a:grpSpLocks/>
            </p:cNvGrpSpPr>
            <p:nvPr/>
          </p:nvGrpSpPr>
          <p:grpSpPr bwMode="auto">
            <a:xfrm>
              <a:off x="2023604" y="3209018"/>
              <a:ext cx="5020769" cy="5352370"/>
              <a:chOff x="5032375" y="3649663"/>
              <a:chExt cx="3040929" cy="3116262"/>
            </a:xfrm>
          </p:grpSpPr>
          <p:pic>
            <p:nvPicPr>
              <p:cNvPr id="11274" name="Pictur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2375" y="3649663"/>
                <a:ext cx="3040929" cy="3116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Straight Connector 26"/>
              <p:cNvSpPr/>
              <p:nvPr/>
            </p:nvSpPr>
            <p:spPr bwMode="auto">
              <a:xfrm flipV="1">
                <a:off x="6651896" y="4461315"/>
                <a:ext cx="0" cy="1944082"/>
              </a:xfrm>
              <a:prstGeom prst="line">
                <a:avLst/>
              </a:prstGeom>
              <a:noFill/>
              <a:ln w="36720">
                <a:solidFill>
                  <a:srgbClr val="579D1C"/>
                </a:solidFill>
                <a:prstDash val="solid"/>
              </a:ln>
            </p:spPr>
            <p:txBody>
              <a:bodyPr wrap="none" lIns="108360" tIns="63360" rIns="108360" bIns="63360" anchor="ctr" compatLnSpc="0"/>
              <a:lstStyle/>
              <a:p>
                <a:pPr hangingPunct="0">
                  <a:defRPr/>
                </a:pPr>
                <a:endParaRPr lang="en-US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28" name="Straight Connector 27"/>
              <p:cNvSpPr/>
              <p:nvPr/>
            </p:nvSpPr>
            <p:spPr bwMode="auto">
              <a:xfrm>
                <a:off x="5400710" y="4473333"/>
                <a:ext cx="1251186" cy="0"/>
              </a:xfrm>
              <a:prstGeom prst="line">
                <a:avLst/>
              </a:prstGeom>
              <a:noFill/>
              <a:ln w="36720">
                <a:solidFill>
                  <a:srgbClr val="579D1C"/>
                </a:solidFill>
                <a:prstDash val="solid"/>
              </a:ln>
            </p:spPr>
            <p:txBody>
              <a:bodyPr wrap="none" lIns="108360" tIns="63360" rIns="108360" bIns="63360" anchor="ctr" compatLnSpc="0"/>
              <a:lstStyle/>
              <a:p>
                <a:pPr hangingPunct="0">
                  <a:defRPr/>
                </a:pPr>
                <a:endParaRPr lang="en-US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29" name="Straight Connector 28"/>
              <p:cNvSpPr/>
              <p:nvPr/>
            </p:nvSpPr>
            <p:spPr bwMode="auto">
              <a:xfrm>
                <a:off x="7991558" y="3860434"/>
                <a:ext cx="0" cy="1108395"/>
              </a:xfrm>
              <a:prstGeom prst="line">
                <a:avLst/>
              </a:prstGeom>
              <a:noFill/>
              <a:ln w="36720">
                <a:solidFill>
                  <a:srgbClr val="579D1C"/>
                </a:solidFill>
                <a:prstDash val="solid"/>
                <a:headEnd type="arrow"/>
                <a:tailEnd type="arrow"/>
              </a:ln>
            </p:spPr>
            <p:txBody>
              <a:bodyPr wrap="none" lIns="108360" tIns="63360" rIns="108360" bIns="63360" anchor="ctr" compatLnSpc="0"/>
              <a:lstStyle/>
              <a:p>
                <a:pPr algn="ctr" hangingPunct="0">
                  <a:defRPr/>
                </a:pPr>
                <a:r>
                  <a:rPr lang="en-US" sz="2400">
                    <a:solidFill>
                      <a:srgbClr val="FFFFFF"/>
                    </a:solidFill>
                    <a:latin typeface="Times New Roman" pitchFamily="18"/>
                    <a:ea typeface="DejaVu Sans" pitchFamily="2"/>
                    <a:cs typeface="DejaVu Sans" pitchFamily="2"/>
                  </a:rPr>
                  <a:t>             </a:t>
                </a:r>
              </a:p>
            </p:txBody>
          </p:sp>
          <p:sp>
            <p:nvSpPr>
              <p:cNvPr id="32" name="Straight Connector 31"/>
              <p:cNvSpPr/>
              <p:nvPr/>
            </p:nvSpPr>
            <p:spPr bwMode="auto">
              <a:xfrm flipV="1">
                <a:off x="5400710" y="3854887"/>
                <a:ext cx="2500448" cy="5547"/>
              </a:xfrm>
              <a:prstGeom prst="line">
                <a:avLst/>
              </a:prstGeom>
              <a:noFill/>
              <a:ln w="36720">
                <a:solidFill>
                  <a:srgbClr val="579D1C"/>
                </a:solidFill>
                <a:custDash>
                  <a:ds d="0" sp="0"/>
                </a:custDash>
              </a:ln>
            </p:spPr>
            <p:txBody>
              <a:bodyPr wrap="none" lIns="108360" tIns="63360" rIns="108360" bIns="63360" anchor="ctr" compatLnSpc="0"/>
              <a:lstStyle/>
              <a:p>
                <a:pPr hangingPunct="0">
                  <a:defRPr/>
                </a:pPr>
                <a:endParaRPr lang="en-US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33" name="Straight Connector 32"/>
              <p:cNvSpPr/>
              <p:nvPr/>
            </p:nvSpPr>
            <p:spPr bwMode="auto">
              <a:xfrm flipV="1">
                <a:off x="5400710" y="4940171"/>
                <a:ext cx="2500448" cy="4622"/>
              </a:xfrm>
              <a:prstGeom prst="line">
                <a:avLst/>
              </a:prstGeom>
              <a:noFill/>
              <a:ln w="36720">
                <a:solidFill>
                  <a:srgbClr val="579D1C"/>
                </a:solidFill>
                <a:custDash>
                  <a:ds d="0" sp="0"/>
                </a:custDash>
              </a:ln>
            </p:spPr>
            <p:txBody>
              <a:bodyPr wrap="none" lIns="108360" tIns="63360" rIns="108360" bIns="63360" anchor="ctr" compatLnSpc="0"/>
              <a:lstStyle/>
              <a:p>
                <a:pPr hangingPunct="0">
                  <a:defRPr/>
                </a:pPr>
                <a:endParaRPr lang="en-US" sz="2400">
                  <a:latin typeface="Times New Roman" pitchFamily="18"/>
                  <a:ea typeface="DejaVu Sans" pitchFamily="2"/>
                  <a:cs typeface="DejaVu Sans" pitchFamily="2"/>
                </a:endParaRPr>
              </a:p>
            </p:txBody>
          </p:sp>
        </p:grpSp>
        <p:grpSp>
          <p:nvGrpSpPr>
            <p:cNvPr id="11271" name="Group 23"/>
            <p:cNvGrpSpPr>
              <a:grpSpLocks/>
            </p:cNvGrpSpPr>
            <p:nvPr/>
          </p:nvGrpSpPr>
          <p:grpSpPr bwMode="auto">
            <a:xfrm>
              <a:off x="5562600" y="4066382"/>
              <a:ext cx="975731" cy="871537"/>
              <a:chOff x="5562600" y="1766617"/>
              <a:chExt cx="975731" cy="871537"/>
            </a:xfrm>
          </p:grpSpPr>
          <p:sp>
            <p:nvSpPr>
              <p:cNvPr id="30" name="TextBox 29"/>
              <p:cNvSpPr txBox="1"/>
              <p:nvPr/>
            </p:nvSpPr>
            <p:spPr bwMode="auto">
              <a:xfrm>
                <a:off x="5578791" y="1952418"/>
                <a:ext cx="959059" cy="623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compatLnSpc="0">
                <a:spAutoFit/>
              </a:bodyPr>
              <a:lstStyle/>
              <a:p>
                <a:pPr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sz="2600" dirty="0">
                    <a:latin typeface="Arial" pitchFamily="18"/>
                    <a:ea typeface="Droid Sans Fallback" pitchFamily="2"/>
                    <a:cs typeface="Lohit Hindi" pitchFamily="2"/>
                  </a:rPr>
                  <a:t>±30%</a:t>
                </a:r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5562912" y="1766648"/>
                <a:ext cx="963823" cy="871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noFill/>
              <a:ln w="76320">
                <a:solidFill>
                  <a:srgbClr val="FF0000"/>
                </a:solidFill>
                <a:prstDash val="solid"/>
              </a:ln>
            </p:spPr>
            <p:txBody>
              <a:bodyPr wrap="none" lIns="128160" tIns="83160" rIns="128160" bIns="83160" anchor="ctr" compatLnSpc="0"/>
              <a:lstStyle/>
              <a:p>
                <a:pPr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pitchFamily="18"/>
                  <a:ea typeface="Droid Sans Fallback" pitchFamily="2"/>
                  <a:cs typeface="Lohit Hindi" pitchFamily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 Measurements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1771" y="1371600"/>
            <a:ext cx="5617029" cy="5486400"/>
          </a:xfrm>
        </p:spPr>
        <p:txBody>
          <a:bodyPr/>
          <a:lstStyle/>
          <a:p>
            <a:r>
              <a:rPr lang="en-US" altLang="en-US" dirty="0" smtClean="0"/>
              <a:t>2.5 mm thick silica disk</a:t>
            </a:r>
          </a:p>
          <a:p>
            <a:r>
              <a:rPr lang="en-US" altLang="en-US" dirty="0" err="1" smtClean="0"/>
              <a:t>Unannealed</a:t>
            </a:r>
            <a:r>
              <a:rPr lang="en-US" altLang="en-US" dirty="0" smtClean="0"/>
              <a:t> 25% </a:t>
            </a:r>
            <a:r>
              <a:rPr lang="en-US" altLang="en-US" dirty="0" err="1" smtClean="0"/>
              <a:t>ti</a:t>
            </a:r>
            <a:r>
              <a:rPr lang="en-US" altLang="en-US" dirty="0" smtClean="0"/>
              <a:t>-ta coating from CSIRO</a:t>
            </a:r>
          </a:p>
          <a:p>
            <a:r>
              <a:rPr lang="en-US" altLang="en-US" dirty="0" smtClean="0"/>
              <a:t>500 nanometer thick </a:t>
            </a:r>
          </a:p>
          <a:p>
            <a:r>
              <a:rPr lang="en-US" altLang="en-US" dirty="0" smtClean="0"/>
              <a:t>Q measuring</a:t>
            </a:r>
          </a:p>
          <a:p>
            <a:pPr marL="457200" lvl="1" indent="0">
              <a:buFontTx/>
              <a:buNone/>
            </a:pPr>
            <a:r>
              <a:rPr lang="en-US" altLang="en-US" dirty="0" smtClean="0"/>
              <a:t>Silica suspension</a:t>
            </a:r>
          </a:p>
          <a:p>
            <a:pPr marL="457200" lvl="1" indent="0">
              <a:buFontTx/>
              <a:buNone/>
            </a:pPr>
            <a:r>
              <a:rPr lang="en-US" altLang="en-US" dirty="0" smtClean="0"/>
              <a:t>Electrostatic exciter</a:t>
            </a:r>
          </a:p>
          <a:p>
            <a:pPr marL="457200" lvl="1" indent="0">
              <a:buFontTx/>
              <a:buNone/>
            </a:pPr>
            <a:r>
              <a:rPr lang="en-US" altLang="en-US" dirty="0" smtClean="0"/>
              <a:t>Birefringence readout</a:t>
            </a:r>
          </a:p>
          <a:p>
            <a:r>
              <a:rPr lang="en-US" altLang="en-US" dirty="0" smtClean="0"/>
              <a:t>Also measured Young’s                                   modulus </a:t>
            </a:r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719513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2098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3951288"/>
            <a:ext cx="2122487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Modes and Energies</a:t>
            </a:r>
          </a:p>
        </p:txBody>
      </p:sp>
      <p:pic>
        <p:nvPicPr>
          <p:cNvPr id="1332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2236788"/>
            <a:ext cx="20843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199" y="1295400"/>
                <a:ext cx="7800975" cy="974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𝑄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sub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bulk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tot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bulk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shear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tot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shear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295400"/>
                <a:ext cx="7800975" cy="9745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415064"/>
                <a:ext cx="57912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Measure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 smtClean="0"/>
                  <a:t> of multiple modes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Solve for shear and bulk loss of modes with nearby frequencies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Use finite element analysis to get shear and bulk energy ratios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415064"/>
                <a:ext cx="5791200" cy="2246769"/>
              </a:xfrm>
              <a:prstGeom prst="rect">
                <a:avLst/>
              </a:prstGeom>
              <a:blipFill rotWithShape="1">
                <a:blip r:embed="rId6"/>
                <a:stretch>
                  <a:fillRect l="-1789" t="-2710" r="-2105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86" y="4747515"/>
                <a:ext cx="4343400" cy="955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bulk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oat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  <m:t>Θ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d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6" y="4747515"/>
                <a:ext cx="4343400" cy="9551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4032" y="5902866"/>
                <a:ext cx="3503908" cy="955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shear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oat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μ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𝑖𝑗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32" y="5902866"/>
                <a:ext cx="3503908" cy="9551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14800" y="6118822"/>
                <a:ext cx="46472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tot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shear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bulk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sub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118822"/>
                <a:ext cx="4647298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61833"/>
            <a:ext cx="1676400" cy="137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Energy Ratios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419225"/>
            <a:ext cx="7132638" cy="5018088"/>
            <a:chOff x="457200" y="1419225"/>
            <a:chExt cx="7132638" cy="5018088"/>
          </a:xfrm>
        </p:grpSpPr>
        <p:pic>
          <p:nvPicPr>
            <p:cNvPr id="14340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372" y="2169580"/>
              <a:ext cx="5689694" cy="426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437207"/>
              <a:ext cx="1188772" cy="97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310" y="1419225"/>
              <a:ext cx="1280216" cy="97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066" y="3156851"/>
              <a:ext cx="1188772" cy="97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Straight Connector 8"/>
            <p:cNvSpPr/>
            <p:nvPr/>
          </p:nvSpPr>
          <p:spPr bwMode="auto">
            <a:xfrm>
              <a:off x="1646238" y="4957763"/>
              <a:ext cx="914400" cy="182562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prstDash val="solid"/>
              <a:tailEnd type="arrow"/>
            </a:ln>
          </p:spPr>
          <p:txBody>
            <a:bodyPr wrap="none" lIns="108000" tIns="63000" rIns="108000" bIns="63000" anchor="ctr" compatLnSpc="0"/>
            <a:lstStyle/>
            <a:p>
              <a:pPr hangingPunct="0">
                <a:defRPr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Straight Connector 9"/>
            <p:cNvSpPr/>
            <p:nvPr/>
          </p:nvSpPr>
          <p:spPr bwMode="auto">
            <a:xfrm>
              <a:off x="2378075" y="2397125"/>
              <a:ext cx="273050" cy="274638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prstDash val="solid"/>
              <a:tailEnd type="arrow"/>
            </a:ln>
          </p:spPr>
          <p:txBody>
            <a:bodyPr wrap="none" lIns="108000" tIns="63000" rIns="108000" bIns="63000" anchor="ctr" compatLnSpc="0"/>
            <a:lstStyle/>
            <a:p>
              <a:pPr hangingPunct="0">
                <a:defRPr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1" name="Straight Connector 10"/>
            <p:cNvSpPr/>
            <p:nvPr/>
          </p:nvSpPr>
          <p:spPr bwMode="auto">
            <a:xfrm flipH="1">
              <a:off x="5853113" y="4133850"/>
              <a:ext cx="547687" cy="1281113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prstDash val="solid"/>
              <a:tailEnd type="arrow"/>
            </a:ln>
          </p:spPr>
          <p:txBody>
            <a:bodyPr wrap="none" lIns="108000" tIns="63000" rIns="108000" bIns="63000" anchor="ctr" compatLnSpc="0"/>
            <a:lstStyle/>
            <a:p>
              <a:pPr hangingPunct="0">
                <a:defRPr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Fit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447800"/>
                <a:ext cx="8763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Assume loss angles are the same at modes with nearby frequencies (weak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shear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bulk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Two modes,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shear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bulk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lvl="1"/>
                <a:r>
                  <a:rPr lang="en-US" sz="2400" dirty="0" smtClean="0"/>
                  <a:t>Associate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sz="2400" dirty="0" smtClean="0"/>
                  <a:t>’s with average frequency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Repeat with first five modes, giving four separate results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shear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bulk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Least squares fit to find frequency dependence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8763000" cy="3108543"/>
              </a:xfrm>
              <a:prstGeom prst="rect">
                <a:avLst/>
              </a:prstGeom>
              <a:blipFill rotWithShape="1">
                <a:blip r:embed="rId3"/>
                <a:stretch>
                  <a:fillRect l="-1253" t="-1965" b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516349"/>
                  </p:ext>
                </p:extLst>
              </p:nvPr>
            </p:nvGraphicFramePr>
            <p:xfrm>
              <a:off x="1066800" y="4800600"/>
              <a:ext cx="6400800" cy="18545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5365"/>
                    <a:gridCol w="1874520"/>
                    <a:gridCol w="1796415"/>
                    <a:gridCol w="17145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Modes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Ave Frequency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𝝓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𝐬𝐡𝐞𝐚𝐫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𝝓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𝐛𝐮𝐥𝐤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 and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3476 Hz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6.7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±0.2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ea typeface="+mn-ea"/>
                                  </a:rPr>
                                  <m:t>8.4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±0.8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 and 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5251 Hz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7.9±0.3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6.3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±1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 and 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7994 Hz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7.7±0.4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8.8±2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 and 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10306 Hz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ea typeface="+mn-ea"/>
                                  </a:rPr>
                                  <m:t>11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±0.7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−0.1±3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516349"/>
                  </p:ext>
                </p:extLst>
              </p:nvPr>
            </p:nvGraphicFramePr>
            <p:xfrm>
              <a:off x="1066800" y="4800600"/>
              <a:ext cx="6400800" cy="18545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5365"/>
                    <a:gridCol w="1874520"/>
                    <a:gridCol w="1796415"/>
                    <a:gridCol w="1714500"/>
                  </a:tblGrid>
                  <a:tr h="371221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Modes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Ave Frequency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0678" t="-8197" r="-9525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73665" t="-819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 and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3476 Hz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0678" t="-108197" r="-9525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73665" t="-10819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 and 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5251 Hz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0678" t="-211667" r="-95254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73665" t="-211667" b="-22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 and 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7994 Hz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0678" t="-306557" r="-9525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73665" t="-306557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 and 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10306 Hz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0678" t="-406557" r="-9525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73665" t="-4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aiandra GD"/>
        <a:ea typeface=""/>
        <a:cs typeface=""/>
      </a:majorFont>
      <a:minorFont>
        <a:latin typeface="Maiandra G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820</Words>
  <Application>Microsoft Office PowerPoint</Application>
  <PresentationFormat>On-screen Show (4:3)</PresentationFormat>
  <Paragraphs>152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Shear and Bulk Mechanical Loss in Titania-Doped Tantala  Gregory Harry American University Amaldi Conference 2017</vt:lpstr>
      <vt:lpstr>Limitation from Coating Noise</vt:lpstr>
      <vt:lpstr>Coating Thermal Noise</vt:lpstr>
      <vt:lpstr>Multiple Loss Angles</vt:lpstr>
      <vt:lpstr>Hong Model</vt:lpstr>
      <vt:lpstr>Q Measurements</vt:lpstr>
      <vt:lpstr>Modes and Energies</vt:lpstr>
      <vt:lpstr>Energy Ratios</vt:lpstr>
      <vt:lpstr>Fit Procedure</vt:lpstr>
      <vt:lpstr> </vt:lpstr>
      <vt:lpstr>Impact on Thermal Noise</vt:lpstr>
      <vt:lpstr>Naïve impact on aLIGO</vt:lpstr>
      <vt:lpstr>Possible LIGO A+ Improvement</vt:lpstr>
      <vt:lpstr>Follow Up Work</vt:lpstr>
      <vt:lpstr>Summary</vt:lpstr>
    </vt:vector>
  </TitlesOfParts>
  <Company>LIGO/MIT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Harry</dc:creator>
  <cp:lastModifiedBy>auadmin</cp:lastModifiedBy>
  <cp:revision>63</cp:revision>
  <dcterms:created xsi:type="dcterms:W3CDTF">2008-03-10T17:37:33Z</dcterms:created>
  <dcterms:modified xsi:type="dcterms:W3CDTF">2017-07-11T20:37:11Z</dcterms:modified>
</cp:coreProperties>
</file>