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69" r:id="rId4"/>
    <p:sldId id="272" r:id="rId5"/>
    <p:sldId id="273" r:id="rId6"/>
    <p:sldId id="302" r:id="rId7"/>
    <p:sldId id="270" r:id="rId8"/>
    <p:sldId id="279" r:id="rId9"/>
    <p:sldId id="274" r:id="rId10"/>
    <p:sldId id="282" r:id="rId11"/>
    <p:sldId id="281" r:id="rId12"/>
    <p:sldId id="283" r:id="rId13"/>
    <p:sldId id="284" r:id="rId14"/>
    <p:sldId id="286" r:id="rId15"/>
    <p:sldId id="285" r:id="rId16"/>
    <p:sldId id="287" r:id="rId17"/>
    <p:sldId id="288" r:id="rId18"/>
    <p:sldId id="289" r:id="rId19"/>
    <p:sldId id="291" r:id="rId20"/>
    <p:sldId id="293" r:id="rId21"/>
    <p:sldId id="290" r:id="rId22"/>
    <p:sldId id="303" r:id="rId23"/>
    <p:sldId id="278" r:id="rId24"/>
    <p:sldId id="275" r:id="rId25"/>
    <p:sldId id="260" r:id="rId26"/>
    <p:sldId id="295" r:id="rId27"/>
    <p:sldId id="294" r:id="rId28"/>
    <p:sldId id="300" r:id="rId29"/>
    <p:sldId id="296" r:id="rId30"/>
    <p:sldId id="297" r:id="rId31"/>
    <p:sldId id="298" r:id="rId32"/>
    <p:sldId id="299" r:id="rId33"/>
    <p:sldId id="304" r:id="rId34"/>
    <p:sldId id="301" r:id="rId35"/>
  </p:sldIdLst>
  <p:sldSz cx="10080625" cy="7559675"/>
  <p:notesSz cx="7559675" cy="10691813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DejaVu Sans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DejaVu Sans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DejaVu Sans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DejaVu Sans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DejaVu Sans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DejaVu Sans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DejaVu Sans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DejaVu Sans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DejaVu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F06"/>
    <a:srgbClr val="00A4FF"/>
    <a:srgbClr val="ECBE4E"/>
    <a:srgbClr val="FAD38E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283"/>
    <p:restoredTop sz="92171" autoAdjust="0"/>
  </p:normalViewPr>
  <p:slideViewPr>
    <p:cSldViewPr snapToGrid="0" snapToObjects="1">
      <p:cViewPr>
        <p:scale>
          <a:sx n="79" d="100"/>
          <a:sy n="79" d="100"/>
        </p:scale>
        <p:origin x="408" y="224"/>
      </p:cViewPr>
      <p:guideLst>
        <p:guide orient="horz" pos="238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 noProof="0"/>
              <a:t>Click to edit the notes format</a:t>
            </a:r>
            <a:endParaRPr noProof="0"/>
          </a:p>
        </p:txBody>
      </p:sp>
    </p:spTree>
    <p:extLst>
      <p:ext uri="{BB962C8B-B14F-4D97-AF65-F5344CB8AC3E}">
        <p14:creationId xmlns:p14="http://schemas.microsoft.com/office/powerpoint/2010/main" val="15026873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742950" indent="-28575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196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 seconds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617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 seconds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477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 seconds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179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 seconds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433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 seconds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044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566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 seconds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089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altLang="ja-JP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92138" y="1565275"/>
            <a:ext cx="8323262" cy="5202238"/>
          </a:xfrm>
        </p:spPr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087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25" y="1828800"/>
            <a:ext cx="5495925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25" y="1828800"/>
            <a:ext cx="5495925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1143000" y="0"/>
            <a:ext cx="7772400" cy="126216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765000" y="1828800"/>
            <a:ext cx="8607600" cy="43848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765000" y="1828800"/>
            <a:ext cx="8607600" cy="43848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2921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143000" y="0"/>
            <a:ext cx="7772400" cy="126216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00100" y="1757363"/>
            <a:ext cx="8455025" cy="4992687"/>
          </a:xfrm>
        </p:spPr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731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1143000" y="0"/>
            <a:ext cx="7772400" cy="126216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007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subTitle"/>
          </p:nvPr>
        </p:nvSpPr>
        <p:spPr>
          <a:xfrm>
            <a:off x="1143000" y="0"/>
            <a:ext cx="7772400" cy="5851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81684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143000" y="0"/>
            <a:ext cx="7772400" cy="126216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765000" y="1828800"/>
            <a:ext cx="4200480" cy="20912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765000" y="4119120"/>
            <a:ext cx="4200480" cy="20912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175720" y="1828800"/>
            <a:ext cx="4200480" cy="43848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0654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143000" y="0"/>
            <a:ext cx="7772400" cy="126216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765000" y="1828800"/>
            <a:ext cx="4200480" cy="43848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75720" y="1828800"/>
            <a:ext cx="4200480" cy="20912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175720" y="4119120"/>
            <a:ext cx="4200480" cy="20912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2981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1143000" y="0"/>
            <a:ext cx="7772400" cy="126216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765000" y="1828800"/>
            <a:ext cx="4200480" cy="20912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175720" y="1828800"/>
            <a:ext cx="4200480" cy="20912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765000" y="4119120"/>
            <a:ext cx="8607600" cy="20912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1889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143000" y="0"/>
            <a:ext cx="7772400" cy="126216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765000" y="1828800"/>
            <a:ext cx="8607600" cy="20912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765000" y="4119120"/>
            <a:ext cx="8607600" cy="20912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4353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1143000" y="0"/>
            <a:ext cx="7772400" cy="126216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765000" y="1828800"/>
            <a:ext cx="4200480" cy="20912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5175720" y="1828800"/>
            <a:ext cx="4200480" cy="20912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5175720" y="4119120"/>
            <a:ext cx="4200480" cy="20912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765000" y="4119120"/>
            <a:ext cx="4200480" cy="20912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9461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hyperlink" Target="https://dcc.ligo.org/G1701194" TargetMode="Externa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ceHolder 1"/>
          <p:cNvSpPr>
            <a:spLocks noGrp="1"/>
          </p:cNvSpPr>
          <p:nvPr>
            <p:ph type="title"/>
          </p:nvPr>
        </p:nvSpPr>
        <p:spPr bwMode="auto">
          <a:xfrm>
            <a:off x="1143000" y="0"/>
            <a:ext cx="7772400" cy="12620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the title text format</a:t>
            </a:r>
          </a:p>
        </p:txBody>
      </p:sp>
      <p:sp>
        <p:nvSpPr>
          <p:cNvPr id="1027" name="Line 3"/>
          <p:cNvSpPr>
            <a:spLocks noChangeShapeType="1"/>
          </p:cNvSpPr>
          <p:nvPr/>
        </p:nvSpPr>
        <p:spPr bwMode="auto">
          <a:xfrm>
            <a:off x="0" y="1371600"/>
            <a:ext cx="9372600" cy="0"/>
          </a:xfrm>
          <a:prstGeom prst="line">
            <a:avLst/>
          </a:prstGeom>
          <a:noFill/>
          <a:ln w="36720">
            <a:solidFill>
              <a:srgbClr val="99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" name="Line 11"/>
          <p:cNvSpPr>
            <a:spLocks noChangeShapeType="1"/>
          </p:cNvSpPr>
          <p:nvPr/>
        </p:nvSpPr>
        <p:spPr bwMode="auto">
          <a:xfrm flipV="1">
            <a:off x="685800" y="7085013"/>
            <a:ext cx="9393238" cy="1587"/>
          </a:xfrm>
          <a:prstGeom prst="line">
            <a:avLst/>
          </a:prstGeom>
          <a:noFill/>
          <a:ln w="36720">
            <a:solidFill>
              <a:srgbClr val="99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9" name="TextShape 12"/>
          <p:cNvSpPr txBox="1">
            <a:spLocks noChangeArrowheads="1"/>
          </p:cNvSpPr>
          <p:nvPr/>
        </p:nvSpPr>
        <p:spPr bwMode="auto">
          <a:xfrm>
            <a:off x="7068457" y="7170738"/>
            <a:ext cx="2850243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r>
              <a:rPr lang="en-US" dirty="0" smtClean="0">
                <a:solidFill>
                  <a:schemeClr val="tx2"/>
                </a:solidFill>
                <a:latin typeface="FreeSans" charset="0"/>
              </a:rPr>
              <a:t>Keita KAWABE, Jul.</a:t>
            </a:r>
            <a:r>
              <a:rPr lang="en-US" baseline="0" dirty="0" smtClean="0">
                <a:solidFill>
                  <a:schemeClr val="tx2"/>
                </a:solidFill>
                <a:latin typeface="FreeSans" charset="0"/>
              </a:rPr>
              <a:t> 1</a:t>
            </a:r>
            <a:r>
              <a:rPr lang="en-US" dirty="0" smtClean="0">
                <a:solidFill>
                  <a:schemeClr val="tx2"/>
                </a:solidFill>
                <a:latin typeface="FreeSans" charset="0"/>
              </a:rPr>
              <a:t>1 2017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30" name="TextShape 13"/>
          <p:cNvSpPr txBox="1">
            <a:spLocks noChangeArrowheads="1"/>
          </p:cNvSpPr>
          <p:nvPr/>
        </p:nvSpPr>
        <p:spPr bwMode="auto">
          <a:xfrm>
            <a:off x="260351" y="7170738"/>
            <a:ext cx="1655536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r>
              <a:rPr lang="is-IS" smtClean="0">
                <a:solidFill>
                  <a:srgbClr val="1F497D"/>
                </a:solidFill>
                <a:latin typeface="FreeSans" charset="0"/>
                <a:hlinkClick r:id="rId12"/>
              </a:rPr>
              <a:t>LIGO-G1701194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Shape 12"/>
          <p:cNvSpPr txBox="1">
            <a:spLocks noChangeArrowheads="1"/>
          </p:cNvSpPr>
          <p:nvPr userDrawn="1"/>
        </p:nvSpPr>
        <p:spPr bwMode="auto">
          <a:xfrm>
            <a:off x="3604078" y="7168470"/>
            <a:ext cx="2850243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/>
            <a:r>
              <a:rPr lang="en-US" dirty="0" err="1" smtClean="0">
                <a:solidFill>
                  <a:schemeClr val="tx2"/>
                </a:solidFill>
                <a:latin typeface="FreeSans" charset="0"/>
              </a:rPr>
              <a:t>Amaldi</a:t>
            </a:r>
            <a:r>
              <a:rPr lang="en-US" dirty="0" smtClean="0">
                <a:solidFill>
                  <a:schemeClr val="tx2"/>
                </a:solidFill>
                <a:latin typeface="FreeSans" charset="0"/>
              </a:rPr>
              <a:t> 2017, Pasadena, USA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4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>
              <a:lumMod val="75000"/>
            </a:schemeClr>
          </a:solidFill>
          <a:latin typeface="Arial" charset="0"/>
          <a:ea typeface="ＭＳ Ｐゴシック" charset="0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>
          <a:solidFill>
            <a:srgbClr val="17375E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>
          <a:solidFill>
            <a:srgbClr val="17375E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>
          <a:solidFill>
            <a:srgbClr val="17375E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>
          <a:solidFill>
            <a:srgbClr val="17375E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>
          <a:solidFill>
            <a:srgbClr val="17375E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>
          <a:solidFill>
            <a:srgbClr val="17375E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>
          <a:solidFill>
            <a:srgbClr val="17375E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>
          <a:solidFill>
            <a:srgbClr val="17375E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514350" indent="-5143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>
          <a:solidFill>
            <a:srgbClr val="17375E"/>
          </a:solidFill>
          <a:latin typeface="Arial" charset="0"/>
          <a:ea typeface="ＭＳ Ｐゴシック" charset="0"/>
          <a:cs typeface="ＭＳ Ｐゴシック" charset="0"/>
        </a:defRPr>
      </a:lvl1pPr>
      <a:lvl2pPr marL="747713" indent="-29527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rgbClr val="17375E"/>
          </a:solidFill>
          <a:latin typeface="Arial" charset="0"/>
          <a:ea typeface="ＭＳ Ｐゴシック" charset="0"/>
        </a:defRPr>
      </a:lvl2pPr>
      <a:lvl3pPr marL="1077913" indent="-3302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17375E"/>
          </a:solidFill>
          <a:latin typeface="Arial" charset="0"/>
          <a:ea typeface="ＭＳ Ｐゴシック" charset="0"/>
        </a:defRPr>
      </a:lvl3pPr>
      <a:lvl4pPr marL="1427163" indent="-4000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>
          <a:solidFill>
            <a:srgbClr val="17375E"/>
          </a:solidFill>
          <a:latin typeface="Arial" charset="0"/>
          <a:ea typeface="ＭＳ Ｐゴシック" charset="0"/>
        </a:defRPr>
      </a:lvl4pPr>
      <a:lvl5pPr marL="1722438" indent="-34766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>
          <a:solidFill>
            <a:srgbClr val="17375E"/>
          </a:solidFill>
          <a:latin typeface="Arial" charset="0"/>
          <a:ea typeface="ＭＳ Ｐゴシック" charset="0"/>
        </a:defRPr>
      </a:lvl5pPr>
      <a:lvl6pPr marL="514350" indent="-514350" eaLnBrk="1" hangingPunct="1">
        <a:buFont typeface="Arial"/>
        <a:buChar char="•"/>
        <a:defRPr>
          <a:solidFill>
            <a:schemeClr val="tx2">
              <a:lumMod val="75000"/>
            </a:schemeClr>
          </a:solidFill>
        </a:defRPr>
      </a:lvl6pPr>
      <a:lvl7pPr marL="514350" indent="-514350" eaLnBrk="1" hangingPunct="1">
        <a:buFont typeface="Arial"/>
        <a:buChar char="•"/>
        <a:defRPr>
          <a:solidFill>
            <a:schemeClr val="tx2">
              <a:lumMod val="75000"/>
            </a:schemeClr>
          </a:solidFill>
        </a:defRPr>
      </a:lvl7pPr>
      <a:lvl8pPr marL="2914650" indent="-33813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>
          <a:solidFill>
            <a:srgbClr val="17375E"/>
          </a:solidFill>
          <a:latin typeface="Arial" charset="0"/>
          <a:ea typeface="ＭＳ Ｐゴシック" charset="0"/>
        </a:defRPr>
      </a:lvl8pPr>
      <a:lvl9pPr marL="3371850" indent="-33813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>
          <a:solidFill>
            <a:srgbClr val="17375E"/>
          </a:solidFill>
          <a:latin typeface="Arial" charset="0"/>
          <a:ea typeface="ＭＳ Ｐゴシック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LIGO Detectors in O2 and Beyond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23" y="349158"/>
            <a:ext cx="1304669" cy="5637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61992" y="3188677"/>
            <a:ext cx="5951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Pretty </a:t>
            </a:r>
            <a:r>
              <a:rPr lang="en-US" sz="4400" smtClean="0">
                <a:solidFill>
                  <a:srgbClr val="FF0000"/>
                </a:solidFill>
              </a:rPr>
              <a:t>pictures here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37888" y="6531429"/>
            <a:ext cx="5437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Keita KAWABE, LHO/Caltech for LSC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37888" y="5761988"/>
            <a:ext cx="5951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Should this be LVC?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wanted in O2 (VS O1)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Smaller noise in “money band” by scattering mitigation for L1</a:t>
            </a:r>
          </a:p>
          <a:p>
            <a:r>
              <a:rPr lang="en-US" dirty="0" smtClean="0"/>
              <a:t>Smaller noise in higher frequency by commissioning high power laser for H1 (L1 postponed)</a:t>
            </a:r>
          </a:p>
          <a:p>
            <a:r>
              <a:rPr lang="en-US" dirty="0" smtClean="0"/>
              <a:t>Better duty factor (seismic isolation, better control scheme)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1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wanted in O2 (VS O1)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Smaller noise in “money band” by scattering mitigation for L1: </a:t>
            </a:r>
            <a:r>
              <a:rPr lang="en-US" dirty="0" smtClean="0">
                <a:solidFill>
                  <a:srgbClr val="FF0000"/>
                </a:solidFill>
              </a:rPr>
              <a:t>Worked!</a:t>
            </a:r>
          </a:p>
          <a:p>
            <a:r>
              <a:rPr lang="en-US" dirty="0" smtClean="0"/>
              <a:t>Smaller noise in higher frequency by commissioning high power laser for H1 (L1 postponed): </a:t>
            </a:r>
            <a:r>
              <a:rPr lang="en-US" dirty="0" smtClean="0">
                <a:solidFill>
                  <a:srgbClr val="FF0000"/>
                </a:solidFill>
              </a:rPr>
              <a:t>Not really, it worked for high frequency but some problem in lower frequency.</a:t>
            </a:r>
          </a:p>
          <a:p>
            <a:r>
              <a:rPr lang="en-US" dirty="0" smtClean="0"/>
              <a:t>Better duty factor (seismic isolation, better control scheme): </a:t>
            </a:r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dirty="0" smtClean="0">
                <a:solidFill>
                  <a:srgbClr val="FF0000"/>
                </a:solidFill>
              </a:rPr>
              <a:t>orked!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11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9" y="408214"/>
            <a:ext cx="6336937" cy="32112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6" y="3853089"/>
            <a:ext cx="7413171" cy="37065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69618" y="87991"/>
            <a:ext cx="357595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BNS range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5788477" y="3647335"/>
            <a:ext cx="357595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smtClean="0"/>
              <a:t>O2</a:t>
            </a:r>
            <a:endParaRPr lang="en-US" sz="3200" dirty="0"/>
          </a:p>
        </p:txBody>
      </p:sp>
      <p:sp>
        <p:nvSpPr>
          <p:cNvPr id="10" name="Curved Left Arrow 9"/>
          <p:cNvSpPr/>
          <p:nvPr/>
        </p:nvSpPr>
        <p:spPr>
          <a:xfrm>
            <a:off x="6598196" y="2638711"/>
            <a:ext cx="914400" cy="143247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88478" y="2374284"/>
            <a:ext cx="3575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O1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7576455" y="2200785"/>
            <a:ext cx="23082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L1 better, H1 </a:t>
            </a:r>
            <a:r>
              <a:rPr lang="en-US" sz="2400" smtClean="0"/>
              <a:t>somewhat worse. </a:t>
            </a:r>
          </a:p>
          <a:p>
            <a:r>
              <a:rPr lang="en-US" sz="2400" dirty="0" smtClean="0"/>
              <a:t>No </a:t>
            </a:r>
            <a:r>
              <a:rPr lang="en-US" sz="2400" dirty="0" smtClean="0"/>
              <a:t>real change in the average network reach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55214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L1: Scattering mitigation worked,</a:t>
            </a:r>
            <a:br>
              <a:rPr lang="en-US" dirty="0" smtClean="0"/>
            </a:br>
            <a:r>
              <a:rPr lang="en-US" dirty="0" smtClean="0"/>
              <a:t>e.g. ETM scattering via </a:t>
            </a:r>
            <a:r>
              <a:rPr lang="en-US" dirty="0" err="1" smtClean="0"/>
              <a:t>Pcal</a:t>
            </a:r>
            <a:r>
              <a:rPr lang="en-US" dirty="0" smtClean="0"/>
              <a:t> periscope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242" y="1485619"/>
            <a:ext cx="2925116" cy="29597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7030360"/>
            <a:ext cx="10080625" cy="529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8025" y="4820025"/>
            <a:ext cx="5019745" cy="273965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6809014" y="4445335"/>
            <a:ext cx="0" cy="7798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6302829" y="5404757"/>
            <a:ext cx="506185" cy="439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809014" y="5404757"/>
            <a:ext cx="0" cy="34182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809014" y="5746582"/>
            <a:ext cx="1371600" cy="62156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6809014" y="6368143"/>
            <a:ext cx="1371600" cy="66221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6302829" y="7387687"/>
            <a:ext cx="49280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6795636" y="7045862"/>
            <a:ext cx="0" cy="34182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15"/>
          <p:cNvSpPr>
            <a:spLocks noGrp="1"/>
          </p:cNvSpPr>
          <p:nvPr>
            <p:ph sz="quarter" idx="10"/>
          </p:nvPr>
        </p:nvSpPr>
        <p:spPr>
          <a:xfrm>
            <a:off x="685801" y="1636850"/>
            <a:ext cx="5176156" cy="3882207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Photon calibrator</a:t>
            </a:r>
            <a:r>
              <a:rPr lang="en-US" sz="2000" dirty="0" smtClean="0"/>
              <a:t>: amplitude-modulated laser to give the mirror a calibrated displacement via radiation pressure.</a:t>
            </a:r>
          </a:p>
          <a:p>
            <a:r>
              <a:rPr lang="en-US" sz="2000" dirty="0" smtClean="0"/>
              <a:t>laser -&gt; VP -&gt; </a:t>
            </a:r>
            <a:r>
              <a:rPr lang="en-US" sz="2000" dirty="0" err="1" smtClean="0"/>
              <a:t>peri</a:t>
            </a:r>
            <a:r>
              <a:rPr lang="en-US" sz="2000" dirty="0" smtClean="0"/>
              <a:t> -&gt; ETM -&gt; </a:t>
            </a:r>
            <a:r>
              <a:rPr lang="en-US" sz="2000" dirty="0" err="1"/>
              <a:t>p</a:t>
            </a:r>
            <a:r>
              <a:rPr lang="en-US" sz="2000" dirty="0" err="1" smtClean="0"/>
              <a:t>eri</a:t>
            </a:r>
            <a:r>
              <a:rPr lang="en-US" sz="2000" dirty="0" smtClean="0"/>
              <a:t> -&gt; VP -&gt; receiver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75757" y="7674429"/>
            <a:ext cx="6090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10 </a:t>
            </a:r>
            <a:r>
              <a:rPr lang="en-US" sz="3600" dirty="0" err="1" smtClean="0">
                <a:solidFill>
                  <a:srgbClr val="FF0000"/>
                </a:solidFill>
              </a:rPr>
              <a:t>seca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45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L1: Scattering mitigation worked,</a:t>
            </a:r>
            <a:br>
              <a:rPr lang="en-US" dirty="0" smtClean="0"/>
            </a:br>
            <a:r>
              <a:rPr lang="en-US" dirty="0" smtClean="0"/>
              <a:t>e.g. ETM scattering via </a:t>
            </a:r>
            <a:r>
              <a:rPr lang="en-US" dirty="0" err="1" smtClean="0"/>
              <a:t>Pcal</a:t>
            </a:r>
            <a:r>
              <a:rPr lang="en-US" dirty="0" smtClean="0"/>
              <a:t> periscope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0"/>
          </p:nvPr>
        </p:nvSpPr>
        <p:spPr>
          <a:xfrm>
            <a:off x="685801" y="1636850"/>
            <a:ext cx="5176156" cy="3882207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Photon calibrator: amplitude-modulated laser to give the mirror a calibrated displacement via radiation pressure.</a:t>
            </a:r>
          </a:p>
          <a:p>
            <a:r>
              <a:rPr lang="en-US" sz="2000" dirty="0" smtClean="0"/>
              <a:t>laser -&gt; VP -&gt; </a:t>
            </a:r>
            <a:r>
              <a:rPr lang="en-US" sz="2000" dirty="0" err="1" smtClean="0"/>
              <a:t>peri</a:t>
            </a:r>
            <a:r>
              <a:rPr lang="en-US" sz="2000" dirty="0" smtClean="0"/>
              <a:t> -&gt; ETM -&gt; </a:t>
            </a:r>
            <a:r>
              <a:rPr lang="en-US" sz="2000" dirty="0" err="1"/>
              <a:t>p</a:t>
            </a:r>
            <a:r>
              <a:rPr lang="en-US" sz="2000" dirty="0" err="1" smtClean="0"/>
              <a:t>eri</a:t>
            </a:r>
            <a:r>
              <a:rPr lang="en-US" sz="2000" dirty="0" smtClean="0"/>
              <a:t> -&gt; VP -&gt; receiver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ETM scattering</a:t>
            </a:r>
            <a:r>
              <a:rPr lang="en-US" sz="2000" dirty="0" smtClean="0"/>
              <a:t> could follow the same path and be scattered back</a:t>
            </a:r>
          </a:p>
          <a:p>
            <a:r>
              <a:rPr lang="en-US" sz="2000" dirty="0" smtClean="0"/>
              <a:t>Vibration of </a:t>
            </a:r>
            <a:r>
              <a:rPr lang="en-US" sz="2000" dirty="0" err="1" smtClean="0"/>
              <a:t>Pcal</a:t>
            </a:r>
            <a:r>
              <a:rPr lang="en-US" sz="2000" dirty="0" smtClean="0"/>
              <a:t> periscope mirrors problematic</a:t>
            </a:r>
          </a:p>
          <a:p>
            <a:r>
              <a:rPr lang="en-US" sz="2000" dirty="0" smtClean="0"/>
              <a:t>Installation of vibration damper, fixing potential mechanical interference with </a:t>
            </a:r>
            <a:r>
              <a:rPr lang="en-US" sz="2000" dirty="0" err="1" smtClean="0"/>
              <a:t>cryo</a:t>
            </a:r>
            <a:r>
              <a:rPr lang="en-US" sz="2000" dirty="0" smtClean="0"/>
              <a:t> baffle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242" y="1485619"/>
            <a:ext cx="2925116" cy="29597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7030360"/>
            <a:ext cx="10080625" cy="529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8025" y="4820025"/>
            <a:ext cx="5019745" cy="273965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6809014" y="4445335"/>
            <a:ext cx="0" cy="7798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6302829" y="5404757"/>
            <a:ext cx="506185" cy="4397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809014" y="5404757"/>
            <a:ext cx="0" cy="341825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809014" y="5746582"/>
            <a:ext cx="1371600" cy="621561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6809014" y="6368143"/>
            <a:ext cx="1371600" cy="662217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6302829" y="7387687"/>
            <a:ext cx="492807" cy="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6795636" y="7045862"/>
            <a:ext cx="0" cy="341825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975757" y="7674429"/>
            <a:ext cx="6090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</a:rPr>
              <a:t>10 sec</a:t>
            </a:r>
            <a:endParaRPr lang="en-US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44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L1: Scattering mitigation worked,</a:t>
            </a:r>
            <a:br>
              <a:rPr lang="en-US" dirty="0" smtClean="0"/>
            </a:br>
            <a:r>
              <a:rPr lang="en-US" dirty="0" smtClean="0"/>
              <a:t>e.g. ETM scattering via </a:t>
            </a:r>
            <a:r>
              <a:rPr lang="en-US" dirty="0" err="1" smtClean="0"/>
              <a:t>Pcal</a:t>
            </a:r>
            <a:r>
              <a:rPr lang="en-US" dirty="0" smtClean="0"/>
              <a:t> periscope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0"/>
          </p:nvPr>
        </p:nvSpPr>
        <p:spPr>
          <a:xfrm>
            <a:off x="800101" y="5058565"/>
            <a:ext cx="4637314" cy="169148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(That’s only one example of scattering mitigation)</a:t>
            </a:r>
          </a:p>
          <a:p>
            <a:r>
              <a:rPr lang="en-US" sz="2000" dirty="0" smtClean="0"/>
              <a:t>More scattering mitigation campaign after O2 for </a:t>
            </a:r>
            <a:r>
              <a:rPr lang="en-US" sz="2000" dirty="0" smtClean="0"/>
              <a:t>L1, H1 </a:t>
            </a:r>
            <a:r>
              <a:rPr lang="en-US" sz="2000" dirty="0" smtClean="0"/>
              <a:t>will follow</a:t>
            </a:r>
            <a:r>
              <a:rPr lang="en-US" sz="2000" dirty="0" smtClean="0"/>
              <a:t>.</a:t>
            </a:r>
            <a:endParaRPr lang="en-US" sz="2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26434"/>
            <a:ext cx="5476017" cy="32921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242" y="1485619"/>
            <a:ext cx="2925116" cy="29597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7030360"/>
            <a:ext cx="10080625" cy="529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8025" y="4820025"/>
            <a:ext cx="5019745" cy="273965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6809014" y="4445335"/>
            <a:ext cx="0" cy="7798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 rot="1502634">
            <a:off x="939543" y="3299205"/>
            <a:ext cx="1812470" cy="10613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975757" y="7674429"/>
            <a:ext cx="6090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</a:rPr>
              <a:t>10 sec</a:t>
            </a:r>
            <a:endParaRPr lang="en-US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9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H1 High power laser:</a:t>
            </a:r>
            <a:br>
              <a:rPr lang="en-US" dirty="0" smtClean="0"/>
            </a:br>
            <a:r>
              <a:rPr lang="en-US" dirty="0" smtClean="0"/>
              <a:t>We got the power, sure.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592138" y="1565275"/>
            <a:ext cx="4877933" cy="5202238"/>
          </a:xfrm>
        </p:spPr>
        <p:txBody>
          <a:bodyPr>
            <a:normAutofit/>
          </a:bodyPr>
          <a:lstStyle/>
          <a:p>
            <a:r>
              <a:rPr lang="en-US" dirty="0" smtClean="0"/>
              <a:t>Were able to operate up to 50W. Good.</a:t>
            </a:r>
          </a:p>
          <a:p>
            <a:pPr lvl="1"/>
            <a:r>
              <a:rPr lang="en-US" dirty="0" smtClean="0"/>
              <a:t>Parametric Instability (interaction between optical higher order mode and mirror’s acoustic mode) was OK.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learly worse noise.</a:t>
            </a:r>
          </a:p>
          <a:p>
            <a:pPr lvl="1"/>
            <a:r>
              <a:rPr lang="en-US" dirty="0" smtClean="0"/>
              <a:t>Pointing jitter and size jitter coupling.</a:t>
            </a:r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4294967295"/>
          </p:nvPr>
        </p:nvSpPr>
        <p:spPr>
          <a:xfrm>
            <a:off x="5714999" y="1960563"/>
            <a:ext cx="4365625" cy="1262062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Pretty HPO picture here.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 Placeholder 7"/>
          <p:cNvSpPr>
            <a:spLocks noGrp="1"/>
          </p:cNvSpPr>
          <p:nvPr>
            <p:ph type="body" idx="4294967295"/>
          </p:nvPr>
        </p:nvSpPr>
        <p:spPr>
          <a:xfrm>
            <a:off x="5880100" y="3919538"/>
            <a:ext cx="4200525" cy="2092325"/>
          </a:xfrm>
        </p:spPr>
        <p:txBody>
          <a:bodyPr/>
          <a:lstStyle/>
          <a:p>
            <a:r>
              <a:rPr lang="en-US" smtClean="0">
                <a:solidFill>
                  <a:srgbClr val="FF0000"/>
                </a:solidFill>
              </a:rPr>
              <a:t>Maybe pretty PI plot here.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04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Compromise, given the use of HPL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/>
          </p:nvPr>
        </p:nvSpPr>
        <p:spPr>
          <a:xfrm>
            <a:off x="5412493" y="1828799"/>
            <a:ext cx="4518879" cy="4996543"/>
          </a:xfrm>
        </p:spPr>
        <p:txBody>
          <a:bodyPr>
            <a:normAutofit fontScale="92500"/>
          </a:bodyPr>
          <a:lstStyle/>
          <a:p>
            <a:pPr marL="457200" indent="-457200" algn="l">
              <a:buFont typeface="Arial" charset="0"/>
              <a:buChar char="•"/>
            </a:pPr>
            <a:r>
              <a:rPr lang="en-US" dirty="0" smtClean="0"/>
              <a:t>30W (VS 22 of O2)</a:t>
            </a:r>
          </a:p>
          <a:p>
            <a:pPr marL="742950" lvl="5" indent="-285750" algn="l">
              <a:buFont typeface="Arial" charset="0"/>
              <a:buChar char="•"/>
            </a:pPr>
            <a:r>
              <a:rPr lang="en-US" dirty="0" smtClean="0"/>
              <a:t>Better shot-noise limited performance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dirty="0" smtClean="0"/>
              <a:t>Worse pointing jitter itself due to HPL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dirty="0" smtClean="0"/>
              <a:t>Worse beam size jitter due to HPL (most likely but without a proof, no sensor until mid-O2).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dirty="0" smtClean="0"/>
              <a:t>Worse jitter coupling (depends on the alignment)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dirty="0" smtClean="0"/>
              <a:t>ASC difficulty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dirty="0" smtClean="0"/>
              <a:t>Similar performance to O1.</a:t>
            </a:r>
            <a:endParaRPr lang="en-US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4" y="1528763"/>
            <a:ext cx="5388429" cy="330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69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H1 high power difficulty suspect:</a:t>
            </a:r>
            <a:br>
              <a:rPr lang="en-US" dirty="0" smtClean="0"/>
            </a:br>
            <a:r>
              <a:rPr lang="en-US" dirty="0" smtClean="0"/>
              <a:t>H1 ITMX point absorber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sz="quarter" idx="10"/>
          </p:nvPr>
        </p:nvSpPr>
        <p:spPr>
          <a:xfrm>
            <a:off x="-26988" y="5719665"/>
            <a:ext cx="8455025" cy="4992687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Smaller HWSY plot here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4294967295"/>
          </p:nvPr>
        </p:nvSpPr>
        <p:spPr>
          <a:xfrm>
            <a:off x="0" y="2444750"/>
            <a:ext cx="4200525" cy="2092325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HWSX plot here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4294967295"/>
          </p:nvPr>
        </p:nvSpPr>
        <p:spPr>
          <a:xfrm>
            <a:off x="4349750" y="1468438"/>
            <a:ext cx="5730875" cy="5356225"/>
          </a:xfrm>
        </p:spPr>
        <p:txBody>
          <a:bodyPr>
            <a:normAutofit lnSpcReduction="10000"/>
          </a:bodyPr>
          <a:lstStyle/>
          <a:p>
            <a:pPr marL="457200" indent="-457200" algn="l">
              <a:buFont typeface="Arial" charset="0"/>
              <a:buChar char="•"/>
            </a:pPr>
            <a:r>
              <a:rPr lang="en-US" dirty="0" smtClean="0"/>
              <a:t>~10mW absorption for ~150kW circulating power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dirty="0" smtClean="0"/>
              <a:t>~</a:t>
            </a:r>
            <a:r>
              <a:rPr lang="en-US" dirty="0" err="1" smtClean="0">
                <a:solidFill>
                  <a:srgbClr val="FF0000"/>
                </a:solidFill>
              </a:rPr>
              <a:t>XXnm</a:t>
            </a:r>
            <a:r>
              <a:rPr lang="en-US" dirty="0" smtClean="0">
                <a:solidFill>
                  <a:srgbClr val="FF0000"/>
                </a:solidFill>
              </a:rPr>
              <a:t> wave front distortion over </a:t>
            </a:r>
            <a:r>
              <a:rPr lang="en-US" dirty="0" err="1" smtClean="0">
                <a:solidFill>
                  <a:srgbClr val="FF0000"/>
                </a:solidFill>
              </a:rPr>
              <a:t>YYmm</a:t>
            </a:r>
            <a:r>
              <a:rPr lang="en-US" dirty="0" smtClean="0">
                <a:solidFill>
                  <a:srgbClr val="FF0000"/>
                </a:solidFill>
              </a:rPr>
              <a:t>, ~ZZ diopter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dirty="0" smtClean="0"/>
              <a:t>Will cause RF SB imbalance -&gt; ASC difficulty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dirty="0" smtClean="0"/>
              <a:t>Beam size jitter coupling via differential lensing 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dirty="0" smtClean="0"/>
              <a:t>(Pointing jitter coupling?)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dirty="0" smtClean="0"/>
              <a:t>Vent in May for cleaning this, didn’t remove it </a:t>
            </a:r>
            <a:r>
              <a:rPr lang="en-US" dirty="0" smtClean="0"/>
              <a:t>unfortunately.</a:t>
            </a:r>
          </a:p>
          <a:p>
            <a:pPr marL="914400" lvl="5" indent="-457200" algn="l">
              <a:buFont typeface="Arial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H1 ITMs will be </a:t>
            </a:r>
            <a:r>
              <a:rPr lang="en-US" dirty="0" smtClean="0">
                <a:solidFill>
                  <a:srgbClr val="FF0000"/>
                </a:solidFill>
              </a:rPr>
              <a:t>replaced after O2.</a:t>
            </a:r>
          </a:p>
          <a:p>
            <a:pPr marL="457200" indent="-457200" algn="l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31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Pointing jitter coupling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sz="quarter" idx="10"/>
          </p:nvPr>
        </p:nvSpPr>
        <p:spPr>
          <a:xfrm>
            <a:off x="4490356" y="1565275"/>
            <a:ext cx="5388430" cy="5202238"/>
          </a:xfrm>
        </p:spPr>
        <p:txBody>
          <a:bodyPr>
            <a:normAutofit/>
          </a:bodyPr>
          <a:lstStyle/>
          <a:p>
            <a:r>
              <a:rPr lang="en-US" dirty="0" smtClean="0"/>
              <a:t>H1 typically has a larger coupling than L1</a:t>
            </a:r>
          </a:p>
          <a:p>
            <a:pPr lvl="1"/>
            <a:r>
              <a:rPr lang="en-US" dirty="0" smtClean="0"/>
              <a:t>In H1 it depends on alignment, agrees qualitatively with a model without point absorber.</a:t>
            </a:r>
          </a:p>
          <a:p>
            <a:pPr lvl="1"/>
            <a:r>
              <a:rPr lang="en-US" dirty="0" smtClean="0"/>
              <a:t>Does the absorber skew the alignment</a:t>
            </a:r>
            <a:r>
              <a:rPr lang="en-US" dirty="0" smtClean="0"/>
              <a:t>? Or some other mechanism?</a:t>
            </a: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02" y="1586946"/>
            <a:ext cx="3968084" cy="19656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83" y="3920040"/>
            <a:ext cx="3967403" cy="193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29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 smtClean="0"/>
              <a:t>Exciting things from O2, very, very briefly (go to Giovanni’s talk)</a:t>
            </a:r>
          </a:p>
          <a:p>
            <a:pPr lvl="1"/>
            <a:r>
              <a:rPr lang="en-US" dirty="0" smtClean="0"/>
              <a:t>Where we stand</a:t>
            </a:r>
            <a:endParaRPr lang="en-US" dirty="0"/>
          </a:p>
          <a:p>
            <a:pPr lvl="2"/>
            <a:r>
              <a:rPr lang="en-US" dirty="0" smtClean="0"/>
              <a:t>What worked and didn’t in O2</a:t>
            </a:r>
          </a:p>
          <a:p>
            <a:pPr lvl="2"/>
            <a:r>
              <a:rPr lang="en-US" dirty="0" smtClean="0"/>
              <a:t>Known and mystery noise</a:t>
            </a:r>
          </a:p>
          <a:p>
            <a:pPr lvl="1"/>
            <a:r>
              <a:rPr lang="en-US" dirty="0" smtClean="0"/>
              <a:t>What’s going to happen after </a:t>
            </a:r>
            <a:r>
              <a:rPr lang="en-US" dirty="0" smtClean="0"/>
              <a:t>O2</a:t>
            </a:r>
          </a:p>
          <a:p>
            <a:pPr lvl="1"/>
            <a:r>
              <a:rPr lang="en-US" dirty="0" smtClean="0"/>
              <a:t>Not necessarily in this order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470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Pointing jitter coupling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sz="quarter" idx="10"/>
          </p:nvPr>
        </p:nvSpPr>
        <p:spPr>
          <a:xfrm>
            <a:off x="4490356" y="1565275"/>
            <a:ext cx="5388430" cy="52022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H1 typically has a larger coupling than L1</a:t>
            </a:r>
          </a:p>
          <a:p>
            <a:pPr lvl="1"/>
            <a:r>
              <a:rPr lang="en-US" dirty="0" smtClean="0"/>
              <a:t>In H1 it depends on alignment, agrees qualitatively with a model without point absorber.</a:t>
            </a:r>
          </a:p>
          <a:p>
            <a:pPr lvl="1"/>
            <a:r>
              <a:rPr lang="en-US" dirty="0" smtClean="0"/>
              <a:t>Does the absorber skew the alignment</a:t>
            </a:r>
            <a:r>
              <a:rPr lang="en-US" dirty="0" smtClean="0"/>
              <a:t>? Or some other mechanism?</a:t>
            </a:r>
          </a:p>
          <a:p>
            <a:r>
              <a:rPr lang="en-US" dirty="0" smtClean="0"/>
              <a:t>HPL (an injection locked laser) has larger jitter.</a:t>
            </a:r>
          </a:p>
          <a:p>
            <a:pPr lvl="1"/>
            <a:r>
              <a:rPr lang="en-US" dirty="0" smtClean="0"/>
              <a:t>A 70W optical amplifier is under testing.</a:t>
            </a:r>
          </a:p>
          <a:p>
            <a:pPr lvl="1"/>
            <a:r>
              <a:rPr lang="en-US" dirty="0" smtClean="0"/>
              <a:t>Even then the coupling should be reduced in the future, not for O3.</a:t>
            </a:r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571500" y="4963886"/>
            <a:ext cx="42617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</a:rPr>
              <a:t>Picture of 70W amp here</a:t>
            </a:r>
            <a:endParaRPr lang="en-US" sz="4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80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Pointing </a:t>
            </a:r>
            <a:r>
              <a:rPr lang="en-US" dirty="0" smtClean="0"/>
              <a:t>and size jitter coupling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sz="quarter" idx="10"/>
          </p:nvPr>
        </p:nvSpPr>
        <p:spPr>
          <a:xfrm>
            <a:off x="800100" y="1757364"/>
            <a:ext cx="4425043" cy="1083808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Kiwamu’s</a:t>
            </a:r>
            <a:r>
              <a:rPr lang="en-US" dirty="0" smtClean="0">
                <a:solidFill>
                  <a:srgbClr val="FF0000"/>
                </a:solidFill>
              </a:rPr>
              <a:t> coupling simulation plot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4294967295"/>
          </p:nvPr>
        </p:nvSpPr>
        <p:spPr>
          <a:xfrm>
            <a:off x="5410200" y="1828800"/>
            <a:ext cx="4670425" cy="5013325"/>
          </a:xfrm>
        </p:spPr>
        <p:txBody>
          <a:bodyPr/>
          <a:lstStyle/>
          <a:p>
            <a:r>
              <a:rPr lang="en-US" dirty="0" smtClean="0"/>
              <a:t>Couples via differential misalignment or differential lensing on ITMs (in these plots it’s equivalent of </a:t>
            </a:r>
            <a:r>
              <a:rPr lang="en-US" dirty="0" err="1" smtClean="0">
                <a:solidFill>
                  <a:srgbClr val="FF0000"/>
                </a:solidFill>
              </a:rPr>
              <a:t>XXnrad</a:t>
            </a:r>
            <a:r>
              <a:rPr lang="en-US" dirty="0" smtClean="0"/>
              <a:t>).</a:t>
            </a:r>
          </a:p>
          <a:p>
            <a:r>
              <a:rPr lang="en-US" dirty="0" smtClean="0"/>
              <a:t>Coupling TF shape for pointing and size jitter are similar, but they’re two different coupling paths.</a:t>
            </a:r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800099" y="4335462"/>
            <a:ext cx="4425043" cy="1083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>
                <a:solidFill>
                  <a:srgbClr val="17375E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7713" indent="-2952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rgbClr val="17375E"/>
                </a:solidFill>
                <a:latin typeface="Arial" charset="0"/>
                <a:ea typeface="ＭＳ Ｐゴシック" charset="0"/>
              </a:defRPr>
            </a:lvl2pPr>
            <a:lvl3pPr marL="1077913" indent="-330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rgbClr val="17375E"/>
                </a:solidFill>
                <a:latin typeface="Arial" charset="0"/>
                <a:ea typeface="ＭＳ Ｐゴシック" charset="0"/>
              </a:defRPr>
            </a:lvl3pPr>
            <a:lvl4pPr marL="1427163" indent="-4000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17375E"/>
                </a:solidFill>
                <a:latin typeface="Arial" charset="0"/>
                <a:ea typeface="ＭＳ Ｐゴシック" charset="0"/>
              </a:defRPr>
            </a:lvl4pPr>
            <a:lvl5pPr marL="1722438" indent="-3476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17375E"/>
                </a:solidFill>
                <a:latin typeface="Arial" charset="0"/>
                <a:ea typeface="ＭＳ Ｐゴシック" charset="0"/>
              </a:defRPr>
            </a:lvl5pPr>
            <a:lvl6pPr marL="514350" indent="-514350" eaLnBrk="1" hangingPunct="1">
              <a:buFont typeface="Arial"/>
              <a:buChar char="•"/>
              <a:defRPr>
                <a:solidFill>
                  <a:schemeClr val="tx2">
                    <a:lumMod val="75000"/>
                  </a:schemeClr>
                </a:solidFill>
              </a:defRPr>
            </a:lvl6pPr>
            <a:lvl7pPr marL="514350" indent="-514350" eaLnBrk="1" hangingPunct="1">
              <a:buFont typeface="Arial"/>
              <a:buChar char="•"/>
              <a:defRPr>
                <a:solidFill>
                  <a:schemeClr val="tx2">
                    <a:lumMod val="75000"/>
                  </a:schemeClr>
                </a:solidFill>
              </a:defRPr>
            </a:lvl7pPr>
            <a:lvl8pPr marL="2914650" indent="-3381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17375E"/>
                </a:solidFill>
                <a:latin typeface="Arial" charset="0"/>
                <a:ea typeface="ＭＳ Ｐゴシック" charset="0"/>
              </a:defRPr>
            </a:lvl8pPr>
            <a:lvl9pPr marL="3371850" indent="-3381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17375E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US" kern="0" dirty="0" smtClean="0">
                <a:solidFill>
                  <a:srgbClr val="FF0000"/>
                </a:solidFill>
              </a:rPr>
              <a:t>Coupling measurement plot</a:t>
            </a:r>
            <a:endParaRPr lang="en-US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964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see noise budget.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403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L1 O2 Noise, 24W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0096"/>
            <a:ext cx="10058400" cy="64195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580399">
            <a:off x="-28294" y="6221187"/>
            <a:ext cx="3461657" cy="461665"/>
          </a:xfrm>
          <a:prstGeom prst="rect">
            <a:avLst/>
          </a:prstGeom>
          <a:solidFill>
            <a:schemeClr val="bg1"/>
          </a:solidFill>
          <a:ln>
            <a:solidFill>
              <a:srgbClr val="00CF06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CF06"/>
                </a:solidFill>
              </a:rPr>
              <a:t>Sum(identified noise)</a:t>
            </a:r>
            <a:endParaRPr lang="en-US" sz="2400" dirty="0">
              <a:solidFill>
                <a:srgbClr val="00CF0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20816091">
            <a:off x="5837464" y="4119053"/>
            <a:ext cx="2661557" cy="461665"/>
          </a:xfrm>
          <a:prstGeom prst="rect">
            <a:avLst/>
          </a:prstGeom>
          <a:solidFill>
            <a:schemeClr val="bg1"/>
          </a:solidFill>
          <a:ln>
            <a:solidFill>
              <a:srgbClr val="00A4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A4FF"/>
                </a:solidFill>
              </a:rPr>
              <a:t>Measured strain</a:t>
            </a:r>
            <a:endParaRPr lang="en-US" sz="2400" dirty="0">
              <a:solidFill>
                <a:srgbClr val="00A4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02429" y="5986793"/>
            <a:ext cx="5959928" cy="461665"/>
          </a:xfrm>
          <a:prstGeom prst="rect">
            <a:avLst/>
          </a:prstGeom>
          <a:solidFill>
            <a:schemeClr val="bg1"/>
          </a:solidFill>
          <a:ln>
            <a:solidFill>
              <a:srgbClr val="ECBE4E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ECBE4E"/>
                </a:solidFill>
              </a:rPr>
              <a:t>Residual = strain – Sum(identified noise)</a:t>
            </a:r>
            <a:endParaRPr lang="en-US" sz="2400" dirty="0">
              <a:solidFill>
                <a:srgbClr val="ECBE4E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702534" y="4967601"/>
            <a:ext cx="730423" cy="1073854"/>
          </a:xfrm>
          <a:prstGeom prst="straightConnector1">
            <a:avLst/>
          </a:prstGeom>
          <a:ln>
            <a:solidFill>
              <a:srgbClr val="00CF06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 rot="2080222">
            <a:off x="1895685" y="4035713"/>
            <a:ext cx="1894114" cy="12703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2389110">
            <a:off x="2035368" y="3776514"/>
            <a:ext cx="2659681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Unexplained 20-60Hz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43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L1 Noise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46038" y="4998657"/>
            <a:ext cx="7984672" cy="3729265"/>
          </a:xfrm>
        </p:spPr>
        <p:txBody>
          <a:bodyPr/>
          <a:lstStyle/>
          <a:p>
            <a:r>
              <a:rPr lang="en-US" dirty="0" smtClean="0"/>
              <a:t>L1 up-down of the noise comes from 20-60Hz region.</a:t>
            </a:r>
          </a:p>
          <a:p>
            <a:r>
              <a:rPr lang="en-US" dirty="0" smtClean="0"/>
              <a:t>More scattering suspected.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49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8932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H1 O2 Noise, 30W, </a:t>
            </a:r>
            <a:r>
              <a:rPr lang="en-US" sz="2400" dirty="0" smtClean="0"/>
              <a:t>HPO</a:t>
            </a:r>
            <a:br>
              <a:rPr lang="en-US" sz="2400" dirty="0" smtClean="0"/>
            </a:br>
            <a:r>
              <a:rPr lang="en-US" sz="2400" dirty="0" smtClean="0"/>
              <a:t>(note: no size jitter on this plot)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31" y="1002338"/>
            <a:ext cx="8332138" cy="655733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 rot="2458934">
            <a:off x="1852115" y="3757051"/>
            <a:ext cx="2687802" cy="10479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2389110">
            <a:off x="2329283" y="3433613"/>
            <a:ext cx="2659681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Unexplained </a:t>
            </a:r>
            <a:r>
              <a:rPr lang="en-US" dirty="0" smtClean="0">
                <a:solidFill>
                  <a:srgbClr val="FF0000"/>
                </a:solidFill>
              </a:rPr>
              <a:t>20-100Hz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21127741">
            <a:off x="4199060" y="5429361"/>
            <a:ext cx="2659681" cy="369332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Pointing jitter peaks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52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Something new and exciting:</a:t>
            </a:r>
            <a:br>
              <a:rPr lang="en-US" dirty="0" smtClean="0"/>
            </a:br>
            <a:r>
              <a:rPr lang="en-US" dirty="0" smtClean="0"/>
              <a:t>Noise subtraction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12273" y="1594077"/>
            <a:ext cx="3543300" cy="547619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Subtract pointing jitter, beam size jitter etc. from the strain signal to recover clean strain.</a:t>
            </a:r>
          </a:p>
          <a:p>
            <a:r>
              <a:rPr lang="en-US" dirty="0"/>
              <a:t>f</a:t>
            </a:r>
            <a:r>
              <a:rPr lang="en-US" dirty="0" smtClean="0"/>
              <a:t>&lt;500Hz performance is recovered to O1 level without ill effect on shot noise improvement in O2.</a:t>
            </a:r>
          </a:p>
          <a:p>
            <a:r>
              <a:rPr lang="en-US" dirty="0" smtClean="0"/>
              <a:t>(Not much change in unknown region)</a:t>
            </a:r>
          </a:p>
          <a:p>
            <a:r>
              <a:rPr lang="en-US" dirty="0" smtClean="0"/>
              <a:t>(No replacement of the real noise reduction for commissioning.)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37314" y="2253343"/>
            <a:ext cx="41311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Wow this plot is pretty.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5692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L1 Noise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46038" y="4998658"/>
            <a:ext cx="7984672" cy="205528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H</a:t>
            </a:r>
            <a:r>
              <a:rPr lang="en-US" dirty="0" smtClean="0"/>
              <a:t>1 noise remarkably stable across locks in “unknown” band.</a:t>
            </a:r>
          </a:p>
          <a:p>
            <a:pPr lvl="1"/>
            <a:r>
              <a:rPr lang="en-US" dirty="0" smtClean="0"/>
              <a:t>“Unknown” should be covered by something that is not scattering.</a:t>
            </a:r>
            <a:endParaRPr lang="en-US" dirty="0" smtClean="0"/>
          </a:p>
          <a:p>
            <a:pPr lvl="1"/>
            <a:r>
              <a:rPr lang="en-US" dirty="0" smtClean="0"/>
              <a:t>Need to revisit electronics and DAQ?</a:t>
            </a:r>
          </a:p>
          <a:p>
            <a:r>
              <a:rPr lang="en-US" dirty="0" smtClean="0"/>
              <a:t>Jitter coupling also very stable within single lock but seems to change with initial alignment.</a:t>
            </a:r>
          </a:p>
          <a:p>
            <a:pPr lvl="1"/>
            <a:r>
              <a:rPr lang="en-US" dirty="0" smtClean="0"/>
              <a:t>Need to reassess initial alignment procedure.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49986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7674429"/>
            <a:ext cx="1005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DAQ of course includes up and down conversion observed in </a:t>
            </a:r>
            <a:r>
              <a:rPr lang="en-US" dirty="0" err="1" smtClean="0">
                <a:solidFill>
                  <a:srgbClr val="FF0000"/>
                </a:solidFill>
              </a:rPr>
              <a:t>pcal</a:t>
            </a:r>
            <a:r>
              <a:rPr lang="en-US" dirty="0" smtClean="0">
                <a:solidFill>
                  <a:srgbClr val="FF0000"/>
                </a:solidFill>
              </a:rPr>
              <a:t>, similar thing could happen to ESD or upper stages, though in broad band. Initial alignment refers to e.g. monitor differential green spot position change in the green transmission.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5396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 I have time: Duty factor improvement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O2 network: 51% excluding holidays and vent down time (VS 43% of O2)</a:t>
            </a:r>
          </a:p>
          <a:p>
            <a:r>
              <a:rPr lang="en-US" dirty="0" smtClean="0"/>
              <a:t>Nice example of H1 seismic isolation improvement: M6.0 EQ in NZ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34985" y="5127171"/>
            <a:ext cx="5404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Nice plot of H1 and L1 lock status VS seismic 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2273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things to come after O2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ERM swap (both) -&gt; Squeezed film damping</a:t>
            </a:r>
          </a:p>
          <a:p>
            <a:r>
              <a:rPr lang="en-US" dirty="0" smtClean="0"/>
              <a:t>Squeezed light (first L1) -&gt; Small shot noise</a:t>
            </a:r>
          </a:p>
          <a:p>
            <a:r>
              <a:rPr lang="en-US" dirty="0" smtClean="0"/>
              <a:t>Vacuum fix/decommissioning (both)</a:t>
            </a:r>
          </a:p>
          <a:p>
            <a:r>
              <a:rPr lang="en-US" dirty="0" smtClean="0"/>
              <a:t>Monolithic SRM -&gt; helps SRC control</a:t>
            </a:r>
          </a:p>
          <a:p>
            <a:r>
              <a:rPr lang="en-US" dirty="0"/>
              <a:t>New </a:t>
            </a:r>
            <a:r>
              <a:rPr lang="en-US" dirty="0" smtClean="0"/>
              <a:t>in-</a:t>
            </a:r>
            <a:r>
              <a:rPr lang="en-US" dirty="0" err="1" smtClean="0"/>
              <a:t>vac</a:t>
            </a:r>
            <a:r>
              <a:rPr lang="en-US" dirty="0" smtClean="0"/>
              <a:t> ASC </a:t>
            </a:r>
            <a:r>
              <a:rPr lang="en-US" dirty="0"/>
              <a:t>sensing for more reliable SRC </a:t>
            </a:r>
            <a:r>
              <a:rPr lang="en-US" dirty="0" smtClean="0"/>
              <a:t>and PRC alignment </a:t>
            </a:r>
            <a:r>
              <a:rPr lang="en-US" dirty="0"/>
              <a:t>(H1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Jitter mitigation using an in-</a:t>
            </a:r>
            <a:r>
              <a:rPr lang="en-US" dirty="0" err="1" smtClean="0"/>
              <a:t>vac</a:t>
            </a:r>
            <a:r>
              <a:rPr lang="en-US" dirty="0" smtClean="0"/>
              <a:t> optical cavity???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AM I forgetting anything? Is there a recent-</a:t>
            </a:r>
            <a:r>
              <a:rPr lang="en-US" dirty="0" err="1" smtClean="0">
                <a:solidFill>
                  <a:srgbClr val="FF0000"/>
                </a:solidFill>
              </a:rPr>
              <a:t>ish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gant</a:t>
            </a:r>
            <a:r>
              <a:rPr lang="en-US" dirty="0" smtClean="0">
                <a:solidFill>
                  <a:srgbClr val="FF0000"/>
                </a:solidFill>
              </a:rPr>
              <a:t> chart that I can steal?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309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Exciting things from O2, very, very briefly</a:t>
            </a:r>
            <a:br>
              <a:rPr lang="en-US" dirty="0" smtClean="0"/>
            </a:br>
            <a:r>
              <a:rPr lang="en-US" dirty="0" smtClean="0"/>
              <a:t>(Go back to Giovanni’s talk for details)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One confirmed detection (GW170104) in O2</a:t>
            </a:r>
          </a:p>
          <a:p>
            <a:pPr lvl="1"/>
            <a:r>
              <a:rPr lang="en-US" dirty="0" smtClean="0"/>
              <a:t>O1: Two confirmed and a “candidate” with smaller statistical significance.</a:t>
            </a:r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584" y="3650605"/>
            <a:ext cx="3099445" cy="30994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031" y="3650605"/>
            <a:ext cx="3562594" cy="30566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3650605"/>
            <a:ext cx="3518877" cy="33110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18658" y="7566074"/>
            <a:ext cx="5012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Spend about 15 sec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41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ERM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F0000"/>
                </a:solidFill>
              </a:rPr>
              <a:t>Pretty picture</a:t>
            </a: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616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Squeezing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00100" y="1757364"/>
            <a:ext cx="8455025" cy="129608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Smaller shot noise without using high power! </a:t>
            </a:r>
          </a:p>
          <a:p>
            <a:r>
              <a:rPr lang="en-US" dirty="0" smtClean="0"/>
              <a:t>Already demonstrated in GEO and </a:t>
            </a:r>
            <a:r>
              <a:rPr lang="en-US" dirty="0" err="1" smtClean="0"/>
              <a:t>iLIGO</a:t>
            </a:r>
            <a:r>
              <a:rPr lang="en-US" dirty="0" smtClean="0"/>
              <a:t>. </a:t>
            </a:r>
          </a:p>
          <a:p>
            <a:r>
              <a:rPr lang="en-US" dirty="0" smtClean="0"/>
              <a:t>aLIGO design in place, aiming for 3dB improvement.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8700" y="3592286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Pretty design pictures. Nag Daniel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3477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 I have time:</a:t>
            </a:r>
            <a:br>
              <a:rPr lang="en-US" dirty="0" smtClean="0"/>
            </a:br>
            <a:r>
              <a:rPr lang="en-US" dirty="0" smtClean="0"/>
              <a:t>~120MHz WFS for SRC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Hang-</a:t>
            </a:r>
            <a:r>
              <a:rPr lang="en-US" dirty="0" err="1" smtClean="0"/>
              <a:t>yu’s</a:t>
            </a:r>
            <a:r>
              <a:rPr lang="en-US" dirty="0" smtClean="0"/>
              <a:t> simulation plot(s)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27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Borrowed from Giovanni’s slide: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Who made this?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2160"/>
            <a:ext cx="10356805" cy="6297515"/>
          </a:xfrm>
        </p:spPr>
      </p:pic>
    </p:spTree>
    <p:extLst>
      <p:ext uri="{BB962C8B-B14F-4D97-AF65-F5344CB8AC3E}">
        <p14:creationId xmlns:p14="http://schemas.microsoft.com/office/powerpoint/2010/main" val="152459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O2 noise: improvement in L1, not in H1</a:t>
            </a:r>
          </a:p>
          <a:p>
            <a:r>
              <a:rPr lang="en-US" dirty="0" smtClean="0"/>
              <a:t>Many problems are identified, mitigation/fix campaign after O2.</a:t>
            </a:r>
          </a:p>
          <a:p>
            <a:r>
              <a:rPr lang="en-US" dirty="0" smtClean="0"/>
              <a:t>Some other enhancements like squeezing, ring ERM etc.</a:t>
            </a:r>
          </a:p>
          <a:p>
            <a:r>
              <a:rPr lang="en-US" dirty="0" smtClean="0"/>
              <a:t>O2 will end on 25/Aug/2017.</a:t>
            </a:r>
          </a:p>
          <a:p>
            <a:r>
              <a:rPr lang="en-US" dirty="0" smtClean="0"/>
              <a:t>Will resume observation (O3) after a significant improvement in the noise performance.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~a year or more of down time.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3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Exciting things from O2, very, very briefly</a:t>
            </a:r>
            <a:br>
              <a:rPr lang="en-US" dirty="0" smtClean="0"/>
            </a:br>
            <a:r>
              <a:rPr lang="en-US" dirty="0" smtClean="0"/>
              <a:t>(Go back to Giovanni’s talk for details)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00100" y="1616687"/>
            <a:ext cx="8455025" cy="4992687"/>
          </a:xfrm>
        </p:spPr>
        <p:txBody>
          <a:bodyPr>
            <a:normAutofit/>
          </a:bodyPr>
          <a:lstStyle/>
          <a:p>
            <a:r>
              <a:rPr lang="en-US" sz="1800" dirty="0" smtClean="0"/>
              <a:t>One confirmed detection (GW170104) in O2</a:t>
            </a:r>
          </a:p>
          <a:p>
            <a:r>
              <a:rPr lang="en-US" dirty="0" smtClean="0"/>
              <a:t>~</a:t>
            </a:r>
            <a:r>
              <a:rPr lang="en-US" dirty="0"/>
              <a:t>81 days H-L coincidence Nov/30/2016 – </a:t>
            </a:r>
            <a:r>
              <a:rPr lang="en-US" dirty="0" smtClean="0"/>
              <a:t>Jun/23/2017</a:t>
            </a:r>
          </a:p>
          <a:p>
            <a:r>
              <a:rPr lang="en-US" dirty="0" smtClean="0"/>
              <a:t>~70 </a:t>
            </a:r>
            <a:r>
              <a:rPr lang="en-US" dirty="0" err="1"/>
              <a:t>Mpc</a:t>
            </a:r>
            <a:r>
              <a:rPr lang="en-US" dirty="0"/>
              <a:t> </a:t>
            </a:r>
            <a:r>
              <a:rPr lang="en-US" dirty="0" smtClean="0"/>
              <a:t>average reach for </a:t>
            </a:r>
            <a:r>
              <a:rPr lang="en-US" dirty="0"/>
              <a:t>1.4+1.4 </a:t>
            </a:r>
            <a:r>
              <a:rPr lang="en-US" dirty="0" err="1"/>
              <a:t>Msun</a:t>
            </a:r>
            <a:r>
              <a:rPr lang="en-US" dirty="0"/>
              <a:t>, </a:t>
            </a:r>
            <a:r>
              <a:rPr lang="en-US" dirty="0" smtClean="0"/>
              <a:t>700 </a:t>
            </a:r>
            <a:r>
              <a:rPr lang="en-US" dirty="0" err="1"/>
              <a:t>Mpc</a:t>
            </a:r>
            <a:r>
              <a:rPr lang="en-US" dirty="0"/>
              <a:t> for 30+30 </a:t>
            </a:r>
            <a:r>
              <a:rPr lang="en-US" dirty="0" err="1"/>
              <a:t>Msun</a:t>
            </a:r>
            <a:r>
              <a:rPr lang="en-US" dirty="0"/>
              <a:t> merger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18658" y="7566074"/>
            <a:ext cx="5012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about 10 sec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" y="4113030"/>
            <a:ext cx="10058400" cy="261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34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Exciting things from O2, very, very briefly</a:t>
            </a:r>
            <a:br>
              <a:rPr lang="en-US" dirty="0" smtClean="0"/>
            </a:br>
            <a:r>
              <a:rPr lang="en-US" dirty="0" smtClean="0"/>
              <a:t>(Go back to Giovanni’s talk for details)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00100" y="1616687"/>
            <a:ext cx="8455025" cy="4992687"/>
          </a:xfrm>
        </p:spPr>
        <p:txBody>
          <a:bodyPr>
            <a:normAutofit/>
          </a:bodyPr>
          <a:lstStyle/>
          <a:p>
            <a:r>
              <a:rPr lang="en-US" sz="1800" dirty="0" smtClean="0"/>
              <a:t>One confirmed detection (GW170104) in O2</a:t>
            </a:r>
          </a:p>
          <a:p>
            <a:r>
              <a:rPr lang="en-US" sz="1800" dirty="0" smtClean="0"/>
              <a:t>~</a:t>
            </a:r>
            <a:r>
              <a:rPr lang="en-US" sz="1800" dirty="0"/>
              <a:t>81 days H-L </a:t>
            </a:r>
            <a:r>
              <a:rPr lang="en-US" sz="1800" dirty="0" smtClean="0"/>
              <a:t>coincidence  </a:t>
            </a:r>
            <a:r>
              <a:rPr lang="en-US" sz="1800" dirty="0"/>
              <a:t>Nov/30/2016 – </a:t>
            </a:r>
            <a:r>
              <a:rPr lang="en-US" sz="1800" dirty="0" smtClean="0"/>
              <a:t>Jun/23/2017</a:t>
            </a:r>
          </a:p>
          <a:p>
            <a:r>
              <a:rPr lang="en-US" sz="1800" dirty="0"/>
              <a:t>~</a:t>
            </a:r>
            <a:r>
              <a:rPr lang="en-US" sz="1800" dirty="0" smtClean="0"/>
              <a:t>70 </a:t>
            </a:r>
            <a:r>
              <a:rPr lang="en-US" sz="1800" dirty="0" err="1"/>
              <a:t>Mpc</a:t>
            </a:r>
            <a:r>
              <a:rPr lang="en-US" sz="1800" dirty="0"/>
              <a:t> </a:t>
            </a:r>
            <a:r>
              <a:rPr lang="en-US" sz="1800" dirty="0" smtClean="0"/>
              <a:t>average reach for </a:t>
            </a:r>
            <a:r>
              <a:rPr lang="en-US" sz="1800" dirty="0"/>
              <a:t>1.4+1.4 </a:t>
            </a:r>
            <a:r>
              <a:rPr lang="en-US" sz="1800" dirty="0" err="1"/>
              <a:t>Msun</a:t>
            </a:r>
            <a:r>
              <a:rPr lang="en-US" sz="1800" dirty="0"/>
              <a:t>, </a:t>
            </a:r>
            <a:r>
              <a:rPr lang="en-US" sz="1800" dirty="0" smtClean="0"/>
              <a:t>700 </a:t>
            </a:r>
            <a:r>
              <a:rPr lang="en-US" sz="1800" dirty="0" err="1"/>
              <a:t>Mpc</a:t>
            </a:r>
            <a:r>
              <a:rPr lang="en-US" sz="1800" dirty="0"/>
              <a:t> for 30+30 </a:t>
            </a:r>
            <a:r>
              <a:rPr lang="en-US" sz="1800" dirty="0" err="1"/>
              <a:t>Msun</a:t>
            </a:r>
            <a:r>
              <a:rPr lang="en-US" sz="1800" dirty="0"/>
              <a:t> </a:t>
            </a:r>
            <a:r>
              <a:rPr lang="en-US" sz="1800" dirty="0" smtClean="0"/>
              <a:t>merger</a:t>
            </a:r>
          </a:p>
          <a:p>
            <a:r>
              <a:rPr lang="en-US" dirty="0" smtClean="0"/>
              <a:t>Each detector acquired larger cumulative V*T than O1</a:t>
            </a:r>
          </a:p>
          <a:p>
            <a:pPr lvl="1"/>
            <a:r>
              <a:rPr lang="en-US" dirty="0" smtClean="0"/>
              <a:t>~(4.2,  9.6) M</a:t>
            </a:r>
            <a:r>
              <a:rPr lang="en-US" baseline="-25000" dirty="0" smtClean="0"/>
              <a:t>pc</a:t>
            </a:r>
            <a:r>
              <a:rPr lang="en-US" baseline="30000" dirty="0" smtClean="0"/>
              <a:t>3</a:t>
            </a:r>
            <a:r>
              <a:rPr lang="en-US" dirty="0" smtClean="0"/>
              <a:t> </a:t>
            </a:r>
            <a:r>
              <a:rPr lang="en-US" dirty="0" err="1" smtClean="0"/>
              <a:t>yr</a:t>
            </a:r>
            <a:r>
              <a:rPr lang="en-US" dirty="0" smtClean="0"/>
              <a:t> of O2 VS ~(3.6, 2.1) of O1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18658" y="7566074"/>
            <a:ext cx="5012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about </a:t>
            </a:r>
            <a:r>
              <a:rPr lang="en-US" sz="3200" dirty="0" smtClean="0">
                <a:solidFill>
                  <a:srgbClr val="FF0000"/>
                </a:solidFill>
              </a:rPr>
              <a:t>5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sec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2343"/>
            <a:ext cx="3959678" cy="17818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677" y="4130674"/>
            <a:ext cx="6636887" cy="364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2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Exciting things from O2, very, very briefly</a:t>
            </a:r>
            <a:br>
              <a:rPr lang="en-US" dirty="0" smtClean="0"/>
            </a:br>
            <a:r>
              <a:rPr lang="en-US" dirty="0" smtClean="0"/>
              <a:t>(Go back to Giovanni’s talk for details)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00100" y="1616687"/>
            <a:ext cx="8455025" cy="4992687"/>
          </a:xfrm>
        </p:spPr>
        <p:txBody>
          <a:bodyPr>
            <a:normAutofit/>
          </a:bodyPr>
          <a:lstStyle/>
          <a:p>
            <a:r>
              <a:rPr lang="en-US" sz="1800" dirty="0" smtClean="0"/>
              <a:t>One confirmed detection (GW170104) in O2</a:t>
            </a:r>
          </a:p>
          <a:p>
            <a:r>
              <a:rPr lang="en-US" sz="1800" dirty="0" smtClean="0"/>
              <a:t>~</a:t>
            </a:r>
            <a:r>
              <a:rPr lang="en-US" sz="1800" dirty="0"/>
              <a:t>81 days H-L </a:t>
            </a:r>
            <a:r>
              <a:rPr lang="en-US" sz="1800" dirty="0" smtClean="0"/>
              <a:t>coincidence  </a:t>
            </a:r>
            <a:r>
              <a:rPr lang="en-US" sz="1800" dirty="0"/>
              <a:t>Nov/30/2016 – </a:t>
            </a:r>
            <a:r>
              <a:rPr lang="en-US" sz="1800" dirty="0" smtClean="0"/>
              <a:t>Jun/23/2017</a:t>
            </a:r>
          </a:p>
          <a:p>
            <a:r>
              <a:rPr lang="en-US" sz="1800" dirty="0"/>
              <a:t>~</a:t>
            </a:r>
            <a:r>
              <a:rPr lang="en-US" sz="1800" dirty="0" smtClean="0"/>
              <a:t>70 </a:t>
            </a:r>
            <a:r>
              <a:rPr lang="en-US" sz="1800" dirty="0" err="1"/>
              <a:t>Mpc</a:t>
            </a:r>
            <a:r>
              <a:rPr lang="en-US" sz="1800" dirty="0"/>
              <a:t> </a:t>
            </a:r>
            <a:r>
              <a:rPr lang="en-US" sz="1800" dirty="0" smtClean="0"/>
              <a:t>average reach for </a:t>
            </a:r>
            <a:r>
              <a:rPr lang="en-US" sz="1800" dirty="0"/>
              <a:t>1.4+1.4 </a:t>
            </a:r>
            <a:r>
              <a:rPr lang="en-US" sz="1800" dirty="0" err="1"/>
              <a:t>Msun</a:t>
            </a:r>
            <a:r>
              <a:rPr lang="en-US" sz="1800" dirty="0"/>
              <a:t>, </a:t>
            </a:r>
            <a:r>
              <a:rPr lang="en-US" sz="1800" dirty="0" smtClean="0"/>
              <a:t>700 </a:t>
            </a:r>
            <a:r>
              <a:rPr lang="en-US" sz="1800" dirty="0" err="1"/>
              <a:t>Mpc</a:t>
            </a:r>
            <a:r>
              <a:rPr lang="en-US" sz="1800" dirty="0"/>
              <a:t> for 30+30 </a:t>
            </a:r>
            <a:r>
              <a:rPr lang="en-US" sz="1800" dirty="0" err="1"/>
              <a:t>Msun</a:t>
            </a:r>
            <a:r>
              <a:rPr lang="en-US" sz="1800" dirty="0"/>
              <a:t> </a:t>
            </a:r>
            <a:r>
              <a:rPr lang="en-US" sz="1800" dirty="0" smtClean="0"/>
              <a:t>merger</a:t>
            </a:r>
          </a:p>
          <a:p>
            <a:r>
              <a:rPr lang="en-US" sz="1800" dirty="0" smtClean="0"/>
              <a:t>Each detector acquired larger cumulative V*T than O1</a:t>
            </a:r>
          </a:p>
          <a:p>
            <a:r>
              <a:rPr lang="en-US" dirty="0" smtClean="0"/>
              <a:t>Data analysis and data taking still ongoing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18658" y="7566074"/>
            <a:ext cx="5012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about </a:t>
            </a:r>
            <a:r>
              <a:rPr lang="en-US" sz="3200" dirty="0">
                <a:solidFill>
                  <a:srgbClr val="FF0000"/>
                </a:solidFill>
              </a:rPr>
              <a:t>5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sec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59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That’s really cool.</a:t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18658" y="7566074"/>
            <a:ext cx="5012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1 sec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51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That’s really cool.</a:t>
            </a:r>
            <a:br>
              <a:rPr lang="en-US" dirty="0" smtClean="0"/>
            </a:br>
            <a:r>
              <a:rPr lang="en-US" dirty="0" smtClean="0"/>
              <a:t>But we want more.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ore BBHs.</a:t>
            </a:r>
          </a:p>
          <a:p>
            <a:r>
              <a:rPr lang="en-US" dirty="0" smtClean="0"/>
              <a:t>We haven’t detected NSBH nor NSNS.</a:t>
            </a:r>
          </a:p>
          <a:p>
            <a:pPr lvl="1"/>
            <a:r>
              <a:rPr lang="en-US" dirty="0" smtClean="0"/>
              <a:t>Would be particularly interesting for EM</a:t>
            </a:r>
          </a:p>
          <a:p>
            <a:r>
              <a:rPr lang="en-US" dirty="0" smtClean="0"/>
              <a:t>CW (Goetz). Stochastic. Unknown source.</a:t>
            </a:r>
          </a:p>
          <a:p>
            <a:r>
              <a:rPr lang="en-US" dirty="0" smtClean="0"/>
              <a:t>Better/tighter </a:t>
            </a:r>
            <a:r>
              <a:rPr lang="en-US" dirty="0"/>
              <a:t>PE </a:t>
            </a:r>
            <a:r>
              <a:rPr lang="en-US" dirty="0" smtClean="0"/>
              <a:t>for events </a:t>
            </a:r>
            <a:r>
              <a:rPr lang="en-US" dirty="0"/>
              <a:t>we detect.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906986" y="1583871"/>
            <a:ext cx="25472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Who’s the CBC speaker? Any stochastic and burst talk?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63586" y="4392386"/>
            <a:ext cx="5682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Pretty graphics?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18658" y="7566074"/>
            <a:ext cx="5012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about 20 sec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513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That’s cool. Really.</a:t>
            </a:r>
            <a:br>
              <a:rPr lang="en-US" dirty="0" smtClean="0"/>
            </a:br>
            <a:r>
              <a:rPr lang="en-US" dirty="0" smtClean="0"/>
              <a:t>But we want more.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00100" y="1757363"/>
            <a:ext cx="8455025" cy="1622651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M</a:t>
            </a:r>
            <a:r>
              <a:rPr lang="en-US" sz="2000" dirty="0" smtClean="0"/>
              <a:t>ore BBHs.</a:t>
            </a:r>
          </a:p>
          <a:p>
            <a:r>
              <a:rPr lang="en-US" sz="2100" dirty="0"/>
              <a:t>We haven’t detected NSBH nor NSNS.</a:t>
            </a:r>
          </a:p>
          <a:p>
            <a:pPr lvl="1"/>
            <a:r>
              <a:rPr lang="en-US" sz="2100" dirty="0"/>
              <a:t>Would be particularly interesting for EM</a:t>
            </a:r>
          </a:p>
          <a:p>
            <a:r>
              <a:rPr lang="en-US" sz="2000" dirty="0" smtClean="0"/>
              <a:t>CW (Goetz). Stochastic. Unknown source.</a:t>
            </a:r>
          </a:p>
          <a:p>
            <a:r>
              <a:rPr lang="en-US" sz="2000" dirty="0"/>
              <a:t>Better PE for </a:t>
            </a:r>
            <a:r>
              <a:rPr lang="en-US" sz="2000" dirty="0" smtClean="0"/>
              <a:t>events </a:t>
            </a:r>
            <a:r>
              <a:rPr lang="en-US" sz="2000" dirty="0"/>
              <a:t>we detect</a:t>
            </a:r>
            <a:r>
              <a:rPr lang="en-US" sz="2000" dirty="0" smtClean="0"/>
              <a:t>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906986" y="1583871"/>
            <a:ext cx="25472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Who’s the CBC speaker? Any stochastic and burst talk?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00100" y="4163786"/>
            <a:ext cx="8455025" cy="2324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>
                <a:solidFill>
                  <a:srgbClr val="17375E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7713" indent="-2952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rgbClr val="17375E"/>
                </a:solidFill>
                <a:latin typeface="Arial" charset="0"/>
                <a:ea typeface="ＭＳ Ｐゴシック" charset="0"/>
              </a:defRPr>
            </a:lvl2pPr>
            <a:lvl3pPr marL="1077913" indent="-330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rgbClr val="17375E"/>
                </a:solidFill>
                <a:latin typeface="Arial" charset="0"/>
                <a:ea typeface="ＭＳ Ｐゴシック" charset="0"/>
              </a:defRPr>
            </a:lvl3pPr>
            <a:lvl4pPr marL="1427163" indent="-4000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17375E"/>
                </a:solidFill>
                <a:latin typeface="Arial" charset="0"/>
                <a:ea typeface="ＭＳ Ｐゴシック" charset="0"/>
              </a:defRPr>
            </a:lvl4pPr>
            <a:lvl5pPr marL="1722438" indent="-3476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17375E"/>
                </a:solidFill>
                <a:latin typeface="Arial" charset="0"/>
                <a:ea typeface="ＭＳ Ｐゴシック" charset="0"/>
              </a:defRPr>
            </a:lvl5pPr>
            <a:lvl6pPr marL="514350" indent="-514350" eaLnBrk="1" hangingPunct="1">
              <a:buFont typeface="Arial"/>
              <a:buChar char="•"/>
              <a:defRPr>
                <a:solidFill>
                  <a:schemeClr val="tx2">
                    <a:lumMod val="75000"/>
                  </a:schemeClr>
                </a:solidFill>
              </a:defRPr>
            </a:lvl6pPr>
            <a:lvl7pPr marL="514350" indent="-514350" eaLnBrk="1" hangingPunct="1">
              <a:buFont typeface="Arial"/>
              <a:buChar char="•"/>
              <a:defRPr>
                <a:solidFill>
                  <a:schemeClr val="tx2">
                    <a:lumMod val="75000"/>
                  </a:schemeClr>
                </a:solidFill>
              </a:defRPr>
            </a:lvl7pPr>
            <a:lvl8pPr marL="2914650" indent="-3381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17375E"/>
                </a:solidFill>
                <a:latin typeface="Arial" charset="0"/>
                <a:ea typeface="ＭＳ Ｐゴシック" charset="0"/>
              </a:defRPr>
            </a:lvl8pPr>
            <a:lvl9pPr marL="3371850" indent="-3381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17375E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US" kern="0" dirty="0" smtClean="0"/>
              <a:t>Smaller noise (reachable volume ∝ 1/noise^3)</a:t>
            </a:r>
          </a:p>
          <a:p>
            <a:pPr defTabSz="914400"/>
            <a:r>
              <a:rPr lang="en-US" kern="0" dirty="0" smtClean="0"/>
              <a:t>Better reliability (</a:t>
            </a:r>
            <a:r>
              <a:rPr lang="en-US" kern="0" dirty="0" err="1" smtClean="0"/>
              <a:t>N</a:t>
            </a:r>
            <a:r>
              <a:rPr lang="en-US" kern="0" baseline="-25000" dirty="0" err="1" smtClean="0"/>
              <a:t>events</a:t>
            </a:r>
            <a:r>
              <a:rPr lang="en-US" kern="0" dirty="0" smtClean="0"/>
              <a:t> </a:t>
            </a:r>
            <a:r>
              <a:rPr lang="en-US" kern="0" dirty="0"/>
              <a:t>∝ </a:t>
            </a:r>
            <a:r>
              <a:rPr lang="en-US" kern="0" dirty="0" smtClean="0"/>
              <a:t>time*volume)</a:t>
            </a:r>
            <a:endParaRPr lang="en-US" kern="0" dirty="0"/>
          </a:p>
        </p:txBody>
      </p:sp>
      <p:cxnSp>
        <p:nvCxnSpPr>
          <p:cNvPr id="10" name="Straight Arrow Connector 9"/>
          <p:cNvCxnSpPr>
            <a:stCxn id="3" idx="2"/>
            <a:endCxn id="6" idx="0"/>
          </p:cNvCxnSpPr>
          <p:nvPr/>
        </p:nvCxnSpPr>
        <p:spPr>
          <a:xfrm>
            <a:off x="5027613" y="3380014"/>
            <a:ext cx="0" cy="7837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318658" y="7566074"/>
            <a:ext cx="5012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about 10 sec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20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wabe_OldStyleLI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Kawabe_OldStyleLIGO</Template>
  <TotalTime>1748</TotalTime>
  <Words>1473</Words>
  <Application>Microsoft Macintosh PowerPoint</Application>
  <PresentationFormat>Custom</PresentationFormat>
  <Paragraphs>185</Paragraphs>
  <Slides>34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DejaVu Sans</vt:lpstr>
      <vt:lpstr>FreeSans</vt:lpstr>
      <vt:lpstr>ＭＳ Ｐゴシック</vt:lpstr>
      <vt:lpstr>Arial</vt:lpstr>
      <vt:lpstr>Kawabe_OldStyleLIGO</vt:lpstr>
      <vt:lpstr>LIGO Detectors in O2 and Beyond</vt:lpstr>
      <vt:lpstr>TOC</vt:lpstr>
      <vt:lpstr>Exciting things from O2, very, very briefly (Go back to Giovanni’s talk for details)</vt:lpstr>
      <vt:lpstr>Exciting things from O2, very, very briefly (Go back to Giovanni’s talk for details)</vt:lpstr>
      <vt:lpstr>Exciting things from O2, very, very briefly (Go back to Giovanni’s talk for details)</vt:lpstr>
      <vt:lpstr>Exciting things from O2, very, very briefly (Go back to Giovanni’s talk for details)</vt:lpstr>
      <vt:lpstr>That’s really cool.  </vt:lpstr>
      <vt:lpstr>That’s really cool. But we want more.</vt:lpstr>
      <vt:lpstr>That’s cool. Really. But we want more.</vt:lpstr>
      <vt:lpstr>What we wanted in O2 (VS O1)</vt:lpstr>
      <vt:lpstr>What we wanted in O2 (VS O1)</vt:lpstr>
      <vt:lpstr>PowerPoint Presentation</vt:lpstr>
      <vt:lpstr>L1: Scattering mitigation worked, e.g. ETM scattering via Pcal periscope</vt:lpstr>
      <vt:lpstr>L1: Scattering mitigation worked, e.g. ETM scattering via Pcal periscope</vt:lpstr>
      <vt:lpstr>L1: Scattering mitigation worked, e.g. ETM scattering via Pcal periscope</vt:lpstr>
      <vt:lpstr>H1 High power laser: We got the power, sure.</vt:lpstr>
      <vt:lpstr>Compromise, given the use of HPL</vt:lpstr>
      <vt:lpstr>H1 high power difficulty suspect: H1 ITMX point absorber </vt:lpstr>
      <vt:lpstr>Pointing jitter coupling</vt:lpstr>
      <vt:lpstr>Pointing jitter coupling</vt:lpstr>
      <vt:lpstr>Pointing and size jitter coupling</vt:lpstr>
      <vt:lpstr>Let’s see noise budget.</vt:lpstr>
      <vt:lpstr>L1 O2 Noise, 24W</vt:lpstr>
      <vt:lpstr>L1 Noise</vt:lpstr>
      <vt:lpstr>H1 O2 Noise, 30W, HPO (note: no size jitter on this plot) </vt:lpstr>
      <vt:lpstr>Something new and exciting: Noise subtraction</vt:lpstr>
      <vt:lpstr>L1 Noise</vt:lpstr>
      <vt:lpstr>If I have time: Duty factor improvement</vt:lpstr>
      <vt:lpstr>Other things to come after O2</vt:lpstr>
      <vt:lpstr>New ERM</vt:lpstr>
      <vt:lpstr>Squeezing</vt:lpstr>
      <vt:lpstr>If I have time: ~120MHz WFS for SRC</vt:lpstr>
      <vt:lpstr>Borrowed from Giovanni’s slide: Who made this?</vt:lpstr>
      <vt:lpstr>Summary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O2 update</dc:title>
  <dc:creator>Keita Kawabe</dc:creator>
  <cp:lastModifiedBy>Keita Kawabe</cp:lastModifiedBy>
  <cp:revision>68</cp:revision>
  <dcterms:created xsi:type="dcterms:W3CDTF">2017-06-21T19:46:13Z</dcterms:created>
  <dcterms:modified xsi:type="dcterms:W3CDTF">2017-07-05T22:22:52Z</dcterms:modified>
</cp:coreProperties>
</file>