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64" r:id="rId3"/>
    <p:sldId id="265" r:id="rId4"/>
    <p:sldId id="266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000FF"/>
    <a:srgbClr val="FF7400"/>
    <a:srgbClr val="FFFFFF"/>
    <a:srgbClr val="FFFF00"/>
    <a:srgbClr val="FFC614"/>
    <a:srgbClr val="64CB77"/>
    <a:srgbClr val="F2FF87"/>
    <a:srgbClr val="EDF9B5"/>
    <a:srgbClr val="000000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19" autoAdjust="0"/>
    <p:restoredTop sz="91706" autoAdjust="0"/>
  </p:normalViewPr>
  <p:slideViewPr>
    <p:cSldViewPr>
      <p:cViewPr varScale="1">
        <p:scale>
          <a:sx n="135" d="100"/>
          <a:sy n="135" d="100"/>
        </p:scale>
        <p:origin x="8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389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33B377A7-942D-424B-BBA5-8600D121D4A2}" type="datetimeFigureOut">
              <a:rPr lang="ja-JP" altLang="en-US"/>
              <a:pPr>
                <a:defRPr/>
              </a:pPr>
              <a:t>2017/6/7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  <a:endParaRPr lang="ja-JP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B248EF5E-124D-DC44-918B-09EE20AB62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0959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8EF5E-124D-DC44-918B-09EE20AB621E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9292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8EF5E-124D-DC44-918B-09EE20AB621E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392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26691-E28D-C244-815B-1821467185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14477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09EA-BB2A-B949-967F-5810BAD88B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0090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038350" cy="64008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962650" cy="64008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25CC1-DF70-9B45-92DB-008A3B3B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297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D854-2B37-F34D-B850-E2BACB9FDF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2483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03F57-A3D3-6E46-ACF7-B365B82451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38180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76-C36B-D044-94B6-89AF886D71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4933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C270-5A19-6D48-9582-648B8527D0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88623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8062-3936-4345-AEFE-BA1613D061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90041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A1398-FAA9-BE49-A39C-C14F8AC138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3846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0B54-B6CC-654C-8560-AC7903B8E6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75201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B6093-201F-B543-A104-C6A4C27823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66760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/>
        </p:nvSpPr>
        <p:spPr bwMode="auto">
          <a:xfrm>
            <a:off x="2133600" y="6467475"/>
            <a:ext cx="5486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 algn="ctr"/>
            <a:r>
              <a:rPr kumimoji="0" lang="en-US" altLang="ja-JP" sz="14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Hiro 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Yamamoto      System meeting </a:t>
            </a:r>
            <a:r>
              <a:rPr kumimoji="0" lang="en-US" altLang="ja-JP" sz="1400" baseline="0" dirty="0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June 8th, </a:t>
            </a:r>
            <a:r>
              <a:rPr kumimoji="0" lang="en-US" altLang="ja-JP" sz="1400" baseline="0" dirty="0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2017</a:t>
            </a:r>
            <a:endParaRPr kumimoji="0" lang="en-US" altLang="ja-JP" sz="1400" dirty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318250"/>
            <a:ext cx="312737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defRPr>
            </a:lvl1pPr>
          </a:lstStyle>
          <a:p>
            <a:pPr>
              <a:defRPr/>
            </a:pPr>
            <a:fld id="{3C0A972E-EC38-EC42-92F3-EA3CE693F7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2075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ja-JP">
                <a:sym typeface="Helvetica" charset="0"/>
              </a:rPr>
              <a:t>Second level</a:t>
            </a:r>
          </a:p>
          <a:p>
            <a:pPr lvl="2"/>
            <a:r>
              <a:rPr lang="en-US" altLang="ja-JP">
                <a:sym typeface="Helvetica" charset="0"/>
              </a:rPr>
              <a:t>Third level</a:t>
            </a:r>
          </a:p>
          <a:p>
            <a:pPr lvl="3"/>
            <a:r>
              <a:rPr lang="en-US" altLang="ja-JP">
                <a:sym typeface="Helvetica" charset="0"/>
              </a:rPr>
              <a:t>Fourth level</a:t>
            </a:r>
          </a:p>
          <a:p>
            <a:pPr lvl="4"/>
            <a:r>
              <a:rPr lang="en-US" altLang="ja-JP">
                <a:sym typeface="Helvetica" charset="0"/>
              </a:rPr>
              <a:t>Fifth levell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7239000" cy="1371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2075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Helvetica" charset="0"/>
              </a:rPr>
              <a:t>Click to edit Master title style</a:t>
            </a:r>
          </a:p>
        </p:txBody>
      </p:sp>
      <p:sp>
        <p:nvSpPr>
          <p:cNvPr id="1030" name="Rectangle 5"/>
          <p:cNvSpPr>
            <a:spLocks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12700">
            <a:solidFill>
              <a:srgbClr val="D49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kumimoji="0" lang="ja-JP" altLang="en-US"/>
          </a:p>
        </p:txBody>
      </p:sp>
      <p:sp>
        <p:nvSpPr>
          <p:cNvPr id="1032" name="Rectangle 7"/>
          <p:cNvSpPr>
            <a:spLocks/>
          </p:cNvSpPr>
          <p:nvPr/>
        </p:nvSpPr>
        <p:spPr bwMode="auto">
          <a:xfrm>
            <a:off x="304800" y="6394450"/>
            <a:ext cx="1460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/>
            <a:r>
              <a:rPr kumimoji="0" lang="en-US" altLang="ja-JP" sz="1400" dirty="0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LIGO-G1701017</a:t>
            </a:r>
            <a:endParaRPr kumimoji="0" lang="en-US" altLang="ja-JP" sz="1400" dirty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2600" cy="13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2pPr>
      <a:lvl3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3pPr>
      <a:lvl4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4pPr>
      <a:lvl5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5pPr>
      <a:lvl6pPr marL="4984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6pPr>
      <a:lvl7pPr marL="9556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7pPr>
      <a:lvl8pPr marL="14128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8pPr>
      <a:lvl9pPr marL="18700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9pPr>
    </p:titleStyle>
    <p:bodyStyle>
      <a:lvl1pPr marL="384175" indent="-342900" algn="l" rtl="0" eaLnBrk="0" fontAlgn="base" hangingPunct="0">
        <a:spcBef>
          <a:spcPts val="600"/>
        </a:spcBef>
        <a:spcAft>
          <a:spcPct val="0"/>
        </a:spcAft>
        <a:buClr>
          <a:srgbClr val="114FFB"/>
        </a:buClr>
        <a:buSzPct val="75000"/>
        <a:buFont typeface="Monotype Sorts" charset="0"/>
        <a:buChar char="l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33425" indent="-28575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334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5906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64000"/>
        <a:buFont typeface="Monotype Sorts" charset="0"/>
        <a:buChar char="l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78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50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622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94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66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3500"/>
            <a:ext cx="8229600" cy="1371600"/>
          </a:xfrm>
        </p:spPr>
        <p:txBody>
          <a:bodyPr/>
          <a:lstStyle/>
          <a:p>
            <a:r>
              <a:rPr lang="en-US" sz="3000" dirty="0"/>
              <a:t>ESD on CP and ITM Elliptical Baffle aperture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H. Yamamoto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347621"/>
            <a:ext cx="2044113" cy="1809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4675" y="4469794"/>
            <a:ext cx="2868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ESD simplified as</a:t>
            </a:r>
          </a:p>
          <a:p>
            <a:pPr marL="342900" indent="-342900">
              <a:buAutoNum type="arabicParenR"/>
            </a:pPr>
            <a:r>
              <a:rPr lang="en-US" sz="1800" dirty="0" smtClean="0"/>
              <a:t>4 rings with 10mm width and 10mm spacing</a:t>
            </a:r>
          </a:p>
          <a:p>
            <a:pPr marL="342900" indent="-342900">
              <a:buAutoNum type="arabicParenR"/>
            </a:pPr>
            <a:r>
              <a:rPr lang="en-US" sz="1800" dirty="0" smtClean="0"/>
              <a:t>Almost perfect reflector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634190"/>
            <a:ext cx="3978126" cy="1816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600200"/>
            <a:ext cx="643092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3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3" t="4445" r="7845" b="5618"/>
          <a:stretch/>
        </p:blipFill>
        <p:spPr>
          <a:xfrm>
            <a:off x="380733" y="1664437"/>
            <a:ext cx="2931893" cy="2446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5556" r="6468" b="5556"/>
          <a:stretch/>
        </p:blipFill>
        <p:spPr>
          <a:xfrm>
            <a:off x="318603" y="4011634"/>
            <a:ext cx="3034197" cy="2418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on BS reflected by </a:t>
            </a:r>
            <a:br>
              <a:rPr lang="en-US" dirty="0" smtClean="0"/>
            </a:br>
            <a:r>
              <a:rPr lang="en-US" dirty="0" err="1" smtClean="0"/>
              <a:t>arm+CP</a:t>
            </a:r>
            <a:r>
              <a:rPr lang="en-US" dirty="0" smtClean="0"/>
              <a:t> with ESD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9" name="TextBox 8"/>
          <p:cNvSpPr txBox="1"/>
          <p:nvPr/>
        </p:nvSpPr>
        <p:spPr>
          <a:xfrm>
            <a:off x="4502037" y="3205550"/>
            <a:ext cx="43652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224mm : current ITM elliptical baffle size (224x274mm)</a:t>
            </a:r>
          </a:p>
          <a:p>
            <a:r>
              <a:rPr lang="en-US" sz="1400" dirty="0" smtClean="0"/>
              <a:t>250mm : region with little effects by ESD</a:t>
            </a:r>
          </a:p>
          <a:p>
            <a:r>
              <a:rPr lang="en-US" sz="1400" dirty="0" smtClean="0"/>
              <a:t>260mm : Beam splitter elliptical baffle size (210x260mm)</a:t>
            </a:r>
          </a:p>
          <a:p>
            <a:r>
              <a:rPr lang="en-US" sz="1400" dirty="0" smtClean="0"/>
              <a:t>266mm : inner aperture size of ESD ring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968637" y="3386797"/>
            <a:ext cx="533400" cy="0"/>
          </a:xfrm>
          <a:prstGeom prst="line">
            <a:avLst/>
          </a:prstGeom>
          <a:solidFill>
            <a:srgbClr val="D49FFF"/>
          </a:solidFill>
          <a:ln w="12700" cap="flat" cmpd="sng" algn="ctr">
            <a:solidFill>
              <a:srgbClr val="F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968637" y="3579053"/>
            <a:ext cx="533400" cy="0"/>
          </a:xfrm>
          <a:prstGeom prst="line">
            <a:avLst/>
          </a:prstGeom>
          <a:solidFill>
            <a:srgbClr val="D49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968637" y="4015151"/>
            <a:ext cx="533400" cy="0"/>
          </a:xfrm>
          <a:prstGeom prst="line">
            <a:avLst/>
          </a:prstGeom>
          <a:solidFill>
            <a:srgbClr val="D49FFF"/>
          </a:solidFill>
          <a:ln w="12700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968637" y="3807653"/>
            <a:ext cx="533400" cy="0"/>
          </a:xfrm>
          <a:prstGeom prst="line">
            <a:avLst/>
          </a:prstGeom>
          <a:solidFill>
            <a:srgbClr val="D49FFF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62000" y="1812716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</a:t>
            </a:r>
            <a:r>
              <a:rPr lang="en-US" sz="2000" dirty="0" smtClean="0"/>
              <a:t>og(power) vs r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4533" y="4203811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phase vs r 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52800" y="4659093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From BS side, nothing useful coming outside of 260mm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From arm side, outside of 266mm are hidden by ESD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Diffraction of reflected field by ESD makes field noisy outside of 260mm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Clipping noise, ~</a:t>
            </a:r>
            <a:r>
              <a:rPr lang="en-US" sz="1800" dirty="0" err="1" smtClean="0"/>
              <a:t>exp</a:t>
            </a:r>
            <a:r>
              <a:rPr lang="en-US" sz="1800" dirty="0" smtClean="0"/>
              <a:t>(2a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/w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), will be reduced by order of magnitude by increasing 224mm to 260mm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3549758" y="4306228"/>
            <a:ext cx="5034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ITM elliptical baffle size : 260x260mm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982" y="1758037"/>
            <a:ext cx="41402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711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with BS baffle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3" t="22003" r="22677" b="22441"/>
          <a:stretch/>
        </p:blipFill>
        <p:spPr>
          <a:xfrm>
            <a:off x="252167" y="3886037"/>
            <a:ext cx="2603457" cy="2589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4" t="22070" r="21993" b="22070"/>
          <a:stretch/>
        </p:blipFill>
        <p:spPr>
          <a:xfrm>
            <a:off x="3185033" y="3887609"/>
            <a:ext cx="2667032" cy="2589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5" t="22071" r="22387" b="22069"/>
          <a:stretch/>
        </p:blipFill>
        <p:spPr>
          <a:xfrm>
            <a:off x="6233322" y="3863256"/>
            <a:ext cx="2603521" cy="25893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347980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to CP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47719" y="3452086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from CP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64252" y="3424372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to BS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385049"/>
            <a:ext cx="77089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05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275" y="152400"/>
            <a:ext cx="6794500" cy="173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4" t="22070" r="21993" b="22070"/>
          <a:stretch/>
        </p:blipFill>
        <p:spPr>
          <a:xfrm>
            <a:off x="6387398" y="3760282"/>
            <a:ext cx="2667032" cy="25893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5209430" y="4481933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from CP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4230" y="1722261"/>
            <a:ext cx="3415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ITM baffle &gt; BS baffle and no </a:t>
            </a:r>
            <a:r>
              <a:rPr lang="en-US" smtClean="0"/>
              <a:t>clipping effect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Outside of 260mm is bumpy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063" y="1828800"/>
            <a:ext cx="6258859" cy="48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2609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Bullets">
  <a:themeElements>
    <a:clrScheme name="">
      <a:dk1>
        <a:srgbClr val="114FFB"/>
      </a:dk1>
      <a:lt1>
        <a:srgbClr val="FFFFFF"/>
      </a:lt1>
      <a:dk2>
        <a:srgbClr val="000000"/>
      </a:dk2>
      <a:lt2>
        <a:srgbClr val="808080"/>
      </a:lt2>
      <a:accent1>
        <a:srgbClr val="D49FFF"/>
      </a:accent1>
      <a:accent2>
        <a:srgbClr val="333399"/>
      </a:accent2>
      <a:accent3>
        <a:srgbClr val="FFFFFF"/>
      </a:accent3>
      <a:accent4>
        <a:srgbClr val="0D42D6"/>
      </a:accent4>
      <a:accent5>
        <a:srgbClr val="E6CD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"/>
        <a:ea typeface="ヒラギノ角ゴ ProN W3"/>
        <a:cs typeface="ヒラギノ角ゴ ProN W3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29577</TotalTime>
  <Pages>0</Pages>
  <Words>163</Words>
  <Characters>0</Characters>
  <Application>Microsoft Macintosh PowerPoint</Application>
  <PresentationFormat>On-screen Show (4:3)</PresentationFormat>
  <Lines>0</Lines>
  <Paragraphs>29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Calibri</vt:lpstr>
      <vt:lpstr>Helvetica</vt:lpstr>
      <vt:lpstr>Monotype Sorts</vt:lpstr>
      <vt:lpstr>ＭＳ Ｐゴシック</vt:lpstr>
      <vt:lpstr>Times New Roman</vt:lpstr>
      <vt:lpstr>ヒラギノ明朝 ProN W3</vt:lpstr>
      <vt:lpstr>ヒラギノ角ゴ ProN W3</vt:lpstr>
      <vt:lpstr>Arial</vt:lpstr>
      <vt:lpstr>Title &amp; Bullets</vt:lpstr>
      <vt:lpstr>ESD on CP and ITM Elliptical Baffle aperture H. Yamamoto</vt:lpstr>
      <vt:lpstr>Field on BS reflected by  arm+CP with ESD</vt:lpstr>
      <vt:lpstr>Fields with BS baffle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Gary H. Sanders</dc:creator>
  <cp:keywords/>
  <dc:description/>
  <cp:lastModifiedBy>Hiroaki Yamamoto</cp:lastModifiedBy>
  <cp:revision>775</cp:revision>
  <cp:lastPrinted>2017-06-07T21:01:40Z</cp:lastPrinted>
  <dcterms:created xsi:type="dcterms:W3CDTF">2010-10-20T22:04:27Z</dcterms:created>
  <dcterms:modified xsi:type="dcterms:W3CDTF">2017-06-07T23:30:48Z</dcterms:modified>
</cp:coreProperties>
</file>