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autoCompressPictures="0">
  <p:sldMasterIdLst>
    <p:sldMasterId id="2147483648" r:id="rId1"/>
  </p:sldMasterIdLst>
  <p:notesMasterIdLst>
    <p:notesMasterId r:id="rId23"/>
  </p:notesMasterIdLst>
  <p:sldIdLst>
    <p:sldId id="256" r:id="rId2"/>
    <p:sldId id="279" r:id="rId3"/>
    <p:sldId id="283" r:id="rId4"/>
    <p:sldId id="263" r:id="rId5"/>
    <p:sldId id="265" r:id="rId6"/>
    <p:sldId id="266" r:id="rId7"/>
    <p:sldId id="268" r:id="rId8"/>
    <p:sldId id="267" r:id="rId9"/>
    <p:sldId id="269" r:id="rId10"/>
    <p:sldId id="281" r:id="rId11"/>
    <p:sldId id="273" r:id="rId12"/>
    <p:sldId id="287" r:id="rId13"/>
    <p:sldId id="289" r:id="rId14"/>
    <p:sldId id="275" r:id="rId15"/>
    <p:sldId id="282" r:id="rId16"/>
    <p:sldId id="274" r:id="rId17"/>
    <p:sldId id="284" r:id="rId18"/>
    <p:sldId id="277" r:id="rId19"/>
    <p:sldId id="290" r:id="rId20"/>
    <p:sldId id="286" r:id="rId21"/>
    <p:sldId id="285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2" d="100"/>
          <a:sy n="112" d="100"/>
        </p:scale>
        <p:origin x="414" y="10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https://gla-my.sharepoint.com/personal/z_tornasi_1_research_gla_ac_uk/Documents/UWS%20aSi/Heated%20deposition%20study/Heated_deposition_annealing%20effect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gla-my.sharepoint.com/personal/z_tornasi_1_research_gla_ac_uk/Documents/UWS%20aSi/Heated%20deposition%20study/Heated_deposition_annealing%20effect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856878816452959"/>
          <c:y val="9.0461317168734207E-2"/>
          <c:w val="0.79552876258942551"/>
          <c:h val="0.78472775702039965"/>
        </c:manualLayout>
      </c:layout>
      <c:scatterChart>
        <c:scatterStyle val="lineMarker"/>
        <c:varyColors val="0"/>
        <c:ser>
          <c:idx val="0"/>
          <c:order val="0"/>
          <c:tx>
            <c:strRef>
              <c:f>Datapre!$P$47</c:f>
              <c:strCache>
                <c:ptCount val="1"/>
                <c:pt idx="0">
                  <c:v>I16C3110(R)|0   deg|JGS1|579nm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15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(Datapre!$F$47,Datapre!$F$47,Datapre!$F$47,Datapre!$F$47)</c:f>
              <c:numCache>
                <c:formatCode>0.00E+00</c:formatCode>
                <c:ptCount val="4"/>
                <c:pt idx="0">
                  <c:v>1.3106178525483844E-2</c:v>
                </c:pt>
                <c:pt idx="1">
                  <c:v>1.3106178525483844E-2</c:v>
                </c:pt>
                <c:pt idx="2">
                  <c:v>1.3106178525483844E-2</c:v>
                </c:pt>
                <c:pt idx="3">
                  <c:v>1.3106178525483844E-2</c:v>
                </c:pt>
              </c:numCache>
            </c:numRef>
          </c:xVal>
          <c:yVal>
            <c:numRef>
              <c:f>Datapre!$G$47:$J$47</c:f>
              <c:numCache>
                <c:formatCode>0</c:formatCode>
                <c:ptCount val="4"/>
                <c:pt idx="0">
                  <c:v>5181.9548391223689</c:v>
                </c:pt>
                <c:pt idx="1">
                  <c:v>31690.972661021948</c:v>
                </c:pt>
                <c:pt idx="2">
                  <c:v>19154.277932775341</c:v>
                </c:pt>
                <c:pt idx="3">
                  <c:v>19249.050086355783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767-437C-BC17-20A5AF87DE2A}"/>
            </c:ext>
          </c:extLst>
        </c:ser>
        <c:ser>
          <c:idx val="1"/>
          <c:order val="1"/>
          <c:tx>
            <c:strRef>
              <c:f>Datapre!$P$48</c:f>
              <c:strCache>
                <c:ptCount val="1"/>
                <c:pt idx="0">
                  <c:v>I16E1708(L)|200 deg|JGS1|242nm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(Datapre!$F$48,Datapre!$F$48,Datapre!$F$48,Datapre!$F$48)</c:f>
              <c:numCache>
                <c:formatCode>0.00E+00</c:formatCode>
                <c:ptCount val="4"/>
                <c:pt idx="0">
                  <c:v>6.1485465525869579E-4</c:v>
                </c:pt>
                <c:pt idx="1">
                  <c:v>6.1485465525869579E-4</c:v>
                </c:pt>
                <c:pt idx="2">
                  <c:v>6.1485465525869579E-4</c:v>
                </c:pt>
                <c:pt idx="3">
                  <c:v>6.1485465525869579E-4</c:v>
                </c:pt>
              </c:numCache>
            </c:numRef>
          </c:xVal>
          <c:yVal>
            <c:numRef>
              <c:f>Datapre!$G$48:$J$48</c:f>
              <c:numCache>
                <c:formatCode>0</c:formatCode>
                <c:ptCount val="4"/>
                <c:pt idx="0">
                  <c:v>2450.284090909091</c:v>
                </c:pt>
                <c:pt idx="1">
                  <c:v>2314.8148148148148</c:v>
                </c:pt>
                <c:pt idx="2">
                  <c:v>1861.0634648370497</c:v>
                </c:pt>
                <c:pt idx="3">
                  <c:v>2727.2727272727275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767-437C-BC17-20A5AF87DE2A}"/>
            </c:ext>
          </c:extLst>
        </c:ser>
        <c:ser>
          <c:idx val="2"/>
          <c:order val="2"/>
          <c:tx>
            <c:strRef>
              <c:f>Datapre!$P$49</c:f>
              <c:strCache>
                <c:ptCount val="1"/>
                <c:pt idx="0">
                  <c:v>I16F2008(L)|400 deg|JGS1|459nm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15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(Datapre!$F$49,Datapre!$F$49,Datapre!$F$49,Datapre!$F$49)</c:f>
              <c:numCache>
                <c:formatCode>0.00E+00</c:formatCode>
                <c:ptCount val="4"/>
                <c:pt idx="0">
                  <c:v>1.654902473106298E-3</c:v>
                </c:pt>
                <c:pt idx="1">
                  <c:v>1.654902473106298E-3</c:v>
                </c:pt>
                <c:pt idx="2">
                  <c:v>1.654902473106298E-3</c:v>
                </c:pt>
                <c:pt idx="3">
                  <c:v>1.654902473106298E-3</c:v>
                </c:pt>
              </c:numCache>
            </c:numRef>
          </c:xVal>
          <c:yVal>
            <c:numRef>
              <c:f>Datapre!$G$49:$J$49</c:f>
              <c:numCache>
                <c:formatCode>0</c:formatCode>
                <c:ptCount val="4"/>
                <c:pt idx="0">
                  <c:v>636.24269766903808</c:v>
                </c:pt>
                <c:pt idx="1">
                  <c:v>824.7743541861189</c:v>
                </c:pt>
                <c:pt idx="2">
                  <c:v>816.11022787493368</c:v>
                </c:pt>
                <c:pt idx="3">
                  <c:v>567.24830605024886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767-437C-BC17-20A5AF87DE2A}"/>
            </c:ext>
          </c:extLst>
        </c:ser>
        <c:ser>
          <c:idx val="3"/>
          <c:order val="3"/>
          <c:tx>
            <c:strRef>
              <c:f>Datapre!$P$50</c:f>
              <c:strCache>
                <c:ptCount val="1"/>
                <c:pt idx="0">
                  <c:v>I16H0908   |0   deg|7979|636nm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15"/>
            <c:spPr>
              <a:solidFill>
                <a:srgbClr val="0070C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(Datapre!$F$50,Datapre!$F$50,Datapre!$F$50,Datapre!$F$50)</c:f>
              <c:numCache>
                <c:formatCode>0.00E+00</c:formatCode>
                <c:ptCount val="4"/>
                <c:pt idx="0">
                  <c:v>1.7021218249962721E-3</c:v>
                </c:pt>
                <c:pt idx="1">
                  <c:v>1.7021218249962721E-3</c:v>
                </c:pt>
                <c:pt idx="2">
                  <c:v>1.7021218249962721E-3</c:v>
                </c:pt>
                <c:pt idx="3">
                  <c:v>1.7021218249962721E-3</c:v>
                </c:pt>
              </c:numCache>
            </c:numRef>
          </c:xVal>
          <c:yVal>
            <c:numRef>
              <c:f>Datapre!$G$50:$J$50</c:f>
              <c:numCache>
                <c:formatCode>0</c:formatCode>
                <c:ptCount val="4"/>
                <c:pt idx="0">
                  <c:v>7036.0976160885775</c:v>
                </c:pt>
                <c:pt idx="1">
                  <c:v>6693.6084423351458</c:v>
                </c:pt>
                <c:pt idx="2">
                  <c:v>4546.8204053109712</c:v>
                </c:pt>
                <c:pt idx="3">
                  <c:v>4795.4746462264156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A767-437C-BC17-20A5AF87DE2A}"/>
            </c:ext>
          </c:extLst>
        </c:ser>
        <c:ser>
          <c:idx val="4"/>
          <c:order val="4"/>
          <c:tx>
            <c:strRef>
              <c:f>Datapre!$P$51</c:f>
              <c:strCache>
                <c:ptCount val="1"/>
                <c:pt idx="0">
                  <c:v>I16H1107(R)|200 deg|7979|523nm</c:v>
                </c:pt>
              </c:strCache>
            </c:strRef>
          </c:tx>
          <c:spPr>
            <a:ln w="28575">
              <a:noFill/>
            </a:ln>
          </c:spPr>
          <c:marker>
            <c:symbol val="x"/>
            <c:size val="15"/>
            <c:spPr>
              <a:noFill/>
              <a:ln w="25400">
                <a:solidFill>
                  <a:schemeClr val="tx1"/>
                </a:solidFill>
              </a:ln>
            </c:spPr>
          </c:marker>
          <c:xVal>
            <c:numRef>
              <c:f>(Datapre!$F$51,Datapre!$F$51,Datapre!$F$51,Datapre!$F$51)</c:f>
              <c:numCache>
                <c:formatCode>0.00E+00</c:formatCode>
                <c:ptCount val="4"/>
                <c:pt idx="0">
                  <c:v>2.0783148217465904E-3</c:v>
                </c:pt>
                <c:pt idx="1">
                  <c:v>2.0783148217465904E-3</c:v>
                </c:pt>
                <c:pt idx="2">
                  <c:v>2.0783148217465904E-3</c:v>
                </c:pt>
                <c:pt idx="3">
                  <c:v>2.0783148217465904E-3</c:v>
                </c:pt>
              </c:numCache>
            </c:numRef>
          </c:xVal>
          <c:yVal>
            <c:numRef>
              <c:f>Datapre!$G$51:$J$51</c:f>
              <c:numCache>
                <c:formatCode>0</c:formatCode>
                <c:ptCount val="4"/>
                <c:pt idx="0">
                  <c:v>2227.418277315764</c:v>
                </c:pt>
                <c:pt idx="1">
                  <c:v>2548.2860864023055</c:v>
                </c:pt>
                <c:pt idx="2">
                  <c:v>2027.4716004948828</c:v>
                </c:pt>
                <c:pt idx="3">
                  <c:v>1955.1684990439771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A767-437C-BC17-20A5AF87DE2A}"/>
            </c:ext>
          </c:extLst>
        </c:ser>
        <c:ser>
          <c:idx val="5"/>
          <c:order val="5"/>
          <c:tx>
            <c:strRef>
              <c:f>Datapre!$P$52</c:f>
              <c:strCache>
                <c:ptCount val="1"/>
                <c:pt idx="0">
                  <c:v>I16H0408   |400 deg|7979|548nm</c:v>
                </c:pt>
              </c:strCache>
            </c:strRef>
          </c:tx>
          <c:spPr>
            <a:ln w="28575">
              <a:noFill/>
            </a:ln>
          </c:spPr>
          <c:marker>
            <c:symbol val="dash"/>
            <c:size val="15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(Datapre!$F$52,Datapre!$F$52,Datapre!$F$52,Datapre!$F$52)</c:f>
              <c:numCache>
                <c:formatCode>0.00E+00</c:formatCode>
                <c:ptCount val="4"/>
                <c:pt idx="0">
                  <c:v>2.616716086572805E-4</c:v>
                </c:pt>
                <c:pt idx="1">
                  <c:v>2.616716086572805E-4</c:v>
                </c:pt>
                <c:pt idx="2">
                  <c:v>2.616716086572805E-4</c:v>
                </c:pt>
                <c:pt idx="3">
                  <c:v>2.616716086572805E-4</c:v>
                </c:pt>
              </c:numCache>
            </c:numRef>
          </c:xVal>
          <c:yVal>
            <c:numRef>
              <c:f>Datapre!$G$52:$J$52</c:f>
              <c:numCache>
                <c:formatCode>0</c:formatCode>
                <c:ptCount val="4"/>
                <c:pt idx="0">
                  <c:v>345.24241884754611</c:v>
                </c:pt>
                <c:pt idx="1">
                  <c:v>327.77671532846716</c:v>
                </c:pt>
                <c:pt idx="2">
                  <c:v>309.51712521055583</c:v>
                </c:pt>
                <c:pt idx="3">
                  <c:v>347.96569079554138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A767-437C-BC17-20A5AF87DE2A}"/>
            </c:ext>
          </c:extLst>
        </c:ser>
        <c:ser>
          <c:idx val="6"/>
          <c:order val="6"/>
          <c:tx>
            <c:strRef>
              <c:f>Datapost!$P$47</c:f>
              <c:strCache>
                <c:ptCount val="1"/>
                <c:pt idx="0">
                  <c:v>I16C3110(R)|0   deg|JGS1|579nm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15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(Datapost!$F$47,Datapost!$F$47,Datapost!$F$47,Datapost!$F$47)</c:f>
              <c:numCache>
                <c:formatCode>0.00E+00</c:formatCode>
                <c:ptCount val="4"/>
                <c:pt idx="0">
                  <c:v>3.9637511635378134E-4</c:v>
                </c:pt>
                <c:pt idx="1">
                  <c:v>3.9637511635378134E-4</c:v>
                </c:pt>
                <c:pt idx="2">
                  <c:v>3.9637511635378134E-4</c:v>
                </c:pt>
                <c:pt idx="3">
                  <c:v>3.9637511635378134E-4</c:v>
                </c:pt>
              </c:numCache>
            </c:numRef>
          </c:xVal>
          <c:yVal>
            <c:numRef>
              <c:f>Datapost!$G$47:$J$47</c:f>
              <c:numCache>
                <c:formatCode>0</c:formatCode>
                <c:ptCount val="4"/>
                <c:pt idx="0">
                  <c:v>898.10017271157176</c:v>
                </c:pt>
                <c:pt idx="1">
                  <c:v>6849.226943005182</c:v>
                </c:pt>
                <c:pt idx="2">
                  <c:v>680.51813471502589</c:v>
                </c:pt>
                <c:pt idx="3">
                  <c:v>1043.3642038268531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A767-437C-BC17-20A5AF87DE2A}"/>
            </c:ext>
          </c:extLst>
        </c:ser>
        <c:ser>
          <c:idx val="7"/>
          <c:order val="7"/>
          <c:tx>
            <c:strRef>
              <c:f>Datapost!$P$48</c:f>
              <c:strCache>
                <c:ptCount val="1"/>
                <c:pt idx="0">
                  <c:v>I16E1708(L)|200 deg|JGS1|242nm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5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Datapost!$F$48</c:f>
              <c:numCache>
                <c:formatCode>0.00E+00</c:formatCode>
                <c:ptCount val="1"/>
                <c:pt idx="0">
                  <c:v>1.0839716722069661E-4</c:v>
                </c:pt>
              </c:numCache>
            </c:numRef>
          </c:xVal>
          <c:yVal>
            <c:numRef>
              <c:f>Datapost!$G$48:$J$48</c:f>
              <c:numCache>
                <c:formatCode>0</c:formatCode>
                <c:ptCount val="4"/>
                <c:pt idx="0">
                  <c:v>455.83978078658936</c:v>
                </c:pt>
                <c:pt idx="1">
                  <c:v>390.43951915852739</c:v>
                </c:pt>
                <c:pt idx="2">
                  <c:v>371.22994652406419</c:v>
                </c:pt>
                <c:pt idx="3">
                  <c:v>481.42506142506147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A767-437C-BC17-20A5AF87DE2A}"/>
            </c:ext>
          </c:extLst>
        </c:ser>
        <c:ser>
          <c:idx val="8"/>
          <c:order val="8"/>
          <c:tx>
            <c:strRef>
              <c:f>Datapost!$P$49</c:f>
              <c:strCache>
                <c:ptCount val="1"/>
                <c:pt idx="0">
                  <c:v>I16F2008(L)|400 deg|JGS1|459nm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15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(Datapost!$F$49,Datapost!$F$49,Datapost!$F$49,Datapost!$F$49)</c:f>
              <c:numCache>
                <c:formatCode>0.00E+00</c:formatCode>
                <c:ptCount val="4"/>
                <c:pt idx="0">
                  <c:v>5.2765568336502584E-4</c:v>
                </c:pt>
                <c:pt idx="1">
                  <c:v>5.2765568336502584E-4</c:v>
                </c:pt>
                <c:pt idx="2">
                  <c:v>5.2765568336502584E-4</c:v>
                </c:pt>
                <c:pt idx="3">
                  <c:v>5.2765568336502584E-4</c:v>
                </c:pt>
              </c:numCache>
            </c:numRef>
          </c:xVal>
          <c:yVal>
            <c:numRef>
              <c:f>Datapost!$G$49:$J$49</c:f>
              <c:numCache>
                <c:formatCode>0</c:formatCode>
                <c:ptCount val="4"/>
                <c:pt idx="0">
                  <c:v>496.42914076199588</c:v>
                </c:pt>
                <c:pt idx="1">
                  <c:v>441.29773502692484</c:v>
                </c:pt>
                <c:pt idx="2">
                  <c:v>448.90801849194969</c:v>
                </c:pt>
                <c:pt idx="3">
                  <c:v>503.85487528344663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A767-437C-BC17-20A5AF87DE2A}"/>
            </c:ext>
          </c:extLst>
        </c:ser>
        <c:ser>
          <c:idx val="9"/>
          <c:order val="9"/>
          <c:tx>
            <c:strRef>
              <c:f>Datapost!$P$49</c:f>
              <c:strCache>
                <c:ptCount val="1"/>
                <c:pt idx="0">
                  <c:v>I16F2008(L)|400 deg|JGS1|459nm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15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(Datapost!$F$50,Datapost!$F$50,Datapost!$F$50,Datapost!$F$50)</c:f>
              <c:numCache>
                <c:formatCode>0.00E+00</c:formatCode>
                <c:ptCount val="4"/>
                <c:pt idx="0">
                  <c:v>7.3246256637260097E-4</c:v>
                </c:pt>
                <c:pt idx="1">
                  <c:v>7.3246256637260097E-4</c:v>
                </c:pt>
                <c:pt idx="2">
                  <c:v>7.3246256637260097E-4</c:v>
                </c:pt>
                <c:pt idx="3">
                  <c:v>7.3246256637260097E-4</c:v>
                </c:pt>
              </c:numCache>
            </c:numRef>
          </c:xVal>
          <c:yVal>
            <c:numRef>
              <c:f>Datapost!$G$50:$J$50</c:f>
              <c:numCache>
                <c:formatCode>0</c:formatCode>
                <c:ptCount val="4"/>
                <c:pt idx="0">
                  <c:v>496.42914076199588</c:v>
                </c:pt>
                <c:pt idx="1">
                  <c:v>441.29773502692484</c:v>
                </c:pt>
                <c:pt idx="2">
                  <c:v>448.90801849194969</c:v>
                </c:pt>
                <c:pt idx="3">
                  <c:v>503.85487528344663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A767-437C-BC17-20A5AF87DE2A}"/>
            </c:ext>
          </c:extLst>
        </c:ser>
        <c:ser>
          <c:idx val="10"/>
          <c:order val="10"/>
          <c:tx>
            <c:strRef>
              <c:f>Datapost!$P$51</c:f>
              <c:strCache>
                <c:ptCount val="1"/>
                <c:pt idx="0">
                  <c:v>I16H0908   |0   deg|7979|636nm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15"/>
            <c:spPr>
              <a:solidFill>
                <a:srgbClr val="0070C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(Datapost!$F$51,Datapost!$F$51,Datapost!$F$51,Datapost!$F$51)</c:f>
              <c:numCache>
                <c:formatCode>0.00E+00</c:formatCode>
                <c:ptCount val="4"/>
                <c:pt idx="0">
                  <c:v>1.9529101798802131E-5</c:v>
                </c:pt>
                <c:pt idx="1">
                  <c:v>1.9529101798802131E-5</c:v>
                </c:pt>
                <c:pt idx="2">
                  <c:v>1.9529101798802131E-5</c:v>
                </c:pt>
                <c:pt idx="3">
                  <c:v>1.9529101798802131E-5</c:v>
                </c:pt>
              </c:numCache>
            </c:numRef>
          </c:xVal>
          <c:yVal>
            <c:numRef>
              <c:f>Datapost!$G$51:$J$51</c:f>
              <c:numCache>
                <c:formatCode>0</c:formatCode>
                <c:ptCount val="4"/>
                <c:pt idx="0">
                  <c:v>145.83849791121514</c:v>
                </c:pt>
                <c:pt idx="1">
                  <c:v>131.9784738247138</c:v>
                </c:pt>
                <c:pt idx="2">
                  <c:v>119.4089509858557</c:v>
                </c:pt>
                <c:pt idx="3">
                  <c:v>125.64438531419663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A767-437C-BC17-20A5AF87DE2A}"/>
            </c:ext>
          </c:extLst>
        </c:ser>
        <c:ser>
          <c:idx val="11"/>
          <c:order val="11"/>
          <c:tx>
            <c:strRef>
              <c:f>Datapost!$P$52</c:f>
              <c:strCache>
                <c:ptCount val="1"/>
                <c:pt idx="0">
                  <c:v>I16H1107(R)|200 deg|7979|523nm</c:v>
                </c:pt>
              </c:strCache>
            </c:strRef>
          </c:tx>
          <c:spPr>
            <a:ln w="28575">
              <a:noFill/>
            </a:ln>
          </c:spPr>
          <c:marker>
            <c:symbol val="x"/>
            <c:size val="15"/>
            <c:spPr>
              <a:noFill/>
              <a:ln w="25400">
                <a:solidFill>
                  <a:schemeClr val="tx1"/>
                </a:solidFill>
              </a:ln>
            </c:spPr>
          </c:marker>
          <c:xVal>
            <c:numRef>
              <c:f>(Datapost!$F$52,Datapost!$F$52,Datapost!$F$52,Datapost!$F$52)</c:f>
              <c:numCache>
                <c:formatCode>0.00E+00</c:formatCode>
                <c:ptCount val="4"/>
                <c:pt idx="0">
                  <c:v>2.5363486307137186E-5</c:v>
                </c:pt>
                <c:pt idx="1">
                  <c:v>2.5363486307137186E-5</c:v>
                </c:pt>
                <c:pt idx="2">
                  <c:v>2.5363486307137186E-5</c:v>
                </c:pt>
                <c:pt idx="3">
                  <c:v>2.5363486307137186E-5</c:v>
                </c:pt>
              </c:numCache>
            </c:numRef>
          </c:xVal>
          <c:yVal>
            <c:numRef>
              <c:f>Datapost!$G$52:$J$52</c:f>
              <c:numCache>
                <c:formatCode>0</c:formatCode>
                <c:ptCount val="4"/>
                <c:pt idx="0">
                  <c:v>211.03801406487995</c:v>
                </c:pt>
                <c:pt idx="1">
                  <c:v>214.71532792515177</c:v>
                </c:pt>
                <c:pt idx="2">
                  <c:v>227.1078844756903</c:v>
                </c:pt>
                <c:pt idx="3">
                  <c:v>216.19706690219451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A767-437C-BC17-20A5AF87DE2A}"/>
            </c:ext>
          </c:extLst>
        </c:ser>
        <c:ser>
          <c:idx val="12"/>
          <c:order val="12"/>
          <c:tx>
            <c:strRef>
              <c:f>Datapost!$P$53</c:f>
              <c:strCache>
                <c:ptCount val="1"/>
                <c:pt idx="0">
                  <c:v>I16H0408   |400 deg|7979|548nm</c:v>
                </c:pt>
              </c:strCache>
            </c:strRef>
          </c:tx>
          <c:spPr>
            <a:ln w="28575">
              <a:noFill/>
            </a:ln>
          </c:spPr>
          <c:marker>
            <c:symbol val="dash"/>
            <c:size val="15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(Datapost!$F$53,Datapost!$F$53,Datapost!$F$53,Datapost!$F$53)</c:f>
              <c:numCache>
                <c:formatCode>0.00E+00</c:formatCode>
                <c:ptCount val="4"/>
                <c:pt idx="0">
                  <c:v>2.6536371601313633E-4</c:v>
                </c:pt>
                <c:pt idx="1">
                  <c:v>2.6536371601313633E-4</c:v>
                </c:pt>
                <c:pt idx="2">
                  <c:v>2.6536371601313633E-4</c:v>
                </c:pt>
                <c:pt idx="3">
                  <c:v>2.6536371601313633E-4</c:v>
                </c:pt>
              </c:numCache>
            </c:numRef>
          </c:xVal>
          <c:yVal>
            <c:numRef>
              <c:f>Datapost!$G$53:$J$53</c:f>
              <c:numCache>
                <c:formatCode>0</c:formatCode>
                <c:ptCount val="4"/>
                <c:pt idx="0">
                  <c:v>283.7770144554172</c:v>
                </c:pt>
                <c:pt idx="1">
                  <c:v>258.92554744525552</c:v>
                </c:pt>
                <c:pt idx="2">
                  <c:v>256.92588433464346</c:v>
                </c:pt>
                <c:pt idx="3">
                  <c:v>285.83806887767605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A767-437C-BC17-20A5AF87DE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755008"/>
        <c:axId val="43761664"/>
      </c:scatterChart>
      <c:valAx>
        <c:axId val="43755008"/>
        <c:scaling>
          <c:logBase val="10"/>
          <c:orientation val="minMax"/>
          <c:max val="2.0000000000000004E-2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2400">
                    <a:latin typeface="Calibri" panose="020F0502020204030204" pitchFamily="34" charset="0"/>
                  </a:defRPr>
                </a:pPr>
                <a:r>
                  <a:rPr lang="en-GB" sz="2400" baseline="0">
                    <a:latin typeface="Calibri" panose="020F0502020204030204" pitchFamily="34" charset="0"/>
                  </a:rPr>
                  <a:t>Spins/nm</a:t>
                </a:r>
                <a:r>
                  <a:rPr lang="en-GB" sz="2400" baseline="30000">
                    <a:latin typeface="Calibri" panose="020F0502020204030204" pitchFamily="34" charset="0"/>
                  </a:rPr>
                  <a:t>3</a:t>
                </a:r>
              </a:p>
            </c:rich>
          </c:tx>
          <c:layout>
            <c:manualLayout>
              <c:xMode val="edge"/>
              <c:yMode val="edge"/>
              <c:x val="0.43164568821764016"/>
              <c:y val="0.92559725352719491"/>
            </c:manualLayout>
          </c:layout>
          <c:overlay val="0"/>
        </c:title>
        <c:numFmt formatCode="0.E+00" sourceLinked="0"/>
        <c:majorTickMark val="out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800" b="1">
                <a:latin typeface="Calibri" panose="020F0502020204030204" pitchFamily="34" charset="0"/>
              </a:defRPr>
            </a:pPr>
            <a:endParaRPr lang="en-US"/>
          </a:p>
        </c:txPr>
        <c:crossAx val="43761664"/>
        <c:crosses val="autoZero"/>
        <c:crossBetween val="midCat"/>
      </c:valAx>
      <c:valAx>
        <c:axId val="43761664"/>
        <c:scaling>
          <c:logBase val="10"/>
          <c:orientation val="minMax"/>
          <c:max val="100000"/>
          <c:min val="100"/>
        </c:scaling>
        <c:delete val="0"/>
        <c:axPos val="l"/>
        <c:minorGridlines>
          <c:spPr>
            <a:ln>
              <a:solidFill>
                <a:schemeClr val="tx2">
                  <a:lumMod val="40000"/>
                  <a:lumOff val="60000"/>
                </a:schemeClr>
              </a:solidFill>
            </a:ln>
          </c:spPr>
        </c:minorGridlines>
        <c:title>
          <c:tx>
            <c:rich>
              <a:bodyPr rot="-5400000" vert="horz"/>
              <a:lstStyle/>
              <a:p>
                <a:pPr>
                  <a:defRPr sz="2400">
                    <a:latin typeface="Calibri" panose="020F0502020204030204" pitchFamily="34" charset="0"/>
                  </a:defRPr>
                </a:pPr>
                <a:r>
                  <a:rPr lang="en-GB" sz="2400">
                    <a:latin typeface="Calibri" panose="020F0502020204030204" pitchFamily="34" charset="0"/>
                  </a:rPr>
                  <a:t>Absorption [ppm/110 nm]</a:t>
                </a:r>
              </a:p>
            </c:rich>
          </c:tx>
          <c:layout>
            <c:manualLayout>
              <c:xMode val="edge"/>
              <c:yMode val="edge"/>
              <c:x val="0"/>
              <c:y val="0.17406959605625372"/>
            </c:manualLayout>
          </c:layout>
          <c:overlay val="0"/>
        </c:title>
        <c:numFmt formatCode="0.E+00" sourceLinked="0"/>
        <c:majorTickMark val="out"/>
        <c:minorTickMark val="out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800" b="1">
                <a:latin typeface="Calibri" panose="020F0502020204030204" pitchFamily="34" charset="0"/>
              </a:defRPr>
            </a:pPr>
            <a:endParaRPr lang="en-US"/>
          </a:p>
        </c:txPr>
        <c:crossAx val="43755008"/>
        <c:crossesAt val="1.0000000000000004E-5"/>
        <c:crossBetween val="midCat"/>
      </c:valAx>
    </c:plotArea>
    <c:legend>
      <c:legendPos val="r"/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egendEntry>
        <c:idx val="10"/>
        <c:delete val="1"/>
      </c:legendEntry>
      <c:legendEntry>
        <c:idx val="11"/>
        <c:delete val="1"/>
      </c:legendEntry>
      <c:legendEntry>
        <c:idx val="12"/>
        <c:delete val="1"/>
      </c:legendEntry>
      <c:layout>
        <c:manualLayout>
          <c:xMode val="edge"/>
          <c:yMode val="edge"/>
          <c:x val="0.15219282338939977"/>
          <c:y val="9.9410230461004293E-2"/>
          <c:w val="0.31083229232988663"/>
          <c:h val="0.27435607980122273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</c:spPr>
      <c:txPr>
        <a:bodyPr/>
        <a:lstStyle/>
        <a:p>
          <a:pPr>
            <a:defRPr sz="1200">
              <a:latin typeface="Consolas" panose="020B0609020204030204" pitchFamily="49" charset="0"/>
              <a:cs typeface="Consolas" panose="020B0609020204030204" pitchFamily="49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913661663499736"/>
          <c:y val="2.8297754074173505E-2"/>
          <c:w val="0.85542766672421466"/>
          <c:h val="0.84326701774628332"/>
        </c:manualLayout>
      </c:layout>
      <c:scatterChart>
        <c:scatterStyle val="lineMarker"/>
        <c:varyColors val="0"/>
        <c:ser>
          <c:idx val="0"/>
          <c:order val="0"/>
          <c:tx>
            <c:strRef>
              <c:f>Datapost!$P$47</c:f>
              <c:strCache>
                <c:ptCount val="1"/>
                <c:pt idx="0">
                  <c:v>I16C3110(R)|0   deg|JGS1|579nm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5"/>
            <c:spPr>
              <a:solidFill>
                <a:srgbClr val="FF0000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(Datapost!$B$11,Datapost!$B$11,Datapost!$B$11,Datapost!$B$11)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Datapost!$K$10:$K$13</c:f>
              <c:numCache>
                <c:formatCode>0</c:formatCode>
                <c:ptCount val="4"/>
                <c:pt idx="0">
                  <c:v>898.10017271157176</c:v>
                </c:pt>
                <c:pt idx="1">
                  <c:v>6849.226943005182</c:v>
                </c:pt>
                <c:pt idx="2">
                  <c:v>680.51813471502589</c:v>
                </c:pt>
                <c:pt idx="3">
                  <c:v>1043.3642038268531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741-4E8C-B10B-615C6C70D6F3}"/>
            </c:ext>
          </c:extLst>
        </c:ser>
        <c:ser>
          <c:idx val="1"/>
          <c:order val="1"/>
          <c:tx>
            <c:strRef>
              <c:f>Datapost!$P$48</c:f>
              <c:strCache>
                <c:ptCount val="1"/>
                <c:pt idx="0">
                  <c:v>I16E1708(L)|200 deg|JGS1|242nm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5"/>
            <c:spPr>
              <a:solidFill>
                <a:srgbClr val="00B050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(Datapost!$B$17,Datapost!$B$17,Datapost!$B$17,Datapost!$B$17)</c:f>
              <c:numCache>
                <c:formatCode>General</c:formatCode>
                <c:ptCount val="4"/>
                <c:pt idx="0">
                  <c:v>200</c:v>
                </c:pt>
                <c:pt idx="1">
                  <c:v>200</c:v>
                </c:pt>
                <c:pt idx="2">
                  <c:v>200</c:v>
                </c:pt>
                <c:pt idx="3">
                  <c:v>200</c:v>
                </c:pt>
              </c:numCache>
            </c:numRef>
          </c:xVal>
          <c:yVal>
            <c:numRef>
              <c:f>Datapost!$K$16:$K$19</c:f>
              <c:numCache>
                <c:formatCode>0</c:formatCode>
                <c:ptCount val="4"/>
                <c:pt idx="0">
                  <c:v>455.83978078658936</c:v>
                </c:pt>
                <c:pt idx="1">
                  <c:v>390.43951915852739</c:v>
                </c:pt>
                <c:pt idx="2">
                  <c:v>371.22994652406419</c:v>
                </c:pt>
                <c:pt idx="3">
                  <c:v>481.42506142506147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741-4E8C-B10B-615C6C70D6F3}"/>
            </c:ext>
          </c:extLst>
        </c:ser>
        <c:ser>
          <c:idx val="2"/>
          <c:order val="2"/>
          <c:tx>
            <c:strRef>
              <c:f>Datapost!$P$49</c:f>
              <c:strCache>
                <c:ptCount val="1"/>
                <c:pt idx="0">
                  <c:v>I16F2008(L)|400 deg|JGS1|459nm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15"/>
            <c:spPr>
              <a:solidFill>
                <a:srgbClr val="FFC000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(Datapost!$B$23,Datapost!$B$23,Datapost!$B$23,Datapost!$B$23)</c:f>
              <c:numCache>
                <c:formatCode>General</c:formatCode>
                <c:ptCount val="4"/>
                <c:pt idx="0">
                  <c:v>400</c:v>
                </c:pt>
                <c:pt idx="1">
                  <c:v>400</c:v>
                </c:pt>
                <c:pt idx="2">
                  <c:v>400</c:v>
                </c:pt>
                <c:pt idx="3">
                  <c:v>400</c:v>
                </c:pt>
              </c:numCache>
            </c:numRef>
          </c:xVal>
          <c:yVal>
            <c:numRef>
              <c:f>Datapost!$K$22:$K$25</c:f>
              <c:numCache>
                <c:formatCode>0</c:formatCode>
                <c:ptCount val="4"/>
                <c:pt idx="0">
                  <c:v>496.42914076199588</c:v>
                </c:pt>
                <c:pt idx="1">
                  <c:v>441.29773502692484</c:v>
                </c:pt>
                <c:pt idx="2">
                  <c:v>448.90801849194969</c:v>
                </c:pt>
                <c:pt idx="3">
                  <c:v>503.85487528344663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741-4E8C-B10B-615C6C70D6F3}"/>
            </c:ext>
          </c:extLst>
        </c:ser>
        <c:ser>
          <c:idx val="3"/>
          <c:order val="3"/>
          <c:tx>
            <c:strRef>
              <c:f>Datapost!$P$51</c:f>
              <c:strCache>
                <c:ptCount val="1"/>
                <c:pt idx="0">
                  <c:v>I16H0908   |0   deg|7979|636nm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15"/>
            <c:spPr>
              <a:solidFill>
                <a:srgbClr val="0070C0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(Datapost!$B$29,Datapost!$B$29,Datapost!$B$29,Datapost!$B$29)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Datapost!$K$28:$K$31</c:f>
              <c:numCache>
                <c:formatCode>0</c:formatCode>
                <c:ptCount val="4"/>
                <c:pt idx="0">
                  <c:v>145.83849791121514</c:v>
                </c:pt>
                <c:pt idx="1">
                  <c:v>131.9784738247138</c:v>
                </c:pt>
                <c:pt idx="2">
                  <c:v>119.4089509858557</c:v>
                </c:pt>
                <c:pt idx="3">
                  <c:v>125.64438531419663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3741-4E8C-B10B-615C6C70D6F3}"/>
            </c:ext>
          </c:extLst>
        </c:ser>
        <c:ser>
          <c:idx val="4"/>
          <c:order val="4"/>
          <c:tx>
            <c:strRef>
              <c:f>Datapost!$P$52</c:f>
              <c:strCache>
                <c:ptCount val="1"/>
                <c:pt idx="0">
                  <c:v>I16H1107(R)|200 deg|7979|523nm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tar"/>
            <c:size val="15"/>
            <c:spPr>
              <a:noFill/>
              <a:ln w="25400">
                <a:solidFill>
                  <a:schemeClr val="tx1"/>
                </a:solidFill>
              </a:ln>
              <a:effectLst/>
            </c:spPr>
          </c:marker>
          <c:xVal>
            <c:numRef>
              <c:f>(Datapost!$B$35,Datapost!$B$35,Datapost!$B$35,Datapost!$B$35)</c:f>
              <c:numCache>
                <c:formatCode>General</c:formatCode>
                <c:ptCount val="4"/>
                <c:pt idx="0">
                  <c:v>200</c:v>
                </c:pt>
                <c:pt idx="1">
                  <c:v>200</c:v>
                </c:pt>
                <c:pt idx="2">
                  <c:v>200</c:v>
                </c:pt>
                <c:pt idx="3">
                  <c:v>200</c:v>
                </c:pt>
              </c:numCache>
            </c:numRef>
          </c:xVal>
          <c:yVal>
            <c:numRef>
              <c:f>Datapost!$K$34:$K$37</c:f>
              <c:numCache>
                <c:formatCode>0</c:formatCode>
                <c:ptCount val="4"/>
                <c:pt idx="0">
                  <c:v>211.03801406487995</c:v>
                </c:pt>
                <c:pt idx="1">
                  <c:v>214.71532792515177</c:v>
                </c:pt>
                <c:pt idx="2">
                  <c:v>227.1078844756903</c:v>
                </c:pt>
                <c:pt idx="3">
                  <c:v>216.19706690219451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3741-4E8C-B10B-615C6C70D6F3}"/>
            </c:ext>
          </c:extLst>
        </c:ser>
        <c:ser>
          <c:idx val="5"/>
          <c:order val="5"/>
          <c:tx>
            <c:strRef>
              <c:f>Datapost!$P$53</c:f>
              <c:strCache>
                <c:ptCount val="1"/>
                <c:pt idx="0">
                  <c:v>I16H0408   |400 deg|7979|548nm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ash"/>
            <c:size val="15"/>
            <c:spPr>
              <a:solidFill>
                <a:schemeClr val="accent1">
                  <a:lumMod val="75000"/>
                </a:schemeClr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(Datapost!$B$41,Datapost!$B$41,Datapost!$B$41,Datapost!$B$41)</c:f>
              <c:numCache>
                <c:formatCode>General</c:formatCode>
                <c:ptCount val="4"/>
                <c:pt idx="0">
                  <c:v>400</c:v>
                </c:pt>
                <c:pt idx="1">
                  <c:v>400</c:v>
                </c:pt>
                <c:pt idx="2">
                  <c:v>400</c:v>
                </c:pt>
                <c:pt idx="3">
                  <c:v>400</c:v>
                </c:pt>
              </c:numCache>
            </c:numRef>
          </c:xVal>
          <c:yVal>
            <c:numRef>
              <c:f>Datapost!$K$40:$K$43</c:f>
              <c:numCache>
                <c:formatCode>0</c:formatCode>
                <c:ptCount val="4"/>
                <c:pt idx="0">
                  <c:v>283.7770144554172</c:v>
                </c:pt>
                <c:pt idx="1">
                  <c:v>258.92554744525552</c:v>
                </c:pt>
                <c:pt idx="2">
                  <c:v>256.92588433464346</c:v>
                </c:pt>
                <c:pt idx="3">
                  <c:v>285.83806887767605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3741-4E8C-B10B-615C6C70D6F3}"/>
            </c:ext>
          </c:extLst>
        </c:ser>
        <c:ser>
          <c:idx val="6"/>
          <c:order val="6"/>
          <c:tx>
            <c:strRef>
              <c:f>Datapre!$B$9</c:f>
              <c:strCache>
                <c:ptCount val="1"/>
                <c:pt idx="0">
                  <c:v>I16C3110(R)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5"/>
            <c:spPr>
              <a:solidFill>
                <a:srgbClr val="FF0000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(Datapre!$B$11,Datapre!$B$11,Datapre!$B$11,Datapre!$B$11)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Datapre!$K$10:$K$13</c:f>
              <c:numCache>
                <c:formatCode>0</c:formatCode>
                <c:ptCount val="4"/>
                <c:pt idx="0">
                  <c:v>5181.9548391223689</c:v>
                </c:pt>
                <c:pt idx="1">
                  <c:v>31690.972661021948</c:v>
                </c:pt>
                <c:pt idx="2">
                  <c:v>19154.277932775341</c:v>
                </c:pt>
                <c:pt idx="3">
                  <c:v>19249.050086355783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3741-4E8C-B10B-615C6C70D6F3}"/>
            </c:ext>
          </c:extLst>
        </c:ser>
        <c:ser>
          <c:idx val="7"/>
          <c:order val="7"/>
          <c:tx>
            <c:strRef>
              <c:f>Datapre!$B$15</c:f>
              <c:strCache>
                <c:ptCount val="1"/>
                <c:pt idx="0">
                  <c:v>I16E1708(L)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5"/>
            <c:spPr>
              <a:solidFill>
                <a:srgbClr val="00B050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(Datapre!$B$17,Datapre!$B$17,Datapre!$B$17,Datapre!$B$17)</c:f>
              <c:numCache>
                <c:formatCode>General</c:formatCode>
                <c:ptCount val="4"/>
                <c:pt idx="0">
                  <c:v>200</c:v>
                </c:pt>
                <c:pt idx="1">
                  <c:v>200</c:v>
                </c:pt>
                <c:pt idx="2">
                  <c:v>200</c:v>
                </c:pt>
                <c:pt idx="3">
                  <c:v>200</c:v>
                </c:pt>
              </c:numCache>
            </c:numRef>
          </c:xVal>
          <c:yVal>
            <c:numRef>
              <c:f>Datapre!$K$16:$K$19</c:f>
              <c:numCache>
                <c:formatCode>0</c:formatCode>
                <c:ptCount val="4"/>
                <c:pt idx="0">
                  <c:v>2450.284090909091</c:v>
                </c:pt>
                <c:pt idx="1">
                  <c:v>2314.8148148148148</c:v>
                </c:pt>
                <c:pt idx="2">
                  <c:v>1861.0634648370497</c:v>
                </c:pt>
                <c:pt idx="3">
                  <c:v>2727.2727272727275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3741-4E8C-B10B-615C6C70D6F3}"/>
            </c:ext>
          </c:extLst>
        </c:ser>
        <c:ser>
          <c:idx val="8"/>
          <c:order val="8"/>
          <c:tx>
            <c:strRef>
              <c:f>Datapre!$B$21</c:f>
              <c:strCache>
                <c:ptCount val="1"/>
                <c:pt idx="0">
                  <c:v>I16F2008(L)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15"/>
            <c:spPr>
              <a:solidFill>
                <a:srgbClr val="FFC000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(Datapre!$B$23,Datapre!$B$23,Datapre!$B$23,Datapre!$B$23)</c:f>
              <c:numCache>
                <c:formatCode>General</c:formatCode>
                <c:ptCount val="4"/>
                <c:pt idx="0">
                  <c:v>400</c:v>
                </c:pt>
                <c:pt idx="1">
                  <c:v>400</c:v>
                </c:pt>
                <c:pt idx="2">
                  <c:v>400</c:v>
                </c:pt>
                <c:pt idx="3">
                  <c:v>400</c:v>
                </c:pt>
              </c:numCache>
            </c:numRef>
          </c:xVal>
          <c:yVal>
            <c:numRef>
              <c:f>Datapre!$K$22:$K$25</c:f>
              <c:numCache>
                <c:formatCode>0</c:formatCode>
                <c:ptCount val="4"/>
                <c:pt idx="0">
                  <c:v>636.24269766903808</c:v>
                </c:pt>
                <c:pt idx="1">
                  <c:v>824.7743541861189</c:v>
                </c:pt>
                <c:pt idx="2">
                  <c:v>816.11022787493368</c:v>
                </c:pt>
                <c:pt idx="3">
                  <c:v>567.24830605024886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3741-4E8C-B10B-615C6C70D6F3}"/>
            </c:ext>
          </c:extLst>
        </c:ser>
        <c:ser>
          <c:idx val="9"/>
          <c:order val="9"/>
          <c:tx>
            <c:strRef>
              <c:f>Datapre!$B$33</c:f>
              <c:strCache>
                <c:ptCount val="1"/>
                <c:pt idx="0">
                  <c:v>I16H1107(R)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15"/>
            <c:spPr>
              <a:solidFill>
                <a:srgbClr val="0070C0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(Datapre!$B$29,Datapre!$B$29,Datapre!$B$29,Datapre!$B$29)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Datapre!$K$28:$K$31</c:f>
              <c:numCache>
                <c:formatCode>0</c:formatCode>
                <c:ptCount val="4"/>
                <c:pt idx="0">
                  <c:v>7036.0976160885775</c:v>
                </c:pt>
                <c:pt idx="1">
                  <c:v>6693.6084423351458</c:v>
                </c:pt>
                <c:pt idx="2">
                  <c:v>4546.8204053109712</c:v>
                </c:pt>
                <c:pt idx="3">
                  <c:v>4795.4746462264156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3741-4E8C-B10B-615C6C70D6F3}"/>
            </c:ext>
          </c:extLst>
        </c:ser>
        <c:ser>
          <c:idx val="10"/>
          <c:order val="10"/>
          <c:tx>
            <c:strRef>
              <c:f>Datapre!$B$33</c:f>
              <c:strCache>
                <c:ptCount val="1"/>
                <c:pt idx="0">
                  <c:v>I16H1107(R)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tar"/>
            <c:size val="15"/>
            <c:spPr>
              <a:noFill/>
              <a:ln w="25400">
                <a:solidFill>
                  <a:schemeClr val="tx1"/>
                </a:solidFill>
              </a:ln>
              <a:effectLst/>
            </c:spPr>
          </c:marker>
          <c:xVal>
            <c:numRef>
              <c:f>(Datapre!$B$35,Datapre!$B$35,Datapre!$B$35,Datapre!$B$35)</c:f>
              <c:numCache>
                <c:formatCode>General</c:formatCode>
                <c:ptCount val="4"/>
                <c:pt idx="0">
                  <c:v>200</c:v>
                </c:pt>
                <c:pt idx="1">
                  <c:v>200</c:v>
                </c:pt>
                <c:pt idx="2">
                  <c:v>200</c:v>
                </c:pt>
                <c:pt idx="3">
                  <c:v>200</c:v>
                </c:pt>
              </c:numCache>
            </c:numRef>
          </c:xVal>
          <c:yVal>
            <c:numRef>
              <c:f>Datapre!$K$34:$K$37</c:f>
              <c:numCache>
                <c:formatCode>0</c:formatCode>
                <c:ptCount val="4"/>
                <c:pt idx="0">
                  <c:v>2227.418277315764</c:v>
                </c:pt>
                <c:pt idx="1">
                  <c:v>2548.2860864023055</c:v>
                </c:pt>
                <c:pt idx="2">
                  <c:v>2027.4716004948828</c:v>
                </c:pt>
                <c:pt idx="3">
                  <c:v>1955.1684990439771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3741-4E8C-B10B-615C6C70D6F3}"/>
            </c:ext>
          </c:extLst>
        </c:ser>
        <c:ser>
          <c:idx val="11"/>
          <c:order val="11"/>
          <c:tx>
            <c:strRef>
              <c:f>Datapre!$B$39</c:f>
              <c:strCache>
                <c:ptCount val="1"/>
                <c:pt idx="0">
                  <c:v>I16H0408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ash"/>
            <c:size val="15"/>
            <c:spPr>
              <a:solidFill>
                <a:schemeClr val="accent1">
                  <a:lumMod val="75000"/>
                </a:schemeClr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(Datapre!$B$41,Datapre!$B$41,Datapre!$B$41,Datapre!$B$41)</c:f>
              <c:numCache>
                <c:formatCode>General</c:formatCode>
                <c:ptCount val="4"/>
                <c:pt idx="0">
                  <c:v>400</c:v>
                </c:pt>
                <c:pt idx="1">
                  <c:v>400</c:v>
                </c:pt>
                <c:pt idx="2">
                  <c:v>400</c:v>
                </c:pt>
                <c:pt idx="3">
                  <c:v>400</c:v>
                </c:pt>
              </c:numCache>
            </c:numRef>
          </c:xVal>
          <c:yVal>
            <c:numRef>
              <c:f>Datapre!$K$40:$K$43</c:f>
              <c:numCache>
                <c:formatCode>0</c:formatCode>
                <c:ptCount val="4"/>
                <c:pt idx="0">
                  <c:v>345.24241884754611</c:v>
                </c:pt>
                <c:pt idx="1">
                  <c:v>327.77671532846716</c:v>
                </c:pt>
                <c:pt idx="2">
                  <c:v>309.51712521055583</c:v>
                </c:pt>
                <c:pt idx="3">
                  <c:v>347.96569079554138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3741-4E8C-B10B-615C6C70D6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3887936"/>
        <c:axId val="513888264"/>
      </c:scatterChart>
      <c:valAx>
        <c:axId val="5138879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r>
                  <a:rPr lang="en-GB" sz="2400" b="1">
                    <a:solidFill>
                      <a:schemeClr val="tx1"/>
                    </a:solidFill>
                    <a:latin typeface="Calibri" panose="020F0502020204030204" pitchFamily="34" charset="0"/>
                  </a:rPr>
                  <a:t>Deposition</a:t>
                </a:r>
                <a:r>
                  <a:rPr lang="en-GB" sz="2400" b="1" baseline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 temperature [°C]</a:t>
                </a:r>
                <a:endParaRPr lang="en-GB" sz="2400" b="1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solidFill>
            <a:schemeClr val="bg1"/>
          </a:solidFill>
          <a:ln w="381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513888264"/>
        <c:crosses val="autoZero"/>
        <c:crossBetween val="midCat"/>
      </c:valAx>
      <c:valAx>
        <c:axId val="513888264"/>
        <c:scaling>
          <c:logBase val="10"/>
          <c:orientation val="minMax"/>
          <c:min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r>
                  <a:rPr lang="en-GB" sz="2400" b="1">
                    <a:solidFill>
                      <a:schemeClr val="tx1"/>
                    </a:solidFill>
                    <a:latin typeface="Calibri" panose="020F0502020204030204" pitchFamily="34" charset="0"/>
                  </a:rPr>
                  <a:t>Absorption</a:t>
                </a:r>
                <a:r>
                  <a:rPr lang="en-GB" sz="2400" b="1" baseline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 [ppm/110 nm]</a:t>
                </a:r>
                <a:endParaRPr lang="en-GB" sz="2400" b="1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.E+00" sourceLinked="0"/>
        <c:majorTickMark val="none"/>
        <c:minorTickMark val="none"/>
        <c:tickLblPos val="nextTo"/>
        <c:spPr>
          <a:noFill/>
          <a:ln w="381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513887936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egendEntry>
        <c:idx val="10"/>
        <c:delete val="1"/>
      </c:legendEntry>
      <c:legendEntry>
        <c:idx val="11"/>
        <c:delete val="1"/>
      </c:legendEntry>
      <c:layout>
        <c:manualLayout>
          <c:xMode val="edge"/>
          <c:yMode val="edge"/>
          <c:x val="0.62688416446152528"/>
          <c:y val="3.7769106342644299E-2"/>
          <c:w val="0.33764162691037797"/>
          <c:h val="0.24339151266424877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Consolas" panose="020B0609020204030204" pitchFamily="49" charset="0"/>
              <a:ea typeface="+mn-ea"/>
              <a:cs typeface="Consolas" panose="020B0609020204030204" pitchFamily="49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676FF6-9FCA-43C2-AFF1-771C4456D6C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AC8CE73-C648-4143-A9D3-6711B286E41D}">
      <dgm:prSet phldrT="[Text]" custT="1"/>
      <dgm:spPr/>
      <dgm:t>
        <a:bodyPr/>
        <a:lstStyle/>
        <a:p>
          <a:r>
            <a:rPr lang="en-US" sz="3200" dirty="0">
              <a:latin typeface="Calibri" panose="020F0502020204030204" pitchFamily="34" charset="0"/>
            </a:rPr>
            <a:t>But what about optical properties?</a:t>
          </a:r>
        </a:p>
      </dgm:t>
    </dgm:pt>
    <dgm:pt modelId="{4E004454-5A65-4809-9238-8C3D90140288}" type="parTrans" cxnId="{E6A3892C-3CE0-44CC-B5FB-229AC193F38D}">
      <dgm:prSet/>
      <dgm:spPr/>
      <dgm:t>
        <a:bodyPr/>
        <a:lstStyle/>
        <a:p>
          <a:endParaRPr lang="en-US"/>
        </a:p>
      </dgm:t>
    </dgm:pt>
    <dgm:pt modelId="{00412FC1-9B1C-43D5-BA45-C072AF275A51}" type="sibTrans" cxnId="{E6A3892C-3CE0-44CC-B5FB-229AC193F38D}">
      <dgm:prSet/>
      <dgm:spPr/>
      <dgm:t>
        <a:bodyPr/>
        <a:lstStyle/>
        <a:p>
          <a:endParaRPr lang="en-US"/>
        </a:p>
      </dgm:t>
    </dgm:pt>
    <dgm:pt modelId="{BB85EC48-F9B3-47DE-8370-06873B1D43EB}" type="pres">
      <dgm:prSet presAssocID="{14676FF6-9FCA-43C2-AFF1-771C4456D6CD}" presName="diagram" presStyleCnt="0">
        <dgm:presLayoutVars>
          <dgm:dir/>
          <dgm:resizeHandles val="exact"/>
        </dgm:presLayoutVars>
      </dgm:prSet>
      <dgm:spPr/>
    </dgm:pt>
    <dgm:pt modelId="{F1662CDE-CED6-4F0F-B9D0-A8D5B1BE6719}" type="pres">
      <dgm:prSet presAssocID="{BAC8CE73-C648-4143-A9D3-6711B286E41D}" presName="node" presStyleLbl="node1" presStyleIdx="0" presStyleCnt="1" custScaleX="187890" custScaleY="37159" custLinFactNeighborX="-54275" custLinFactNeighborY="67720">
        <dgm:presLayoutVars>
          <dgm:bulletEnabled val="1"/>
        </dgm:presLayoutVars>
      </dgm:prSet>
      <dgm:spPr/>
    </dgm:pt>
  </dgm:ptLst>
  <dgm:cxnLst>
    <dgm:cxn modelId="{E6A3892C-3CE0-44CC-B5FB-229AC193F38D}" srcId="{14676FF6-9FCA-43C2-AFF1-771C4456D6CD}" destId="{BAC8CE73-C648-4143-A9D3-6711B286E41D}" srcOrd="0" destOrd="0" parTransId="{4E004454-5A65-4809-9238-8C3D90140288}" sibTransId="{00412FC1-9B1C-43D5-BA45-C072AF275A51}"/>
    <dgm:cxn modelId="{398740AB-D3FD-4A5F-92A4-B52A4627154E}" type="presOf" srcId="{14676FF6-9FCA-43C2-AFF1-771C4456D6CD}" destId="{BB85EC48-F9B3-47DE-8370-06873B1D43EB}" srcOrd="0" destOrd="0" presId="urn:microsoft.com/office/officeart/2005/8/layout/default"/>
    <dgm:cxn modelId="{AB3F2BC7-DF42-46B2-9828-86913D8AAC1B}" type="presOf" srcId="{BAC8CE73-C648-4143-A9D3-6711B286E41D}" destId="{F1662CDE-CED6-4F0F-B9D0-A8D5B1BE6719}" srcOrd="0" destOrd="0" presId="urn:microsoft.com/office/officeart/2005/8/layout/default"/>
    <dgm:cxn modelId="{6DAC78A4-93CA-4515-B303-25878BB16E8A}" type="presParOf" srcId="{BB85EC48-F9B3-47DE-8370-06873B1D43EB}" destId="{F1662CDE-CED6-4F0F-B9D0-A8D5B1BE6719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662CDE-CED6-4F0F-B9D0-A8D5B1BE6719}">
      <dsp:nvSpPr>
        <dsp:cNvPr id="0" name=""/>
        <dsp:cNvSpPr/>
      </dsp:nvSpPr>
      <dsp:spPr>
        <a:xfrm>
          <a:off x="0" y="30526"/>
          <a:ext cx="6273446" cy="7444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Calibri" panose="020F0502020204030204" pitchFamily="34" charset="0"/>
            </a:rPr>
            <a:t>But what about optical properties?</a:t>
          </a:r>
        </a:p>
      </dsp:txBody>
      <dsp:txXfrm>
        <a:off x="0" y="30526"/>
        <a:ext cx="6273446" cy="7444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0.61317</cdr:x>
      <cdr:y>0.74092</cdr:y>
    </cdr:from>
    <cdr:to>
      <cdr:x>1</cdr:x>
      <cdr:y>0.89139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DDE274A1-D207-4097-8064-10EEEBB1403A}"/>
            </a:ext>
          </a:extLst>
        </cdr:cNvPr>
        <cdr:cNvSpPr txBox="1"/>
      </cdr:nvSpPr>
      <cdr:spPr>
        <a:xfrm xmlns:a="http://schemas.openxmlformats.org/drawingml/2006/main">
          <a:off x="5477754" y="4084348"/>
          <a:ext cx="3455779" cy="82948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2400" dirty="0">
              <a:latin typeface="Calibri" panose="020F0502020204030204" pitchFamily="34" charset="0"/>
            </a:rPr>
            <a:t>Two</a:t>
          </a:r>
          <a:r>
            <a:rPr lang="en-GB" sz="2400" baseline="0" dirty="0">
              <a:latin typeface="Calibri" panose="020F0502020204030204" pitchFamily="34" charset="0"/>
            </a:rPr>
            <a:t> measurements to assess EPR's repeatability</a:t>
          </a:r>
          <a:endParaRPr lang="en-GB" sz="2400" dirty="0">
            <a:latin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0.19293</cdr:x>
      <cdr:y>0.51961</cdr:y>
    </cdr:from>
    <cdr:to>
      <cdr:x>0.50877</cdr:x>
      <cdr:y>0.62204</cdr:y>
    </cdr:to>
    <cdr:sp macro="" textlink="">
      <cdr:nvSpPr>
        <cdr:cNvPr id="7" name="TextBox 6">
          <a:extLst xmlns:a="http://schemas.openxmlformats.org/drawingml/2006/main">
            <a:ext uri="{FF2B5EF4-FFF2-40B4-BE49-F238E27FC236}">
              <a16:creationId xmlns:a16="http://schemas.microsoft.com/office/drawing/2014/main" id="{B771C982-F9B3-460C-AEBA-749F7F9BF289}"/>
            </a:ext>
          </a:extLst>
        </cdr:cNvPr>
        <cdr:cNvSpPr txBox="1"/>
      </cdr:nvSpPr>
      <cdr:spPr>
        <a:xfrm xmlns:a="http://schemas.openxmlformats.org/drawingml/2006/main">
          <a:off x="1723565" y="2864345"/>
          <a:ext cx="2821577" cy="5646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2400" b="1" baseline="0" dirty="0">
              <a:solidFill>
                <a:srgbClr val="FF0000"/>
              </a:solidFill>
              <a:latin typeface="Calibri" panose="020F0502020204030204" pitchFamily="34" charset="0"/>
            </a:rPr>
            <a:t>3h annealing, 400°C</a:t>
          </a:r>
          <a:endParaRPr lang="en-GB" sz="2400" b="1" dirty="0">
            <a:solidFill>
              <a:srgbClr val="FF0000"/>
            </a:solidFill>
            <a:latin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0.5848</cdr:x>
      <cdr:y>0.16672</cdr:y>
    </cdr:from>
    <cdr:to>
      <cdr:x>0.78757</cdr:x>
      <cdr:y>0.25276</cdr:y>
    </cdr:to>
    <cdr:sp macro="" textlink="">
      <cdr:nvSpPr>
        <cdr:cNvPr id="8" name="TextBox 7">
          <a:extLst xmlns:a="http://schemas.openxmlformats.org/drawingml/2006/main">
            <a:ext uri="{FF2B5EF4-FFF2-40B4-BE49-F238E27FC236}">
              <a16:creationId xmlns:a16="http://schemas.microsoft.com/office/drawing/2014/main" id="{AA3CB523-2727-4B33-BDE3-B0384375250B}"/>
            </a:ext>
          </a:extLst>
        </cdr:cNvPr>
        <cdr:cNvSpPr txBox="1"/>
      </cdr:nvSpPr>
      <cdr:spPr>
        <a:xfrm xmlns:a="http://schemas.openxmlformats.org/drawingml/2006/main">
          <a:off x="5224293" y="919063"/>
          <a:ext cx="1811502" cy="4743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2400" b="1" dirty="0">
              <a:solidFill>
                <a:srgbClr val="002060"/>
              </a:solidFill>
              <a:latin typeface="Calibri" panose="020F0502020204030204" pitchFamily="34" charset="0"/>
            </a:rPr>
            <a:t>As deposited</a:t>
          </a:r>
        </a:p>
      </cdr:txBody>
    </cdr:sp>
  </cdr:relSizeAnchor>
  <cdr:relSizeAnchor xmlns:cdr="http://schemas.openxmlformats.org/drawingml/2006/chartDrawing">
    <cdr:from>
      <cdr:x>0.1552</cdr:x>
      <cdr:y>0.35431</cdr:y>
    </cdr:from>
    <cdr:to>
      <cdr:x>0.61395</cdr:x>
      <cdr:y>0.89258</cdr:y>
    </cdr:to>
    <cdr:sp macro="" textlink="">
      <cdr:nvSpPr>
        <cdr:cNvPr id="15" name="Freeform: Shape 14">
          <a:extLst xmlns:a="http://schemas.openxmlformats.org/drawingml/2006/main">
            <a:ext uri="{FF2B5EF4-FFF2-40B4-BE49-F238E27FC236}">
              <a16:creationId xmlns:a16="http://schemas.microsoft.com/office/drawing/2014/main" id="{8253198C-2EB0-4A49-9F23-A9F845DDF674}"/>
            </a:ext>
          </a:extLst>
        </cdr:cNvPr>
        <cdr:cNvSpPr/>
      </cdr:nvSpPr>
      <cdr:spPr>
        <a:xfrm xmlns:a="http://schemas.openxmlformats.org/drawingml/2006/main">
          <a:off x="1386479" y="1953159"/>
          <a:ext cx="4098258" cy="2967184"/>
        </a:xfrm>
        <a:custGeom xmlns:a="http://schemas.openxmlformats.org/drawingml/2006/main">
          <a:avLst/>
          <a:gdLst>
            <a:gd name="connsiteX0" fmla="*/ 3061522 w 4275989"/>
            <a:gd name="connsiteY0" fmla="*/ 2401939 h 3260416"/>
            <a:gd name="connsiteX1" fmla="*/ 2770759 w 4275989"/>
            <a:gd name="connsiteY1" fmla="*/ 2341781 h 3260416"/>
            <a:gd name="connsiteX2" fmla="*/ 2961259 w 4275989"/>
            <a:gd name="connsiteY2" fmla="*/ 2161307 h 3260416"/>
            <a:gd name="connsiteX3" fmla="*/ 3422469 w 4275989"/>
            <a:gd name="connsiteY3" fmla="*/ 2081097 h 3260416"/>
            <a:gd name="connsiteX4" fmla="*/ 3532759 w 4275989"/>
            <a:gd name="connsiteY4" fmla="*/ 2311702 h 3260416"/>
            <a:gd name="connsiteX5" fmla="*/ 4244627 w 4275989"/>
            <a:gd name="connsiteY5" fmla="*/ 2291649 h 3260416"/>
            <a:gd name="connsiteX6" fmla="*/ 4094232 w 4275989"/>
            <a:gd name="connsiteY6" fmla="*/ 1840465 h 3260416"/>
            <a:gd name="connsiteX7" fmla="*/ 3592917 w 4275989"/>
            <a:gd name="connsiteY7" fmla="*/ 1299044 h 3260416"/>
            <a:gd name="connsiteX8" fmla="*/ 3572864 w 4275989"/>
            <a:gd name="connsiteY8" fmla="*/ 85860 h 3260416"/>
            <a:gd name="connsiteX9" fmla="*/ 3081574 w 4275989"/>
            <a:gd name="connsiteY9" fmla="*/ 286386 h 3260416"/>
            <a:gd name="connsiteX10" fmla="*/ 3061522 w 4275989"/>
            <a:gd name="connsiteY10" fmla="*/ 1780307 h 3260416"/>
            <a:gd name="connsiteX11" fmla="*/ 1036206 w 4275989"/>
            <a:gd name="connsiteY11" fmla="*/ 1880570 h 3260416"/>
            <a:gd name="connsiteX12" fmla="*/ 3496 w 4275989"/>
            <a:gd name="connsiteY12" fmla="*/ 3063676 h 3260416"/>
            <a:gd name="connsiteX13" fmla="*/ 795574 w 4275989"/>
            <a:gd name="connsiteY13" fmla="*/ 3214070 h 3260416"/>
            <a:gd name="connsiteX14" fmla="*/ 3151759 w 4275989"/>
            <a:gd name="connsiteY14" fmla="*/ 2582412 h 3260416"/>
            <a:gd name="connsiteX15" fmla="*/ 3061522 w 4275989"/>
            <a:gd name="connsiteY15" fmla="*/ 2401939 h 3260416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  <a:cxn ang="0">
              <a:pos x="connsiteX8" y="connsiteY8"/>
            </a:cxn>
            <a:cxn ang="0">
              <a:pos x="connsiteX9" y="connsiteY9"/>
            </a:cxn>
            <a:cxn ang="0">
              <a:pos x="connsiteX10" y="connsiteY10"/>
            </a:cxn>
            <a:cxn ang="0">
              <a:pos x="connsiteX11" y="connsiteY11"/>
            </a:cxn>
            <a:cxn ang="0">
              <a:pos x="connsiteX12" y="connsiteY12"/>
            </a:cxn>
            <a:cxn ang="0">
              <a:pos x="connsiteX13" y="connsiteY13"/>
            </a:cxn>
            <a:cxn ang="0">
              <a:pos x="connsiteX14" y="connsiteY14"/>
            </a:cxn>
            <a:cxn ang="0">
              <a:pos x="connsiteX15" y="connsiteY15"/>
            </a:cxn>
          </a:cxnLst>
          <a:rect l="l" t="t" r="r" b="b"/>
          <a:pathLst>
            <a:path w="4275989" h="3260416">
              <a:moveTo>
                <a:pt x="3061522" y="2401939"/>
              </a:moveTo>
              <a:cubicBezTo>
                <a:pt x="2998022" y="2361834"/>
                <a:pt x="2787469" y="2381886"/>
                <a:pt x="2770759" y="2341781"/>
              </a:cubicBezTo>
              <a:cubicBezTo>
                <a:pt x="2754049" y="2301676"/>
                <a:pt x="2852641" y="2204754"/>
                <a:pt x="2961259" y="2161307"/>
              </a:cubicBezTo>
              <a:cubicBezTo>
                <a:pt x="3069877" y="2117860"/>
                <a:pt x="3327219" y="2056031"/>
                <a:pt x="3422469" y="2081097"/>
              </a:cubicBezTo>
              <a:cubicBezTo>
                <a:pt x="3517719" y="2106163"/>
                <a:pt x="3395733" y="2276610"/>
                <a:pt x="3532759" y="2311702"/>
              </a:cubicBezTo>
              <a:cubicBezTo>
                <a:pt x="3669785" y="2346794"/>
                <a:pt x="4151048" y="2370188"/>
                <a:pt x="4244627" y="2291649"/>
              </a:cubicBezTo>
              <a:cubicBezTo>
                <a:pt x="4338206" y="2213110"/>
                <a:pt x="4202850" y="2005899"/>
                <a:pt x="4094232" y="1840465"/>
              </a:cubicBezTo>
              <a:cubicBezTo>
                <a:pt x="3985614" y="1675031"/>
                <a:pt x="3679812" y="1591478"/>
                <a:pt x="3592917" y="1299044"/>
              </a:cubicBezTo>
              <a:cubicBezTo>
                <a:pt x="3506022" y="1006610"/>
                <a:pt x="3658088" y="254636"/>
                <a:pt x="3572864" y="85860"/>
              </a:cubicBezTo>
              <a:cubicBezTo>
                <a:pt x="3487640" y="-82916"/>
                <a:pt x="3166798" y="3978"/>
                <a:pt x="3081574" y="286386"/>
              </a:cubicBezTo>
              <a:cubicBezTo>
                <a:pt x="2996350" y="568794"/>
                <a:pt x="3402417" y="1514610"/>
                <a:pt x="3061522" y="1780307"/>
              </a:cubicBezTo>
              <a:cubicBezTo>
                <a:pt x="2720627" y="2046004"/>
                <a:pt x="1545877" y="1666675"/>
                <a:pt x="1036206" y="1880570"/>
              </a:cubicBezTo>
              <a:cubicBezTo>
                <a:pt x="526535" y="2094465"/>
                <a:pt x="43601" y="2841426"/>
                <a:pt x="3496" y="3063676"/>
              </a:cubicBezTo>
              <a:cubicBezTo>
                <a:pt x="-36609" y="3285926"/>
                <a:pt x="270863" y="3294281"/>
                <a:pt x="795574" y="3214070"/>
              </a:cubicBezTo>
              <a:cubicBezTo>
                <a:pt x="1320285" y="3133859"/>
                <a:pt x="2775772" y="2712754"/>
                <a:pt x="3151759" y="2582412"/>
              </a:cubicBezTo>
              <a:cubicBezTo>
                <a:pt x="3527746" y="2452070"/>
                <a:pt x="3125022" y="2442044"/>
                <a:pt x="3061522" y="2401939"/>
              </a:cubicBezTo>
              <a:close/>
            </a:path>
          </a:pathLst>
        </a:custGeom>
        <a:noFill xmlns:a="http://schemas.openxmlformats.org/drawingml/2006/main"/>
        <a:ln xmlns:a="http://schemas.openxmlformats.org/drawingml/2006/main" w="38100">
          <a:solidFill>
            <a:srgbClr val="FF0000"/>
          </a:solidFill>
          <a:prstDash val="sysDash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0.45442</cdr:x>
      <cdr:y>0.177</cdr:y>
    </cdr:from>
    <cdr:to>
      <cdr:x>0.94978</cdr:x>
      <cdr:y>0.80037</cdr:y>
    </cdr:to>
    <cdr:sp macro="" textlink="">
      <cdr:nvSpPr>
        <cdr:cNvPr id="17" name="Freeform: Shape 16">
          <a:extLst xmlns:a="http://schemas.openxmlformats.org/drawingml/2006/main">
            <a:ext uri="{FF2B5EF4-FFF2-40B4-BE49-F238E27FC236}">
              <a16:creationId xmlns:a16="http://schemas.microsoft.com/office/drawing/2014/main" id="{FFE13FA9-E03E-4E43-9BF3-5F2D61BA3BB8}"/>
            </a:ext>
          </a:extLst>
        </cdr:cNvPr>
        <cdr:cNvSpPr/>
      </cdr:nvSpPr>
      <cdr:spPr>
        <a:xfrm xmlns:a="http://schemas.openxmlformats.org/drawingml/2006/main">
          <a:off x="4235562" y="1077802"/>
          <a:ext cx="4617200" cy="3795836"/>
        </a:xfrm>
        <a:custGeom xmlns:a="http://schemas.openxmlformats.org/drawingml/2006/main">
          <a:avLst/>
          <a:gdLst>
            <a:gd name="connsiteX0" fmla="*/ 426675 w 4617200"/>
            <a:gd name="connsiteY0" fmla="*/ 3514251 h 3795836"/>
            <a:gd name="connsiteX1" fmla="*/ 25622 w 4617200"/>
            <a:gd name="connsiteY1" fmla="*/ 3424014 h 3795836"/>
            <a:gd name="connsiteX2" fmla="*/ 135912 w 4617200"/>
            <a:gd name="connsiteY2" fmla="*/ 3303698 h 3795836"/>
            <a:gd name="connsiteX3" fmla="*/ 907938 w 4617200"/>
            <a:gd name="connsiteY3" fmla="*/ 3494198 h 3795836"/>
            <a:gd name="connsiteX4" fmla="*/ 1509517 w 4617200"/>
            <a:gd name="connsiteY4" fmla="*/ 3444066 h 3795836"/>
            <a:gd name="connsiteX5" fmla="*/ 1609780 w 4617200"/>
            <a:gd name="connsiteY5" fmla="*/ 3263593 h 3795836"/>
            <a:gd name="connsiteX6" fmla="*/ 958070 w 4617200"/>
            <a:gd name="connsiteY6" fmla="*/ 2501593 h 3795836"/>
            <a:gd name="connsiteX7" fmla="*/ 847780 w 4617200"/>
            <a:gd name="connsiteY7" fmla="*/ 1930093 h 3795836"/>
            <a:gd name="connsiteX8" fmla="*/ 917964 w 4617200"/>
            <a:gd name="connsiteY8" fmla="*/ 1639330 h 3795836"/>
            <a:gd name="connsiteX9" fmla="*/ 1499491 w 4617200"/>
            <a:gd name="connsiteY9" fmla="*/ 1589198 h 3795836"/>
            <a:gd name="connsiteX10" fmla="*/ 1990780 w 4617200"/>
            <a:gd name="connsiteY10" fmla="*/ 1037751 h 3795836"/>
            <a:gd name="connsiteX11" fmla="*/ 4156464 w 4617200"/>
            <a:gd name="connsiteY11" fmla="*/ 15066 h 3795836"/>
            <a:gd name="connsiteX12" fmla="*/ 4336938 w 4617200"/>
            <a:gd name="connsiteY12" fmla="*/ 1889987 h 3795836"/>
            <a:gd name="connsiteX13" fmla="*/ 958070 w 4617200"/>
            <a:gd name="connsiteY13" fmla="*/ 3704751 h 3795836"/>
            <a:gd name="connsiteX14" fmla="*/ 426675 w 4617200"/>
            <a:gd name="connsiteY14" fmla="*/ 3514251 h 3795836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  <a:cxn ang="0">
              <a:pos x="connsiteX8" y="connsiteY8"/>
            </a:cxn>
            <a:cxn ang="0">
              <a:pos x="connsiteX9" y="connsiteY9"/>
            </a:cxn>
            <a:cxn ang="0">
              <a:pos x="connsiteX10" y="connsiteY10"/>
            </a:cxn>
            <a:cxn ang="0">
              <a:pos x="connsiteX11" y="connsiteY11"/>
            </a:cxn>
            <a:cxn ang="0">
              <a:pos x="connsiteX12" y="connsiteY12"/>
            </a:cxn>
            <a:cxn ang="0">
              <a:pos x="connsiteX13" y="connsiteY13"/>
            </a:cxn>
            <a:cxn ang="0">
              <a:pos x="connsiteX14" y="connsiteY14"/>
            </a:cxn>
          </a:cxnLst>
          <a:rect l="l" t="t" r="r" b="b"/>
          <a:pathLst>
            <a:path w="4617200" h="3795836">
              <a:moveTo>
                <a:pt x="426675" y="3514251"/>
              </a:moveTo>
              <a:cubicBezTo>
                <a:pt x="271267" y="3467462"/>
                <a:pt x="74082" y="3459106"/>
                <a:pt x="25622" y="3424014"/>
              </a:cubicBezTo>
              <a:cubicBezTo>
                <a:pt x="-22838" y="3388922"/>
                <a:pt x="-11141" y="3292001"/>
                <a:pt x="135912" y="3303698"/>
              </a:cubicBezTo>
              <a:cubicBezTo>
                <a:pt x="282965" y="3315395"/>
                <a:pt x="679004" y="3470803"/>
                <a:pt x="907938" y="3494198"/>
              </a:cubicBezTo>
              <a:cubicBezTo>
                <a:pt x="1136872" y="3517593"/>
                <a:pt x="1392543" y="3482500"/>
                <a:pt x="1509517" y="3444066"/>
              </a:cubicBezTo>
              <a:cubicBezTo>
                <a:pt x="1626491" y="3405632"/>
                <a:pt x="1701688" y="3420672"/>
                <a:pt x="1609780" y="3263593"/>
              </a:cubicBezTo>
              <a:cubicBezTo>
                <a:pt x="1517872" y="3106514"/>
                <a:pt x="1085070" y="2723843"/>
                <a:pt x="958070" y="2501593"/>
              </a:cubicBezTo>
              <a:cubicBezTo>
                <a:pt x="831070" y="2279343"/>
                <a:pt x="854464" y="2073803"/>
                <a:pt x="847780" y="1930093"/>
              </a:cubicBezTo>
              <a:cubicBezTo>
                <a:pt x="841096" y="1786383"/>
                <a:pt x="809346" y="1696146"/>
                <a:pt x="917964" y="1639330"/>
              </a:cubicBezTo>
              <a:cubicBezTo>
                <a:pt x="1026583" y="1582514"/>
                <a:pt x="1320688" y="1689461"/>
                <a:pt x="1499491" y="1589198"/>
              </a:cubicBezTo>
              <a:cubicBezTo>
                <a:pt x="1678294" y="1488935"/>
                <a:pt x="1547951" y="1300106"/>
                <a:pt x="1990780" y="1037751"/>
              </a:cubicBezTo>
              <a:cubicBezTo>
                <a:pt x="2433609" y="775396"/>
                <a:pt x="3765438" y="-126973"/>
                <a:pt x="4156464" y="15066"/>
              </a:cubicBezTo>
              <a:cubicBezTo>
                <a:pt x="4547490" y="157105"/>
                <a:pt x="4870004" y="1275039"/>
                <a:pt x="4336938" y="1889987"/>
              </a:cubicBezTo>
              <a:cubicBezTo>
                <a:pt x="3803872" y="2504934"/>
                <a:pt x="1604767" y="3434040"/>
                <a:pt x="958070" y="3704751"/>
              </a:cubicBezTo>
              <a:cubicBezTo>
                <a:pt x="311373" y="3975462"/>
                <a:pt x="582083" y="3561040"/>
                <a:pt x="426675" y="3514251"/>
              </a:cubicBezTo>
              <a:close/>
            </a:path>
          </a:pathLst>
        </a:custGeom>
        <a:noFill xmlns:a="http://schemas.openxmlformats.org/drawingml/2006/main"/>
        <a:ln xmlns:a="http://schemas.openxmlformats.org/drawingml/2006/main" w="38100">
          <a:solidFill>
            <a:srgbClr val="002060"/>
          </a:solidFill>
          <a:prstDash val="sysDash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0.58739</cdr:x>
      <cdr:y>0.71723</cdr:y>
    </cdr:from>
    <cdr:to>
      <cdr:x>0.61509</cdr:x>
      <cdr:y>0.83169</cdr:y>
    </cdr:to>
    <cdr:sp macro="" textlink="">
      <cdr:nvSpPr>
        <cdr:cNvPr id="5" name="Arrow: Left 4">
          <a:extLst xmlns:a="http://schemas.openxmlformats.org/drawingml/2006/main">
            <a:ext uri="{FF2B5EF4-FFF2-40B4-BE49-F238E27FC236}">
              <a16:creationId xmlns:a16="http://schemas.microsoft.com/office/drawing/2014/main" id="{A3AD1141-BF1B-49D6-80D9-ABD4E4C6C443}"/>
            </a:ext>
          </a:extLst>
        </cdr:cNvPr>
        <cdr:cNvSpPr/>
      </cdr:nvSpPr>
      <cdr:spPr>
        <a:xfrm xmlns:a="http://schemas.openxmlformats.org/drawingml/2006/main" rot="3320459">
          <a:off x="5055704" y="4145501"/>
          <a:ext cx="630946" cy="247453"/>
        </a:xfrm>
        <a:prstGeom xmlns:a="http://schemas.openxmlformats.org/drawingml/2006/main" prst="leftArrow">
          <a:avLst>
            <a:gd name="adj1" fmla="val 14436"/>
            <a:gd name="adj2" fmla="val 98485"/>
          </a:avLst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dk1">
            <a:shade val="50000"/>
          </a:schemeClr>
        </a:lnRef>
        <a:fillRef xmlns:a="http://schemas.openxmlformats.org/drawingml/2006/main" idx="1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0.11405</cdr:x>
      <cdr:y>0.49458</cdr:y>
    </cdr:from>
    <cdr:to>
      <cdr:x>0.96929</cdr:x>
      <cdr:y>0.78257</cdr:y>
    </cdr:to>
    <cdr:sp macro="" textlink="">
      <cdr:nvSpPr>
        <cdr:cNvPr id="9" name="Freeform: Shape 8">
          <a:extLst xmlns:a="http://schemas.openxmlformats.org/drawingml/2006/main">
            <a:ext uri="{FF2B5EF4-FFF2-40B4-BE49-F238E27FC236}">
              <a16:creationId xmlns:a16="http://schemas.microsoft.com/office/drawing/2014/main" id="{DDCD148D-63CD-4526-B902-7FB4310F5E71}"/>
            </a:ext>
          </a:extLst>
        </cdr:cNvPr>
        <cdr:cNvSpPr/>
      </cdr:nvSpPr>
      <cdr:spPr>
        <a:xfrm xmlns:a="http://schemas.openxmlformats.org/drawingml/2006/main" rot="21313665">
          <a:off x="964630" y="2685204"/>
          <a:ext cx="7233790" cy="1563569"/>
        </a:xfrm>
        <a:custGeom xmlns:a="http://schemas.openxmlformats.org/drawingml/2006/main">
          <a:avLst/>
          <a:gdLst>
            <a:gd name="connsiteX0" fmla="*/ 0 w 8239513"/>
            <a:gd name="connsiteY0" fmla="*/ 0 h 1750703"/>
            <a:gd name="connsiteX1" fmla="*/ 4932866 w 8239513"/>
            <a:gd name="connsiteY1" fmla="*/ 906036 h 1750703"/>
            <a:gd name="connsiteX2" fmla="*/ 6574574 w 8239513"/>
            <a:gd name="connsiteY2" fmla="*/ 1239024 h 1750703"/>
            <a:gd name="connsiteX3" fmla="*/ 7418659 w 8239513"/>
            <a:gd name="connsiteY3" fmla="*/ 1300975 h 1750703"/>
            <a:gd name="connsiteX4" fmla="*/ 7581281 w 8239513"/>
            <a:gd name="connsiteY4" fmla="*/ 1386158 h 1750703"/>
            <a:gd name="connsiteX5" fmla="*/ 7604513 w 8239513"/>
            <a:gd name="connsiteY5" fmla="*/ 1510061 h 1750703"/>
            <a:gd name="connsiteX6" fmla="*/ 7527074 w 8239513"/>
            <a:gd name="connsiteY6" fmla="*/ 1541036 h 1750703"/>
            <a:gd name="connsiteX7" fmla="*/ 7356708 w 8239513"/>
            <a:gd name="connsiteY7" fmla="*/ 1548780 h 1750703"/>
            <a:gd name="connsiteX8" fmla="*/ 7178598 w 8239513"/>
            <a:gd name="connsiteY8" fmla="*/ 1556524 h 1750703"/>
            <a:gd name="connsiteX9" fmla="*/ 7070183 w 8239513"/>
            <a:gd name="connsiteY9" fmla="*/ 1633963 h 1750703"/>
            <a:gd name="connsiteX10" fmla="*/ 7093415 w 8239513"/>
            <a:gd name="connsiteY10" fmla="*/ 1742378 h 1750703"/>
            <a:gd name="connsiteX11" fmla="*/ 7186342 w 8239513"/>
            <a:gd name="connsiteY11" fmla="*/ 1742378 h 1750703"/>
            <a:gd name="connsiteX12" fmla="*/ 7372196 w 8239513"/>
            <a:gd name="connsiteY12" fmla="*/ 1734634 h 1750703"/>
            <a:gd name="connsiteX13" fmla="*/ 7496098 w 8239513"/>
            <a:gd name="connsiteY13" fmla="*/ 1734634 h 1750703"/>
            <a:gd name="connsiteX14" fmla="*/ 7689696 w 8239513"/>
            <a:gd name="connsiteY14" fmla="*/ 1734634 h 1750703"/>
            <a:gd name="connsiteX15" fmla="*/ 7952988 w 8239513"/>
            <a:gd name="connsiteY15" fmla="*/ 1680427 h 1750703"/>
            <a:gd name="connsiteX16" fmla="*/ 8239513 w 8239513"/>
            <a:gd name="connsiteY16" fmla="*/ 1572012 h 1750703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  <a:cxn ang="0">
              <a:pos x="connsiteX8" y="connsiteY8"/>
            </a:cxn>
            <a:cxn ang="0">
              <a:pos x="connsiteX9" y="connsiteY9"/>
            </a:cxn>
            <a:cxn ang="0">
              <a:pos x="connsiteX10" y="connsiteY10"/>
            </a:cxn>
            <a:cxn ang="0">
              <a:pos x="connsiteX11" y="connsiteY11"/>
            </a:cxn>
            <a:cxn ang="0">
              <a:pos x="connsiteX12" y="connsiteY12"/>
            </a:cxn>
            <a:cxn ang="0">
              <a:pos x="connsiteX13" y="connsiteY13"/>
            </a:cxn>
            <a:cxn ang="0">
              <a:pos x="connsiteX14" y="connsiteY14"/>
            </a:cxn>
            <a:cxn ang="0">
              <a:pos x="connsiteX15" y="connsiteY15"/>
            </a:cxn>
            <a:cxn ang="0">
              <a:pos x="connsiteX16" y="connsiteY16"/>
            </a:cxn>
          </a:cxnLst>
          <a:rect l="l" t="t" r="r" b="b"/>
          <a:pathLst>
            <a:path w="8239513" h="1750703">
              <a:moveTo>
                <a:pt x="0" y="0"/>
              </a:moveTo>
              <a:lnTo>
                <a:pt x="4932866" y="906036"/>
              </a:lnTo>
              <a:cubicBezTo>
                <a:pt x="6028628" y="1112540"/>
                <a:pt x="6160275" y="1173201"/>
                <a:pt x="6574574" y="1239024"/>
              </a:cubicBezTo>
              <a:cubicBezTo>
                <a:pt x="6988873" y="1304847"/>
                <a:pt x="7250875" y="1276453"/>
                <a:pt x="7418659" y="1300975"/>
              </a:cubicBezTo>
              <a:cubicBezTo>
                <a:pt x="7586444" y="1325497"/>
                <a:pt x="7550305" y="1351310"/>
                <a:pt x="7581281" y="1386158"/>
              </a:cubicBezTo>
              <a:cubicBezTo>
                <a:pt x="7612257" y="1421006"/>
                <a:pt x="7613547" y="1484248"/>
                <a:pt x="7604513" y="1510061"/>
              </a:cubicBezTo>
              <a:cubicBezTo>
                <a:pt x="7595479" y="1535874"/>
                <a:pt x="7568375" y="1534583"/>
                <a:pt x="7527074" y="1541036"/>
              </a:cubicBezTo>
              <a:cubicBezTo>
                <a:pt x="7485773" y="1547489"/>
                <a:pt x="7356708" y="1548780"/>
                <a:pt x="7356708" y="1548780"/>
              </a:cubicBezTo>
              <a:lnTo>
                <a:pt x="7178598" y="1556524"/>
              </a:lnTo>
              <a:cubicBezTo>
                <a:pt x="7130844" y="1570721"/>
                <a:pt x="7084380" y="1602987"/>
                <a:pt x="7070183" y="1633963"/>
              </a:cubicBezTo>
              <a:cubicBezTo>
                <a:pt x="7055986" y="1664939"/>
                <a:pt x="7074055" y="1724309"/>
                <a:pt x="7093415" y="1742378"/>
              </a:cubicBezTo>
              <a:cubicBezTo>
                <a:pt x="7112775" y="1760447"/>
                <a:pt x="7139879" y="1743669"/>
                <a:pt x="7186342" y="1742378"/>
              </a:cubicBezTo>
              <a:cubicBezTo>
                <a:pt x="7232805" y="1741087"/>
                <a:pt x="7320570" y="1735925"/>
                <a:pt x="7372196" y="1734634"/>
              </a:cubicBezTo>
              <a:cubicBezTo>
                <a:pt x="7423822" y="1733343"/>
                <a:pt x="7496098" y="1734634"/>
                <a:pt x="7496098" y="1734634"/>
              </a:cubicBezTo>
              <a:cubicBezTo>
                <a:pt x="7549015" y="1734634"/>
                <a:pt x="7613548" y="1743668"/>
                <a:pt x="7689696" y="1734634"/>
              </a:cubicBezTo>
              <a:cubicBezTo>
                <a:pt x="7765844" y="1725600"/>
                <a:pt x="7861352" y="1707531"/>
                <a:pt x="7952988" y="1680427"/>
              </a:cubicBezTo>
              <a:cubicBezTo>
                <a:pt x="8044624" y="1653323"/>
                <a:pt x="8147877" y="1609441"/>
                <a:pt x="8239513" y="1572012"/>
              </a:cubicBezTo>
            </a:path>
          </a:pathLst>
        </a:custGeom>
        <a:noFill xmlns:a="http://schemas.openxmlformats.org/drawingml/2006/main"/>
        <a:ln xmlns:a="http://schemas.openxmlformats.org/drawingml/2006/main" w="38100">
          <a:solidFill>
            <a:schemeClr val="tx1"/>
          </a:solidFill>
          <a:prstDash val="sysDash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0.20906</cdr:x>
      <cdr:y>0.39042</cdr:y>
    </cdr:from>
    <cdr:to>
      <cdr:x>0.40873</cdr:x>
      <cdr:y>0.47544</cdr:y>
    </cdr:to>
    <cdr:sp macro="" textlink="">
      <cdr:nvSpPr>
        <cdr:cNvPr id="10" name="TextBox 9">
          <a:extLst xmlns:a="http://schemas.openxmlformats.org/drawingml/2006/main">
            <a:ext uri="{FF2B5EF4-FFF2-40B4-BE49-F238E27FC236}">
              <a16:creationId xmlns:a16="http://schemas.microsoft.com/office/drawing/2014/main" id="{687056B9-044C-473F-9190-54090C1AEBED}"/>
            </a:ext>
          </a:extLst>
        </cdr:cNvPr>
        <cdr:cNvSpPr txBox="1"/>
      </cdr:nvSpPr>
      <cdr:spPr>
        <a:xfrm xmlns:a="http://schemas.openxmlformats.org/drawingml/2006/main">
          <a:off x="1768252" y="2119673"/>
          <a:ext cx="1688849" cy="4616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2400" b="1" dirty="0">
              <a:latin typeface="Calibri" panose="020F0502020204030204" pitchFamily="34" charset="0"/>
            </a:rPr>
            <a:t>As deposited</a:t>
          </a:r>
        </a:p>
      </cdr:txBody>
    </cdr:sp>
  </cdr:relSizeAnchor>
  <cdr:relSizeAnchor xmlns:cdr="http://schemas.openxmlformats.org/drawingml/2006/chartDrawing">
    <cdr:from>
      <cdr:x>0.15391</cdr:x>
      <cdr:y>0.66059</cdr:y>
    </cdr:from>
    <cdr:to>
      <cdr:x>0.47815</cdr:x>
      <cdr:y>0.70672</cdr:y>
    </cdr:to>
    <cdr:sp macro="" textlink="">
      <cdr:nvSpPr>
        <cdr:cNvPr id="12" name="TextBox 1">
          <a:extLst xmlns:a="http://schemas.openxmlformats.org/drawingml/2006/main">
            <a:ext uri="{FF2B5EF4-FFF2-40B4-BE49-F238E27FC236}">
              <a16:creationId xmlns:a16="http://schemas.microsoft.com/office/drawing/2014/main" id="{0B103737-0D56-4E35-87FA-237A30724078}"/>
            </a:ext>
          </a:extLst>
        </cdr:cNvPr>
        <cdr:cNvSpPr txBox="1"/>
      </cdr:nvSpPr>
      <cdr:spPr>
        <a:xfrm xmlns:a="http://schemas.openxmlformats.org/drawingml/2006/main">
          <a:off x="1301801" y="3586508"/>
          <a:ext cx="2742528" cy="2504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2400" b="1" baseline="0" dirty="0">
              <a:solidFill>
                <a:schemeClr val="tx1"/>
              </a:solidFill>
              <a:latin typeface="Calibri" panose="020F0502020204030204" pitchFamily="34" charset="0"/>
            </a:rPr>
            <a:t>3h annealing, 400°C</a:t>
          </a:r>
          <a:endParaRPr lang="en-GB" sz="2400" b="1" dirty="0">
            <a:solidFill>
              <a:schemeClr val="tx1"/>
            </a:solidFill>
            <a:latin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0.28203</cdr:x>
      <cdr:y>0.48917</cdr:y>
    </cdr:from>
    <cdr:to>
      <cdr:x>0.31198</cdr:x>
      <cdr:y>0.5465</cdr:y>
    </cdr:to>
    <cdr:sp macro="" textlink="">
      <cdr:nvSpPr>
        <cdr:cNvPr id="13" name="Arrow: Up 12">
          <a:extLst xmlns:a="http://schemas.openxmlformats.org/drawingml/2006/main">
            <a:ext uri="{FF2B5EF4-FFF2-40B4-BE49-F238E27FC236}">
              <a16:creationId xmlns:a16="http://schemas.microsoft.com/office/drawing/2014/main" id="{CA0BA74E-AB0F-436C-A7A4-59C3D3F67979}"/>
            </a:ext>
          </a:extLst>
        </cdr:cNvPr>
        <cdr:cNvSpPr/>
      </cdr:nvSpPr>
      <cdr:spPr>
        <a:xfrm xmlns:a="http://schemas.openxmlformats.org/drawingml/2006/main">
          <a:off x="2625183" y="2973659"/>
          <a:ext cx="278780" cy="348475"/>
        </a:xfrm>
        <a:prstGeom xmlns:a="http://schemas.openxmlformats.org/drawingml/2006/main" prst="upArrow">
          <a:avLst/>
        </a:prstGeom>
      </cdr:spPr>
      <cdr:style>
        <a:lnRef xmlns:a="http://schemas.openxmlformats.org/drawingml/2006/main" idx="2">
          <a:schemeClr val="dk1">
            <a:shade val="50000"/>
          </a:schemeClr>
        </a:lnRef>
        <a:fillRef xmlns:a="http://schemas.openxmlformats.org/drawingml/2006/main" idx="1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0.28</cdr:x>
      <cdr:y>0.60708</cdr:y>
    </cdr:from>
    <cdr:to>
      <cdr:x>0.30995</cdr:x>
      <cdr:y>0.66441</cdr:y>
    </cdr:to>
    <cdr:sp macro="" textlink="">
      <cdr:nvSpPr>
        <cdr:cNvPr id="14" name="Arrow: Up 13">
          <a:extLst xmlns:a="http://schemas.openxmlformats.org/drawingml/2006/main">
            <a:ext uri="{FF2B5EF4-FFF2-40B4-BE49-F238E27FC236}">
              <a16:creationId xmlns:a16="http://schemas.microsoft.com/office/drawing/2014/main" id="{A9CE4257-9723-4558-A986-861F26C16C10}"/>
            </a:ext>
          </a:extLst>
        </cdr:cNvPr>
        <cdr:cNvSpPr/>
      </cdr:nvSpPr>
      <cdr:spPr>
        <a:xfrm xmlns:a="http://schemas.openxmlformats.org/drawingml/2006/main" flipV="1">
          <a:off x="2606287" y="3690434"/>
          <a:ext cx="278780" cy="348475"/>
        </a:xfrm>
        <a:prstGeom xmlns:a="http://schemas.openxmlformats.org/drawingml/2006/main" prst="upArrow">
          <a:avLst/>
        </a:prstGeom>
      </cdr:spPr>
      <cdr:style>
        <a:lnRef xmlns:a="http://schemas.openxmlformats.org/drawingml/2006/main" idx="2">
          <a:schemeClr val="dk1">
            <a:shade val="50000"/>
          </a:schemeClr>
        </a:lnRef>
        <a:fillRef xmlns:a="http://schemas.openxmlformats.org/drawingml/2006/main" idx="1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92DE43-8724-40A5-9799-A8CF053320E0}" type="datetimeFigureOut">
              <a:rPr lang="en-GB" smtClean="0"/>
              <a:t>06/07/2017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E813A-5C3C-4D8F-BEDF-06A42162DA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39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  <a:prstGeom prst="rect">
            <a:avLst/>
          </a:prstGeo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GB"/>
              <a:t>11/05/2017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r>
              <a:rPr lang="en-GB"/>
              <a:t>Zeno Tornasi - 3rd year Research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r>
              <a:rPr lang="en-GB"/>
              <a:t>11/05/2017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r>
              <a:rPr lang="en-GB"/>
              <a:t>Zeno Tornasi - 3rd year Research Conference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r>
              <a:rPr lang="en-GB"/>
              <a:t>11/05/2017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r>
              <a:rPr lang="en-GB"/>
              <a:t>Zeno Tornasi - 3rd year Research Conference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r>
              <a:rPr lang="en-GB"/>
              <a:t>11/05/2017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r>
              <a:rPr lang="en-GB"/>
              <a:t>Zeno Tornasi - 3rd year Research Conference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6405034"/>
            <a:ext cx="3784600" cy="262466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11/05/2017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6405034"/>
            <a:ext cx="5499719" cy="262466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Zeno Tornasi - 3</a:t>
            </a:r>
            <a:r>
              <a:rPr lang="en-GB" baseline="30000"/>
              <a:t>rd</a:t>
            </a:r>
            <a:r>
              <a:rPr lang="en-GB"/>
              <a:t> year Research Conference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87121" y="6405034"/>
            <a:ext cx="907186" cy="262466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r>
              <a:rPr lang="en-US"/>
              <a:t>/15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r>
              <a:rPr lang="en-GB"/>
              <a:t>11/05/2017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r>
              <a:rPr lang="en-GB"/>
              <a:t>Zeno Tornasi - 3rd year Research Conference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r>
              <a:rPr lang="en-GB"/>
              <a:t>11/05/2017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r>
              <a:rPr lang="en-GB"/>
              <a:t>Zeno Tornasi - 3rd year Research Conference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r>
              <a:rPr lang="en-GB"/>
              <a:t>11/05/2017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r>
              <a:rPr lang="en-GB"/>
              <a:t>Zeno Tornasi - 3rd year Research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r>
              <a:rPr lang="en-GB"/>
              <a:t>11/05/2017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r>
              <a:rPr lang="en-GB"/>
              <a:t>Zeno Tornasi - 3rd year Research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r>
              <a:rPr lang="en-GB"/>
              <a:t>11/05/2017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r>
              <a:rPr lang="en-GB"/>
              <a:t>Zeno Tornasi - 3rd year Research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r>
              <a:rPr lang="en-GB"/>
              <a:t>11/05/2017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r>
              <a:rPr lang="en-GB"/>
              <a:t>Zeno Tornasi - 3rd year Research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r>
              <a:rPr lang="en-GB"/>
              <a:t>11/05/2017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r>
              <a:rPr lang="en-GB"/>
              <a:t>Zeno Tornasi - 3rd year Research Conference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r>
              <a:rPr lang="en-GB"/>
              <a:t>11/05/2017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r>
              <a:rPr lang="en-GB"/>
              <a:t>Zeno Tornasi - 3rd year Research Conference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r>
              <a:rPr lang="en-GB"/>
              <a:t>11/05/2017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r>
              <a:rPr lang="en-GB"/>
              <a:t>Zeno Tornasi - 3rd year Research Conference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58804" y="6390218"/>
            <a:ext cx="1074392" cy="262466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6352674" cy="262466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8646" y="6390218"/>
            <a:ext cx="907186" cy="262466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r>
              <a:rPr lang="en-US" dirty="0"/>
              <a:t>/24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r>
              <a:rPr lang="en-GB"/>
              <a:t>11/05/2017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r>
              <a:rPr lang="en-GB"/>
              <a:t>Zeno Tornasi - 3rd year Research Conference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r>
              <a:rPr lang="en-GB"/>
              <a:t>11/05/2017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r>
              <a:rPr lang="en-GB"/>
              <a:t>Zeno Tornasi - 3rd year Research Conference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4"/>
          <p:cNvSpPr>
            <a:spLocks noGrp="1"/>
          </p:cNvSpPr>
          <p:nvPr>
            <p:ph type="dt" sz="half" idx="2"/>
          </p:nvPr>
        </p:nvSpPr>
        <p:spPr>
          <a:xfrm>
            <a:off x="7298083" y="6405034"/>
            <a:ext cx="3784600" cy="262466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11/05/2017</a:t>
            </a:r>
            <a:endParaRPr lang="en-US" dirty="0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685801" y="6405034"/>
            <a:ext cx="5499719" cy="262466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Zeno Tornasi - 3</a:t>
            </a:r>
            <a:r>
              <a:rPr lang="en-GB" baseline="30000"/>
              <a:t>rd</a:t>
            </a:r>
            <a:r>
              <a:rPr lang="en-GB"/>
              <a:t> year Research Conference</a:t>
            </a:r>
            <a:endParaRPr lang="en-US" dirty="0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287121" y="6405034"/>
            <a:ext cx="907186" cy="262466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r>
              <a:rPr lang="en-US"/>
              <a:t>/15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"/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2005200" y="633485"/>
            <a:ext cx="8640424" cy="2766528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n-GB" sz="4800" dirty="0">
                <a:latin typeface="Calibri" panose="020F0502020204030204" pitchFamily="34" charset="0"/>
              </a:rPr>
              <a:t>Optical properties of</a:t>
            </a:r>
            <a:br>
              <a:rPr lang="en-GB" sz="4800" dirty="0">
                <a:latin typeface="Calibri" panose="020F0502020204030204" pitchFamily="34" charset="0"/>
              </a:rPr>
            </a:br>
            <a:r>
              <a:rPr lang="en-GB" sz="4800" dirty="0" err="1"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SIlicon</a:t>
            </a:r>
            <a:br>
              <a:rPr lang="en-GB" sz="4800" dirty="0"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alibri" panose="020F0502020204030204" pitchFamily="34" charset="0"/>
              </a:rPr>
            </a:br>
            <a:r>
              <a:rPr lang="en-GB" sz="4800" dirty="0">
                <a:latin typeface="Calibri" panose="020F0502020204030204" pitchFamily="34" charset="0"/>
              </a:rPr>
              <a:t>for cryogenic </a:t>
            </a:r>
            <a:r>
              <a:rPr lang="en-GB" sz="4800" dirty="0" err="1">
                <a:latin typeface="Calibri" panose="020F0502020204030204" pitchFamily="34" charset="0"/>
              </a:rPr>
              <a:t>Gw</a:t>
            </a:r>
            <a:r>
              <a:rPr lang="en-GB" sz="4800" dirty="0">
                <a:latin typeface="Calibri" panose="020F0502020204030204" pitchFamily="34" charset="0"/>
              </a:rPr>
              <a:t> detectors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5577186" y="3384908"/>
            <a:ext cx="5157914" cy="55033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</a:rPr>
              <a:t>Zeno Tornasi </a:t>
            </a:r>
          </a:p>
          <a:p>
            <a:pPr>
              <a:lnSpc>
                <a:spcPct val="100000"/>
              </a:lnSpc>
            </a:pPr>
            <a:r>
              <a:rPr lang="en-GB" sz="1800" b="1" dirty="0">
                <a:solidFill>
                  <a:schemeClr val="tx1"/>
                </a:solidFill>
                <a:latin typeface="Calibri" panose="020F0502020204030204" pitchFamily="34" charset="0"/>
              </a:rPr>
              <a:t>11/07/2017 - Hilton hotel, Pasadena, ca, U.S.A.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44" y="3925033"/>
            <a:ext cx="2075200" cy="6418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44" y="470030"/>
            <a:ext cx="4061285" cy="6087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113" y="3812795"/>
            <a:ext cx="904863" cy="7540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9" r="705" b="3482"/>
          <a:stretch/>
        </p:blipFill>
        <p:spPr>
          <a:xfrm rot="21425788">
            <a:off x="4969361" y="4629721"/>
            <a:ext cx="6053045" cy="10712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44" y="3133369"/>
            <a:ext cx="1423017" cy="6027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44" y="1267678"/>
            <a:ext cx="1718635" cy="7510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44" y="2207608"/>
            <a:ext cx="1402538" cy="7368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EE13790-2FF2-4070-8300-C524C4A01801}"/>
              </a:ext>
            </a:extLst>
          </p:cNvPr>
          <p:cNvSpPr txBox="1"/>
          <p:nvPr/>
        </p:nvSpPr>
        <p:spPr>
          <a:xfrm>
            <a:off x="10013198" y="6396335"/>
            <a:ext cx="2178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</a:rPr>
              <a:t>LIGO-G1700998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3315C78-F771-40A3-AB2E-9211B7C405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420000">
            <a:off x="6951240" y="5243831"/>
            <a:ext cx="650671" cy="43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895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0D44CD-CBBA-4109-9BAC-7A6B695DB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11/07/2017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D40530-B1BF-488B-9796-467031062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Zeno Tornasi – University of Glasgow, UK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1A551A-F0D4-4B5A-B314-0186843C9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9</a:t>
            </a:fld>
            <a:r>
              <a:rPr lang="en-US" dirty="0"/>
              <a:t>/18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FE349E-0E05-4318-82BC-58979BE15EB9}"/>
              </a:ext>
            </a:extLst>
          </p:cNvPr>
          <p:cNvSpPr txBox="1"/>
          <p:nvPr/>
        </p:nvSpPr>
        <p:spPr>
          <a:xfrm>
            <a:off x="2936097" y="5652613"/>
            <a:ext cx="63198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Crystalline silicon absorption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74820A-03DD-4FCC-8479-81052242F74A}"/>
              </a:ext>
            </a:extLst>
          </p:cNvPr>
          <p:cNvSpPr txBox="1"/>
          <p:nvPr/>
        </p:nvSpPr>
        <p:spPr>
          <a:xfrm>
            <a:off x="148154" y="113808"/>
            <a:ext cx="942313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800" b="1" dirty="0">
                <a:latin typeface="Calibri" panose="020F0502020204030204" pitchFamily="34" charset="0"/>
              </a:rPr>
              <a:t>Standard </a:t>
            </a:r>
            <a:r>
              <a:rPr lang="en-GB" sz="2800" b="1" dirty="0" err="1">
                <a:latin typeface="Calibri" panose="020F0502020204030204" pitchFamily="34" charset="0"/>
              </a:rPr>
              <a:t>Czochralski</a:t>
            </a:r>
            <a:r>
              <a:rPr lang="en-GB" sz="2800" b="1" dirty="0">
                <a:latin typeface="Calibri" panose="020F0502020204030204" pitchFamily="34" charset="0"/>
              </a:rPr>
              <a:t> grown silicon (</a:t>
            </a:r>
            <a:r>
              <a:rPr lang="en-GB" sz="2800" b="1" dirty="0" err="1">
                <a:latin typeface="Calibri" panose="020F0502020204030204" pitchFamily="34" charset="0"/>
              </a:rPr>
              <a:t>Cz</a:t>
            </a:r>
            <a:r>
              <a:rPr lang="en-GB" sz="2800" b="1" dirty="0">
                <a:latin typeface="Calibri" panose="020F0502020204030204" pitchFamily="34" charset="0"/>
              </a:rPr>
              <a:t> Si)</a:t>
            </a:r>
          </a:p>
          <a:p>
            <a:pPr lvl="2"/>
            <a:r>
              <a:rPr lang="en-GB" sz="2800" dirty="0">
                <a:latin typeface="Calibri" panose="020F0502020204030204" pitchFamily="34" charset="0"/>
              </a:rPr>
              <a:t>Too impure for application in GW detectors</a:t>
            </a:r>
          </a:p>
          <a:p>
            <a:pPr lvl="2"/>
            <a:r>
              <a:rPr lang="en-GB" sz="2800" dirty="0">
                <a:latin typeface="Calibri" panose="020F0502020204030204" pitchFamily="34" charset="0"/>
              </a:rPr>
              <a:t>because of high optical absorption </a:t>
            </a:r>
          </a:p>
          <a:p>
            <a:pPr lvl="2"/>
            <a:endParaRPr lang="en-GB" sz="1400" dirty="0">
              <a:latin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800" b="1" dirty="0">
                <a:latin typeface="Calibri" panose="020F0502020204030204" pitchFamily="34" charset="0"/>
              </a:rPr>
              <a:t>Float-zone silicon (FZ Si)</a:t>
            </a:r>
          </a:p>
          <a:p>
            <a:pPr lvl="1"/>
            <a:r>
              <a:rPr lang="en-GB" sz="2800" dirty="0">
                <a:latin typeface="Calibri" panose="020F0502020204030204" pitchFamily="34" charset="0"/>
              </a:rPr>
              <a:t>	Very pure and low absorbing: 2 ppm/cm @ 1550 nm </a:t>
            </a:r>
          </a:p>
          <a:p>
            <a:pPr lvl="1"/>
            <a:r>
              <a:rPr lang="en-GB" sz="2800" dirty="0">
                <a:latin typeface="Calibri" panose="020F0502020204030204" pitchFamily="34" charset="0"/>
              </a:rPr>
              <a:t>	Available in crystals of maximum diameter 20 cm</a:t>
            </a:r>
          </a:p>
          <a:p>
            <a:pPr lvl="1"/>
            <a:endParaRPr lang="en-GB" sz="1400" dirty="0">
              <a:latin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800" b="1" dirty="0">
                <a:latin typeface="Calibri" panose="020F0502020204030204" pitchFamily="34" charset="0"/>
              </a:rPr>
              <a:t>Magnetic field-grown </a:t>
            </a:r>
            <a:r>
              <a:rPr lang="en-GB" sz="2800" b="1" dirty="0" err="1">
                <a:latin typeface="Calibri" panose="020F0502020204030204" pitchFamily="34" charset="0"/>
              </a:rPr>
              <a:t>Czochralski</a:t>
            </a:r>
            <a:r>
              <a:rPr lang="en-GB" sz="2800" b="1" dirty="0">
                <a:latin typeface="Calibri" panose="020F0502020204030204" pitchFamily="34" charset="0"/>
              </a:rPr>
              <a:t> silicon (</a:t>
            </a:r>
            <a:r>
              <a:rPr lang="en-GB" sz="2800" b="1" dirty="0" err="1">
                <a:latin typeface="Calibri" panose="020F0502020204030204" pitchFamily="34" charset="0"/>
              </a:rPr>
              <a:t>MCz</a:t>
            </a:r>
            <a:r>
              <a:rPr lang="en-GB" sz="2800" b="1" dirty="0">
                <a:latin typeface="Calibri" panose="020F0502020204030204" pitchFamily="34" charset="0"/>
              </a:rPr>
              <a:t> Si)</a:t>
            </a:r>
          </a:p>
          <a:p>
            <a:pPr lvl="1"/>
            <a:r>
              <a:rPr lang="en-GB" sz="2800" b="1" dirty="0">
                <a:latin typeface="Calibri" panose="020F0502020204030204" pitchFamily="34" charset="0"/>
              </a:rPr>
              <a:t>	</a:t>
            </a:r>
            <a:r>
              <a:rPr lang="en-GB" sz="2800" dirty="0">
                <a:latin typeface="Calibri" panose="020F0502020204030204" pitchFamily="34" charset="0"/>
              </a:rPr>
              <a:t>Available up to 45 cm in diameter</a:t>
            </a:r>
          </a:p>
          <a:p>
            <a:pPr lvl="1"/>
            <a:r>
              <a:rPr lang="en-GB" sz="2800" dirty="0">
                <a:latin typeface="Calibri" panose="020F0502020204030204" pitchFamily="34" charset="0"/>
              </a:rPr>
              <a:t>	Bulk absorption can be as low as 5 ppm/cm @ 1550 nm, 	albeit inhomogeneous</a:t>
            </a:r>
          </a:p>
          <a:p>
            <a:pPr lvl="1"/>
            <a:r>
              <a:rPr lang="en-GB" sz="2800" dirty="0">
                <a:latin typeface="Calibri" panose="020F0502020204030204" pitchFamily="34" charset="0"/>
              </a:rPr>
              <a:t>	Occasional surface absorption still under investigation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A21E45-BE5D-4FCE-AE5B-195DCAB4A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3745" y="1958613"/>
            <a:ext cx="449507" cy="5144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93DF76-69F2-4B4C-AD94-A862F8250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0107" y="2582924"/>
            <a:ext cx="290172" cy="2863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837388-E0CF-4E16-BB35-3DEE5E187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679" y="1071062"/>
            <a:ext cx="290172" cy="2863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CE9476-5727-4FF3-A586-4FB29D092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4679" y="3450964"/>
            <a:ext cx="449507" cy="5144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9E7EFA-038B-49CB-A0A2-7FBD0C552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3671" y="14826"/>
            <a:ext cx="3976885" cy="15917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D338A1-92D8-48E7-86DC-9E2535DE7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9732" y="4324271"/>
            <a:ext cx="449507" cy="51445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307F430-AA59-4B6C-B8B9-1C26B60538A5}"/>
              </a:ext>
            </a:extLst>
          </p:cNvPr>
          <p:cNvSpPr/>
          <p:nvPr/>
        </p:nvSpPr>
        <p:spPr>
          <a:xfrm>
            <a:off x="7591497" y="1621924"/>
            <a:ext cx="3923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Calibri" panose="020F0502020204030204" pitchFamily="34" charset="0"/>
              </a:rPr>
              <a:t>A. </a:t>
            </a:r>
            <a:r>
              <a:rPr lang="en-GB" b="1" dirty="0" err="1">
                <a:latin typeface="Calibri" panose="020F0502020204030204" pitchFamily="34" charset="0"/>
              </a:rPr>
              <a:t>Markosyan</a:t>
            </a:r>
            <a:r>
              <a:rPr lang="en-GB" b="1" dirty="0">
                <a:latin typeface="Calibri" panose="020F0502020204030204" pitchFamily="34" charset="0"/>
              </a:rPr>
              <a:t>, A. Bell / LIGO-G1700480</a:t>
            </a:r>
            <a:endParaRPr lang="en-GB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9C4780-8914-497F-A76C-4372E2D2323E}"/>
              </a:ext>
            </a:extLst>
          </p:cNvPr>
          <p:cNvSpPr/>
          <p:nvPr/>
        </p:nvSpPr>
        <p:spPr>
          <a:xfrm>
            <a:off x="9193531" y="4900980"/>
            <a:ext cx="2477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Calibri" panose="020F0502020204030204" pitchFamily="34" charset="0"/>
              </a:rPr>
              <a:t>A. Bell / LIGO-P1700134</a:t>
            </a:r>
          </a:p>
        </p:txBody>
      </p:sp>
    </p:spTree>
    <p:extLst>
      <p:ext uri="{BB962C8B-B14F-4D97-AF65-F5344CB8AC3E}">
        <p14:creationId xmlns:p14="http://schemas.microsoft.com/office/powerpoint/2010/main" val="3744640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3238500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10</a:t>
            </a:fld>
            <a:r>
              <a:rPr lang="en-US" dirty="0"/>
              <a:t>/18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11048" y="5652613"/>
            <a:ext cx="59699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The Glasgow </a:t>
            </a:r>
            <a:r>
              <a:rPr lang="en-GB" sz="4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scatterometer</a:t>
            </a:r>
            <a:endParaRPr lang="en-GB" sz="4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 descr="A picture containing object, thing, watch&#10;&#10;Description generated with very high confiden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132" y="0"/>
            <a:ext cx="8189736" cy="57928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16B25B-13E6-44D0-9098-3644C91B80BC}"/>
              </a:ext>
            </a:extLst>
          </p:cNvPr>
          <p:cNvSpPr txBox="1"/>
          <p:nvPr/>
        </p:nvSpPr>
        <p:spPr>
          <a:xfrm>
            <a:off x="7709352" y="2253974"/>
            <a:ext cx="1266825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b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Polariser</a:t>
            </a:r>
          </a:p>
          <a:p>
            <a:pPr algn="ctr"/>
            <a:endParaRPr lang="en-GB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334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3238500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11</a:t>
            </a:fld>
            <a:r>
              <a:rPr lang="en-US" dirty="0"/>
              <a:t>/18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46998" y="5652613"/>
            <a:ext cx="76980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“Engineering run 1”: looking at CCl</a:t>
            </a:r>
            <a:r>
              <a:rPr lang="en-GB" sz="4000" b="1" baseline="-25000" dirty="0">
                <a:solidFill>
                  <a:schemeClr val="bg1"/>
                </a:solidFill>
                <a:latin typeface="Calibri" panose="020F0502020204030204" pitchFamily="34" charset="0"/>
              </a:rPr>
              <a:t>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58E09C6-825D-47FB-B4C2-D9AB95A959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43" t="7105" r="7772" b="3489"/>
          <a:stretch/>
        </p:blipFill>
        <p:spPr>
          <a:xfrm>
            <a:off x="0" y="253498"/>
            <a:ext cx="10239469" cy="49664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585C86-9DC5-4F1B-B501-D7839EAAD4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68" t="10621" r="23000" b="31045"/>
          <a:stretch/>
        </p:blipFill>
        <p:spPr>
          <a:xfrm>
            <a:off x="622666" y="253498"/>
            <a:ext cx="2615834" cy="25397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EB4AFE-09A9-4F6F-AB49-340AB65400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57" t="47339" r="26523" b="49801"/>
          <a:stretch/>
        </p:blipFill>
        <p:spPr>
          <a:xfrm rot="10800000" flipH="1" flipV="1">
            <a:off x="416459" y="5219973"/>
            <a:ext cx="9823009" cy="37639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DA2677F-C95B-4DBB-A278-DF110858C4FB}"/>
              </a:ext>
            </a:extLst>
          </p:cNvPr>
          <p:cNvSpPr txBox="1"/>
          <p:nvPr/>
        </p:nvSpPr>
        <p:spPr>
          <a:xfrm>
            <a:off x="4028792" y="72438"/>
            <a:ext cx="7451002" cy="26776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</a:rPr>
              <a:t>Very lumpy beam despite centrifuging and filtering through 0.2 </a:t>
            </a:r>
            <a:r>
              <a:rPr lang="el-GR" sz="2400" dirty="0">
                <a:latin typeface="Calibri" panose="020F0502020204030204" pitchFamily="34" charset="0"/>
              </a:rPr>
              <a:t>μ</a:t>
            </a:r>
            <a:r>
              <a:rPr lang="en-GB" sz="2400" dirty="0">
                <a:latin typeface="Calibri" panose="020F0502020204030204" pitchFamily="34" charset="0"/>
              </a:rPr>
              <a:t>m filters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</a:rPr>
              <a:t>It still looks much better than unfiltered carbon tetrachloride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</a:rPr>
              <a:t>The peaks sit on a baseline, whose value was used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</a:rPr>
              <a:t>Obtained scattering ratio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3.5x </a:t>
            </a:r>
            <a:r>
              <a:rPr lang="en-GB" sz="2400" dirty="0">
                <a:latin typeface="Calibri" panose="020F0502020204030204" pitchFamily="34" charset="0"/>
              </a:rPr>
              <a:t>larger than the value in literature</a:t>
            </a:r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5B666364-F3B6-499C-A3EA-B8AFC215951B}"/>
              </a:ext>
            </a:extLst>
          </p:cNvPr>
          <p:cNvSpPr/>
          <p:nvPr/>
        </p:nvSpPr>
        <p:spPr>
          <a:xfrm>
            <a:off x="5875698" y="2408222"/>
            <a:ext cx="3639493" cy="1665837"/>
          </a:xfrm>
          <a:prstGeom prst="wedgeEllipseCallout">
            <a:avLst>
              <a:gd name="adj1" fmla="val -53420"/>
              <a:gd name="adj2" fmla="val -4837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</a:rPr>
              <a:t>I had previously  performed a rough calibration using the laser itself</a:t>
            </a:r>
          </a:p>
        </p:txBody>
      </p:sp>
    </p:spTree>
    <p:extLst>
      <p:ext uri="{BB962C8B-B14F-4D97-AF65-F5344CB8AC3E}">
        <p14:creationId xmlns:p14="http://schemas.microsoft.com/office/powerpoint/2010/main" val="407006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4610100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12</a:t>
            </a:fld>
            <a:r>
              <a:rPr lang="en-US" dirty="0"/>
              <a:t>/18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2619" y="4082953"/>
            <a:ext cx="44774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latin typeface="Calibri" panose="020F0502020204030204" pitchFamily="34" charset="0"/>
              </a:rPr>
              <a:t>Heraeus</a:t>
            </a:r>
            <a:r>
              <a:rPr lang="en-GB" sz="3200" dirty="0">
                <a:latin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</a:rPr>
              <a:t>Suprasil</a:t>
            </a:r>
            <a:r>
              <a:rPr lang="en-GB" sz="3200" dirty="0">
                <a:latin typeface="Calibri" panose="020F0502020204030204" pitchFamily="34" charset="0"/>
              </a:rPr>
              <a:t> 3001 </a:t>
            </a:r>
          </a:p>
          <a:p>
            <a:r>
              <a:rPr lang="en-GB" sz="3200" dirty="0">
                <a:latin typeface="Calibri" panose="020F0502020204030204" pitchFamily="34" charset="0"/>
              </a:rPr>
              <a:t>fused silica cylinder</a:t>
            </a:r>
          </a:p>
          <a:p>
            <a:r>
              <a:rPr lang="en-GB" sz="3200" dirty="0">
                <a:latin typeface="Calibri" panose="020F0502020204030204" pitchFamily="34" charset="0"/>
              </a:rPr>
              <a:t>(same silica used in LIGO)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AF018C-2F1F-4650-99A4-F5BB111CB08B}"/>
              </a:ext>
            </a:extLst>
          </p:cNvPr>
          <p:cNvSpPr txBox="1"/>
          <p:nvPr/>
        </p:nvSpPr>
        <p:spPr>
          <a:xfrm>
            <a:off x="5558804" y="72438"/>
            <a:ext cx="5920990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</a:rPr>
              <a:t>Smooth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</a:rPr>
              <a:t>Scattering ratio obtained is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2.16x </a:t>
            </a:r>
            <a:r>
              <a:rPr lang="en-GB" sz="2400" dirty="0">
                <a:latin typeface="Calibri" panose="020F0502020204030204" pitchFamily="34" charset="0"/>
              </a:rPr>
              <a:t>larger than literature, according to my rough calibration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</a:rPr>
              <a:t>Or it’s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0.6x</a:t>
            </a:r>
            <a:r>
              <a:rPr lang="en-GB" sz="2400" dirty="0">
                <a:latin typeface="Calibri" panose="020F0502020204030204" pitchFamily="34" charset="0"/>
              </a:rPr>
              <a:t> literature, taking CCl4 as a reference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F3CE0B-BD47-4035-B103-099E766C5821}"/>
              </a:ext>
            </a:extLst>
          </p:cNvPr>
          <p:cNvSpPr txBox="1"/>
          <p:nvPr/>
        </p:nvSpPr>
        <p:spPr>
          <a:xfrm>
            <a:off x="5553548" y="2673743"/>
            <a:ext cx="5920990" cy="26776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alibri" panose="020F0502020204030204" pitchFamily="34" charset="0"/>
              </a:rPr>
              <a:t>TAKE AWAY MESSAGES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latin typeface="Calibri" panose="020F0502020204030204" pitchFamily="34" charset="0"/>
              </a:rPr>
              <a:t>Still “commissioning” the </a:t>
            </a:r>
            <a:r>
              <a:rPr lang="en-GB" sz="2400" dirty="0" err="1">
                <a:latin typeface="Calibri" panose="020F0502020204030204" pitchFamily="34" charset="0"/>
              </a:rPr>
              <a:t>scatterometer</a:t>
            </a:r>
            <a:r>
              <a:rPr lang="en-GB" sz="2400" dirty="0">
                <a:latin typeface="Calibri" panose="020F0502020204030204" pitchFamily="34" charset="0"/>
              </a:rPr>
              <a:t>, plenty of things to understand better</a:t>
            </a:r>
          </a:p>
          <a:p>
            <a:pPr algn="ctr"/>
            <a:endParaRPr lang="en-GB" sz="2400" dirty="0">
              <a:latin typeface="Calibri" panose="020F0502020204030204" pitchFamily="34" charset="0"/>
            </a:endParaRPr>
          </a:p>
          <a:p>
            <a:pPr algn="ctr"/>
            <a:r>
              <a:rPr lang="en-GB" sz="2400" dirty="0">
                <a:latin typeface="Calibri" panose="020F0502020204030204" pitchFamily="34" charset="0"/>
              </a:rPr>
              <a:t>BUT</a:t>
            </a:r>
          </a:p>
          <a:p>
            <a:pPr algn="ctr"/>
            <a:endParaRPr lang="en-GB" sz="2400" dirty="0">
              <a:latin typeface="Calibri" panose="020F0502020204030204" pitchFamily="34" charset="0"/>
            </a:endParaRPr>
          </a:p>
          <a:p>
            <a:r>
              <a:rPr lang="en-GB" sz="2400" dirty="0">
                <a:latin typeface="Calibri" panose="020F0502020204030204" pitchFamily="34" charset="0"/>
              </a:rPr>
              <a:t>2.   It’s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NOT</a:t>
            </a:r>
            <a:r>
              <a:rPr lang="en-GB" sz="2400" dirty="0">
                <a:latin typeface="Calibri" panose="020F0502020204030204" pitchFamily="34" charset="0"/>
              </a:rPr>
              <a:t> off by orders of magnitude!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DD9607-0FEC-400A-8D9C-B3BB82B66CF7}"/>
              </a:ext>
            </a:extLst>
          </p:cNvPr>
          <p:cNvSpPr txBox="1"/>
          <p:nvPr/>
        </p:nvSpPr>
        <p:spPr>
          <a:xfrm>
            <a:off x="2246998" y="5652613"/>
            <a:ext cx="69703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“Engineering run 2”: fused silica</a:t>
            </a:r>
            <a:endParaRPr lang="en-GB" sz="4000" b="1" baseline="-25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DBBCBD7-CF19-4E09-A6CA-830DB05EB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43" y="109484"/>
            <a:ext cx="5067210" cy="405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4610100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13</a:t>
            </a:fld>
            <a:r>
              <a:rPr lang="en-US" dirty="0"/>
              <a:t>/18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AF018C-2F1F-4650-99A4-F5BB111CB08B}"/>
              </a:ext>
            </a:extLst>
          </p:cNvPr>
          <p:cNvSpPr txBox="1"/>
          <p:nvPr/>
        </p:nvSpPr>
        <p:spPr>
          <a:xfrm>
            <a:off x="5444359" y="72438"/>
            <a:ext cx="6035435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</a:rPr>
              <a:t>Smooth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</a:rPr>
              <a:t>Difficult to isolate the main beam from the many strong reflections (high </a:t>
            </a:r>
            <a:r>
              <a:rPr lang="en-GB" sz="2400" dirty="0" err="1">
                <a:latin typeface="Calibri" panose="020F0502020204030204" pitchFamily="34" charset="0"/>
              </a:rPr>
              <a:t>refr</a:t>
            </a:r>
            <a:r>
              <a:rPr lang="en-GB" sz="2400" dirty="0">
                <a:latin typeface="Calibri" panose="020F0502020204030204" pitchFamily="34" charset="0"/>
              </a:rPr>
              <a:t>. index, small polished sample)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</a:rPr>
              <a:t>Images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10</a:t>
            </a:r>
            <a:r>
              <a:rPr lang="en-GB" sz="2400" dirty="0">
                <a:latin typeface="Calibri" panose="020F0502020204030204" pitchFamily="34" charset="0"/>
              </a:rPr>
              <a:t> times brighter than fused silica under similar conditions.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F3CE0B-BD47-4035-B103-099E766C5821}"/>
              </a:ext>
            </a:extLst>
          </p:cNvPr>
          <p:cNvSpPr txBox="1"/>
          <p:nvPr/>
        </p:nvSpPr>
        <p:spPr>
          <a:xfrm>
            <a:off x="5444359" y="2673743"/>
            <a:ext cx="6030179" cy="26776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alibri" panose="020F0502020204030204" pitchFamily="34" charset="0"/>
              </a:rPr>
              <a:t>With the current understanding of the instrument, </a:t>
            </a:r>
            <a:r>
              <a:rPr lang="en-GB" sz="2400" dirty="0" err="1">
                <a:latin typeface="Calibri" panose="020F0502020204030204" pitchFamily="34" charset="0"/>
              </a:rPr>
              <a:t>MCz</a:t>
            </a:r>
            <a:r>
              <a:rPr lang="en-GB" sz="2400" dirty="0">
                <a:latin typeface="Calibri" panose="020F0502020204030204" pitchFamily="34" charset="0"/>
              </a:rPr>
              <a:t> Si scatters </a:t>
            </a:r>
          </a:p>
          <a:p>
            <a:pPr algn="ctr"/>
            <a:r>
              <a:rPr lang="en-GB" sz="2400" dirty="0">
                <a:latin typeface="Calibri" panose="020F0502020204030204" pitchFamily="34" charset="0"/>
              </a:rPr>
              <a:t>at 1550 nm, at 16° observation angle:</a:t>
            </a:r>
          </a:p>
          <a:p>
            <a:pPr algn="ctr"/>
            <a:endParaRPr lang="en-GB" sz="2400" dirty="0">
              <a:latin typeface="Calibri" panose="020F0502020204030204" pitchFamily="34" charset="0"/>
            </a:endParaRPr>
          </a:p>
          <a:p>
            <a:r>
              <a:rPr lang="en-GB" sz="2400" dirty="0">
                <a:latin typeface="Calibri" panose="020F0502020204030204" pitchFamily="34" charset="0"/>
              </a:rPr>
              <a:t>0.11 - 0.17  	ppm cm</a:t>
            </a:r>
            <a:r>
              <a:rPr lang="en-GB" sz="2400" baseline="30000" dirty="0">
                <a:latin typeface="Calibri" panose="020F0502020204030204" pitchFamily="34" charset="0"/>
              </a:rPr>
              <a:t>-1</a:t>
            </a:r>
            <a:r>
              <a:rPr lang="en-GB" sz="2400" dirty="0">
                <a:latin typeface="Calibri" panose="020F0502020204030204" pitchFamily="34" charset="0"/>
              </a:rPr>
              <a:t> sr</a:t>
            </a:r>
            <a:r>
              <a:rPr lang="en-GB" sz="2400" baseline="30000" dirty="0">
                <a:latin typeface="Calibri" panose="020F0502020204030204" pitchFamily="34" charset="0"/>
              </a:rPr>
              <a:t>-1</a:t>
            </a:r>
            <a:endParaRPr lang="en-GB" sz="2400" dirty="0">
              <a:latin typeface="Calibri" panose="020F0502020204030204" pitchFamily="34" charset="0"/>
            </a:endParaRPr>
          </a:p>
          <a:p>
            <a:r>
              <a:rPr lang="en-GB" sz="2400" dirty="0">
                <a:latin typeface="Calibri" panose="020F0502020204030204" pitchFamily="34" charset="0"/>
              </a:rPr>
              <a:t>0.99 - 1.6 		ppm cm</a:t>
            </a:r>
            <a:r>
              <a:rPr lang="en-GB" sz="2400" baseline="30000" dirty="0">
                <a:latin typeface="Calibri" panose="020F0502020204030204" pitchFamily="34" charset="0"/>
              </a:rPr>
              <a:t>-1</a:t>
            </a:r>
            <a:endParaRPr lang="en-GB" sz="2400" dirty="0">
              <a:latin typeface="Calibri" panose="020F0502020204030204" pitchFamily="34" charset="0"/>
            </a:endParaRPr>
          </a:p>
          <a:p>
            <a:pPr algn="ctr"/>
            <a:endParaRPr lang="en-GB" sz="2400" dirty="0">
              <a:latin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DD9607-0FEC-400A-8D9C-B3BB82B66CF7}"/>
              </a:ext>
            </a:extLst>
          </p:cNvPr>
          <p:cNvSpPr txBox="1"/>
          <p:nvPr/>
        </p:nvSpPr>
        <p:spPr>
          <a:xfrm>
            <a:off x="2400277" y="5652613"/>
            <a:ext cx="73914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“O1”: magnetic </a:t>
            </a:r>
            <a:r>
              <a:rPr lang="en-GB" sz="4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Czochralski</a:t>
            </a:r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 silicon</a:t>
            </a:r>
            <a:endParaRPr lang="en-GB" sz="4000" b="1" baseline="-25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BE67C7-A7E1-4167-B535-9BE8E59845F6}"/>
              </a:ext>
            </a:extLst>
          </p:cNvPr>
          <p:cNvSpPr txBox="1"/>
          <p:nvPr/>
        </p:nvSpPr>
        <p:spPr>
          <a:xfrm>
            <a:off x="215543" y="4163250"/>
            <a:ext cx="46135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alibri" panose="020F0502020204030204" pitchFamily="34" charset="0"/>
              </a:rPr>
              <a:t>Magnetic </a:t>
            </a:r>
            <a:r>
              <a:rPr lang="en-GB" sz="3200" dirty="0" err="1">
                <a:latin typeface="Calibri" panose="020F0502020204030204" pitchFamily="34" charset="0"/>
              </a:rPr>
              <a:t>Czochralski</a:t>
            </a:r>
            <a:r>
              <a:rPr lang="en-GB" sz="3200" dirty="0">
                <a:latin typeface="Calibri" panose="020F0502020204030204" pitchFamily="34" charset="0"/>
              </a:rPr>
              <a:t> silicon slab</a:t>
            </a:r>
            <a:endParaRPr lang="en-GB" sz="4000" dirty="0">
              <a:latin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D2BCC56-4CD1-4B31-B927-4988B7B24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64" y="142841"/>
            <a:ext cx="5006940" cy="40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02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3310759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14</a:t>
            </a:fld>
            <a:r>
              <a:rPr lang="en-US" dirty="0"/>
              <a:t>/18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06523" y="5652613"/>
            <a:ext cx="61612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aSi</a:t>
            </a:r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 films were made at UWS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A4B701-6CD5-4F1E-B7FE-EFFEB2BE51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50" r="12673"/>
          <a:stretch/>
        </p:blipFill>
        <p:spPr>
          <a:xfrm>
            <a:off x="0" y="303348"/>
            <a:ext cx="5957973" cy="448179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B2C695-7DDB-434F-92CC-DE84988275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98" r="12599"/>
          <a:stretch/>
        </p:blipFill>
        <p:spPr>
          <a:xfrm>
            <a:off x="5703476" y="299335"/>
            <a:ext cx="5957387" cy="448580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AC014C-BE79-43FE-A6EE-DBF58A6CB731}"/>
              </a:ext>
            </a:extLst>
          </p:cNvPr>
          <p:cNvSpPr txBox="1"/>
          <p:nvPr/>
        </p:nvSpPr>
        <p:spPr>
          <a:xfrm>
            <a:off x="135801" y="5051834"/>
            <a:ext cx="4463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Calibri" panose="020F0502020204030204" pitchFamily="34" charset="0"/>
              </a:rPr>
              <a:t>Slides </a:t>
            </a:r>
            <a:r>
              <a:rPr lang="en-GB" sz="2400" b="1" dirty="0" err="1">
                <a:latin typeface="Calibri" panose="020F0502020204030204" pitchFamily="34" charset="0"/>
              </a:rPr>
              <a:t>coutesy</a:t>
            </a:r>
            <a:r>
              <a:rPr lang="en-GB" sz="2400" b="1" dirty="0">
                <a:latin typeface="Calibri" panose="020F0502020204030204" pitchFamily="34" charset="0"/>
              </a:rPr>
              <a:t> of prof. Stuart Reid</a:t>
            </a:r>
          </a:p>
        </p:txBody>
      </p:sp>
    </p:spTree>
    <p:extLst>
      <p:ext uri="{BB962C8B-B14F-4D97-AF65-F5344CB8AC3E}">
        <p14:creationId xmlns:p14="http://schemas.microsoft.com/office/powerpoint/2010/main" val="3376852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3400425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15</a:t>
            </a:fld>
            <a:r>
              <a:rPr lang="en-US" dirty="0"/>
              <a:t>/18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19578" y="5652613"/>
            <a:ext cx="87528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 sz="3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GB" sz="4000" dirty="0">
                <a:solidFill>
                  <a:schemeClr val="bg1"/>
                </a:solidFill>
                <a:latin typeface="Calibri" panose="020F0502020204030204" pitchFamily="34" charset="0"/>
              </a:rPr>
              <a:t>Dangling bonds - absorption correlation 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805C6EE-5CD8-4A2E-8254-45CEA34E83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3828314"/>
              </p:ext>
            </p:extLst>
          </p:nvPr>
        </p:nvGraphicFramePr>
        <p:xfrm>
          <a:off x="1629234" y="0"/>
          <a:ext cx="8933533" cy="5512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31039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3400425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16</a:t>
            </a:fld>
            <a:r>
              <a:rPr lang="en-US" dirty="0"/>
              <a:t>/18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3082" y="5652613"/>
            <a:ext cx="10585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 sz="3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GB" sz="4000" dirty="0">
                <a:solidFill>
                  <a:schemeClr val="bg1"/>
                </a:solidFill>
                <a:latin typeface="Calibri" panose="020F0502020204030204" pitchFamily="34" charset="0"/>
              </a:rPr>
              <a:t>Deposition temperature - absorption correlation 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B75099D-EFA7-4F12-8B3B-31080E2224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7181063"/>
              </p:ext>
            </p:extLst>
          </p:nvPr>
        </p:nvGraphicFramePr>
        <p:xfrm>
          <a:off x="1514475" y="85725"/>
          <a:ext cx="8458199" cy="5429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72227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4762500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739702" y="5652613"/>
            <a:ext cx="27126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Conclusions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C51E2679-2139-4BB8-9439-DFDD74D7A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8646" y="6390218"/>
            <a:ext cx="907186" cy="262466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17</a:t>
            </a:fld>
            <a:r>
              <a:rPr lang="en-US" dirty="0"/>
              <a:t>/18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25F4CE-1E04-4539-B485-182D4B92C41D}"/>
              </a:ext>
            </a:extLst>
          </p:cNvPr>
          <p:cNvSpPr txBox="1"/>
          <p:nvPr/>
        </p:nvSpPr>
        <p:spPr>
          <a:xfrm>
            <a:off x="312241" y="262759"/>
            <a:ext cx="11207098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2400" dirty="0">
                <a:latin typeface="Calibri" panose="020F0502020204030204" pitchFamily="34" charset="0"/>
              </a:rPr>
              <a:t>Silicon is a promising material for cryogenic GW core optics.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>
                <a:latin typeface="Calibri" panose="020F0502020204030204" pitchFamily="34" charset="0"/>
              </a:rPr>
              <a:t>It has low mechanical loss at low temperature, zeros of expansion coefficient, high refractive index</a:t>
            </a:r>
          </a:p>
          <a:p>
            <a:pPr marL="342900" indent="-342900">
              <a:buFont typeface="+mj-lt"/>
              <a:buAutoNum type="arabicPeriod"/>
            </a:pPr>
            <a:endParaRPr lang="en-GB" sz="1200" dirty="0">
              <a:latin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400" dirty="0">
                <a:latin typeface="Calibri" panose="020F0502020204030204" pitchFamily="34" charset="0"/>
              </a:rPr>
              <a:t>In Glasgow a </a:t>
            </a:r>
            <a:r>
              <a:rPr lang="en-GB" sz="2400" dirty="0" err="1">
                <a:latin typeface="Calibri" panose="020F0502020204030204" pitchFamily="34" charset="0"/>
              </a:rPr>
              <a:t>scatterometer</a:t>
            </a:r>
            <a:r>
              <a:rPr lang="en-GB" sz="2400" dirty="0">
                <a:latin typeface="Calibri" panose="020F0502020204030204" pitchFamily="34" charset="0"/>
              </a:rPr>
              <a:t> is active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>
                <a:latin typeface="Calibri" panose="020F0502020204030204" pitchFamily="34" charset="0"/>
              </a:rPr>
              <a:t>It is able to take measurements to better than order of magnitude level but we’re working hard towards a fully reliable instrument</a:t>
            </a:r>
          </a:p>
          <a:p>
            <a:pPr marL="342900" indent="-342900">
              <a:buFont typeface="+mj-lt"/>
              <a:buAutoNum type="arabicPeriod"/>
            </a:pPr>
            <a:endParaRPr lang="en-GB" sz="1200" dirty="0">
              <a:latin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400" dirty="0">
                <a:latin typeface="Calibri" panose="020F0502020204030204" pitchFamily="34" charset="0"/>
              </a:rPr>
              <a:t>Preliminary measurement of </a:t>
            </a:r>
            <a:r>
              <a:rPr lang="en-GB" sz="2400" dirty="0" err="1">
                <a:latin typeface="Calibri" panose="020F0502020204030204" pitchFamily="34" charset="0"/>
              </a:rPr>
              <a:t>MCz</a:t>
            </a:r>
            <a:r>
              <a:rPr lang="en-GB" sz="2400" dirty="0">
                <a:latin typeface="Calibri" panose="020F0502020204030204" pitchFamily="34" charset="0"/>
              </a:rPr>
              <a:t> Si suggest values compatible with use in ET.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>
                <a:latin typeface="Calibri" panose="020F0502020204030204" pitchFamily="34" charset="0"/>
              </a:rPr>
              <a:t>45-74 ppm bulk scatter for a 46 cm thick test mass would likely be dominated by coating scattering</a:t>
            </a:r>
          </a:p>
          <a:p>
            <a:pPr marL="342900" indent="-342900">
              <a:buFont typeface="+mj-lt"/>
              <a:buAutoNum type="arabicPeriod"/>
            </a:pPr>
            <a:endParaRPr lang="en-GB" sz="12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400" dirty="0">
                <a:latin typeface="Calibri" panose="020F0502020204030204" pitchFamily="34" charset="0"/>
              </a:rPr>
              <a:t>Heat deposited </a:t>
            </a:r>
            <a:r>
              <a:rPr lang="en-GB" sz="2400" dirty="0" err="1">
                <a:latin typeface="Calibri" panose="020F0502020204030204" pitchFamily="34" charset="0"/>
              </a:rPr>
              <a:t>aSi</a:t>
            </a:r>
            <a:r>
              <a:rPr lang="en-GB" sz="2400" dirty="0">
                <a:latin typeface="Calibri" panose="020F0502020204030204" pitchFamily="34" charset="0"/>
              </a:rPr>
              <a:t> coatings show absorption comparable with annealed ones.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>
                <a:latin typeface="Calibri" panose="020F0502020204030204" pitchFamily="34" charset="0"/>
              </a:rPr>
              <a:t>A clear link has been established between absorption and dangling bonds, and absorption and deposition temperature.</a:t>
            </a:r>
          </a:p>
          <a:p>
            <a:pPr marL="342900" indent="-342900">
              <a:buFont typeface="+mj-lt"/>
              <a:buAutoNum type="arabicPeriod"/>
            </a:pPr>
            <a:endParaRPr lang="en-GB" sz="2400" dirty="0">
              <a:latin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54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4762500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303640" y="5652613"/>
            <a:ext cx="15847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Future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C51E2679-2139-4BB8-9439-DFDD74D7A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8646" y="6390218"/>
            <a:ext cx="907186" cy="262466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18</a:t>
            </a:fld>
            <a:r>
              <a:rPr lang="en-US" dirty="0"/>
              <a:t>/18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25F4CE-1E04-4539-B485-182D4B92C41D}"/>
              </a:ext>
            </a:extLst>
          </p:cNvPr>
          <p:cNvSpPr txBox="1"/>
          <p:nvPr/>
        </p:nvSpPr>
        <p:spPr>
          <a:xfrm>
            <a:off x="312241" y="262759"/>
            <a:ext cx="1120709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2400" dirty="0">
                <a:latin typeface="Calibri" panose="020F0502020204030204" pitchFamily="34" charset="0"/>
              </a:rPr>
              <a:t>Optimise the </a:t>
            </a:r>
            <a:r>
              <a:rPr lang="en-GB" sz="2400" dirty="0" err="1">
                <a:latin typeface="Calibri" panose="020F0502020204030204" pitchFamily="34" charset="0"/>
              </a:rPr>
              <a:t>scatterometer</a:t>
            </a:r>
            <a:r>
              <a:rPr lang="en-GB" sz="2400" dirty="0">
                <a:latin typeface="Calibri" panose="020F0502020204030204" pitchFamily="34" charset="0"/>
              </a:rPr>
              <a:t>, understand its noise sources and discrepancies with literature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>
                <a:latin typeface="Calibri" panose="020F0502020204030204" pitchFamily="34" charset="0"/>
              </a:rPr>
              <a:t>Carry out systematic angle-dependent measurements to verify to which extent the scattering observed is really only Rayleigh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>
                <a:latin typeface="Calibri" panose="020F0502020204030204" pitchFamily="34" charset="0"/>
              </a:rPr>
              <a:t>Find a way to reliably calibrate the system</a:t>
            </a:r>
          </a:p>
          <a:p>
            <a:pPr marL="342900" indent="-342900">
              <a:buFont typeface="+mj-lt"/>
              <a:buAutoNum type="arabicPeriod"/>
            </a:pPr>
            <a:endParaRPr lang="en-GB" sz="2400" dirty="0">
              <a:latin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sz="2400" dirty="0">
              <a:latin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sz="2400" dirty="0">
              <a:latin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sz="2400" dirty="0">
              <a:latin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400" dirty="0">
                <a:latin typeface="Calibri" panose="020F0502020204030204" pitchFamily="34" charset="0"/>
              </a:rPr>
              <a:t>Work towards understanding surface absorption (not discussed here)</a:t>
            </a:r>
          </a:p>
          <a:p>
            <a:pPr marL="342900" indent="-342900">
              <a:buFont typeface="+mj-lt"/>
              <a:buAutoNum type="arabicPeriod"/>
            </a:pPr>
            <a:endParaRPr lang="en-GB" sz="2400" dirty="0">
              <a:latin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sz="2400" dirty="0">
              <a:latin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400" dirty="0">
                <a:latin typeface="Calibri" panose="020F0502020204030204" pitchFamily="34" charset="0"/>
              </a:rPr>
              <a:t>Integrate the </a:t>
            </a:r>
            <a:r>
              <a:rPr lang="en-GB" sz="2400" dirty="0" err="1">
                <a:latin typeface="Calibri" panose="020F0502020204030204" pitchFamily="34" charset="0"/>
              </a:rPr>
              <a:t>aSi</a:t>
            </a:r>
            <a:r>
              <a:rPr lang="en-GB" sz="2400" dirty="0">
                <a:latin typeface="Calibri" panose="020F0502020204030204" pitchFamily="34" charset="0"/>
              </a:rPr>
              <a:t> coatings study with other analyses such as Raman spectroscopy</a:t>
            </a:r>
          </a:p>
        </p:txBody>
      </p:sp>
    </p:spTree>
    <p:extLst>
      <p:ext uri="{BB962C8B-B14F-4D97-AF65-F5344CB8AC3E}">
        <p14:creationId xmlns:p14="http://schemas.microsoft.com/office/powerpoint/2010/main" val="104835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F1D7D7-6CE8-4F38-806D-72CA62A18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11/07/2017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DE0C83-8B20-4669-BE1E-19560C82C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Zeno Tornasi – University of Glasgow, UK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17EC5C-6416-426B-87DC-87ABB986E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</a:t>
            </a:fld>
            <a:r>
              <a:rPr lang="en-US" dirty="0"/>
              <a:t>/18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F1C139-680F-43C3-BFDC-9A90E5B0166F}"/>
              </a:ext>
            </a:extLst>
          </p:cNvPr>
          <p:cNvSpPr txBox="1"/>
          <p:nvPr/>
        </p:nvSpPr>
        <p:spPr>
          <a:xfrm>
            <a:off x="395288" y="5486400"/>
            <a:ext cx="11401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ln>
                  <a:noFill/>
                </a:ln>
                <a:solidFill>
                  <a:schemeClr val="bg1"/>
                </a:solidFill>
                <a:latin typeface="Calibri" panose="020F0502020204030204" pitchFamily="34" charset="0"/>
              </a:rPr>
              <a:t>Topics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66BE25-87C1-4FC1-B231-2793858A6D71}"/>
              </a:ext>
            </a:extLst>
          </p:cNvPr>
          <p:cNvSpPr txBox="1"/>
          <p:nvPr/>
        </p:nvSpPr>
        <p:spPr>
          <a:xfrm>
            <a:off x="395289" y="409575"/>
            <a:ext cx="1106984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Calibri" panose="020F0502020204030204" pitchFamily="34" charset="0"/>
              </a:rPr>
              <a:t>				Crystalline silicon</a:t>
            </a:r>
          </a:p>
          <a:p>
            <a:r>
              <a:rPr lang="en-GB" sz="4000" dirty="0">
                <a:latin typeface="Calibri" panose="020F0502020204030204" pitchFamily="34" charset="0"/>
              </a:rPr>
              <a:t>					Optical scattering</a:t>
            </a:r>
          </a:p>
          <a:p>
            <a:endParaRPr lang="en-GB" sz="4000" dirty="0">
              <a:latin typeface="Calibri" panose="020F0502020204030204" pitchFamily="34" charset="0"/>
            </a:endParaRPr>
          </a:p>
          <a:p>
            <a:endParaRPr lang="en-GB" sz="4000" dirty="0">
              <a:latin typeface="Calibri" panose="020F0502020204030204" pitchFamily="34" charset="0"/>
            </a:endParaRPr>
          </a:p>
          <a:p>
            <a:endParaRPr lang="en-GB" sz="4000" dirty="0">
              <a:latin typeface="Calibri" panose="020F0502020204030204" pitchFamily="34" charset="0"/>
            </a:endParaRPr>
          </a:p>
          <a:p>
            <a:endParaRPr lang="en-GB" sz="4000" dirty="0">
              <a:latin typeface="Calibri" panose="020F0502020204030204" pitchFamily="34" charset="0"/>
            </a:endParaRPr>
          </a:p>
          <a:p>
            <a:pPr lvl="8"/>
            <a:r>
              <a:rPr lang="en-GB" sz="4000" b="1" dirty="0">
                <a:latin typeface="Calibri" panose="020F0502020204030204" pitchFamily="34" charset="0"/>
              </a:rPr>
              <a:t>		Amorphous silicon coatings</a:t>
            </a:r>
          </a:p>
          <a:p>
            <a:pPr lvl="8"/>
            <a:r>
              <a:rPr lang="en-GB" sz="4000" dirty="0">
                <a:latin typeface="Calibri" panose="020F0502020204030204" pitchFamily="34" charset="0"/>
              </a:rPr>
              <a:t>			Optical absorption</a:t>
            </a:r>
          </a:p>
          <a:p>
            <a:endParaRPr lang="en-GB" sz="4000" dirty="0">
              <a:latin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7B9CED-BED1-46DA-9A86-3ACE29AB48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957" t="44722" r="10106" b="31250"/>
          <a:stretch/>
        </p:blipFill>
        <p:spPr>
          <a:xfrm>
            <a:off x="494157" y="2926658"/>
            <a:ext cx="4196907" cy="2444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DC1EAF-41AC-4AAC-912D-A38F9E1979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60" t="4984" r="20681" b="11901"/>
          <a:stretch/>
        </p:blipFill>
        <p:spPr>
          <a:xfrm>
            <a:off x="6730917" y="61243"/>
            <a:ext cx="3824131" cy="3835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2211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4762500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815393" y="5652613"/>
            <a:ext cx="2561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7981497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4762500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68965" y="5652613"/>
            <a:ext cx="106540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Photothermal common-path interferometry (PCI)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DD4018-E4FE-4914-9982-341DF10022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24" r="12451"/>
          <a:stretch/>
        </p:blipFill>
        <p:spPr>
          <a:xfrm>
            <a:off x="2542514" y="126748"/>
            <a:ext cx="7106971" cy="533551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66763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F1D7D7-6CE8-4F38-806D-72CA62A18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11/07/2017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DE0C83-8B20-4669-BE1E-19560C82C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Zeno Tornasi – University of Glasgow, UK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17EC5C-6416-426B-87DC-87ABB986E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</a:t>
            </a:fld>
            <a:r>
              <a:rPr lang="en-US" dirty="0"/>
              <a:t>/18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F1C139-680F-43C3-BFDC-9A90E5B0166F}"/>
              </a:ext>
            </a:extLst>
          </p:cNvPr>
          <p:cNvSpPr txBox="1"/>
          <p:nvPr/>
        </p:nvSpPr>
        <p:spPr>
          <a:xfrm>
            <a:off x="395288" y="5486400"/>
            <a:ext cx="11401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ln>
                  <a:noFill/>
                </a:ln>
                <a:solidFill>
                  <a:schemeClr val="bg1"/>
                </a:solidFill>
                <a:latin typeface="Calibri" panose="020F0502020204030204" pitchFamily="34" charset="0"/>
              </a:rPr>
              <a:t>Introduction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222C68-CAF1-4D53-8363-A69A5BD0B71F}"/>
              </a:ext>
            </a:extLst>
          </p:cNvPr>
          <p:cNvSpPr txBox="1"/>
          <p:nvPr/>
        </p:nvSpPr>
        <p:spPr>
          <a:xfrm>
            <a:off x="4047940" y="1673482"/>
            <a:ext cx="4096121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GB" sz="6000" dirty="0">
                <a:latin typeface="Calibri" panose="020F0502020204030204" pitchFamily="34" charset="0"/>
              </a:rPr>
              <a:t>Why silicon?</a:t>
            </a:r>
          </a:p>
        </p:txBody>
      </p:sp>
    </p:spTree>
    <p:extLst>
      <p:ext uri="{BB962C8B-B14F-4D97-AF65-F5344CB8AC3E}">
        <p14:creationId xmlns:p14="http://schemas.microsoft.com/office/powerpoint/2010/main" val="2919695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3247697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</a:t>
            </a:fld>
            <a:r>
              <a:rPr lang="en-US" dirty="0"/>
              <a:t>/18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25628" y="5652613"/>
            <a:ext cx="82320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Noise in a gravitational wave detector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1" y="57197"/>
            <a:ext cx="6781800" cy="5484679"/>
          </a:xfrm>
          <a:prstGeom prst="rect">
            <a:avLst/>
          </a:prstGeom>
        </p:spPr>
      </p:pic>
      <p:sp>
        <p:nvSpPr>
          <p:cNvPr id="19" name="Callout: Left Arrow 18"/>
          <p:cNvSpPr/>
          <p:nvPr/>
        </p:nvSpPr>
        <p:spPr>
          <a:xfrm>
            <a:off x="5903540" y="3658418"/>
            <a:ext cx="3113315" cy="1531982"/>
          </a:xfrm>
          <a:prstGeom prst="leftArrowCallout">
            <a:avLst>
              <a:gd name="adj1" fmla="val 19105"/>
              <a:gd name="adj2" fmla="val 25000"/>
              <a:gd name="adj3" fmla="val 25000"/>
              <a:gd name="adj4" fmla="val 6497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FF0000"/>
                </a:solidFill>
                <a:latin typeface="Calibri" panose="020F0502020204030204" pitchFamily="34" charset="0"/>
              </a:rPr>
              <a:t>Coating Brownian noise</a:t>
            </a:r>
          </a:p>
        </p:txBody>
      </p:sp>
      <p:pic>
        <p:nvPicPr>
          <p:cNvPr id="20" name="Picture 19" descr="A close up of a map&#10;&#10;Description generated with high confidence"/>
          <p:cNvPicPr>
            <a:picLocks noChangeAspect="1"/>
          </p:cNvPicPr>
          <p:nvPr/>
        </p:nvPicPr>
        <p:blipFill rotWithShape="1">
          <a:blip r:embed="rId3"/>
          <a:srcRect l="50507" b="38597"/>
          <a:stretch/>
        </p:blipFill>
        <p:spPr>
          <a:xfrm>
            <a:off x="7117645" y="214491"/>
            <a:ext cx="3260474" cy="3350635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7145866" y="1433690"/>
            <a:ext cx="1275645" cy="575733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7083776" y="50800"/>
            <a:ext cx="1275645" cy="575733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 rot="5400000">
            <a:off x="8048979" y="2348092"/>
            <a:ext cx="1275645" cy="575733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 rot="5400000">
            <a:off x="9612488" y="2319870"/>
            <a:ext cx="1275645" cy="575733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/>
          <p:cNvSpPr txBox="1"/>
          <p:nvPr/>
        </p:nvSpPr>
        <p:spPr>
          <a:xfrm>
            <a:off x="4488357" y="5253562"/>
            <a:ext cx="6200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Calibri" panose="020F0502020204030204" pitchFamily="34" charset="0"/>
              </a:rPr>
              <a:t>The LIGO Collaboration, Class. Quantum Grav. 32 (2015) 074001</a:t>
            </a:r>
            <a:endParaRPr lang="en-GB" b="1" dirty="0">
              <a:latin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7A6F2F-67A2-4E5B-8011-0E830C5F3D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589" r="32846"/>
          <a:stretch/>
        </p:blipFill>
        <p:spPr>
          <a:xfrm>
            <a:off x="9085752" y="173631"/>
            <a:ext cx="1320588" cy="165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90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5669280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4</a:t>
            </a:fld>
            <a:r>
              <a:rPr lang="en-US" dirty="0"/>
              <a:t>/18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12"/>
              <p:cNvSpPr txBox="1"/>
              <p:nvPr/>
            </p:nvSpPr>
            <p:spPr>
              <a:xfrm>
                <a:off x="466725" y="99615"/>
                <a:ext cx="5514975" cy="191494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6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GB" sz="6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GB" sz="6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GB" sz="6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6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6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GB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6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6000" b="0" i="1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GB" sz="6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GB" sz="6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sz="6000" i="1" dirty="0"/>
              </a:p>
            </p:txBody>
          </p:sp>
        </mc:Choice>
        <mc:Fallback xmlns="">
          <p:sp>
            <p:nvSpPr>
              <p:cNvPr id="9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25" y="99615"/>
                <a:ext cx="5514975" cy="191494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13"/>
          <p:cNvSpPr txBox="1"/>
          <p:nvPr/>
        </p:nvSpPr>
        <p:spPr>
          <a:xfrm>
            <a:off x="138660" y="2359925"/>
            <a:ext cx="406473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r>
              <a:rPr lang="en-GB" sz="4000" dirty="0">
                <a:solidFill>
                  <a:srgbClr val="00B050"/>
                </a:solidFill>
                <a:latin typeface="Calibri" panose="020F0502020204030204" pitchFamily="34" charset="0"/>
              </a:rPr>
              <a:t>Temperature</a:t>
            </a:r>
          </a:p>
          <a:p>
            <a:r>
              <a:rPr lang="en-GB" sz="4000" dirty="0">
                <a:solidFill>
                  <a:srgbClr val="FF0000"/>
                </a:solidFill>
                <a:latin typeface="Calibri" panose="020F0502020204030204" pitchFamily="34" charset="0"/>
              </a:rPr>
              <a:t>Mechanical loss</a:t>
            </a:r>
          </a:p>
          <a:p>
            <a:r>
              <a:rPr lang="en-GB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Coating thickness</a:t>
            </a:r>
          </a:p>
          <a:p>
            <a:r>
              <a:rPr lang="en-GB" sz="40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Calibri" panose="020F0502020204030204" pitchFamily="34" charset="0"/>
              </a:rPr>
              <a:t>Young’s modulus</a:t>
            </a:r>
          </a:p>
          <a:p>
            <a:r>
              <a:rPr lang="en-GB" sz="4000" dirty="0">
                <a:solidFill>
                  <a:srgbClr val="7030A0"/>
                </a:solidFill>
                <a:latin typeface="Calibri" panose="020F0502020204030204" pitchFamily="34" charset="0"/>
              </a:rPr>
              <a:t>Beam width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353" y="0"/>
            <a:ext cx="5330378" cy="43108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6139" y="5652613"/>
            <a:ext cx="111597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Coating Brownian noise (similar idea for substrates)</a:t>
            </a:r>
          </a:p>
        </p:txBody>
      </p:sp>
      <p:sp>
        <p:nvSpPr>
          <p:cNvPr id="6" name="Arrow: Down 5"/>
          <p:cNvSpPr/>
          <p:nvPr/>
        </p:nvSpPr>
        <p:spPr>
          <a:xfrm rot="3390350">
            <a:off x="10503519" y="2644842"/>
            <a:ext cx="478810" cy="7615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 4"/>
          <p:cNvGrpSpPr/>
          <p:nvPr/>
        </p:nvGrpSpPr>
        <p:grpSpPr>
          <a:xfrm>
            <a:off x="3867228" y="4435484"/>
            <a:ext cx="7538274" cy="1077218"/>
            <a:chOff x="3867228" y="4435484"/>
            <a:chExt cx="7538274" cy="1077218"/>
          </a:xfrm>
        </p:grpSpPr>
        <p:sp>
          <p:nvSpPr>
            <p:cNvPr id="16" name="TextBox 15"/>
            <p:cNvSpPr txBox="1"/>
            <p:nvPr/>
          </p:nvSpPr>
          <p:spPr>
            <a:xfrm>
              <a:off x="4562710" y="4435484"/>
              <a:ext cx="6842792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r>
                <a:rPr lang="en-GB" sz="3200" dirty="0">
                  <a:ln>
                    <a:solidFill>
                      <a:schemeClr val="tx1"/>
                    </a:solidFill>
                  </a:ln>
                  <a:solidFill>
                    <a:srgbClr val="FFC000"/>
                  </a:solidFill>
                  <a:latin typeface="Calibri" panose="020F0502020204030204" pitchFamily="34" charset="0"/>
                </a:rPr>
                <a:t>Property of the coating material</a:t>
              </a:r>
            </a:p>
            <a:p>
              <a:r>
                <a:rPr lang="en-GB" sz="3200" dirty="0">
                  <a:ln>
                    <a:solidFill>
                      <a:schemeClr val="tx1"/>
                    </a:solidFill>
                  </a:ln>
                  <a:solidFill>
                    <a:srgbClr val="FFC000"/>
                  </a:solidFill>
                  <a:latin typeface="Calibri" panose="020F0502020204030204" pitchFamily="34" charset="0"/>
                </a:rPr>
                <a:t>Not much to do about it</a:t>
              </a:r>
            </a:p>
          </p:txBody>
        </p:sp>
        <p:sp>
          <p:nvSpPr>
            <p:cNvPr id="17" name="Arrow: Down 16"/>
            <p:cNvSpPr/>
            <p:nvPr/>
          </p:nvSpPr>
          <p:spPr>
            <a:xfrm rot="17713725">
              <a:off x="3910923" y="4481649"/>
              <a:ext cx="478810" cy="566199"/>
            </a:xfrm>
            <a:prstGeom prst="downArrow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024647" y="4434731"/>
            <a:ext cx="8380855" cy="1077218"/>
            <a:chOff x="3024647" y="4434731"/>
            <a:chExt cx="8380855" cy="1077218"/>
          </a:xfrm>
        </p:grpSpPr>
        <p:sp>
          <p:nvSpPr>
            <p:cNvPr id="19" name="TextBox 18"/>
            <p:cNvSpPr txBox="1"/>
            <p:nvPr/>
          </p:nvSpPr>
          <p:spPr>
            <a:xfrm>
              <a:off x="4562710" y="4434731"/>
              <a:ext cx="6842792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r>
                <a:rPr lang="en-GB" sz="3200" dirty="0">
                  <a:solidFill>
                    <a:srgbClr val="7030A0"/>
                  </a:solidFill>
                  <a:latin typeface="Calibri" panose="020F0502020204030204" pitchFamily="34" charset="0"/>
                </a:rPr>
                <a:t>Limited room for improvement</a:t>
              </a:r>
            </a:p>
            <a:p>
              <a:r>
                <a:rPr lang="en-GB" sz="3200" dirty="0">
                  <a:solidFill>
                    <a:srgbClr val="7030A0"/>
                  </a:solidFill>
                  <a:latin typeface="Calibri" panose="020F0502020204030204" pitchFamily="34" charset="0"/>
                </a:rPr>
                <a:t>Substrate engineering constraints</a:t>
              </a:r>
            </a:p>
          </p:txBody>
        </p:sp>
        <p:sp>
          <p:nvSpPr>
            <p:cNvPr id="20" name="Arrow: Down 19"/>
            <p:cNvSpPr/>
            <p:nvPr/>
          </p:nvSpPr>
          <p:spPr>
            <a:xfrm rot="16019818">
              <a:off x="3513326" y="4453511"/>
              <a:ext cx="478810" cy="1456168"/>
            </a:xfrm>
            <a:prstGeom prst="downArrow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051901" y="3986739"/>
            <a:ext cx="5837193" cy="1051339"/>
            <a:chOff x="4051900" y="3986739"/>
            <a:chExt cx="7443109" cy="1051339"/>
          </a:xfrm>
        </p:grpSpPr>
        <p:sp>
          <p:nvSpPr>
            <p:cNvPr id="22" name="TextBox 21"/>
            <p:cNvSpPr txBox="1"/>
            <p:nvPr/>
          </p:nvSpPr>
          <p:spPr>
            <a:xfrm>
              <a:off x="4652217" y="4453303"/>
              <a:ext cx="6842792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r>
                <a:rPr lang="en-GB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</a:rPr>
                <a:t>High refractive index materials</a:t>
              </a:r>
            </a:p>
          </p:txBody>
        </p:sp>
        <p:sp>
          <p:nvSpPr>
            <p:cNvPr id="23" name="Arrow: Down 22"/>
            <p:cNvSpPr/>
            <p:nvPr/>
          </p:nvSpPr>
          <p:spPr>
            <a:xfrm rot="17713725">
              <a:off x="4230572" y="3808067"/>
              <a:ext cx="478810" cy="836154"/>
            </a:xfrm>
            <a:prstGeom prst="downArrow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207750" y="2615831"/>
            <a:ext cx="8331493" cy="2907769"/>
            <a:chOff x="3207750" y="2615831"/>
            <a:chExt cx="8331493" cy="2907769"/>
          </a:xfrm>
        </p:grpSpPr>
        <p:sp>
          <p:nvSpPr>
            <p:cNvPr id="31" name="TextBox 30"/>
            <p:cNvSpPr txBox="1"/>
            <p:nvPr/>
          </p:nvSpPr>
          <p:spPr>
            <a:xfrm>
              <a:off x="4562710" y="4446382"/>
              <a:ext cx="6976533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r>
                <a:rPr lang="en-GB" sz="3200" dirty="0">
                  <a:solidFill>
                    <a:srgbClr val="00B050"/>
                  </a:solidFill>
                  <a:latin typeface="Calibri" panose="020F0502020204030204" pitchFamily="34" charset="0"/>
                </a:rPr>
                <a:t>Current detectors operate at room T</a:t>
              </a:r>
            </a:p>
            <a:p>
              <a:r>
                <a:rPr lang="en-GB" sz="3200" dirty="0">
                  <a:solidFill>
                    <a:srgbClr val="00B050"/>
                  </a:solidFill>
                  <a:latin typeface="Calibri" panose="020F0502020204030204" pitchFamily="34" charset="0"/>
                </a:rPr>
                <a:t>Can we just go cryogenic then? Not yet…</a:t>
              </a:r>
            </a:p>
          </p:txBody>
        </p:sp>
        <p:sp>
          <p:nvSpPr>
            <p:cNvPr id="32" name="Arrow: Bent 31"/>
            <p:cNvSpPr/>
            <p:nvPr/>
          </p:nvSpPr>
          <p:spPr>
            <a:xfrm rot="5400000">
              <a:off x="3427033" y="2396548"/>
              <a:ext cx="1695034" cy="2133600"/>
            </a:xfrm>
            <a:prstGeom prst="bentArrow">
              <a:avLst>
                <a:gd name="adj1" fmla="val 16342"/>
                <a:gd name="adj2" fmla="val 22147"/>
                <a:gd name="adj3" fmla="val 25000"/>
                <a:gd name="adj4" fmla="val 43750"/>
              </a:avLst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942336" y="417015"/>
            <a:ext cx="7596907" cy="5291235"/>
            <a:chOff x="3942336" y="417015"/>
            <a:chExt cx="7596907" cy="5291235"/>
          </a:xfrm>
        </p:grpSpPr>
        <p:grpSp>
          <p:nvGrpSpPr>
            <p:cNvPr id="27" name="Group 26"/>
            <p:cNvGrpSpPr/>
            <p:nvPr/>
          </p:nvGrpSpPr>
          <p:grpSpPr>
            <a:xfrm>
              <a:off x="3942336" y="3286029"/>
              <a:ext cx="7596907" cy="2422221"/>
              <a:chOff x="3942336" y="3286029"/>
              <a:chExt cx="7596907" cy="2422221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4562710" y="4138590"/>
                <a:ext cx="6976533" cy="15696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9pPr>
              </a:lstStyle>
              <a:p>
                <a:r>
                  <a:rPr lang="en-GB" sz="3200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Property of the material</a:t>
                </a:r>
              </a:p>
              <a:p>
                <a:r>
                  <a:rPr lang="en-GB" sz="3200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Can vary by orders of magnitude</a:t>
                </a:r>
              </a:p>
              <a:p>
                <a:r>
                  <a:rPr lang="en-GB" sz="3200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Can be engineered to some extent</a:t>
                </a:r>
              </a:p>
            </p:txBody>
          </p:sp>
          <p:sp>
            <p:nvSpPr>
              <p:cNvPr id="29" name="Arrow: Down 28"/>
              <p:cNvSpPr/>
              <p:nvPr/>
            </p:nvSpPr>
            <p:spPr>
              <a:xfrm rot="19299827">
                <a:off x="3942336" y="3286029"/>
                <a:ext cx="478810" cy="837121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pic>
          <p:nvPicPr>
            <p:cNvPr id="8" name="Picture 7" descr="A picture containing thing&#10;&#10;Description generated with high confiden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67899" y="417015"/>
              <a:ext cx="5290072" cy="30902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564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5294376" cy="262466"/>
          </a:xfrm>
        </p:spPr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5</a:t>
            </a:fld>
            <a:r>
              <a:rPr lang="en-US" dirty="0"/>
              <a:t>/18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5448" y="5652613"/>
            <a:ext cx="101211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Fused silica has a high mechanical loss at low 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12"/>
              <p:cNvSpPr txBox="1"/>
              <p:nvPr/>
            </p:nvSpPr>
            <p:spPr>
              <a:xfrm>
                <a:off x="361950" y="825953"/>
                <a:ext cx="4181476" cy="115236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GB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GB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GB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3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GB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      </m:t>
                          </m:r>
                          <m:r>
                            <a:rPr lang="en-GB" sz="36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36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GB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GB" sz="3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sz="3600" i="1" dirty="0">
                  <a:latin typeface="+mn-lt"/>
                </a:endParaRPr>
              </a:p>
            </p:txBody>
          </p:sp>
        </mc:Choice>
        <mc:Fallback xmlns="">
          <p:sp>
            <p:nvSpPr>
              <p:cNvPr id="9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950" y="825953"/>
                <a:ext cx="4181476" cy="115236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0" y="2199639"/>
            <a:ext cx="46291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Calibri" panose="020F0502020204030204" pitchFamily="34" charset="0"/>
              </a:rPr>
              <a:t>Currently LIGO optics are made of fused SiO</a:t>
            </a:r>
            <a:r>
              <a:rPr lang="en-GB" sz="3200" baseline="-25000" dirty="0">
                <a:latin typeface="Calibri" panose="020F0502020204030204" pitchFamily="34" charset="0"/>
              </a:rPr>
              <a:t>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Calibri" panose="020F0502020204030204" pitchFamily="34" charset="0"/>
              </a:rPr>
              <a:t>How does the mechanical loss change with T in SiO</a:t>
            </a:r>
            <a:r>
              <a:rPr lang="en-GB" sz="3200" baseline="-25000" dirty="0">
                <a:latin typeface="Calibri" panose="020F0502020204030204" pitchFamily="34" charset="0"/>
              </a:rPr>
              <a:t>2</a:t>
            </a:r>
            <a:r>
              <a:rPr lang="en-GB" sz="3200" dirty="0"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0446" y="202193"/>
            <a:ext cx="2397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Calibri" panose="020F0502020204030204" pitchFamily="34" charset="0"/>
              </a:rPr>
              <a:t>In general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920060" y="0"/>
            <a:ext cx="7740998" cy="5691739"/>
            <a:chOff x="3920060" y="0"/>
            <a:chExt cx="7740998" cy="569173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29149" y="0"/>
              <a:ext cx="7031909" cy="550510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920060" y="5322407"/>
              <a:ext cx="47539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err="1">
                  <a:latin typeface="Calibri" panose="020F0502020204030204" pitchFamily="34" charset="0"/>
                </a:rPr>
                <a:t>Travasso</a:t>
              </a:r>
              <a:r>
                <a:rPr lang="fr-FR" b="1" dirty="0">
                  <a:latin typeface="Calibri" panose="020F0502020204030204" pitchFamily="34" charset="0"/>
                </a:rPr>
                <a:t> F. et al. (2007) </a:t>
              </a:r>
              <a:r>
                <a:rPr lang="fr-FR" b="1" dirty="0" err="1">
                  <a:latin typeface="Calibri" panose="020F0502020204030204" pitchFamily="34" charset="0"/>
                </a:rPr>
                <a:t>Europhys</a:t>
              </a:r>
              <a:r>
                <a:rPr lang="fr-FR" b="1" dirty="0">
                  <a:latin typeface="Calibri" panose="020F0502020204030204" pitchFamily="34" charset="0"/>
                </a:rPr>
                <a:t>. </a:t>
              </a:r>
              <a:r>
                <a:rPr lang="fr-FR" b="1" dirty="0" err="1">
                  <a:latin typeface="Calibri" panose="020F0502020204030204" pitchFamily="34" charset="0"/>
                </a:rPr>
                <a:t>Lett</a:t>
              </a:r>
              <a:r>
                <a:rPr lang="fr-FR" b="1" dirty="0">
                  <a:latin typeface="Calibri" panose="020F0502020204030204" pitchFamily="34" charset="0"/>
                </a:rPr>
                <a:t>. 80 50008</a:t>
              </a:r>
              <a:endParaRPr lang="en-GB" b="1" dirty="0">
                <a:latin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2">
                <a:extLst>
                  <a:ext uri="{FF2B5EF4-FFF2-40B4-BE49-F238E27FC236}">
                    <a16:creationId xmlns:a16="http://schemas.microsoft.com/office/drawing/2014/main" id="{8FA9D50F-4729-453A-B030-08EB2E3DA2BD}"/>
                  </a:ext>
                </a:extLst>
              </p:cNvPr>
              <p:cNvSpPr txBox="1"/>
              <p:nvPr/>
            </p:nvSpPr>
            <p:spPr>
              <a:xfrm>
                <a:off x="392809" y="829892"/>
                <a:ext cx="4181476" cy="115236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GB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GB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GB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3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GB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GB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 </m:t>
                          </m:r>
                          <m:r>
                            <a:rPr lang="en-GB" sz="36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36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GB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GB" sz="3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sz="3600" i="1" dirty="0">
                  <a:latin typeface="+mn-lt"/>
                </a:endParaRPr>
              </a:p>
            </p:txBody>
          </p:sp>
        </mc:Choice>
        <mc:Fallback xmlns="">
          <p:sp>
            <p:nvSpPr>
              <p:cNvPr id="14" name="TextBox 12">
                <a:extLst>
                  <a:ext uri="{FF2B5EF4-FFF2-40B4-BE49-F238E27FC236}">
                    <a16:creationId xmlns:a16="http://schemas.microsoft.com/office/drawing/2014/main" id="{8FA9D50F-4729-453A-B030-08EB2E3DA2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809" y="829892"/>
                <a:ext cx="4181476" cy="11523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444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3563007" cy="262466"/>
          </a:xfrm>
        </p:spPr>
        <p:txBody>
          <a:bodyPr/>
          <a:lstStyle/>
          <a:p>
            <a:r>
              <a:rPr lang="en-GB" dirty="0"/>
              <a:t>Zeno Tornasi -  University of Glasgow,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6</a:t>
            </a:fld>
            <a:r>
              <a:rPr lang="en-US" dirty="0"/>
              <a:t>/18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84796" y="5652613"/>
            <a:ext cx="76224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Amorphous silicon looks promising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39569" y="246889"/>
            <a:ext cx="6136082" cy="5164144"/>
            <a:chOff x="3958815" y="1309130"/>
            <a:chExt cx="4782164" cy="413162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82424" y="1309130"/>
              <a:ext cx="3058555" cy="4131621"/>
            </a:xfrm>
            <a:prstGeom prst="rect">
              <a:avLst/>
            </a:prstGeom>
          </p:spPr>
        </p:pic>
        <p:sp>
          <p:nvSpPr>
            <p:cNvPr id="6" name="Callout: Left Arrow 5"/>
            <p:cNvSpPr/>
            <p:nvPr/>
          </p:nvSpPr>
          <p:spPr>
            <a:xfrm flipH="1">
              <a:off x="4086578" y="1580445"/>
              <a:ext cx="2009422" cy="857955"/>
            </a:xfrm>
            <a:prstGeom prst="leftArrowCallou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SiO</a:t>
              </a:r>
              <a:r>
                <a:rPr lang="en-GB" sz="4000" baseline="-25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</a:t>
              </a:r>
            </a:p>
          </p:txBody>
        </p:sp>
        <p:sp>
          <p:nvSpPr>
            <p:cNvPr id="10" name="Callout: Left Arrow 9"/>
            <p:cNvSpPr/>
            <p:nvPr/>
          </p:nvSpPr>
          <p:spPr>
            <a:xfrm flipH="1">
              <a:off x="3958815" y="3902301"/>
              <a:ext cx="2009422" cy="857955"/>
            </a:xfrm>
            <a:prstGeom prst="leftArrowCallou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aSi</a:t>
              </a:r>
              <a:endParaRPr lang="en-GB" sz="4000" baseline="-25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564AF2EF-5C1E-4141-8BF8-9F51463B5193}"/>
              </a:ext>
            </a:extLst>
          </p:cNvPr>
          <p:cNvSpPr/>
          <p:nvPr/>
        </p:nvSpPr>
        <p:spPr>
          <a:xfrm>
            <a:off x="7278625" y="1658372"/>
            <a:ext cx="41685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latin typeface="Calibri" panose="020F0502020204030204" pitchFamily="34" charset="0"/>
              </a:rPr>
              <a:t>For coatings, a </a:t>
            </a:r>
            <a:r>
              <a:rPr lang="en-GB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high refractive index helps (Silicon: 3.47)</a:t>
            </a:r>
          </a:p>
        </p:txBody>
      </p:sp>
    </p:spTree>
    <p:extLst>
      <p:ext uri="{BB962C8B-B14F-4D97-AF65-F5344CB8AC3E}">
        <p14:creationId xmlns:p14="http://schemas.microsoft.com/office/powerpoint/2010/main" val="675210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90218"/>
            <a:ext cx="4169664" cy="262466"/>
          </a:xfrm>
        </p:spPr>
        <p:txBody>
          <a:bodyPr/>
          <a:lstStyle/>
          <a:p>
            <a:r>
              <a:rPr lang="en-GB" dirty="0"/>
              <a:t>Zeno Tornasi - University of Glasgow,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7</a:t>
            </a:fld>
            <a:r>
              <a:rPr lang="en-US" dirty="0"/>
              <a:t>/18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60898" y="5652613"/>
            <a:ext cx="71861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Crystalline silicon looks great too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49412" y="921723"/>
            <a:ext cx="379003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alibri" panose="020F0502020204030204" pitchFamily="34" charset="0"/>
              </a:rPr>
              <a:t>Low </a:t>
            </a:r>
            <a:r>
              <a:rPr lang="en-GB" sz="3200" dirty="0">
                <a:solidFill>
                  <a:srgbClr val="FF0000"/>
                </a:solidFill>
                <a:latin typeface="Calibri" panose="020F0502020204030204" pitchFamily="34" charset="0"/>
              </a:rPr>
              <a:t>mechanical loss</a:t>
            </a:r>
            <a:r>
              <a:rPr lang="en-GB" sz="3200" dirty="0">
                <a:latin typeface="Calibri" panose="020F0502020204030204" pitchFamily="34" charset="0"/>
              </a:rPr>
              <a:t> at </a:t>
            </a:r>
            <a:r>
              <a:rPr lang="en-GB" sz="3200" dirty="0">
                <a:solidFill>
                  <a:srgbClr val="00B050"/>
                </a:solidFill>
                <a:latin typeface="Calibri" panose="020F0502020204030204" pitchFamily="34" charset="0"/>
              </a:rPr>
              <a:t>low temperature. </a:t>
            </a:r>
          </a:p>
          <a:p>
            <a:endParaRPr lang="en-GB" sz="3200" dirty="0">
              <a:solidFill>
                <a:srgbClr val="00B050"/>
              </a:solidFill>
              <a:latin typeface="Calibri" panose="020F0502020204030204" pitchFamily="34" charset="0"/>
            </a:endParaRPr>
          </a:p>
          <a:p>
            <a:endParaRPr lang="en-GB" sz="3200" dirty="0">
              <a:solidFill>
                <a:srgbClr val="00B050"/>
              </a:solidFill>
              <a:latin typeface="Calibri" panose="020F0502020204030204" pitchFamily="34" charset="0"/>
            </a:endParaRPr>
          </a:p>
          <a:p>
            <a:endParaRPr lang="en-GB" sz="3200" dirty="0">
              <a:solidFill>
                <a:srgbClr val="00B050"/>
              </a:solidFill>
              <a:latin typeface="Calibri" panose="020F0502020204030204" pitchFamily="34" charset="0"/>
            </a:endParaRPr>
          </a:p>
          <a:p>
            <a:endParaRPr lang="en-GB" sz="3200" dirty="0">
              <a:solidFill>
                <a:srgbClr val="00B050"/>
              </a:solidFill>
              <a:latin typeface="Calibri" panose="020F0502020204030204" pitchFamily="34" charset="0"/>
            </a:endParaRPr>
          </a:p>
          <a:p>
            <a:endParaRPr lang="en-GB" sz="3200" dirty="0">
              <a:solidFill>
                <a:srgbClr val="00B050"/>
              </a:solidFill>
              <a:latin typeface="Calibri" panose="020F0502020204030204" pitchFamily="34" charset="0"/>
            </a:endParaRPr>
          </a:p>
          <a:p>
            <a:endParaRPr lang="en-GB" sz="32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62F8E8A-9AA5-4E63-A3A5-B671F5B64793}"/>
              </a:ext>
            </a:extLst>
          </p:cNvPr>
          <p:cNvGrpSpPr/>
          <p:nvPr/>
        </p:nvGrpSpPr>
        <p:grpSpPr>
          <a:xfrm>
            <a:off x="73152" y="62187"/>
            <a:ext cx="7325048" cy="5378493"/>
            <a:chOff x="4407408" y="81036"/>
            <a:chExt cx="7220712" cy="5459562"/>
          </a:xfrm>
        </p:grpSpPr>
        <p:pic>
          <p:nvPicPr>
            <p:cNvPr id="6" name="Picture 5" descr="Wipf_Bible - PDF-XChange Viewer">
              <a:extLst>
                <a:ext uri="{FF2B5EF4-FFF2-40B4-BE49-F238E27FC236}">
                  <a16:creationId xmlns:a16="http://schemas.microsoft.com/office/drawing/2014/main" id="{360E0F57-F637-4537-AF2B-7C8A9AD786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901" t="19080" r="25899" b="13359"/>
            <a:stretch/>
          </p:blipFill>
          <p:spPr>
            <a:xfrm>
              <a:off x="4407408" y="81036"/>
              <a:ext cx="7220712" cy="5459562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C8778A7-2F77-4859-A0D2-AD9DB5671CCB}"/>
                </a:ext>
              </a:extLst>
            </p:cNvPr>
            <p:cNvSpPr txBox="1"/>
            <p:nvPr/>
          </p:nvSpPr>
          <p:spPr>
            <a:xfrm>
              <a:off x="4407408" y="81036"/>
              <a:ext cx="4606451" cy="454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latin typeface="Calibri" panose="020F0502020204030204" pitchFamily="34" charset="0"/>
                </a:rPr>
                <a:t>Christopher </a:t>
              </a:r>
              <a:r>
                <a:rPr lang="en-GB" sz="2000" b="1" dirty="0" err="1">
                  <a:latin typeface="Calibri" panose="020F0502020204030204" pitchFamily="34" charset="0"/>
                </a:rPr>
                <a:t>Wipf</a:t>
              </a:r>
              <a:r>
                <a:rPr lang="en-GB" sz="2000" b="1" dirty="0">
                  <a:latin typeface="Calibri" panose="020F0502020204030204" pitchFamily="34" charset="0"/>
                </a:rPr>
                <a:t> / LIGO-G1700602</a:t>
              </a:r>
              <a:endParaRPr lang="en-GB" sz="2000" b="1" dirty="0"/>
            </a:p>
          </p:txBody>
        </p:sp>
      </p:grpSp>
      <p:pic>
        <p:nvPicPr>
          <p:cNvPr id="16" name="Picture 3">
            <a:extLst>
              <a:ext uri="{FF2B5EF4-FFF2-40B4-BE49-F238E27FC236}">
                <a16:creationId xmlns:a16="http://schemas.microsoft.com/office/drawing/2014/main" id="{5B066A05-4072-4894-8709-4F30DC593C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04"/>
          <a:stretch/>
        </p:blipFill>
        <p:spPr bwMode="auto">
          <a:xfrm flipV="1">
            <a:off x="7749412" y="2060411"/>
            <a:ext cx="3764782" cy="2779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EA3DE51A-0015-4631-93DB-9DB9EBDF63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22" t="30892" b="35751"/>
          <a:stretch/>
        </p:blipFill>
        <p:spPr bwMode="auto">
          <a:xfrm>
            <a:off x="9986986" y="3809777"/>
            <a:ext cx="1421526" cy="850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D513185-52B7-4CDA-A4C6-B539B0385070}"/>
              </a:ext>
            </a:extLst>
          </p:cNvPr>
          <p:cNvSpPr txBox="1"/>
          <p:nvPr/>
        </p:nvSpPr>
        <p:spPr>
          <a:xfrm>
            <a:off x="7650480" y="4833182"/>
            <a:ext cx="4673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alibri" panose="020F0502020204030204" pitchFamily="34" charset="0"/>
              </a:rPr>
              <a:t>Credits: Ronny </a:t>
            </a:r>
            <a:r>
              <a:rPr lang="en-GB" sz="2000" b="1" dirty="0" err="1">
                <a:latin typeface="Calibri" panose="020F0502020204030204" pitchFamily="34" charset="0"/>
              </a:rPr>
              <a:t>Nawrodt</a:t>
            </a:r>
            <a:endParaRPr lang="en-GB" sz="2000" b="1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BD277B7-AFDD-4A3D-A999-B7E147E66A26}"/>
              </a:ext>
            </a:extLst>
          </p:cNvPr>
          <p:cNvCxnSpPr>
            <a:cxnSpLocks/>
          </p:cNvCxnSpPr>
          <p:nvPr/>
        </p:nvCxnSpPr>
        <p:spPr>
          <a:xfrm>
            <a:off x="1207008" y="2267712"/>
            <a:ext cx="644347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976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11/07/2017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Zeno Tornasi – University of Glasgow,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8</a:t>
            </a:fld>
            <a:r>
              <a:rPr lang="en-US" dirty="0"/>
              <a:t>/18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63716" y="5652613"/>
            <a:ext cx="14645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Recap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77D992-43E4-49B5-A2C0-5ECA59A6F506}"/>
              </a:ext>
            </a:extLst>
          </p:cNvPr>
          <p:cNvSpPr txBox="1"/>
          <p:nvPr/>
        </p:nvSpPr>
        <p:spPr>
          <a:xfrm>
            <a:off x="878033" y="137160"/>
            <a:ext cx="104359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alibri" panose="020F0502020204030204" pitchFamily="34" charset="0"/>
              </a:rPr>
              <a:t>Both </a:t>
            </a:r>
            <a:r>
              <a:rPr lang="en-GB" sz="3200" dirty="0" err="1">
                <a:latin typeface="Calibri" panose="020F0502020204030204" pitchFamily="34" charset="0"/>
              </a:rPr>
              <a:t>cSi</a:t>
            </a:r>
            <a:r>
              <a:rPr lang="en-GB" sz="3200" dirty="0">
                <a:latin typeface="Calibri" panose="020F0502020204030204" pitchFamily="34" charset="0"/>
              </a:rPr>
              <a:t> and </a:t>
            </a:r>
            <a:r>
              <a:rPr lang="en-GB" sz="3200" dirty="0" err="1">
                <a:latin typeface="Calibri" panose="020F0502020204030204" pitchFamily="34" charset="0"/>
              </a:rPr>
              <a:t>aSi</a:t>
            </a:r>
            <a:r>
              <a:rPr lang="en-GB" sz="3200" dirty="0">
                <a:latin typeface="Calibri" panose="020F0502020204030204" pitchFamily="34" charset="0"/>
              </a:rPr>
              <a:t> have low mechanical loss at low temperature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6B95F4D2-02BB-409F-988A-A39B304058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9153336"/>
              </p:ext>
            </p:extLst>
          </p:nvPr>
        </p:nvGraphicFramePr>
        <p:xfrm>
          <a:off x="2953512" y="832104"/>
          <a:ext cx="6284976" cy="774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83CF9E4E-36B9-4F5C-B410-BE51A08C06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0912195"/>
              </p:ext>
            </p:extLst>
          </p:nvPr>
        </p:nvGraphicFramePr>
        <p:xfrm>
          <a:off x="419101" y="2163521"/>
          <a:ext cx="10734674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0175">
                  <a:extLst>
                    <a:ext uri="{9D8B030D-6E8A-4147-A177-3AD203B41FA5}">
                      <a16:colId xmlns:a16="http://schemas.microsoft.com/office/drawing/2014/main" val="471411463"/>
                    </a:ext>
                  </a:extLst>
                </a:gridCol>
                <a:gridCol w="3121243">
                  <a:extLst>
                    <a:ext uri="{9D8B030D-6E8A-4147-A177-3AD203B41FA5}">
                      <a16:colId xmlns:a16="http://schemas.microsoft.com/office/drawing/2014/main" val="1877736257"/>
                    </a:ext>
                  </a:extLst>
                </a:gridCol>
                <a:gridCol w="3107185">
                  <a:extLst>
                    <a:ext uri="{9D8B030D-6E8A-4147-A177-3AD203B41FA5}">
                      <a16:colId xmlns:a16="http://schemas.microsoft.com/office/drawing/2014/main" val="2177558494"/>
                    </a:ext>
                  </a:extLst>
                </a:gridCol>
                <a:gridCol w="2326071">
                  <a:extLst>
                    <a:ext uri="{9D8B030D-6E8A-4147-A177-3AD203B41FA5}">
                      <a16:colId xmlns:a16="http://schemas.microsoft.com/office/drawing/2014/main" val="16146459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3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cSi</a:t>
                      </a:r>
                      <a:r>
                        <a:rPr lang="en-GB" sz="32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(bulk)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cSi</a:t>
                      </a:r>
                      <a:r>
                        <a:rPr lang="en-GB" sz="32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(surface)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aSi</a:t>
                      </a:r>
                      <a:endParaRPr lang="en-GB" sz="3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6121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Absorption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14350" marR="0" lvl="0" indent="-5143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UcPeriod"/>
                        <a:tabLst/>
                        <a:defRPr/>
                      </a:pPr>
                      <a:r>
                        <a:rPr lang="en-GB" sz="3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Bell,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A. </a:t>
                      </a:r>
                      <a:r>
                        <a:rPr lang="en-GB" sz="32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Markosyan</a:t>
                      </a:r>
                      <a:endParaRPr lang="en-GB" sz="3200" b="0" i="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Ongoing (A. Bell)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This work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2348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Scattering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This work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Future work?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Future work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98038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96204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5840</TotalTime>
  <Words>967</Words>
  <Application>Microsoft Office PowerPoint</Application>
  <PresentationFormat>Widescreen</PresentationFormat>
  <Paragraphs>213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ＭＳ Ｐゴシック</vt:lpstr>
      <vt:lpstr>Arial</vt:lpstr>
      <vt:lpstr>Calibri</vt:lpstr>
      <vt:lpstr>Cambria Math</vt:lpstr>
      <vt:lpstr>Impact</vt:lpstr>
      <vt:lpstr>Main Event</vt:lpstr>
      <vt:lpstr>Optical properties of SIlicon for cryogenic Gw detectors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make gravitational wave detectors cool again</dc:title>
  <dc:creator>Zeno Tornasi</dc:creator>
  <cp:lastModifiedBy>Zeno Tornasi</cp:lastModifiedBy>
  <cp:revision>121</cp:revision>
  <dcterms:created xsi:type="dcterms:W3CDTF">2017-05-09T16:34:01Z</dcterms:created>
  <dcterms:modified xsi:type="dcterms:W3CDTF">2017-07-06T11:40:19Z</dcterms:modified>
</cp:coreProperties>
</file>