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2" r:id="rId3"/>
    <p:sldId id="257" r:id="rId4"/>
    <p:sldId id="271" r:id="rId5"/>
    <p:sldId id="258" r:id="rId6"/>
    <p:sldId id="259" r:id="rId7"/>
    <p:sldId id="274" r:id="rId8"/>
    <p:sldId id="269" r:id="rId9"/>
    <p:sldId id="264" r:id="rId10"/>
    <p:sldId id="260" r:id="rId11"/>
    <p:sldId id="265" r:id="rId12"/>
    <p:sldId id="261" r:id="rId13"/>
    <p:sldId id="262" r:id="rId14"/>
    <p:sldId id="263" r:id="rId15"/>
    <p:sldId id="273" r:id="rId16"/>
    <p:sldId id="266" r:id="rId17"/>
    <p:sldId id="270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E7CB6-CB85-7741-8748-A83B0CEE88B9}" type="datetimeFigureOut">
              <a:rPr lang="en-US" smtClean="0"/>
              <a:t>7/6/17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E3E7D-B77C-F84A-892F-12EB4752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46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D0894-B1FB-7246-AE7E-A771A4239F95}" type="datetimeFigureOut">
              <a:rPr lang="en-US" smtClean="0"/>
              <a:t>7/6/17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59F83-BEFD-6B4F-A56A-412C18DB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195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854D-2B75-AB4B-BEF3-B14F88EAF9E1}" type="datetime1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4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B2F4-3C20-5C49-A653-95C24BFD8A0C}" type="datetime1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7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E697-A423-5A44-9226-890D517731D5}" type="datetime1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6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4549-3095-3243-8838-A0F2C81B6ABF}" type="datetime1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7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1F69-528C-034E-A74A-BAEA4C3E4035}" type="datetime1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9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7CD1-C170-2443-B446-142815152FE6}" type="datetime1">
              <a:rPr lang="en-US" smtClean="0"/>
              <a:t>7/6/17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5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CC48-97FA-2D4F-B37C-EB25FCCB1B20}" type="datetime1">
              <a:rPr lang="en-US" smtClean="0"/>
              <a:t>7/6/17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5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F688-14DF-2641-AA43-9CF9D410148D}" type="datetime1">
              <a:rPr lang="en-US" smtClean="0"/>
              <a:t>7/6/17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4BD0-E0CC-A14A-8147-4F6706F50DC2}" type="datetime1">
              <a:rPr lang="en-US" smtClean="0"/>
              <a:t>7/6/17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1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F73D-828C-4D4B-AF54-4523B2229BEF}" type="datetime1">
              <a:rPr lang="en-US" smtClean="0"/>
              <a:t>7/6/17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7236-3DF9-DB40-A51E-DE2321126887}" type="datetime1">
              <a:rPr lang="en-US" smtClean="0"/>
              <a:t>7/6/17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6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0B989-F3F4-3A48-BB15-1E998D678814}" type="datetime1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62B9A-B695-404E-BE39-16F6C36D7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www.mpifr-bonn.mpg.de/research/fundamental/forces" TargetMode="External"/><Relationship Id="rId5" Type="http://schemas.openxmlformats.org/officeDocument/2006/relationships/hyperlink" Target="http://sci.esa.int/loft/49338-equation-of-state-for-neutron-star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Searches for continuous gravitational waves in the advanced detector 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11652"/>
            <a:ext cx="6400800" cy="2282650"/>
          </a:xfrm>
        </p:spPr>
        <p:txBody>
          <a:bodyPr>
            <a:normAutofit fontScale="70000" lnSpcReduction="20000"/>
          </a:bodyPr>
          <a:lstStyle/>
          <a:p>
            <a:r>
              <a:rPr lang="en-US" sz="4100" dirty="0" smtClean="0"/>
              <a:t>Evan Goetz</a:t>
            </a:r>
          </a:p>
          <a:p>
            <a:r>
              <a:rPr lang="en-US" dirty="0" smtClean="0"/>
              <a:t>University of Michigan</a:t>
            </a:r>
          </a:p>
          <a:p>
            <a:r>
              <a:rPr lang="en-US" dirty="0" smtClean="0"/>
              <a:t>for the LIGO Scientific Collaboration and Virgo Collaboration</a:t>
            </a:r>
          </a:p>
          <a:p>
            <a:endParaRPr lang="en-US" dirty="0"/>
          </a:p>
          <a:p>
            <a:r>
              <a:rPr lang="en-US" dirty="0" err="1" smtClean="0"/>
              <a:t>Amaldi</a:t>
            </a:r>
            <a:r>
              <a:rPr lang="en-US" dirty="0" smtClean="0"/>
              <a:t> 12, Pasadena, 2017</a:t>
            </a:r>
            <a:endParaRPr lang="en-US" dirty="0"/>
          </a:p>
        </p:txBody>
      </p:sp>
      <p:pic>
        <p:nvPicPr>
          <p:cNvPr id="4" name="Picture 3" descr="logo-vir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70" y="641525"/>
            <a:ext cx="1579045" cy="289061"/>
          </a:xfrm>
          <a:prstGeom prst="rect">
            <a:avLst/>
          </a:prstGeom>
        </p:spPr>
      </p:pic>
      <p:pic>
        <p:nvPicPr>
          <p:cNvPr id="5" name="Picture 4" descr="lsc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35" y="42333"/>
            <a:ext cx="1187314" cy="502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6550" y="6444817"/>
            <a:ext cx="167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LIGO-</a:t>
            </a:r>
            <a:r>
              <a:rPr lang="en-US" dirty="0" smtClean="0"/>
              <a:t>G1700925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35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 results: O1 targeted search</a:t>
            </a:r>
            <a:endParaRPr lang="en-US" dirty="0"/>
          </a:p>
        </p:txBody>
      </p:sp>
      <p:pic>
        <p:nvPicPr>
          <p:cNvPr id="4" name="Content Placeholder 3" descr="O1senscurv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2" r="-2404"/>
          <a:stretch/>
        </p:blipFill>
        <p:spPr>
          <a:xfrm>
            <a:off x="32154" y="1176512"/>
            <a:ext cx="4897519" cy="5681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2822" y="1289038"/>
            <a:ext cx="44011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Targeted search of </a:t>
            </a:r>
            <a:r>
              <a:rPr lang="en-US" sz="2200" dirty="0" smtClean="0">
                <a:solidFill>
                  <a:srgbClr val="FF0000"/>
                </a:solidFill>
              </a:rPr>
              <a:t>200 known pulsars</a:t>
            </a:r>
            <a:r>
              <a:rPr lang="en-US" sz="2200" dirty="0" smtClean="0"/>
              <a:t> in first Advanced LIGO observing run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Results for </a:t>
            </a:r>
            <a:r>
              <a:rPr lang="en-US" sz="2200" dirty="0" smtClean="0">
                <a:solidFill>
                  <a:srgbClr val="FF0000"/>
                </a:solidFill>
              </a:rPr>
              <a:t>8 pulsars beat the “spin-down” limit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Overall, </a:t>
            </a:r>
            <a:r>
              <a:rPr lang="en-US" sz="2200" dirty="0" smtClean="0">
                <a:solidFill>
                  <a:srgbClr val="FF0000"/>
                </a:solidFill>
              </a:rPr>
              <a:t>2x better </a:t>
            </a:r>
            <a:r>
              <a:rPr lang="en-US" sz="2200" dirty="0" smtClean="0"/>
              <a:t>than initial LIGO/Virgo results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Crab limit at </a:t>
            </a:r>
            <a:r>
              <a:rPr lang="en-US" sz="2200" dirty="0" smtClean="0">
                <a:solidFill>
                  <a:srgbClr val="FF0000"/>
                </a:solidFill>
              </a:rPr>
              <a:t>0.2%</a:t>
            </a:r>
            <a:r>
              <a:rPr lang="en-US" sz="2200" dirty="0" smtClean="0"/>
              <a:t> of total energy loss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Vela limit at </a:t>
            </a:r>
            <a:r>
              <a:rPr lang="en-US" sz="2200" dirty="0" smtClean="0">
                <a:solidFill>
                  <a:srgbClr val="FF0000"/>
                </a:solidFill>
              </a:rPr>
              <a:t>1%</a:t>
            </a:r>
            <a:r>
              <a:rPr lang="en-US" sz="2200" dirty="0" smtClean="0"/>
              <a:t> of total energy loss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Smallest </a:t>
            </a:r>
            <a:r>
              <a:rPr lang="en-US" sz="2200" dirty="0" err="1" smtClean="0"/>
              <a:t>ellipticity</a:t>
            </a:r>
            <a:r>
              <a:rPr lang="en-US" sz="2200" dirty="0" smtClean="0"/>
              <a:t> limit:</a:t>
            </a:r>
          </a:p>
          <a:p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One of several targeted analyses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123" y="5419681"/>
            <a:ext cx="1611239" cy="243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9673" y="6316964"/>
            <a:ext cx="294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P. Abbott, et al. </a:t>
            </a:r>
            <a:r>
              <a:rPr lang="en-US" dirty="0" err="1" smtClean="0"/>
              <a:t>ApJ</a:t>
            </a:r>
            <a:r>
              <a:rPr lang="en-US" dirty="0" smtClean="0"/>
              <a:t> </a:t>
            </a:r>
            <a:r>
              <a:rPr lang="en-US" b="1" dirty="0" smtClean="0"/>
              <a:t>839</a:t>
            </a:r>
            <a:r>
              <a:rPr lang="en-US" dirty="0" smtClean="0"/>
              <a:t> 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14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Torque-balance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For actively accreting NS, the in-falling matter spins up the NS </a:t>
            </a:r>
            <a:r>
              <a:rPr lang="en-US" dirty="0" smtClean="0">
                <a:sym typeface="Wingdings"/>
              </a:rPr>
              <a:t>&lt;--&gt; GW emission spins down the NS</a:t>
            </a:r>
          </a:p>
          <a:p>
            <a:r>
              <a:rPr lang="en-US" dirty="0" smtClean="0">
                <a:sym typeface="Wingdings"/>
              </a:rPr>
              <a:t>Assume the two mechanisms are in balance for a tri-axial ellipsoid NS</a:t>
            </a:r>
          </a:p>
          <a:p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Those NS accreting most rapidly would have the largest amplitude GWs</a:t>
            </a:r>
          </a:p>
          <a:p>
            <a:r>
              <a:rPr lang="en-US" dirty="0" smtClean="0">
                <a:sym typeface="Wingdings"/>
              </a:rPr>
              <a:t>Brightest (non-solar) x-ray source is </a:t>
            </a:r>
            <a:r>
              <a:rPr lang="en-US" dirty="0" err="1" smtClean="0">
                <a:sym typeface="Wingdings"/>
              </a:rPr>
              <a:t>Sco</a:t>
            </a:r>
            <a:r>
              <a:rPr lang="en-US" dirty="0" smtClean="0">
                <a:sym typeface="Wingdings"/>
              </a:rPr>
              <a:t> X-1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80452"/>
            <a:ext cx="8686800" cy="8309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7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results: O1 searches for </a:t>
            </a:r>
            <a:r>
              <a:rPr lang="en-US" dirty="0" err="1" smtClean="0"/>
              <a:t>Sco</a:t>
            </a:r>
            <a:r>
              <a:rPr lang="en-US" dirty="0" smtClean="0"/>
              <a:t> X-1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3" name="Picture 2" descr="upperlimits_h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1158799"/>
            <a:ext cx="4760976" cy="2980944"/>
          </a:xfrm>
          <a:prstGeom prst="rect">
            <a:avLst/>
          </a:prstGeom>
        </p:spPr>
      </p:pic>
      <p:pic>
        <p:nvPicPr>
          <p:cNvPr id="4" name="Picture 3" descr="upperlimits_h0ef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7056"/>
            <a:ext cx="4785360" cy="298094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15290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Three different methods:</a:t>
            </a:r>
          </a:p>
          <a:p>
            <a:pPr lvl="1"/>
            <a:r>
              <a:rPr lang="en-US" dirty="0" err="1"/>
              <a:t>Unmodeled</a:t>
            </a:r>
            <a:r>
              <a:rPr lang="en-US" dirty="0"/>
              <a:t> cross-</a:t>
            </a:r>
            <a:r>
              <a:rPr lang="en-US" dirty="0" smtClean="0"/>
              <a:t>correlation (radiometer)</a:t>
            </a:r>
            <a:endParaRPr lang="en-US" dirty="0"/>
          </a:p>
          <a:p>
            <a:pPr lvl="1"/>
            <a:r>
              <a:rPr lang="en-US" dirty="0"/>
              <a:t>Hidden Markov model tracking of spin-wandering </a:t>
            </a:r>
            <a:r>
              <a:rPr lang="en-US" dirty="0" smtClean="0"/>
              <a:t>signal (Viterbi)</a:t>
            </a:r>
            <a:endParaRPr lang="en-US" dirty="0"/>
          </a:p>
          <a:p>
            <a:pPr lvl="1"/>
            <a:r>
              <a:rPr lang="en-US" dirty="0"/>
              <a:t>Model-based cross-</a:t>
            </a:r>
            <a:r>
              <a:rPr lang="en-US" dirty="0" smtClean="0"/>
              <a:t>correlation (</a:t>
            </a:r>
            <a:r>
              <a:rPr lang="en-US" dirty="0" err="1" smtClean="0"/>
              <a:t>CrossCorr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Tightest limits nearly reach the torque-balance limit near 100 Hz</a:t>
            </a:r>
          </a:p>
          <a:p>
            <a:r>
              <a:rPr lang="en-US" dirty="0"/>
              <a:t>Anticipate </a:t>
            </a:r>
            <a:r>
              <a:rPr lang="en-US" dirty="0" smtClean="0"/>
              <a:t>refined limits </a:t>
            </a:r>
            <a:r>
              <a:rPr lang="en-US" dirty="0"/>
              <a:t>with additional data / improved detectors / </a:t>
            </a:r>
            <a:r>
              <a:rPr lang="en-US" dirty="0" smtClean="0"/>
              <a:t>advancements in methods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29663" y="6450656"/>
            <a:ext cx="312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arXiv:1706.03119 [</a:t>
            </a:r>
            <a:r>
              <a:rPr lang="en-US" dirty="0" err="1" smtClean="0"/>
              <a:t>astro-ph.HE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1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results: O1 all-sky, isolated neutron star search</a:t>
            </a:r>
            <a:endParaRPr lang="en-US" dirty="0"/>
          </a:p>
        </p:txBody>
      </p:sp>
      <p:pic>
        <p:nvPicPr>
          <p:cNvPr id="3" name="Picture 2" descr="AllULs_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8" y="1416049"/>
            <a:ext cx="7806564" cy="38653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696" y="5111852"/>
            <a:ext cx="8858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4 different pipelines: </a:t>
            </a:r>
            <a:r>
              <a:rPr lang="en-US" sz="2000" dirty="0" err="1" smtClean="0"/>
              <a:t>PowerFlux</a:t>
            </a:r>
            <a:r>
              <a:rPr lang="en-US" sz="2000" dirty="0" smtClean="0"/>
              <a:t>, time-domain F-statistic, Sky Hough and Frequency Houg</a:t>
            </a:r>
            <a:r>
              <a:rPr lang="en-US" sz="2000" dirty="0"/>
              <a:t>h</a:t>
            </a:r>
            <a:r>
              <a:rPr lang="en-US" sz="2000" dirty="0" smtClean="0"/>
              <a:t> (+ comparison to F-stat on </a:t>
            </a:r>
            <a:r>
              <a:rPr lang="en-US" sz="2000" dirty="0" err="1" smtClean="0"/>
              <a:t>Einstein@Home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Pipelines provide consistent results; confidence nothing has been missed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Tightest limits </a:t>
            </a:r>
            <a:r>
              <a:rPr lang="en-US" sz="2000" dirty="0"/>
              <a:t> </a:t>
            </a:r>
            <a:r>
              <a:rPr lang="en-US" sz="2000" dirty="0" smtClean="0"/>
              <a:t>                                    (circular polarization) near 170 Hz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arXiv:XXXX.XXXXX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2" y="6103007"/>
            <a:ext cx="1960372" cy="2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47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results: O1 all-sky isolated neutron star search reach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89393" y="1600200"/>
            <a:ext cx="4206407" cy="5038336"/>
          </a:xfrm>
        </p:spPr>
        <p:txBody>
          <a:bodyPr/>
          <a:lstStyle/>
          <a:p>
            <a:r>
              <a:rPr lang="en-US" dirty="0" err="1" smtClean="0"/>
              <a:t>Ellipticity</a:t>
            </a:r>
            <a:r>
              <a:rPr lang="en-US" dirty="0" smtClean="0"/>
              <a:t> of a NS at a given distance for which circularly polarized waves could be detected using, e.g. </a:t>
            </a:r>
            <a:r>
              <a:rPr lang="en-US" dirty="0" err="1" smtClean="0"/>
              <a:t>PowerFlux</a:t>
            </a:r>
            <a:r>
              <a:rPr lang="en-US" dirty="0" smtClean="0"/>
              <a:t> algorithm</a:t>
            </a:r>
          </a:p>
          <a:p>
            <a:r>
              <a:rPr lang="en-US" dirty="0" smtClean="0"/>
              <a:t>Ex: at 1 </a:t>
            </a:r>
            <a:r>
              <a:rPr lang="en-US" dirty="0" err="1" smtClean="0"/>
              <a:t>kpc</a:t>
            </a:r>
            <a:r>
              <a:rPr lang="en-US" dirty="0" smtClean="0"/>
              <a:t>, can exclude sources emitting at</a:t>
            </a:r>
            <a:br>
              <a:rPr lang="en-US" dirty="0" smtClean="0"/>
            </a:br>
            <a:r>
              <a:rPr lang="en-US" dirty="0" smtClean="0"/>
              <a:t>                      with </a:t>
            </a:r>
          </a:p>
          <a:p>
            <a:r>
              <a:rPr lang="en-US" dirty="0" smtClean="0"/>
              <a:t>Tightest constraint</a:t>
            </a:r>
            <a:br>
              <a:rPr lang="en-US" dirty="0" smtClean="0"/>
            </a:br>
            <a:r>
              <a:rPr lang="en-US" dirty="0" smtClean="0"/>
              <a:t>                          at </a:t>
            </a:r>
            <a:endParaRPr lang="en-US" dirty="0"/>
          </a:p>
        </p:txBody>
      </p:sp>
      <p:pic>
        <p:nvPicPr>
          <p:cNvPr id="12" name="Content Placeholder 11" descr="O1_full_spindown_circ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>
          <a:xfrm>
            <a:off x="4648200" y="1600200"/>
            <a:ext cx="4495800" cy="503833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08" y="5272118"/>
            <a:ext cx="1682563" cy="26122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71" y="5214191"/>
            <a:ext cx="1170641" cy="28615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08" y="6143403"/>
            <a:ext cx="1966553" cy="337691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71" y="6182120"/>
            <a:ext cx="1819500" cy="2824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48866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arXiv:XXXX.XXXXX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58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results: O1 all-sky isolated low-frequency </a:t>
            </a:r>
            <a:r>
              <a:rPr lang="en-US" dirty="0" err="1" smtClean="0"/>
              <a:t>Einstein@home</a:t>
            </a:r>
            <a:r>
              <a:rPr lang="en-US" dirty="0" smtClean="0"/>
              <a:t> search</a:t>
            </a:r>
            <a:endParaRPr lang="en-US" dirty="0"/>
          </a:p>
        </p:txBody>
      </p:sp>
      <p:pic>
        <p:nvPicPr>
          <p:cNvPr id="7" name="Picture 6" descr="UpperLimitsAl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0430" r="8165" b="2290"/>
          <a:stretch/>
        </p:blipFill>
        <p:spPr>
          <a:xfrm>
            <a:off x="16709" y="1548797"/>
            <a:ext cx="4550983" cy="3548224"/>
          </a:xfrm>
          <a:prstGeom prst="rect">
            <a:avLst/>
          </a:prstGeom>
        </p:spPr>
      </p:pic>
      <p:pic>
        <p:nvPicPr>
          <p:cNvPr id="8" name="Picture 7" descr="Reac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74" y="1548797"/>
            <a:ext cx="4605595" cy="3548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053" y="4965491"/>
            <a:ext cx="85550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Einstein@home</a:t>
            </a:r>
            <a:r>
              <a:rPr lang="en-US" sz="2000" dirty="0" smtClean="0"/>
              <a:t> distributed computing project results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20 – 100 Hz, “deep search” (restricted </a:t>
            </a:r>
            <a:r>
              <a:rPr lang="en-US" sz="2000" dirty="0" err="1" smtClean="0"/>
              <a:t>spindown</a:t>
            </a:r>
            <a:r>
              <a:rPr lang="en-US" sz="2000" dirty="0" smtClean="0"/>
              <a:t> search compared with other searches)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Tightest limits:                                       (marginalized over NS orientation); above 55 Hz, can exclude sources with                      within 1 </a:t>
            </a:r>
            <a:r>
              <a:rPr lang="en-US" sz="2000" dirty="0" err="1" smtClean="0"/>
              <a:t>kpc</a:t>
            </a:r>
            <a:r>
              <a:rPr lang="en-US" sz="2000" dirty="0" smtClean="0"/>
              <a:t> of Earth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6709" y="648866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arXiv:XXXX.XXXXX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86" y="5925755"/>
            <a:ext cx="2027578" cy="298635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26" y="6248826"/>
            <a:ext cx="1022193" cy="25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43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works in progress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O1 analyses in the pipeline:</a:t>
            </a:r>
          </a:p>
          <a:p>
            <a:pPr lvl="1"/>
            <a:r>
              <a:rPr lang="en-US" dirty="0" smtClean="0"/>
              <a:t>Searches for SNRs (plausible NSs)</a:t>
            </a:r>
          </a:p>
          <a:p>
            <a:pPr lvl="1"/>
            <a:r>
              <a:rPr lang="en-US" dirty="0" smtClean="0"/>
              <a:t>High-frequency all-sky searches</a:t>
            </a:r>
          </a:p>
          <a:p>
            <a:pPr lvl="1"/>
            <a:r>
              <a:rPr lang="en-US" dirty="0" smtClean="0"/>
              <a:t>All-sky searches for NSs in binary systems</a:t>
            </a:r>
          </a:p>
          <a:p>
            <a:pPr lvl="1"/>
            <a:r>
              <a:rPr lang="en-US" dirty="0" smtClean="0"/>
              <a:t>“Narrowband” searches for GWs from known pulsars</a:t>
            </a:r>
          </a:p>
          <a:p>
            <a:pPr lvl="1"/>
            <a:r>
              <a:rPr lang="en-US" dirty="0"/>
              <a:t>“Spotlight” directional searches (e.g. Orion spur, galactic center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Searches for non-</a:t>
            </a:r>
            <a:r>
              <a:rPr lang="en-US" dirty="0" err="1" smtClean="0"/>
              <a:t>tensoral</a:t>
            </a:r>
            <a:r>
              <a:rPr lang="en-US" dirty="0" smtClean="0"/>
              <a:t> GWs from known pulsars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9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planned </a:t>
            </a:r>
            <a:r>
              <a:rPr lang="en-US" dirty="0" smtClean="0"/>
              <a:t>LIGO O2 observing </a:t>
            </a:r>
            <a:r>
              <a:rPr lang="en-US" dirty="0" smtClean="0"/>
              <a:t>run longer than O1 </a:t>
            </a:r>
            <a:r>
              <a:rPr lang="en-US" dirty="0" smtClean="0"/>
              <a:t>(9 months </a:t>
            </a:r>
            <a:r>
              <a:rPr lang="en-US" dirty="0" err="1" smtClean="0"/>
              <a:t>vs</a:t>
            </a:r>
            <a:r>
              <a:rPr lang="en-US" dirty="0" smtClean="0"/>
              <a:t> 4 months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LIGO site hardware changes have mitigated some of the combs of lines present in O1 data</a:t>
            </a:r>
          </a:p>
          <a:p>
            <a:pPr lvl="1"/>
            <a:r>
              <a:rPr lang="en-US" dirty="0" smtClean="0"/>
              <a:t>Sensitivity improvements, especially at low frequency at LIGO Livingston</a:t>
            </a:r>
          </a:p>
          <a:p>
            <a:r>
              <a:rPr lang="en-US" dirty="0" smtClean="0"/>
              <a:t>Investigations of algorithm enhancements, e.g. </a:t>
            </a:r>
            <a:r>
              <a:rPr lang="en-US" dirty="0" smtClean="0"/>
              <a:t>narrowband, Viterbi, </a:t>
            </a:r>
            <a:r>
              <a:rPr lang="en-US" dirty="0" err="1" smtClean="0"/>
              <a:t>TwoSpect</a:t>
            </a:r>
            <a:r>
              <a:rPr lang="en-US" dirty="0" smtClean="0"/>
              <a:t> search algorithms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54483" y="5934670"/>
            <a:ext cx="3965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talk by K. </a:t>
            </a:r>
            <a:r>
              <a:rPr lang="en-US" dirty="0" err="1" smtClean="0"/>
              <a:t>Kawabe</a:t>
            </a:r>
            <a:endParaRPr lang="en-US" dirty="0" smtClean="0"/>
          </a:p>
          <a:p>
            <a:r>
              <a:rPr lang="en-US" dirty="0" smtClean="0"/>
              <a:t>S. </a:t>
            </a:r>
            <a:r>
              <a:rPr lang="en-US" dirty="0" err="1" smtClean="0"/>
              <a:t>Mastrogiovanni</a:t>
            </a:r>
            <a:r>
              <a:rPr lang="en-US" dirty="0" smtClean="0"/>
              <a:t>, et al. CQG 34 135007</a:t>
            </a:r>
          </a:p>
          <a:p>
            <a:r>
              <a:rPr lang="en-US" dirty="0" smtClean="0"/>
              <a:t>E. Goetz and K. Riles, CQG 33 085007</a:t>
            </a:r>
          </a:p>
        </p:txBody>
      </p:sp>
    </p:spTree>
    <p:extLst>
      <p:ext uri="{BB962C8B-B14F-4D97-AF65-F5344CB8AC3E}">
        <p14:creationId xmlns:p14="http://schemas.microsoft.com/office/powerpoint/2010/main" val="3895842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LIGO and Virgo Collaborations have set forth a robust program to detect continuous gravitational waves</a:t>
            </a:r>
          </a:p>
          <a:p>
            <a:r>
              <a:rPr lang="en-US" dirty="0" smtClean="0"/>
              <a:t>Detecting one source would provide rich laboratory</a:t>
            </a:r>
          </a:p>
          <a:p>
            <a:r>
              <a:rPr lang="en-US" dirty="0" smtClean="0"/>
              <a:t>Critically important: improved detectors, sensitive algorithms, and continued collaboration with EM partners</a:t>
            </a:r>
          </a:p>
          <a:p>
            <a:r>
              <a:rPr lang="en-US" dirty="0" smtClean="0"/>
              <a:t>No detections yet, but we are searching hard</a:t>
            </a:r>
          </a:p>
          <a:p>
            <a:r>
              <a:rPr lang="en-US" dirty="0" smtClean="0"/>
              <a:t>Non-detections are probing interesting astrophysics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8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Transient </a:t>
            </a:r>
            <a:r>
              <a:rPr lang="en-US" dirty="0" err="1" smtClean="0"/>
              <a:t>vs</a:t>
            </a:r>
            <a:r>
              <a:rPr lang="en-US" dirty="0" smtClean="0"/>
              <a:t> continuous gravitational wave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Compact binary coalescence </a:t>
            </a:r>
            <a:r>
              <a:rPr lang="en-US" dirty="0" smtClean="0"/>
              <a:t>gravitational wave signals are </a:t>
            </a:r>
            <a:r>
              <a:rPr lang="en-US" b="1" dirty="0" smtClean="0">
                <a:solidFill>
                  <a:schemeClr val="accent3"/>
                </a:solidFill>
              </a:rPr>
              <a:t>strong but transient</a:t>
            </a:r>
          </a:p>
          <a:p>
            <a:endParaRPr lang="en-US" dirty="0"/>
          </a:p>
          <a:p>
            <a:r>
              <a:rPr lang="en-US" dirty="0" smtClean="0"/>
              <a:t>Cannot perform long duration studies of particular source</a:t>
            </a:r>
          </a:p>
          <a:p>
            <a:endParaRPr lang="en-US" dirty="0"/>
          </a:p>
          <a:p>
            <a:r>
              <a:rPr lang="en-US" b="1" dirty="0" smtClean="0"/>
              <a:t>Continuous</a:t>
            </a:r>
            <a:r>
              <a:rPr lang="en-US" dirty="0" smtClean="0"/>
              <a:t> gravitational wave signals are </a:t>
            </a:r>
            <a:r>
              <a:rPr lang="en-US" b="1" dirty="0" smtClean="0">
                <a:solidFill>
                  <a:schemeClr val="accent1"/>
                </a:solidFill>
              </a:rPr>
              <a:t>weak but persistent </a:t>
            </a:r>
            <a:r>
              <a:rPr lang="en-US" dirty="0" smtClean="0"/>
              <a:t>enabling long term studies of a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E7F-D4D8-C443-8179-251527DA33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0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gravitational </a:t>
            </a:r>
            <a:r>
              <a:rPr lang="en-US" dirty="0" smtClean="0"/>
              <a:t>waves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Radiation generated by time-varying </a:t>
            </a:r>
            <a:r>
              <a:rPr lang="en-US" dirty="0" err="1" smtClean="0"/>
              <a:t>quadrupolar</a:t>
            </a:r>
            <a:r>
              <a:rPr lang="en-US" dirty="0" smtClean="0"/>
              <a:t> mass-moment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Rapidly-rotating neutron star with equatorial </a:t>
            </a:r>
            <a:r>
              <a:rPr lang="en-US" dirty="0" err="1" smtClean="0"/>
              <a:t>ellipticity</a:t>
            </a:r>
            <a:r>
              <a:rPr lang="en-US" dirty="0" smtClean="0"/>
              <a:t> (tri-axial ellipsoid)</a:t>
            </a:r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18" y="2775079"/>
            <a:ext cx="2725749" cy="75193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00" y="2775079"/>
            <a:ext cx="432972" cy="33163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88" y="3322060"/>
            <a:ext cx="177379" cy="188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2777" y="2681903"/>
            <a:ext cx="2565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 of inertia tensor</a:t>
            </a:r>
          </a:p>
          <a:p>
            <a:endParaRPr lang="en-US" dirty="0"/>
          </a:p>
          <a:p>
            <a:r>
              <a:rPr lang="en-US" dirty="0" smtClean="0"/>
              <a:t>Distance to source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00" y="6149264"/>
            <a:ext cx="1929009" cy="348863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7" y="5031131"/>
            <a:ext cx="7856787" cy="74864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03" y="6011892"/>
            <a:ext cx="1760407" cy="624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43877" y="6157017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Equatorial </a:t>
            </a:r>
            <a:r>
              <a:rPr lang="en-US" dirty="0" err="1" smtClean="0"/>
              <a:t>ellipticity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36224" y="6574710"/>
            <a:ext cx="3826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P. </a:t>
            </a:r>
            <a:r>
              <a:rPr lang="en-US" sz="1200" dirty="0" err="1" smtClean="0"/>
              <a:t>Jaranowski</a:t>
            </a:r>
            <a:r>
              <a:rPr lang="en-US" sz="1200" dirty="0" smtClean="0"/>
              <a:t>, A. </a:t>
            </a:r>
            <a:r>
              <a:rPr lang="en-US" sz="1200" dirty="0" err="1" smtClean="0"/>
              <a:t>Królak</a:t>
            </a:r>
            <a:r>
              <a:rPr lang="en-US" sz="1200" dirty="0" smtClean="0"/>
              <a:t>, B. </a:t>
            </a:r>
            <a:r>
              <a:rPr lang="en-US" sz="1200" dirty="0" err="1" smtClean="0"/>
              <a:t>Schutz</a:t>
            </a:r>
            <a:r>
              <a:rPr lang="en-US" sz="1200" dirty="0" smtClean="0"/>
              <a:t>, Phys. Rev. D </a:t>
            </a:r>
            <a:r>
              <a:rPr lang="en-US" sz="1200" b="1" dirty="0" smtClean="0"/>
              <a:t>58</a:t>
            </a:r>
            <a:r>
              <a:rPr lang="en-US" sz="1200" dirty="0" smtClean="0"/>
              <a:t> 063001</a:t>
            </a:r>
            <a:endParaRPr lang="en-US" sz="1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7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gravitational waves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Continuous GWs are nearly monochromatic sinusoidal waves</a:t>
            </a:r>
          </a:p>
          <a:p>
            <a:r>
              <a:rPr lang="en-US" dirty="0" smtClean="0"/>
              <a:t>Plausible breaking strain of NS matter:</a:t>
            </a:r>
          </a:p>
          <a:p>
            <a:pPr lvl="1"/>
            <a:r>
              <a:rPr lang="en-US" dirty="0" smtClean="0"/>
              <a:t>Normal nuclear matter</a:t>
            </a:r>
          </a:p>
          <a:p>
            <a:pPr lvl="1"/>
            <a:r>
              <a:rPr lang="en-US" dirty="0" smtClean="0"/>
              <a:t>Hybrid (hadron-quark core)</a:t>
            </a:r>
          </a:p>
          <a:p>
            <a:pPr lvl="1"/>
            <a:r>
              <a:rPr lang="en-US" dirty="0" smtClean="0"/>
              <a:t>Quark star</a:t>
            </a:r>
          </a:p>
          <a:p>
            <a:r>
              <a:rPr lang="en-US" dirty="0" smtClean="0"/>
              <a:t>Gravitational wave emission strength and frequency depends on </a:t>
            </a:r>
            <a:r>
              <a:rPr lang="en-US" dirty="0" smtClean="0"/>
              <a:t>mechanism, ex:</a:t>
            </a:r>
          </a:p>
          <a:p>
            <a:pPr lvl="1"/>
            <a:r>
              <a:rPr lang="en-US" dirty="0" smtClean="0"/>
              <a:t>Tri-axial ellipsoid</a:t>
            </a:r>
          </a:p>
          <a:p>
            <a:pPr lvl="1"/>
            <a:r>
              <a:rPr lang="en-US" dirty="0" smtClean="0"/>
              <a:t>r-mode fluid oscillations</a:t>
            </a:r>
          </a:p>
          <a:p>
            <a:pPr lvl="1"/>
            <a:r>
              <a:rPr lang="en-US" dirty="0" smtClean="0"/>
              <a:t>Free-precession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398" y="2803540"/>
            <a:ext cx="1329233" cy="33477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398" y="3220785"/>
            <a:ext cx="1329233" cy="33477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398" y="3621535"/>
            <a:ext cx="1319388" cy="334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991" y="6466233"/>
            <a:ext cx="495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 Johnson-McDaniel</a:t>
            </a:r>
            <a:r>
              <a:rPr lang="en-US" dirty="0"/>
              <a:t> </a:t>
            </a:r>
            <a:r>
              <a:rPr lang="en-US" dirty="0" smtClean="0"/>
              <a:t>and B. Owen, PRD 87 </a:t>
            </a:r>
            <a:r>
              <a:rPr lang="is-IS" dirty="0"/>
              <a:t>129903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398" y="4897705"/>
            <a:ext cx="1589662" cy="287492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398" y="5326590"/>
            <a:ext cx="1950284" cy="287492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398" y="5727462"/>
            <a:ext cx="2141521" cy="26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3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we search for continuous gravitational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Just one system would provide a rich laboratory!</a:t>
            </a:r>
          </a:p>
          <a:p>
            <a:pPr lvl="1"/>
            <a:r>
              <a:rPr lang="en-US" dirty="0" smtClean="0"/>
              <a:t>Neutron star equation of state?</a:t>
            </a:r>
          </a:p>
          <a:p>
            <a:pPr lvl="1"/>
            <a:r>
              <a:rPr lang="en-US" dirty="0" smtClean="0"/>
              <a:t>Maximum </a:t>
            </a:r>
            <a:r>
              <a:rPr lang="en-US" dirty="0" err="1" smtClean="0"/>
              <a:t>ellipticity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Does NS have exotic states of matter?</a:t>
            </a:r>
          </a:p>
          <a:p>
            <a:pPr lvl="1"/>
            <a:r>
              <a:rPr lang="en-US" dirty="0" smtClean="0"/>
              <a:t>Maximum mass of a neutron star?</a:t>
            </a:r>
          </a:p>
          <a:p>
            <a:pPr lvl="1"/>
            <a:r>
              <a:rPr lang="en-US" dirty="0" smtClean="0"/>
              <a:t>How fast can a neutron star spin?</a:t>
            </a:r>
          </a:p>
          <a:p>
            <a:pPr lvl="1"/>
            <a:r>
              <a:rPr lang="en-US" dirty="0" smtClean="0"/>
              <a:t>Other tests of General Relativity</a:t>
            </a:r>
          </a:p>
          <a:p>
            <a:pPr lvl="1"/>
            <a:r>
              <a:rPr lang="en-US" dirty="0" smtClean="0"/>
              <a:t>NS dynamics</a:t>
            </a:r>
          </a:p>
          <a:p>
            <a:pPr lvl="1"/>
            <a:r>
              <a:rPr lang="en-US" dirty="0" smtClean="0"/>
              <a:t>Implications for population models</a:t>
            </a:r>
          </a:p>
          <a:p>
            <a:pPr lvl="1"/>
            <a:r>
              <a:rPr lang="en-US" dirty="0" smtClean="0"/>
              <a:t>Stochastic background of GWs from</a:t>
            </a:r>
            <a:br>
              <a:rPr lang="en-US" dirty="0" smtClean="0"/>
            </a:br>
            <a:r>
              <a:rPr lang="en-US" dirty="0" smtClean="0"/>
              <a:t>spinning neutron stars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32" y="2126929"/>
            <a:ext cx="2241564" cy="226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33" y="4542089"/>
            <a:ext cx="3026038" cy="2315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20" y="6058924"/>
            <a:ext cx="49552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Images:</a:t>
            </a:r>
          </a:p>
          <a:p>
            <a:r>
              <a:rPr lang="en-US" sz="1400" dirty="0">
                <a:hlinkClick r:id="rId4"/>
              </a:rPr>
              <a:t>http://www.mpifr-bonn.mpg.de/research/fundamental/</a:t>
            </a:r>
            <a:r>
              <a:rPr lang="en-US" sz="1400" dirty="0" smtClean="0">
                <a:hlinkClick r:id="rId4"/>
              </a:rPr>
              <a:t>forces</a:t>
            </a:r>
            <a:endParaRPr lang="en-US" sz="1400" dirty="0" smtClean="0"/>
          </a:p>
          <a:p>
            <a:r>
              <a:rPr lang="en-US" sz="1400" dirty="0">
                <a:hlinkClick r:id="rId5"/>
              </a:rPr>
              <a:t>http://sci.esa.int/loft/49338-equation-of-state-for-neutron-stars</a:t>
            </a:r>
            <a:r>
              <a:rPr lang="en-US" sz="1400" dirty="0" smtClean="0">
                <a:hlinkClick r:id="rId5"/>
              </a:rPr>
              <a:t>/</a:t>
            </a:r>
            <a:endParaRPr lang="en-US" sz="1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4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wave search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Targeted search (known pulsars)</a:t>
            </a:r>
          </a:p>
          <a:p>
            <a:pPr lvl="1"/>
            <a:r>
              <a:rPr lang="en-US" dirty="0" smtClean="0"/>
              <a:t>“Know everything” (in principle)</a:t>
            </a:r>
          </a:p>
          <a:p>
            <a:endParaRPr lang="en-US" dirty="0" smtClean="0"/>
          </a:p>
          <a:p>
            <a:r>
              <a:rPr lang="en-US" dirty="0" smtClean="0"/>
              <a:t>Directed search (</a:t>
            </a:r>
            <a:r>
              <a:rPr lang="en-US" dirty="0" err="1" smtClean="0"/>
              <a:t>Cas</a:t>
            </a:r>
            <a:r>
              <a:rPr lang="en-US" dirty="0" smtClean="0"/>
              <a:t> A, galactic center, </a:t>
            </a:r>
            <a:r>
              <a:rPr lang="en-US" dirty="0" err="1" smtClean="0"/>
              <a:t>Sco</a:t>
            </a:r>
            <a:r>
              <a:rPr lang="en-US" dirty="0" smtClean="0"/>
              <a:t> X-1, etc.)</a:t>
            </a:r>
          </a:p>
          <a:p>
            <a:pPr lvl="1"/>
            <a:r>
              <a:rPr lang="en-US" dirty="0" smtClean="0"/>
              <a:t>“Know something”</a:t>
            </a:r>
          </a:p>
          <a:p>
            <a:endParaRPr lang="en-US" dirty="0" smtClean="0"/>
          </a:p>
          <a:p>
            <a:r>
              <a:rPr lang="en-US" dirty="0" smtClean="0"/>
              <a:t>All-sky (“blind”) search</a:t>
            </a:r>
          </a:p>
          <a:p>
            <a:pPr lvl="1"/>
            <a:r>
              <a:rPr lang="en-US" dirty="0" smtClean="0"/>
              <a:t>“Know nothing”</a:t>
            </a:r>
          </a:p>
        </p:txBody>
      </p:sp>
      <p:sp>
        <p:nvSpPr>
          <p:cNvPr id="4" name="Down Arrow 3"/>
          <p:cNvSpPr/>
          <p:nvPr/>
        </p:nvSpPr>
        <p:spPr>
          <a:xfrm>
            <a:off x="8686800" y="1907450"/>
            <a:ext cx="262292" cy="3303972"/>
          </a:xfrm>
          <a:prstGeom prst="downArrow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8656" y="5525999"/>
            <a:ext cx="20104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Increasing</a:t>
            </a:r>
          </a:p>
          <a:p>
            <a:r>
              <a:rPr lang="en-US" sz="2400" dirty="0">
                <a:solidFill>
                  <a:srgbClr val="3366FF"/>
                </a:solidFill>
              </a:rPr>
              <a:t>c</a:t>
            </a:r>
            <a:r>
              <a:rPr lang="en-US" sz="2400" dirty="0" smtClean="0">
                <a:solidFill>
                  <a:srgbClr val="3366FF"/>
                </a:solidFill>
              </a:rPr>
              <a:t>omputational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costs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2352" y="5211422"/>
            <a:ext cx="911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?</a:t>
            </a:r>
            <a:endParaRPr lang="en-US" sz="8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312" y="1746700"/>
            <a:ext cx="1365890" cy="1365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147" y="3853045"/>
            <a:ext cx="1450330" cy="11050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8049" y="6356350"/>
            <a:ext cx="2493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Images: NASA/</a:t>
            </a:r>
            <a:r>
              <a:rPr lang="en-US" dirty="0" err="1" smtClean="0"/>
              <a:t>STSci</a:t>
            </a:r>
            <a:r>
              <a:rPr lang="en-US" dirty="0" smtClean="0"/>
              <a:t>/ESA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7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wave analysis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GW detectors are on the Earth: Doppler effect</a:t>
            </a:r>
          </a:p>
          <a:p>
            <a:pPr lvl="1"/>
            <a:r>
              <a:rPr lang="en-US" dirty="0" smtClean="0"/>
              <a:t>Correct for the rotation and orbit of the Earth for every sky location you want to observe</a:t>
            </a:r>
          </a:p>
        </p:txBody>
      </p:sp>
      <p:pic>
        <p:nvPicPr>
          <p:cNvPr id="4" name="Picture 3" descr="signalWithDopplerShif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88" y="3292736"/>
            <a:ext cx="4155266" cy="3116450"/>
          </a:xfrm>
          <a:prstGeom prst="rect">
            <a:avLst/>
          </a:prstGeom>
        </p:spPr>
      </p:pic>
      <p:pic>
        <p:nvPicPr>
          <p:cNvPr id="5" name="Picture 4" descr="signalWithDopplerShift_zoo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74" y="3292736"/>
            <a:ext cx="4155268" cy="31164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49852" y="3931016"/>
            <a:ext cx="165659" cy="151864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6" idx="0"/>
          </p:cNvCxnSpPr>
          <p:nvPr/>
        </p:nvCxnSpPr>
        <p:spPr>
          <a:xfrm flipV="1">
            <a:off x="1932682" y="3558262"/>
            <a:ext cx="3092290" cy="37275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2"/>
          </p:cNvCxnSpPr>
          <p:nvPr/>
        </p:nvCxnSpPr>
        <p:spPr>
          <a:xfrm>
            <a:off x="1932682" y="4082880"/>
            <a:ext cx="3092290" cy="1918997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0AB0-1709-B74B-85D7-AAC8CD5DCA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Electromagnetically observed pulsars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436" y="16002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ATNF catalog (as of July 2017): 623 pulsars </a:t>
            </a:r>
            <a:r>
              <a:rPr lang="en-US" dirty="0"/>
              <a:t>spinning faster than </a:t>
            </a:r>
            <a:r>
              <a:rPr lang="en-US" dirty="0" smtClean="0"/>
              <a:t>5 Hz</a:t>
            </a:r>
          </a:p>
          <a:p>
            <a:r>
              <a:rPr lang="en-US" dirty="0" smtClean="0"/>
              <a:t>Of these, 258 are in binary systems (&gt;40%)</a:t>
            </a:r>
          </a:p>
          <a:p>
            <a:r>
              <a:rPr lang="en-US" dirty="0" smtClean="0"/>
              <a:t>Emission of gravitational waves (&gt;10 Hz) is in the most sensitive region of the LIGO/Virgo frequency band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BC7C-FC34-D645-B31E-A2EEC4B8BAB2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392093"/>
            <a:ext cx="3048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ATNF pulsar catalog (July 2017)</a:t>
            </a:r>
            <a:endParaRPr lang="en-US" sz="1400" dirty="0"/>
          </a:p>
        </p:txBody>
      </p:sp>
      <p:pic>
        <p:nvPicPr>
          <p:cNvPr id="11" name="Picture 10" descr="atnfPlot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4571" r="7571" b="-571"/>
          <a:stretch/>
        </p:blipFill>
        <p:spPr>
          <a:xfrm>
            <a:off x="4188042" y="1832551"/>
            <a:ext cx="4955958" cy="396476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059470" y="1993301"/>
            <a:ext cx="0" cy="32861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96608" y="3325745"/>
            <a:ext cx="126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J0537-6910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45438" y="3012174"/>
            <a:ext cx="382219" cy="341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80684" y="1973060"/>
            <a:ext cx="1249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Crab pulsar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012162" y="2342392"/>
            <a:ext cx="234683" cy="4141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46215" y="194692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Vela pulsar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732581" y="2316256"/>
            <a:ext cx="176528" cy="524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50120" y="4817927"/>
            <a:ext cx="205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Advanced detectors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5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Spin-down limit on GW emission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Neutron stars spin down (lose energy)</a:t>
            </a:r>
          </a:p>
          <a:p>
            <a:r>
              <a:rPr lang="en-US" dirty="0" smtClean="0"/>
              <a:t>Equate rate of radiated energy to the energy of a gravitational wave from tri-axial ellipsoid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Useful benchmark “spin-down limit”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67179"/>
            <a:ext cx="8686800" cy="8025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2B9A-B695-404E-BE39-16F6C36D7A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19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3857</TotalTime>
  <Words>1118</Words>
  <Application>Microsoft Macintosh PowerPoint</Application>
  <PresentationFormat>On-screen Show (4:3)</PresentationFormat>
  <Paragraphs>161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Searches for continuous gravitational waves in the advanced detector era</vt:lpstr>
      <vt:lpstr>Transient vs continuous gravitational wave signals</vt:lpstr>
      <vt:lpstr>Continuous gravitational waves (1)</vt:lpstr>
      <vt:lpstr>Continuous gravitational waves (2)</vt:lpstr>
      <vt:lpstr>Why we search for continuous gravitational waves</vt:lpstr>
      <vt:lpstr>Continuous wave search strategies</vt:lpstr>
      <vt:lpstr>Continuous wave analysis considerations</vt:lpstr>
      <vt:lpstr>Electromagnetically observed pulsars</vt:lpstr>
      <vt:lpstr>Spin-down limit on GW emission</vt:lpstr>
      <vt:lpstr>Recent results: O1 targeted search</vt:lpstr>
      <vt:lpstr>Torque-balance limit</vt:lpstr>
      <vt:lpstr>Recent results: O1 searches for Sco X-1</vt:lpstr>
      <vt:lpstr>Recent results: O1 all-sky, isolated neutron star search</vt:lpstr>
      <vt:lpstr>Recent results: O1 all-sky isolated neutron star search reach</vt:lpstr>
      <vt:lpstr>Recent results: O1 all-sky isolated low-frequency Einstein@home search</vt:lpstr>
      <vt:lpstr>Other works in progress</vt:lpstr>
      <vt:lpstr>Outlook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Searches for continuous gravitational waves in the advanced detector era</dc:title>
  <dc:creator>Evan</dc:creator>
  <cp:lastModifiedBy>Evan</cp:lastModifiedBy>
  <cp:revision>41</cp:revision>
  <dcterms:created xsi:type="dcterms:W3CDTF">2017-06-26T18:29:41Z</dcterms:created>
  <dcterms:modified xsi:type="dcterms:W3CDTF">2017-07-07T14:27:34Z</dcterms:modified>
</cp:coreProperties>
</file>