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1"/>
  </p:notesMasterIdLst>
  <p:sldIdLst>
    <p:sldId id="266" r:id="rId2"/>
    <p:sldId id="289" r:id="rId3"/>
    <p:sldId id="259" r:id="rId4"/>
    <p:sldId id="260" r:id="rId5"/>
    <p:sldId id="280" r:id="rId6"/>
    <p:sldId id="273" r:id="rId7"/>
    <p:sldId id="265" r:id="rId8"/>
    <p:sldId id="281" r:id="rId9"/>
    <p:sldId id="282" r:id="rId10"/>
    <p:sldId id="283" r:id="rId11"/>
    <p:sldId id="284" r:id="rId12"/>
    <p:sldId id="278" r:id="rId13"/>
    <p:sldId id="288" r:id="rId14"/>
    <p:sldId id="286" r:id="rId15"/>
    <p:sldId id="285" r:id="rId16"/>
    <p:sldId id="287" r:id="rId17"/>
    <p:sldId id="261" r:id="rId18"/>
    <p:sldId id="272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EC4DD-5382-8B41-A2E2-B9F95376DD8A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1F40-9114-BC48-9F71-0EE8D0700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4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3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7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7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9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67FB-164C-4A0D-9D86-7E585DDDF6D2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A68D-8EDF-4DED-BA6C-DB4E4523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3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59" t="26611" r="44637" b="48056"/>
          <a:stretch/>
        </p:blipFill>
        <p:spPr>
          <a:xfrm>
            <a:off x="1074142" y="2276872"/>
            <a:ext cx="7026250" cy="289556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2"/>
          <a:srcRect l="67943" t="26611" r="11874" b="48056"/>
          <a:stretch/>
        </p:blipFill>
        <p:spPr>
          <a:xfrm>
            <a:off x="4139952" y="4365104"/>
            <a:ext cx="970682" cy="873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54" y="332656"/>
            <a:ext cx="903463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Multi-Mode Thermal Noise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Experiment, MIT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6444044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Slawek</a:t>
            </a:r>
            <a:r>
              <a:rPr lang="en-US" dirty="0" smtClean="0"/>
              <a:t> Gras, Matthew Evans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75656" y="5180999"/>
            <a:ext cx="62183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different way of looking</a:t>
            </a:r>
          </a:p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at Coating thermal noise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242088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G1700820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93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" y="116632"/>
            <a:ext cx="8875776" cy="6858000"/>
          </a:xfrm>
          <a:prstGeom prst="rect">
            <a:avLst/>
          </a:prstGeom>
        </p:spPr>
      </p:pic>
      <p:pic>
        <p:nvPicPr>
          <p:cNvPr id="4" name="Picture 3" descr="CTNspecv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39453" r="8556" b="12338"/>
          <a:stretch/>
        </p:blipFill>
        <p:spPr>
          <a:xfrm>
            <a:off x="1374318" y="821242"/>
            <a:ext cx="4131654" cy="525414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516216" y="1385392"/>
            <a:ext cx="1008112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52120" y="3545632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8144" y="2897560"/>
            <a:ext cx="1197826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Slope</a:t>
            </a:r>
          </a:p>
          <a:p>
            <a:pPr algn="ctr"/>
            <a:r>
              <a:rPr lang="en-US" dirty="0" smtClean="0"/>
              <a:t>measured!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91418"/>
              </p:ext>
            </p:extLst>
          </p:nvPr>
        </p:nvGraphicFramePr>
        <p:xfrm>
          <a:off x="1455026" y="4913784"/>
          <a:ext cx="4989182" cy="99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5" imgW="2413000" imgH="482600" progId="Equation.3">
                  <p:embed/>
                </p:oleObj>
              </mc:Choice>
              <mc:Fallback>
                <p:oleObj name="Equation" r:id="rId5" imgW="2413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5026" y="4913784"/>
                        <a:ext cx="4989182" cy="9981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15" name="Picture 14"/>
            <p:cNvPicPr/>
            <p:nvPr/>
          </p:nvPicPr>
          <p:blipFill rotWithShape="1">
            <a:blip r:embed="rId7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48464" y="6519446"/>
              <a:ext cx="392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63888" y="404664"/>
            <a:ext cx="216024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/>
          <p:cNvPicPr/>
          <p:nvPr/>
        </p:nvPicPr>
        <p:blipFill rotWithShape="1">
          <a:blip r:embed="rId7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187624" y="-27384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Advanced LIGO End Test Mass witness sample: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igher SNR allows us to measure CTN slope</a:t>
            </a:r>
            <a:endParaRPr lang="en-US" sz="2400" dirty="0"/>
          </a:p>
        </p:txBody>
      </p:sp>
      <p:pic>
        <p:nvPicPr>
          <p:cNvPr id="20" name="Picture 19" descr="a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8420" r="85878" b="86911"/>
          <a:stretch/>
        </p:blipFill>
        <p:spPr>
          <a:xfrm>
            <a:off x="827584" y="732553"/>
            <a:ext cx="524255" cy="320183"/>
          </a:xfrm>
          <a:prstGeom prst="rect">
            <a:avLst/>
          </a:prstGeom>
        </p:spPr>
      </p:pic>
      <p:pic>
        <p:nvPicPr>
          <p:cNvPr id="21" name="Picture 20" descr="a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9" t="92443" r="46195" b="3566"/>
          <a:stretch/>
        </p:blipFill>
        <p:spPr>
          <a:xfrm>
            <a:off x="4355976" y="6309320"/>
            <a:ext cx="383961" cy="273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8304" y="4653136"/>
            <a:ext cx="1728192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different </a:t>
            </a:r>
            <a:r>
              <a:rPr lang="en-US" dirty="0" err="1" smtClean="0"/>
              <a:t>aLIGO</a:t>
            </a:r>
            <a:r>
              <a:rPr lang="en-US" dirty="0" smtClean="0"/>
              <a:t> samples measured, similar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08112"/>
            <a:ext cx="70866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8880" y="2628200"/>
            <a:ext cx="10152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~ f</a:t>
            </a:r>
            <a:r>
              <a:rPr lang="en-US" sz="3200" baseline="30000" dirty="0"/>
              <a:t> </a:t>
            </a:r>
            <a:r>
              <a:rPr lang="en-US" sz="3200" baseline="30000" dirty="0" smtClean="0"/>
              <a:t>0.1</a:t>
            </a:r>
            <a:endParaRPr lang="en-US" sz="32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2564904"/>
            <a:ext cx="3261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Tantala</a:t>
            </a:r>
            <a:r>
              <a:rPr lang="en-US" sz="3200" dirty="0" smtClean="0"/>
              <a:t> Loss Angle</a:t>
            </a:r>
            <a:endParaRPr lang="en-US" sz="32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8028384" y="3773428"/>
            <a:ext cx="704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3.2</a:t>
            </a:r>
            <a:endParaRPr lang="en-US" sz="32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8028384" y="2988240"/>
            <a:ext cx="704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4.0</a:t>
            </a:r>
            <a:endParaRPr lang="en-US" sz="32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8028384" y="4572416"/>
            <a:ext cx="7042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2.5</a:t>
            </a:r>
            <a:endParaRPr lang="en-US" sz="3200" baseline="300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13" name="Picture 12"/>
            <p:cNvPicPr/>
            <p:nvPr/>
          </p:nvPicPr>
          <p:blipFill rotWithShape="1">
            <a:blip r:embed="rId3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48464" y="6519446"/>
              <a:ext cx="392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1187624" y="-27384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Measured CTN slope consistent with           </a:t>
            </a:r>
          </a:p>
          <a:p>
            <a:r>
              <a:rPr lang="en-US" sz="2400" dirty="0" smtClean="0"/>
              <a:t>LMA measurements of </a:t>
            </a:r>
            <a:r>
              <a:rPr lang="en-US" sz="2400" dirty="0" err="1" smtClean="0"/>
              <a:t>tantala</a:t>
            </a:r>
            <a:r>
              <a:rPr lang="en-US" sz="2400" dirty="0" smtClean="0"/>
              <a:t> loss angle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19672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Granata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0"/>
            <a:ext cx="9144000" cy="47908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9" name="Picture 8"/>
            <p:cNvPicPr/>
            <p:nvPr/>
          </p:nvPicPr>
          <p:blipFill rotWithShape="1">
            <a:blip r:embed="rId4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48464" y="6519446"/>
              <a:ext cx="392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87624" y="-27384"/>
            <a:ext cx="70567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easurement on LMA coating </a:t>
            </a:r>
            <a:r>
              <a:rPr lang="en-US" sz="2400" dirty="0"/>
              <a:t>'x2-doped</a:t>
            </a:r>
            <a:r>
              <a:rPr lang="en-US" sz="1600" dirty="0"/>
              <a:t>' </a:t>
            </a:r>
            <a:r>
              <a:rPr lang="en-US" sz="1600" dirty="0" smtClean="0"/>
              <a:t> (see </a:t>
            </a:r>
            <a:r>
              <a:rPr lang="en-US" sz="1600" dirty="0" err="1" smtClean="0"/>
              <a:t>Granata’s</a:t>
            </a:r>
            <a:r>
              <a:rPr lang="en-US" sz="1600" dirty="0" smtClean="0"/>
              <a:t> talk)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50991"/>
              </p:ext>
            </p:extLst>
          </p:nvPr>
        </p:nvGraphicFramePr>
        <p:xfrm>
          <a:off x="1331640" y="1412776"/>
          <a:ext cx="46545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5" imgW="2400300" imgH="482600" progId="Equation.3">
                  <p:embed/>
                </p:oleObj>
              </mc:Choice>
              <mc:Fallback>
                <p:oleObj name="Equation" r:id="rId5" imgW="2400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412776"/>
                        <a:ext cx="4654550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60212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slope (</a:t>
            </a:r>
            <a:r>
              <a:rPr lang="en-US" dirty="0"/>
              <a:t>~ f</a:t>
            </a:r>
            <a:r>
              <a:rPr lang="en-US" baseline="30000" dirty="0"/>
              <a:t> </a:t>
            </a:r>
            <a:r>
              <a:rPr lang="en-US" baseline="30000" dirty="0" smtClean="0"/>
              <a:t>0.45</a:t>
            </a:r>
            <a:r>
              <a:rPr lang="en-US" dirty="0" smtClean="0"/>
              <a:t>) as Advanced LIGO witness sample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226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48464" y="6519446"/>
            <a:ext cx="288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9" name="Picture 8"/>
            <p:cNvPicPr/>
            <p:nvPr/>
          </p:nvPicPr>
          <p:blipFill rotWithShape="1">
            <a:blip r:embed="rId3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48464" y="6519446"/>
              <a:ext cx="392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13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187624" y="-27384"/>
            <a:ext cx="70567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 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easurement on Lincoln Lab coating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4" y="748047"/>
            <a:ext cx="7180952" cy="53619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602128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slope (</a:t>
            </a:r>
            <a:r>
              <a:rPr lang="en-US" dirty="0"/>
              <a:t>~ f</a:t>
            </a:r>
            <a:r>
              <a:rPr lang="en-US" baseline="30000" dirty="0"/>
              <a:t> </a:t>
            </a:r>
            <a:r>
              <a:rPr lang="en-US" baseline="30000" dirty="0" smtClean="0"/>
              <a:t>0.47</a:t>
            </a:r>
            <a:r>
              <a:rPr lang="en-US" dirty="0" smtClean="0"/>
              <a:t>) , CTN ~25% higher than </a:t>
            </a:r>
            <a:r>
              <a:rPr lang="en-US" dirty="0" err="1" smtClean="0"/>
              <a:t>aLIGO</a:t>
            </a:r>
            <a:r>
              <a:rPr lang="en-US" dirty="0" smtClean="0"/>
              <a:t> witness sample </a:t>
            </a:r>
            <a:endParaRPr lang="en-US" baseline="30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46342"/>
              </p:ext>
            </p:extLst>
          </p:nvPr>
        </p:nvGraphicFramePr>
        <p:xfrm>
          <a:off x="4321677" y="2974001"/>
          <a:ext cx="2916262" cy="61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5" imgW="2361960" imgH="495000" progId="Equation.3">
                  <p:embed/>
                </p:oleObj>
              </mc:Choice>
              <mc:Fallback>
                <p:oleObj name="Equation" r:id="rId5" imgW="2361960" imgH="4950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1677" y="2974001"/>
                        <a:ext cx="2916262" cy="6105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924515" y="1241826"/>
            <a:ext cx="395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Coating: </a:t>
            </a:r>
            <a:r>
              <a:rPr lang="el-GR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/4, (1H 1L)18 1H 2L @1064nm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471683" y="2285662"/>
            <a:ext cx="184018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n-US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n=2.10099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0345" y="2564904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SiO</a:t>
            </a:r>
            <a:r>
              <a:rPr lang="en-US" baseline="-25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n=1.47987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008365" y="1641574"/>
            <a:ext cx="36775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 dep. = 120 C, </a:t>
            </a:r>
            <a:r>
              <a:rPr lang="en-US" dirty="0" smtClean="0"/>
              <a:t>1.885 </a:t>
            </a:r>
            <a:r>
              <a:rPr lang="en-US" dirty="0"/>
              <a:t>A/sec for 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1.934 A/sec  </a:t>
            </a:r>
            <a:r>
              <a:rPr lang="en-US" dirty="0"/>
              <a:t>for Ta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48464" y="6519446"/>
            <a:ext cx="288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9" name="Picture 8"/>
            <p:cNvPicPr/>
            <p:nvPr/>
          </p:nvPicPr>
          <p:blipFill rotWithShape="1">
            <a:blip r:embed="rId2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48464" y="6519446"/>
              <a:ext cx="392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13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87624" y="-27384"/>
            <a:ext cx="70567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On-going collaborations and future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MIT Lincoln Laboratory: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oating machine that allows production of new coating designs</a:t>
            </a:r>
          </a:p>
          <a:p>
            <a:pPr marL="742950" lvl="1" indent="-285750">
              <a:buFont typeface="Wingdings" charset="0"/>
              <a:buChar char="è"/>
            </a:pPr>
            <a:r>
              <a:rPr lang="en-US" dirty="0" smtClean="0">
                <a:sym typeface="Wingdings"/>
              </a:rPr>
              <a:t>Quick turnaround of coating production</a:t>
            </a:r>
          </a:p>
          <a:p>
            <a:pPr lvl="1"/>
            <a:endParaRPr lang="en-US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LMA (more details in </a:t>
            </a:r>
            <a:r>
              <a:rPr lang="en-US" dirty="0" err="1" smtClean="0">
                <a:sym typeface="Wingdings"/>
              </a:rPr>
              <a:t>Granata’s</a:t>
            </a:r>
            <a:r>
              <a:rPr lang="en-US" dirty="0" smtClean="0">
                <a:sym typeface="Wingdings"/>
              </a:rPr>
              <a:t> talk)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Coming next: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study of CTN </a:t>
            </a:r>
            <a:r>
              <a:rPr lang="en-US" dirty="0" err="1" smtClean="0">
                <a:sym typeface="Wingdings"/>
              </a:rPr>
              <a:t>vs</a:t>
            </a:r>
            <a:r>
              <a:rPr lang="en-US" dirty="0" smtClean="0">
                <a:sym typeface="Wingdings"/>
              </a:rPr>
              <a:t> beam spot size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study of interface </a:t>
            </a:r>
            <a:r>
              <a:rPr lang="en-US" dirty="0" smtClean="0"/>
              <a:t>losses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easurement of crystalline coatings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48464" y="6519446"/>
            <a:ext cx="288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9" name="Picture 8"/>
            <p:cNvPicPr/>
            <p:nvPr/>
          </p:nvPicPr>
          <p:blipFill rotWithShape="1">
            <a:blip r:embed="rId2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48464" y="6519446"/>
              <a:ext cx="392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14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187624" y="-27384"/>
            <a:ext cx="705678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2088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lvl="1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o </a:t>
            </a:r>
            <a:r>
              <a:rPr lang="en-US" dirty="0"/>
              <a:t>far the MIT multi-mode coating thermal noise experiment has measured two </a:t>
            </a:r>
            <a:r>
              <a:rPr lang="en-US" dirty="0" err="1"/>
              <a:t>aLIGO</a:t>
            </a:r>
            <a:r>
              <a:rPr lang="en-US" dirty="0"/>
              <a:t> samples, </a:t>
            </a:r>
            <a:r>
              <a:rPr lang="en-US" dirty="0" smtClean="0"/>
              <a:t>one LMA </a:t>
            </a:r>
            <a:r>
              <a:rPr lang="en-US" dirty="0"/>
              <a:t>sample, and </a:t>
            </a:r>
            <a:r>
              <a:rPr lang="en-US" dirty="0" smtClean="0"/>
              <a:t>one test coating from Lincoln Lab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Improved experiment readout allows measurements with high SNR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Recent results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improved measurement of Advanced LIGO samples shows slope ~ </a:t>
            </a:r>
            <a:r>
              <a:rPr lang="en-US" dirty="0"/>
              <a:t>f</a:t>
            </a:r>
            <a:r>
              <a:rPr lang="en-US" baseline="30000" dirty="0"/>
              <a:t> </a:t>
            </a:r>
            <a:r>
              <a:rPr lang="en-US" baseline="30000" dirty="0" smtClean="0"/>
              <a:t>0.45</a:t>
            </a:r>
            <a:endParaRPr lang="en-US" baseline="30000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ame slope observed in new LMA coating design (4% higher noise in amplitude over Advanced LIGO sample)</a:t>
            </a:r>
          </a:p>
          <a:p>
            <a:pPr lvl="1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Transitioning to “facility” mode: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We can measure any 1” flat high reflector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Mirror swap + measurement now take one day, very quick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IF YOU HAVE A NEW COATING TO TEST, LET ME KNOW!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970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76" y="6516052"/>
            <a:ext cx="369183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W. Yam, S. Gras, M. Evans, Budapest 2015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60728" y="5805264"/>
            <a:ext cx="37112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one laser, 2 AOMs: 3 different frequencies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mix of fiber and free space optics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0165" y="2636912"/>
            <a:ext cx="1652315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HOM readout is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transmission PDH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556792"/>
            <a:ext cx="1896573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CTN readout is HOM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light beat-note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464" y="6519446"/>
            <a:ext cx="3926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73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Coating Thermal Noise</a:t>
            </a:r>
            <a:br>
              <a:rPr lang="en-US" dirty="0" smtClean="0"/>
            </a:br>
            <a:r>
              <a:rPr lang="en-US" dirty="0" smtClean="0"/>
              <a:t>in TEM02 - TEM20 signal</a:t>
            </a:r>
            <a:endParaRPr lang="en-US" dirty="0"/>
          </a:p>
        </p:txBody>
      </p:sp>
      <p:pic>
        <p:nvPicPr>
          <p:cNvPr id="4" name="Picture 3" descr="folded_cavity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1" t="67852" r="20062" b="6539"/>
          <a:stretch/>
        </p:blipFill>
        <p:spPr>
          <a:xfrm>
            <a:off x="35496" y="4290399"/>
            <a:ext cx="1944216" cy="1874905"/>
          </a:xfrm>
          <a:prstGeom prst="rect">
            <a:avLst/>
          </a:prstGeom>
        </p:spPr>
      </p:pic>
      <p:pic>
        <p:nvPicPr>
          <p:cNvPr id="5" name="Picture 4" descr="CTN_HOM_dif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17032"/>
            <a:ext cx="3024336" cy="3030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16530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6381328"/>
            <a:ext cx="228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(Intensity Difference)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5624" t="37444" r="12830" b="37428"/>
          <a:stretch/>
        </p:blipFill>
        <p:spPr>
          <a:xfrm>
            <a:off x="5197789" y="3392638"/>
            <a:ext cx="3910715" cy="34207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6309320"/>
            <a:ext cx="153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Levin Pressure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70201"/>
              </p:ext>
            </p:extLst>
          </p:nvPr>
        </p:nvGraphicFramePr>
        <p:xfrm>
          <a:off x="793698" y="1916832"/>
          <a:ext cx="3346254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6" imgW="1003300" imgH="431800" progId="Equation.3">
                  <p:embed/>
                </p:oleObj>
              </mc:Choice>
              <mc:Fallback>
                <p:oleObj name="Equation" r:id="rId6" imgW="1003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698" y="1916832"/>
                        <a:ext cx="3346254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81925" y="2060848"/>
            <a:ext cx="366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our beam size, coating thickness,</a:t>
            </a:r>
          </a:p>
          <a:p>
            <a:r>
              <a:rPr lang="en-US" dirty="0" smtClean="0"/>
              <a:t>and substrate material)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5816" y="2300679"/>
            <a:ext cx="3272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do we care</a:t>
            </a: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about CTN?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76" y="6516052"/>
            <a:ext cx="1846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61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48464" y="6519446"/>
            <a:ext cx="288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9" name="Picture 8"/>
            <p:cNvPicPr/>
            <p:nvPr/>
          </p:nvPicPr>
          <p:blipFill rotWithShape="1">
            <a:blip r:embed="rId2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48464" y="6519446"/>
              <a:ext cx="392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13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27584" y="2276872"/>
            <a:ext cx="7286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Objectives: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Refine thermal noise estimates for current </a:t>
            </a:r>
            <a:r>
              <a:rPr lang="en-US" dirty="0" err="1" smtClean="0"/>
              <a:t>aLIGO</a:t>
            </a:r>
            <a:r>
              <a:rPr lang="en-US" dirty="0" smtClean="0"/>
              <a:t> coating,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of coating candidates for 3</a:t>
            </a:r>
            <a:r>
              <a:rPr lang="en-US" baseline="30000" dirty="0" smtClean="0"/>
              <a:t>rd</a:t>
            </a:r>
            <a:r>
              <a:rPr lang="en-US" dirty="0" smtClean="0"/>
              <a:t> generation gravitational wave detectors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2469" y="5013176"/>
            <a:ext cx="3003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mirror motion, clamping losses, …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2711" y="4437112"/>
            <a:ext cx="4255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(even modes used to avoid alignment sensitivity)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8723" y="3789040"/>
            <a:ext cx="3271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(ties laser frequency to cavity length)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464" y="6519446"/>
            <a:ext cx="288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188640"/>
            <a:ext cx="28083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5616" y="44624"/>
            <a:ext cx="6768752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Multi-mode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523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949280"/>
            <a:ext cx="7434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large spots on non-sample optics, sample is any 1” HR flat (e.g., typical witness sample)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8464" y="6519446"/>
            <a:ext cx="288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15616" y="116632"/>
            <a:ext cx="6768752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Cavity design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97675" y="3212976"/>
            <a:ext cx="1806773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685581"/>
              </p:ext>
            </p:extLst>
          </p:nvPr>
        </p:nvGraphicFramePr>
        <p:xfrm>
          <a:off x="6906734" y="3189459"/>
          <a:ext cx="1769722" cy="38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4" imgW="939600" imgH="203040" progId="Equation.3">
                  <p:embed/>
                </p:oleObj>
              </mc:Choice>
              <mc:Fallback>
                <p:oleObj name="Equation" r:id="rId4" imgW="9396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6734" y="3189459"/>
                        <a:ext cx="1769722" cy="383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0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pic>
        <p:nvPicPr>
          <p:cNvPr id="5" name="Picture 4" descr="1210161511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521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87624" y="116632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Experiment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10" name="Picture 9"/>
            <p:cNvPicPr/>
            <p:nvPr/>
          </p:nvPicPr>
          <p:blipFill rotWithShape="1">
            <a:blip r:embed="rId2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748464" y="6519446"/>
              <a:ext cx="2886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80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338" t="20863" r="18420" b="18041"/>
          <a:stretch/>
        </p:blipFill>
        <p:spPr>
          <a:xfrm>
            <a:off x="107504" y="1980621"/>
            <a:ext cx="5776621" cy="4544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pic>
        <p:nvPicPr>
          <p:cNvPr id="5" name="Picture 4" descr="0605151637c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t="32277" r="20494"/>
          <a:stretch/>
        </p:blipFill>
        <p:spPr>
          <a:xfrm>
            <a:off x="5393107" y="3628987"/>
            <a:ext cx="3672408" cy="277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olded_cavity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94" y="836712"/>
            <a:ext cx="3539902" cy="273630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10" name="Picture 9"/>
            <p:cNvPicPr/>
            <p:nvPr/>
          </p:nvPicPr>
          <p:blipFill rotWithShape="1">
            <a:blip r:embed="rId5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748464" y="6519446"/>
              <a:ext cx="2886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187624" y="116632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Folded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0815150042b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2" t="31770" r="45887" b="35020"/>
          <a:stretch/>
        </p:blipFill>
        <p:spPr>
          <a:xfrm>
            <a:off x="6516216" y="3933055"/>
            <a:ext cx="2376264" cy="239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triped Right Arrow 4"/>
          <p:cNvSpPr/>
          <p:nvPr/>
        </p:nvSpPr>
        <p:spPr>
          <a:xfrm>
            <a:off x="5652120" y="4725144"/>
            <a:ext cx="1080120" cy="43204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3933747">
            <a:off x="6468259" y="3361975"/>
            <a:ext cx="1080120" cy="43204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olded_cavity2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1" t="67852" r="20062" b="6539"/>
          <a:stretch/>
        </p:blipFill>
        <p:spPr>
          <a:xfrm>
            <a:off x="514012" y="4367170"/>
            <a:ext cx="1728192" cy="1666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4005064"/>
            <a:ext cx="83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48464" y="6519446"/>
            <a:ext cx="288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87624" y="116632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Resonant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TNspecv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10425" r="5000"/>
          <a:stretch/>
        </p:blipFill>
        <p:spPr>
          <a:xfrm>
            <a:off x="504496" y="739406"/>
            <a:ext cx="8132833" cy="537592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34677"/>
              </p:ext>
            </p:extLst>
          </p:nvPr>
        </p:nvGraphicFramePr>
        <p:xfrm>
          <a:off x="2598738" y="4135438"/>
          <a:ext cx="48799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4" imgW="1981080" imgH="469800" progId="Equation.3">
                  <p:embed/>
                </p:oleObj>
              </mc:Choice>
              <mc:Fallback>
                <p:oleObj name="Equation" r:id="rId4" imgW="19810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8738" y="4135438"/>
                        <a:ext cx="4879975" cy="1155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2915816" y="6021288"/>
            <a:ext cx="3384376" cy="216024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3728" y="5949280"/>
            <a:ext cx="79208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30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5949280"/>
            <a:ext cx="79208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300Hz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076" y="6516052"/>
            <a:ext cx="2056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Gras, GWADW 2017</a:t>
            </a:r>
            <a:endParaRPr lang="en-US" sz="16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6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87624" y="-27384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Advanced LIGO End Test Mass witness sample:</a:t>
            </a:r>
          </a:p>
          <a:p>
            <a:r>
              <a:rPr lang="en-US" sz="2400" dirty="0" smtClean="0"/>
              <a:t>last year measurement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13" name="Picture 12"/>
            <p:cNvPicPr/>
            <p:nvPr/>
          </p:nvPicPr>
          <p:blipFill rotWithShape="1">
            <a:blip r:embed="rId6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748464" y="6519446"/>
              <a:ext cx="2886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8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59632" y="105273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S. Gras, H. Yu, W. Yam, D. </a:t>
            </a:r>
            <a:r>
              <a:rPr lang="en-US" sz="1400" dirty="0" err="1"/>
              <a:t>Martynov</a:t>
            </a:r>
            <a:r>
              <a:rPr lang="en-US" sz="1400" dirty="0"/>
              <a:t>, and M. Evans</a:t>
            </a:r>
          </a:p>
          <a:p>
            <a:r>
              <a:rPr lang="en-US" sz="1400" dirty="0"/>
              <a:t>Phys. Rev. D 95, </a:t>
            </a:r>
            <a:r>
              <a:rPr lang="en-US" sz="1400" dirty="0" smtClean="0"/>
              <a:t>022001 (2017)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05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/>
          <a:stretch/>
        </p:blipFill>
        <p:spPr>
          <a:xfrm>
            <a:off x="78282" y="694108"/>
            <a:ext cx="8875776" cy="6280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2276872"/>
            <a:ext cx="79208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30 Hz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402030"/>
            <a:ext cx="9144000" cy="455970"/>
            <a:chOff x="0" y="6402030"/>
            <a:chExt cx="9144000" cy="455970"/>
          </a:xfrm>
        </p:grpSpPr>
        <p:pic>
          <p:nvPicPr>
            <p:cNvPr id="21" name="Picture 20"/>
            <p:cNvPicPr/>
            <p:nvPr/>
          </p:nvPicPr>
          <p:blipFill rotWithShape="1">
            <a:blip r:embed="rId3"/>
            <a:srcRect t="93351"/>
            <a:stretch/>
          </p:blipFill>
          <p:spPr>
            <a:xfrm>
              <a:off x="0" y="6402030"/>
              <a:ext cx="9144000" cy="45596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48464" y="6519446"/>
              <a:ext cx="2886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076" y="6516052"/>
              <a:ext cx="20569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S. Gras, GWADW 2017</a:t>
              </a:r>
              <a:endParaRPr lang="en-US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99792" y="836712"/>
            <a:ext cx="3384376" cy="1200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Upgraded readout: sensing noise reduced, better signal-to-noise</a:t>
            </a:r>
            <a:endParaRPr lang="en-US" sz="2400" dirty="0"/>
          </a:p>
        </p:txBody>
      </p:sp>
      <p:sp>
        <p:nvSpPr>
          <p:cNvPr id="5" name="Left-Right Arrow 4"/>
          <p:cNvSpPr/>
          <p:nvPr/>
        </p:nvSpPr>
        <p:spPr>
          <a:xfrm>
            <a:off x="2339752" y="2348880"/>
            <a:ext cx="3960440" cy="216024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72200" y="2276872"/>
            <a:ext cx="792088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3kHz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 rotWithShape="1">
          <a:blip r:embed="rId3"/>
          <a:srcRect b="88440"/>
          <a:stretch/>
        </p:blipFill>
        <p:spPr>
          <a:xfrm>
            <a:off x="0" y="0"/>
            <a:ext cx="9144000" cy="792767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187624" y="-27384"/>
            <a:ext cx="67687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Advanced LIGO End Test Mass witness sample:</a:t>
            </a:r>
          </a:p>
          <a:p>
            <a:r>
              <a:rPr lang="en-US" sz="2400" dirty="0" smtClean="0"/>
              <a:t>better measurement with upgraded readout </a:t>
            </a:r>
            <a:endParaRPr lang="en-US" sz="2400" dirty="0"/>
          </a:p>
        </p:txBody>
      </p:sp>
      <p:pic>
        <p:nvPicPr>
          <p:cNvPr id="25" name="Picture 24" descr="a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8420" r="85878" b="86911"/>
          <a:stretch/>
        </p:blipFill>
        <p:spPr>
          <a:xfrm>
            <a:off x="827584" y="732553"/>
            <a:ext cx="524255" cy="320183"/>
          </a:xfrm>
          <a:prstGeom prst="rect">
            <a:avLst/>
          </a:prstGeom>
        </p:spPr>
      </p:pic>
      <p:pic>
        <p:nvPicPr>
          <p:cNvPr id="26" name="Picture 25" descr="a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9" t="92443" r="46195" b="3566"/>
          <a:stretch/>
        </p:blipFill>
        <p:spPr>
          <a:xfrm>
            <a:off x="4355976" y="6309320"/>
            <a:ext cx="383961" cy="27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4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670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  <vt:lpstr>Coating Thermal Noise in TEM02 - TEM20 signal</vt:lpstr>
      <vt:lpstr>PowerPoint Presentation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sgras</dc:creator>
  <cp:lastModifiedBy>sgras</cp:lastModifiedBy>
  <cp:revision>87</cp:revision>
  <dcterms:created xsi:type="dcterms:W3CDTF">2014-03-28T03:09:29Z</dcterms:created>
  <dcterms:modified xsi:type="dcterms:W3CDTF">2017-05-09T12:24:03Z</dcterms:modified>
</cp:coreProperties>
</file>