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Microsoft_Equation6.bin" ContentType="application/vnd.openxmlformats-officedocument.oleObject"/>
  <Override PartName="/ppt/embeddings/Microsoft_Equation7.bin" ContentType="application/vnd.openxmlformats-officedocument.oleObject"/>
  <Override PartName="/ppt/embeddings/Microsoft_Equation8.bin" ContentType="application/vnd.openxmlformats-officedocument.oleObject"/>
  <Override PartName="/ppt/embeddings/Microsoft_Equation9.bin" ContentType="application/vnd.openxmlformats-officedocument.oleObject"/>
  <Override PartName="/ppt/embeddings/Microsoft_Equation10.bin" ContentType="application/vnd.openxmlformats-officedocument.oleObject"/>
  <Override PartName="/ppt/embeddings/Microsoft_Equation11.bin" ContentType="application/vnd.openxmlformats-officedocument.oleObject"/>
  <Override PartName="/ppt/embeddings/Microsoft_Equation12.bin" ContentType="application/vnd.openxmlformats-officedocument.oleObject"/>
  <Override PartName="/ppt/embeddings/Microsoft_Equation13.bin" ContentType="application/vnd.openxmlformats-officedocument.oleObject"/>
  <Override PartName="/ppt/embeddings/Microsoft_Equation14.bin" ContentType="application/vnd.openxmlformats-officedocument.oleObject"/>
  <Override PartName="/ppt/embeddings/Microsoft_Equation15.bin" ContentType="application/vnd.openxmlformats-officedocument.oleObject"/>
  <Override PartName="/ppt/embeddings/Microsoft_Equation16.bin" ContentType="application/vnd.openxmlformats-officedocument.oleObject"/>
  <Override PartName="/ppt/embeddings/Microsoft_Equation17.bin" ContentType="application/vnd.openxmlformats-officedocument.oleObject"/>
  <Override PartName="/ppt/embeddings/Microsoft_Equation18.bin" ContentType="application/vnd.openxmlformats-officedocument.oleObject"/>
  <Override PartName="/ppt/embeddings/Microsoft_Equation19.bin" ContentType="application/vnd.openxmlformats-officedocument.oleObject"/>
  <Override PartName="/ppt/embeddings/Microsoft_Equation20.bin" ContentType="application/vnd.openxmlformats-officedocument.oleObject"/>
  <Override PartName="/ppt/embeddings/Microsoft_Equation21.bin" ContentType="application/vnd.openxmlformats-officedocument.oleObject"/>
  <Override PartName="/ppt/embeddings/Microsoft_Equation22.bin" ContentType="application/vnd.openxmlformats-officedocument.oleObject"/>
  <Override PartName="/ppt/embeddings/Microsoft_Equation2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5" r:id="rId3"/>
    <p:sldId id="261" r:id="rId4"/>
    <p:sldId id="265" r:id="rId5"/>
    <p:sldId id="259" r:id="rId6"/>
    <p:sldId id="269" r:id="rId7"/>
    <p:sldId id="267" r:id="rId8"/>
    <p:sldId id="270" r:id="rId9"/>
    <p:sldId id="257" r:id="rId10"/>
    <p:sldId id="271" r:id="rId11"/>
    <p:sldId id="258" r:id="rId12"/>
    <p:sldId id="266" r:id="rId13"/>
    <p:sldId id="260" r:id="rId14"/>
    <p:sldId id="272" r:id="rId15"/>
    <p:sldId id="263" r:id="rId16"/>
    <p:sldId id="274" r:id="rId17"/>
    <p:sldId id="26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5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emf"/><Relationship Id="rId12" Type="http://schemas.openxmlformats.org/officeDocument/2006/relationships/image" Target="../media/image16.emf"/><Relationship Id="rId13" Type="http://schemas.openxmlformats.org/officeDocument/2006/relationships/image" Target="../media/image17.emf"/><Relationship Id="rId1" Type="http://schemas.openxmlformats.org/officeDocument/2006/relationships/image" Target="../media/image5.emf"/><Relationship Id="rId2" Type="http://schemas.openxmlformats.org/officeDocument/2006/relationships/image" Target="../media/image6.emf"/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9" Type="http://schemas.openxmlformats.org/officeDocument/2006/relationships/image" Target="../media/image13.emf"/><Relationship Id="rId10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8E677-B48C-C14B-B208-24485C5F49E8}" type="datetimeFigureOut">
              <a:rPr lang="en-US" smtClean="0"/>
              <a:t>5/6/17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204A2-AFF6-A74F-AFFF-416596E01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9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7E0B-781D-2A4B-BE48-A0E4F410BF52}" type="datetimeFigureOut">
              <a:rPr lang="en-US" smtClean="0"/>
              <a:t>5/6/17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DCB72-B1FF-A74B-B966-7D0D0320E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599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79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0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9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0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5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2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0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46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35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5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9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2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172C1-292A-C54D-B055-6565B0748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3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hyperlink" Target="https://arxiv.org/pdf/1602.03845" TargetMode="External"/><Relationship Id="rId5" Type="http://schemas.openxmlformats.org/officeDocument/2006/relationships/oleObject" Target="../embeddings/Microsoft_Equation19.bin"/><Relationship Id="rId6" Type="http://schemas.openxmlformats.org/officeDocument/2006/relationships/image" Target="../media/image27.emf"/><Relationship Id="rId7" Type="http://schemas.openxmlformats.org/officeDocument/2006/relationships/oleObject" Target="../embeddings/Microsoft_Equation20.bin"/><Relationship Id="rId8" Type="http://schemas.openxmlformats.org/officeDocument/2006/relationships/image" Target="../media/image2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hyperlink" Target="https://dcc.ligo.org/LIGO-P1600063" TargetMode="External"/><Relationship Id="rId5" Type="http://schemas.openxmlformats.org/officeDocument/2006/relationships/hyperlink" Target="https://dcc.ligo.org/LIGO-T1700106" TargetMode="External"/><Relationship Id="rId6" Type="http://schemas.openxmlformats.org/officeDocument/2006/relationships/hyperlink" Target="https://dcc.ligo.org/LIGO-P1500269" TargetMode="External"/><Relationship Id="rId7" Type="http://schemas.openxmlformats.org/officeDocument/2006/relationships/hyperlink" Target="https://dcc.ligo.org/LIGO-G1501407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1.bin"/><Relationship Id="rId4" Type="http://schemas.openxmlformats.org/officeDocument/2006/relationships/image" Target="../media/image32.emf"/><Relationship Id="rId5" Type="http://schemas.openxmlformats.org/officeDocument/2006/relationships/oleObject" Target="../embeddings/Microsoft_Equation22.bin"/><Relationship Id="rId6" Type="http://schemas.openxmlformats.org/officeDocument/2006/relationships/image" Target="../media/image33.emf"/><Relationship Id="rId7" Type="http://schemas.openxmlformats.org/officeDocument/2006/relationships/image" Target="../media/image35.emf"/><Relationship Id="rId8" Type="http://schemas.openxmlformats.org/officeDocument/2006/relationships/oleObject" Target="../embeddings/Microsoft_Equation23.bin"/><Relationship Id="rId9" Type="http://schemas.openxmlformats.org/officeDocument/2006/relationships/image" Target="../media/image3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gif"/><Relationship Id="rId12" Type="http://schemas.openxmlformats.org/officeDocument/2006/relationships/image" Target="../media/image43.png"/><Relationship Id="rId13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cc.ligo.org/LIGO-P1500249" TargetMode="External"/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hyperlink" Target="https://arxiv.org/pdf/1602.03845" TargetMode="External"/><Relationship Id="rId6" Type="http://schemas.openxmlformats.org/officeDocument/2006/relationships/hyperlink" Target="http://iopscience.iop.org/article/10.1088/0026-1394/47/1A/02003" TargetMode="External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gif"/><Relationship Id="rId10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hyperlink" Target="https://dcc.ligo.org/LIGO-P1200087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hyperlink" Target="https://dcc.ligo.org/LIGO-G1501518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111.3044" TargetMode="External"/><Relationship Id="rId4" Type="http://schemas.openxmlformats.org/officeDocument/2006/relationships/hyperlink" Target="https://arxiv.org/abs/1602.0384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P1600139" TargetMode="External"/><Relationship Id="rId4" Type="http://schemas.openxmlformats.org/officeDocument/2006/relationships/hyperlink" Target="https://arxiv.org/pdf/1602.03845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Microsoft_Equation4.bin"/><Relationship Id="rId20" Type="http://schemas.openxmlformats.org/officeDocument/2006/relationships/image" Target="../media/image13.emf"/><Relationship Id="rId21" Type="http://schemas.openxmlformats.org/officeDocument/2006/relationships/hyperlink" Target="https://arxiv.org/pdf/gr-qc/0102012" TargetMode="External"/><Relationship Id="rId22" Type="http://schemas.openxmlformats.org/officeDocument/2006/relationships/hyperlink" Target="https://dcc.ligo.org/LIGO-P1000018/public" TargetMode="External"/><Relationship Id="rId23" Type="http://schemas.openxmlformats.org/officeDocument/2006/relationships/hyperlink" Target="https://dcc.ligo.org/LIGO-P1600295" TargetMode="External"/><Relationship Id="rId24" Type="http://schemas.openxmlformats.org/officeDocument/2006/relationships/oleObject" Target="../embeddings/Microsoft_Equation10.bin"/><Relationship Id="rId25" Type="http://schemas.openxmlformats.org/officeDocument/2006/relationships/image" Target="../media/image14.emf"/><Relationship Id="rId26" Type="http://schemas.openxmlformats.org/officeDocument/2006/relationships/oleObject" Target="../embeddings/Microsoft_Equation11.bin"/><Relationship Id="rId27" Type="http://schemas.openxmlformats.org/officeDocument/2006/relationships/image" Target="../media/image15.emf"/><Relationship Id="rId28" Type="http://schemas.openxmlformats.org/officeDocument/2006/relationships/oleObject" Target="../embeddings/Microsoft_Equation12.bin"/><Relationship Id="rId29" Type="http://schemas.openxmlformats.org/officeDocument/2006/relationships/image" Target="../media/image16.emf"/><Relationship Id="rId30" Type="http://schemas.openxmlformats.org/officeDocument/2006/relationships/oleObject" Target="../embeddings/Microsoft_Equation13.bin"/><Relationship Id="rId31" Type="http://schemas.openxmlformats.org/officeDocument/2006/relationships/image" Target="../media/image17.emf"/><Relationship Id="rId10" Type="http://schemas.openxmlformats.org/officeDocument/2006/relationships/image" Target="../media/image8.emf"/><Relationship Id="rId11" Type="http://schemas.openxmlformats.org/officeDocument/2006/relationships/oleObject" Target="../embeddings/Microsoft_Equation5.bin"/><Relationship Id="rId12" Type="http://schemas.openxmlformats.org/officeDocument/2006/relationships/image" Target="../media/image9.emf"/><Relationship Id="rId13" Type="http://schemas.openxmlformats.org/officeDocument/2006/relationships/oleObject" Target="../embeddings/Microsoft_Equation6.bin"/><Relationship Id="rId14" Type="http://schemas.openxmlformats.org/officeDocument/2006/relationships/image" Target="../media/image10.emf"/><Relationship Id="rId15" Type="http://schemas.openxmlformats.org/officeDocument/2006/relationships/oleObject" Target="../embeddings/Microsoft_Equation7.bin"/><Relationship Id="rId16" Type="http://schemas.openxmlformats.org/officeDocument/2006/relationships/image" Target="../media/image11.emf"/><Relationship Id="rId17" Type="http://schemas.openxmlformats.org/officeDocument/2006/relationships/oleObject" Target="../embeddings/Microsoft_Equation8.bin"/><Relationship Id="rId18" Type="http://schemas.openxmlformats.org/officeDocument/2006/relationships/image" Target="../media/image12.emf"/><Relationship Id="rId19" Type="http://schemas.openxmlformats.org/officeDocument/2006/relationships/oleObject" Target="../embeddings/Microsoft_Equation9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5.emf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6.emf"/><Relationship Id="rId7" Type="http://schemas.openxmlformats.org/officeDocument/2006/relationships/oleObject" Target="../embeddings/Microsoft_Equation3.bin"/><Relationship Id="rId8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4.bin"/><Relationship Id="rId4" Type="http://schemas.openxmlformats.org/officeDocument/2006/relationships/image" Target="../media/image18.emf"/><Relationship Id="rId5" Type="http://schemas.openxmlformats.org/officeDocument/2006/relationships/oleObject" Target="../embeddings/Microsoft_Equation15.bin"/><Relationship Id="rId6" Type="http://schemas.openxmlformats.org/officeDocument/2006/relationships/image" Target="../media/image19.emf"/><Relationship Id="rId7" Type="http://schemas.openxmlformats.org/officeDocument/2006/relationships/oleObject" Target="../embeddings/Microsoft_Equation16.bin"/><Relationship Id="rId8" Type="http://schemas.openxmlformats.org/officeDocument/2006/relationships/image" Target="../media/image20.emf"/><Relationship Id="rId9" Type="http://schemas.openxmlformats.org/officeDocument/2006/relationships/image" Target="../media/image21.emf"/><Relationship Id="rId10" Type="http://schemas.openxmlformats.org/officeDocument/2006/relationships/hyperlink" Target="https://dcc.ligo.org/LIGO-P1600295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T1600278" TargetMode="External"/><Relationship Id="rId4" Type="http://schemas.openxmlformats.org/officeDocument/2006/relationships/hyperlink" Target="https://alog.ligo-wa.caltech.edu/aLOG/index.php?callRep=31693" TargetMode="External"/><Relationship Id="rId5" Type="http://schemas.openxmlformats.org/officeDocument/2006/relationships/oleObject" Target="../embeddings/Microsoft_Equation17.bin"/><Relationship Id="rId6" Type="http://schemas.openxmlformats.org/officeDocument/2006/relationships/image" Target="../media/image22.emf"/><Relationship Id="rId7" Type="http://schemas.openxmlformats.org/officeDocument/2006/relationships/oleObject" Target="../embeddings/Microsoft_Equation18.bin"/><Relationship Id="rId8" Type="http://schemas.openxmlformats.org/officeDocument/2006/relationships/image" Target="../media/image23.emf"/><Relationship Id="rId9" Type="http://schemas.openxmlformats.org/officeDocument/2006/relationships/image" Target="../media/image24.jp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log.ligo-wa.caltech.edu/aLOG/index.php?callRep=36108" TargetMode="External"/><Relationship Id="rId4" Type="http://schemas.openxmlformats.org/officeDocument/2006/relationships/hyperlink" Target="https://alog.ligo-wa.caltech.edu/aLOG/index.php?callRep=35327" TargetMode="External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milton-island-blue_phil-gordon-691x4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584200"/>
            <a:ext cx="8775700" cy="5854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560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2F2F2"/>
                </a:solidFill>
              </a:rPr>
              <a:t>Calibration Considerations for the 3G Detector Era</a:t>
            </a:r>
            <a:br>
              <a:rPr lang="en-US" b="1" dirty="0">
                <a:solidFill>
                  <a:srgbClr val="F2F2F2"/>
                </a:solidFill>
              </a:rPr>
            </a:br>
            <a:r>
              <a:rPr lang="en-US" dirty="0" smtClean="0">
                <a:solidFill>
                  <a:srgbClr val="F2F2F2"/>
                </a:solidFill>
              </a:rPr>
              <a:t> </a:t>
            </a:r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7500"/>
            <a:ext cx="6400800" cy="952500"/>
          </a:xfrm>
        </p:spPr>
        <p:txBody>
          <a:bodyPr/>
          <a:lstStyle/>
          <a:p>
            <a:r>
              <a:rPr lang="en-US" dirty="0" smtClean="0">
                <a:solidFill>
                  <a:srgbClr val="F2F2F2"/>
                </a:solidFill>
              </a:rPr>
              <a:t>J. Kissel, for the LSC</a:t>
            </a:r>
            <a:endParaRPr lang="en-US" dirty="0">
              <a:solidFill>
                <a:srgbClr val="F2F2F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88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10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14500" y="612372"/>
            <a:ext cx="1816100" cy="302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37200" y="625072"/>
            <a:ext cx="1816100" cy="302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2017-04-27_H1_SensingFunc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1" y="625072"/>
            <a:ext cx="7257499" cy="59313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8133" y="3026369"/>
            <a:ext cx="29967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</a:t>
            </a:r>
            <a:r>
              <a:rPr lang="en-US" sz="2400" baseline="-25000" dirty="0" err="1" smtClean="0"/>
              <a:t>s</a:t>
            </a:r>
            <a:r>
              <a:rPr lang="en-US" sz="2400" dirty="0" smtClean="0"/>
              <a:t> = 7.4 Hz +/- 0.04</a:t>
            </a:r>
          </a:p>
          <a:p>
            <a:r>
              <a:rPr lang="en-US" sz="2400" dirty="0" smtClean="0"/>
              <a:t>Q = [poorly measured]</a:t>
            </a:r>
          </a:p>
          <a:p>
            <a:r>
              <a:rPr lang="en-US" sz="2400" dirty="0" smtClean="0"/>
              <a:t>(Nominally None**!)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019800" y="1934506"/>
            <a:ext cx="3049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</a:t>
            </a:r>
            <a:r>
              <a:rPr lang="en-US" sz="2400" baseline="-25000" dirty="0" err="1" smtClean="0"/>
              <a:t>cc</a:t>
            </a:r>
            <a:r>
              <a:rPr lang="en-US" sz="2400" dirty="0" smtClean="0"/>
              <a:t>= 343.4 +/- 2.6</a:t>
            </a:r>
          </a:p>
          <a:p>
            <a:r>
              <a:rPr lang="fi-FI" sz="2400" dirty="0" err="1" smtClean="0"/>
              <a:t>f</a:t>
            </a:r>
            <a:r>
              <a:rPr lang="fi-FI" sz="2400" baseline="-25000" dirty="0" err="1" smtClean="0"/>
              <a:t>cc</a:t>
            </a:r>
            <a:r>
              <a:rPr lang="fi-FI" sz="2400" dirty="0" smtClean="0"/>
              <a:t> (</a:t>
            </a:r>
            <a:r>
              <a:rPr lang="fi-FI" sz="2400" dirty="0" err="1" smtClean="0"/>
              <a:t>Nominally</a:t>
            </a:r>
            <a:r>
              <a:rPr lang="fi-FI" sz="2400" dirty="0" smtClean="0"/>
              <a:t>) = 368Hz</a:t>
            </a:r>
            <a:endParaRPr lang="en-US" sz="2400" dirty="0"/>
          </a:p>
        </p:txBody>
      </p:sp>
      <p:sp>
        <p:nvSpPr>
          <p:cNvPr id="15" name="Rectangle 14">
            <a:hlinkClick r:id="rId4"/>
          </p:cNvPr>
          <p:cNvSpPr/>
          <p:nvPr/>
        </p:nvSpPr>
        <p:spPr>
          <a:xfrm>
            <a:off x="5943600" y="6273224"/>
            <a:ext cx="230233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Measurement Technique </a:t>
            </a:r>
          </a:p>
          <a:p>
            <a:r>
              <a:rPr lang="en-US" sz="1600" dirty="0" smtClean="0">
                <a:hlinkClick r:id="rId4"/>
              </a:rPr>
              <a:t>PRD </a:t>
            </a:r>
            <a:r>
              <a:rPr lang="en-US" sz="1600" dirty="0">
                <a:hlinkClick r:id="rId4"/>
              </a:rPr>
              <a:t>95.6 (2017): 062003.</a:t>
            </a:r>
            <a:endParaRPr lang="en-US" sz="160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237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2G Detector Example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22400" y="5060434"/>
            <a:ext cx="468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from H1 detector on 2017 Apr 27</a:t>
            </a:r>
            <a:endParaRPr lang="en-US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075465"/>
              </p:ext>
            </p:extLst>
          </p:nvPr>
        </p:nvGraphicFramePr>
        <p:xfrm>
          <a:off x="23813" y="3164481"/>
          <a:ext cx="661988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Equation" r:id="rId5" imgW="317500" imgH="215900" progId="Equation.3">
                  <p:embed/>
                </p:oleObj>
              </mc:Choice>
              <mc:Fallback>
                <p:oleObj name="Equation" r:id="rId5" imgW="317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13" y="3164481"/>
                        <a:ext cx="661988" cy="454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934359"/>
              </p:ext>
            </p:extLst>
          </p:nvPr>
        </p:nvGraphicFramePr>
        <p:xfrm>
          <a:off x="92075" y="2311479"/>
          <a:ext cx="47625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Equation" r:id="rId7" imgW="228600" imgH="165100" progId="Equation.3">
                  <p:embed/>
                </p:oleObj>
              </mc:Choice>
              <mc:Fallback>
                <p:oleObj name="Equation" r:id="rId7" imgW="228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075" y="2311479"/>
                        <a:ext cx="47625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6715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3) Your </a:t>
            </a:r>
            <a:r>
              <a:rPr lang="en-US" sz="3600" b="1" dirty="0" smtClean="0">
                <a:solidFill>
                  <a:srgbClr val="008000"/>
                </a:solidFill>
              </a:rPr>
              <a:t>Response Will Be Time Dependent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G1700810-v1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TDEP_CavPo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0045" y="1448669"/>
            <a:ext cx="5151969" cy="3619076"/>
          </a:xfrm>
          <a:prstGeom prst="rect">
            <a:avLst/>
          </a:prstGeom>
        </p:spPr>
      </p:pic>
      <p:pic>
        <p:nvPicPr>
          <p:cNvPr id="8" name="Picture 7" descr="TDEP_SpringFreq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2072" y="1570991"/>
            <a:ext cx="5073548" cy="34528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22822" y="3943403"/>
            <a:ext cx="26662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f</a:t>
            </a:r>
            <a:r>
              <a:rPr lang="en-US" sz="2400" baseline="-25000" dirty="0" err="1"/>
              <a:t>s</a:t>
            </a:r>
            <a:r>
              <a:rPr lang="en-US" sz="2400" dirty="0"/>
              <a:t> </a:t>
            </a:r>
            <a:r>
              <a:rPr lang="en-US" sz="2400" dirty="0" smtClean="0"/>
              <a:t>(t) over ER10 / O2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-&gt; 5 Hz spread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418868" y="4721367"/>
            <a:ext cx="27595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/>
              <a:t>f</a:t>
            </a:r>
            <a:r>
              <a:rPr lang="en-US" sz="2400" baseline="-25000" dirty="0" err="1" smtClean="0"/>
              <a:t>cc</a:t>
            </a:r>
            <a:r>
              <a:rPr lang="en-US" sz="2400" dirty="0" smtClean="0"/>
              <a:t> (t) over ER10 / O2</a:t>
            </a:r>
          </a:p>
          <a:p>
            <a:pPr algn="ctr"/>
            <a:r>
              <a:rPr lang="en-US" sz="2400" dirty="0" smtClean="0"/>
              <a:t>-&gt; 20 Hz spread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0820" y="5862880"/>
            <a:ext cx="411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Measure it at all times (Calibration Lines)!</a:t>
            </a:r>
          </a:p>
          <a:p>
            <a:pPr algn="ctr"/>
            <a:r>
              <a:rPr lang="is-IS" dirty="0" smtClean="0">
                <a:hlinkClick r:id="rId4"/>
              </a:rPr>
              <a:t>CQG 34.1 (2016): 015002</a:t>
            </a:r>
            <a:r>
              <a:rPr lang="is-IS" dirty="0" smtClean="0"/>
              <a:t>, </a:t>
            </a:r>
            <a:r>
              <a:rPr lang="is-IS" dirty="0" smtClean="0">
                <a:hlinkClick r:id="rId5"/>
              </a:rPr>
              <a:t>LIGO-T1700106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31201" y="5834194"/>
            <a:ext cx="3758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If it matters for your astrophysics, </a:t>
            </a:r>
          </a:p>
          <a:p>
            <a:pPr algn="ctr"/>
            <a:r>
              <a:rPr lang="is-IS" dirty="0" smtClean="0">
                <a:hlinkClick r:id="rId6"/>
              </a:rPr>
              <a:t>PRD 93.12 (2016): 122003.</a:t>
            </a:r>
            <a:r>
              <a:rPr lang="en-US" dirty="0" smtClean="0"/>
              <a:t>, </a:t>
            </a:r>
            <a:r>
              <a:rPr lang="is-IS" dirty="0" smtClean="0">
                <a:hlinkClick r:id="rId7"/>
              </a:rPr>
              <a:t>G1501407</a:t>
            </a:r>
            <a:endParaRPr lang="is-IS" dirty="0" smtClean="0"/>
          </a:p>
          <a:p>
            <a:pPr algn="ctr"/>
            <a:r>
              <a:rPr lang="is-IS" b="1" u="sng" dirty="0" smtClean="0"/>
              <a:t>correct it!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72467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1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4) You’ll Fight Your Awesome Isolation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76" y="3368675"/>
            <a:ext cx="8810124" cy="3073400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r>
              <a:rPr lang="en-US" sz="2000" dirty="0" smtClean="0"/>
              <a:t>Sensing Function is only half of the problem</a:t>
            </a:r>
            <a:r>
              <a:rPr lang="is-IS" sz="2000" dirty="0" smtClean="0"/>
              <a:t>…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Lowest stages of actuator provide in-band control – must be well-calibrated</a:t>
            </a:r>
          </a:p>
          <a:p>
            <a:endParaRPr lang="en-US" sz="2000" dirty="0" smtClean="0"/>
          </a:p>
          <a:p>
            <a:r>
              <a:rPr lang="en-US" sz="2000" dirty="0" smtClean="0"/>
              <a:t>BUT tough to measure because lowest stage is also typically the weakest actuator</a:t>
            </a:r>
          </a:p>
          <a:p>
            <a:pPr lvl="1"/>
            <a:r>
              <a:rPr lang="en-US" sz="1800" dirty="0" smtClean="0"/>
              <a:t>May have to measure in higher noise / different response configurations </a:t>
            </a:r>
          </a:p>
          <a:p>
            <a:pPr lvl="1"/>
            <a:r>
              <a:rPr lang="en-US" sz="1800" dirty="0" smtClean="0"/>
              <a:t>Don’t forget about early commissioning periods, when sensitivity is poor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333180"/>
              </p:ext>
            </p:extLst>
          </p:nvPr>
        </p:nvGraphicFramePr>
        <p:xfrm>
          <a:off x="6113463" y="1098550"/>
          <a:ext cx="2208212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Equation" r:id="rId3" imgW="1054100" imgH="393700" progId="Equation.3">
                  <p:embed/>
                </p:oleObj>
              </mc:Choice>
              <mc:Fallback>
                <p:oleObj name="Equation" r:id="rId3" imgW="1054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3463" y="1098550"/>
                        <a:ext cx="2208212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051650"/>
              </p:ext>
            </p:extLst>
          </p:nvPr>
        </p:nvGraphicFramePr>
        <p:xfrm>
          <a:off x="6494463" y="2209800"/>
          <a:ext cx="162242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Equation" r:id="rId5" imgW="774700" imgH="203200" progId="Equation.3">
                  <p:embed/>
                </p:oleObj>
              </mc:Choice>
              <mc:Fallback>
                <p:oleObj name="Equation" r:id="rId5" imgW="774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94463" y="2209800"/>
                        <a:ext cx="162242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loopcontroldiagram_simpl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5" y="844550"/>
            <a:ext cx="5176052" cy="294005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277487"/>
              </p:ext>
            </p:extLst>
          </p:nvPr>
        </p:nvGraphicFramePr>
        <p:xfrm>
          <a:off x="6069013" y="2901950"/>
          <a:ext cx="247332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name="Equation" r:id="rId8" imgW="1181100" imgH="393700" progId="Equation.3">
                  <p:embed/>
                </p:oleObj>
              </mc:Choice>
              <mc:Fallback>
                <p:oleObj name="Equation" r:id="rId8" imgW="1181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69013" y="2901950"/>
                        <a:ext cx="2473325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195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5) Your Reference </a:t>
            </a:r>
            <a:r>
              <a:rPr lang="en-US" sz="3600" b="1" dirty="0" smtClean="0">
                <a:solidFill>
                  <a:srgbClr val="008000"/>
                </a:solidFill>
              </a:rPr>
              <a:t>Will Not Be Perfect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3657" y="880910"/>
            <a:ext cx="4176960" cy="5788214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Your reference calibration may have systematic error</a:t>
            </a:r>
          </a:p>
          <a:p>
            <a:pPr lvl="1"/>
            <a:r>
              <a:rPr lang="en-US" sz="2200" dirty="0" smtClean="0"/>
              <a:t>Error for aLIGO PCALs = 0.8%</a:t>
            </a:r>
            <a:r>
              <a:rPr lang="is-IS" sz="2100" dirty="0" smtClean="0">
                <a:hlinkClick r:id="rId2"/>
              </a:rPr>
              <a:t>RSI 87.11 (2016): 114503</a:t>
            </a:r>
            <a:endParaRPr lang="en-US" sz="2800" dirty="0"/>
          </a:p>
          <a:p>
            <a:pPr lvl="1"/>
            <a:endParaRPr lang="en-US" sz="2200" dirty="0" smtClean="0"/>
          </a:p>
          <a:p>
            <a:pPr lvl="1"/>
            <a:r>
              <a:rPr lang="en-US" sz="2200" b="1" dirty="0" smtClean="0"/>
              <a:t>American</a:t>
            </a:r>
            <a:r>
              <a:rPr lang="en-US" sz="2200" dirty="0" smtClean="0"/>
              <a:t> NIST Calibration of</a:t>
            </a:r>
          </a:p>
          <a:p>
            <a:pPr marL="457200" lvl="1" indent="0">
              <a:buNone/>
            </a:pPr>
            <a:r>
              <a:rPr lang="en-US" sz="2200" dirty="0" smtClean="0"/>
              <a:t>     LIGO Power Meter = 0.44%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 smtClean="0"/>
              <a:t>But what about other countries?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Systematic Errors </a:t>
            </a:r>
            <a:r>
              <a:rPr lang="en-US" sz="2800" dirty="0" smtClean="0"/>
              <a:t>within Calibration </a:t>
            </a:r>
            <a:r>
              <a:rPr lang="en-US" sz="2800" dirty="0" smtClean="0"/>
              <a:t>Methods</a:t>
            </a:r>
          </a:p>
          <a:p>
            <a:pPr lvl="1"/>
            <a:r>
              <a:rPr lang="en-US" sz="2400" dirty="0" smtClean="0"/>
              <a:t>Clipping, laser decay, in Photon Calibrator</a:t>
            </a:r>
          </a:p>
          <a:p>
            <a:pPr lvl="1"/>
            <a:r>
              <a:rPr lang="en-US" sz="2400" dirty="0" smtClean="0"/>
              <a:t>Slow Angular Fluctuations during Free-swinging Michelson</a:t>
            </a:r>
          </a:p>
          <a:p>
            <a:pPr lvl="1"/>
            <a:r>
              <a:rPr lang="en-US" sz="2400" dirty="0" smtClean="0"/>
              <a:t>Non-</a:t>
            </a:r>
            <a:r>
              <a:rPr lang="en-US" sz="2400" dirty="0" err="1" smtClean="0"/>
              <a:t>linearities</a:t>
            </a:r>
            <a:r>
              <a:rPr lang="en-US" sz="2400" dirty="0" smtClean="0"/>
              <a:t> in RF Oscillator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PowerMeterErro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604" y="748739"/>
            <a:ext cx="4917057" cy="3226818"/>
          </a:xfrm>
          <a:prstGeom prst="rect">
            <a:avLst/>
          </a:prstGeom>
        </p:spPr>
      </p:pic>
      <p:pic>
        <p:nvPicPr>
          <p:cNvPr id="8" name="Picture 7" descr="calmethodcomp_L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3861537"/>
            <a:ext cx="3945327" cy="3060578"/>
          </a:xfrm>
          <a:prstGeom prst="rect">
            <a:avLst/>
          </a:prstGeom>
        </p:spPr>
      </p:pic>
      <p:sp>
        <p:nvSpPr>
          <p:cNvPr id="9" name="Rectangle 8">
            <a:hlinkClick r:id="rId5"/>
          </p:cNvPr>
          <p:cNvSpPr/>
          <p:nvPr/>
        </p:nvSpPr>
        <p:spPr>
          <a:xfrm>
            <a:off x="741294" y="6248044"/>
            <a:ext cx="23023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hlinkClick r:id="rId5"/>
              </a:rPr>
              <a:t>PRD </a:t>
            </a:r>
            <a:r>
              <a:rPr lang="en-US" sz="1600" dirty="0">
                <a:hlinkClick r:id="rId5"/>
              </a:rPr>
              <a:t>95.6 (2017): 062003.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710681" y="880910"/>
            <a:ext cx="1408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 dirty="0" smtClean="0">
                <a:hlinkClick r:id="rId6"/>
              </a:rPr>
              <a:t>S Kueck (2010)</a:t>
            </a:r>
            <a:endParaRPr lang="en-US" sz="1600" dirty="0"/>
          </a:p>
        </p:txBody>
      </p:sp>
      <p:pic>
        <p:nvPicPr>
          <p:cNvPr id="11" name="Picture 10" descr="Flag_of_the_United_States.sv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376" y="1949449"/>
            <a:ext cx="602847" cy="317499"/>
          </a:xfrm>
          <a:prstGeom prst="rect">
            <a:avLst/>
          </a:prstGeom>
        </p:spPr>
      </p:pic>
      <p:pic>
        <p:nvPicPr>
          <p:cNvPr id="12" name="Picture 11" descr="Flag_of_Germany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1790442"/>
            <a:ext cx="530024" cy="318014"/>
          </a:xfrm>
          <a:prstGeom prst="rect">
            <a:avLst/>
          </a:prstGeom>
        </p:spPr>
      </p:pic>
      <p:pic>
        <p:nvPicPr>
          <p:cNvPr id="13" name="Picture 12" descr="Flag_of_France.svg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23" y="2266948"/>
            <a:ext cx="549617" cy="368300"/>
          </a:xfrm>
          <a:prstGeom prst="rect">
            <a:avLst/>
          </a:prstGeom>
        </p:spPr>
      </p:pic>
      <p:pic>
        <p:nvPicPr>
          <p:cNvPr id="14" name="Picture 13" descr="Flag_of_the_South_Africa.svg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0" y="1460500"/>
            <a:ext cx="552061" cy="368041"/>
          </a:xfrm>
          <a:prstGeom prst="rect">
            <a:avLst/>
          </a:prstGeom>
        </p:spPr>
      </p:pic>
      <p:pic>
        <p:nvPicPr>
          <p:cNvPr id="15" name="Picture 14" descr="Flag_of_the_Japan.sv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881" y="2833402"/>
            <a:ext cx="558800" cy="379697"/>
          </a:xfrm>
          <a:prstGeom prst="rect">
            <a:avLst/>
          </a:prstGeom>
        </p:spPr>
      </p:pic>
      <p:pic>
        <p:nvPicPr>
          <p:cNvPr id="16" name="Picture 15" descr="Flag_of_the_UK.svg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9" y="2489602"/>
            <a:ext cx="558411" cy="280300"/>
          </a:xfrm>
          <a:prstGeom prst="rect">
            <a:avLst/>
          </a:prstGeom>
        </p:spPr>
      </p:pic>
      <p:pic>
        <p:nvPicPr>
          <p:cNvPr id="17" name="Picture 16" descr="Flag_of_the_Australia.svg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088" y="1732489"/>
            <a:ext cx="724639" cy="36352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57624" y="3505200"/>
            <a:ext cx="371676" cy="3563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140250" y="3479431"/>
            <a:ext cx="371676" cy="3563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539906" y="1090266"/>
            <a:ext cx="385154" cy="258532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4</a:t>
            </a:r>
          </a:p>
          <a:p>
            <a:pPr algn="r"/>
            <a:r>
              <a:rPr lang="en-US" dirty="0" smtClean="0"/>
              <a:t>3</a:t>
            </a:r>
          </a:p>
          <a:p>
            <a:pPr algn="r"/>
            <a:r>
              <a:rPr lang="en-US" dirty="0" smtClean="0"/>
              <a:t>2</a:t>
            </a:r>
          </a:p>
          <a:p>
            <a:pPr algn="r"/>
            <a:r>
              <a:rPr lang="en-US" dirty="0" smtClean="0"/>
              <a:t>1</a:t>
            </a:r>
          </a:p>
          <a:p>
            <a:pPr algn="r"/>
            <a:r>
              <a:rPr lang="en-US" dirty="0" smtClean="0"/>
              <a:t>0</a:t>
            </a:r>
          </a:p>
          <a:p>
            <a:pPr algn="r"/>
            <a:r>
              <a:rPr lang="en-US" dirty="0" smtClean="0"/>
              <a:t>-1</a:t>
            </a:r>
          </a:p>
          <a:p>
            <a:pPr algn="r"/>
            <a:r>
              <a:rPr lang="en-US" dirty="0" smtClean="0"/>
              <a:t>-2</a:t>
            </a:r>
          </a:p>
          <a:p>
            <a:pPr algn="r"/>
            <a:r>
              <a:rPr lang="en-US" dirty="0" smtClean="0"/>
              <a:t>-3</a:t>
            </a:r>
          </a:p>
          <a:p>
            <a:pPr algn="r"/>
            <a:r>
              <a:rPr lang="en-US" dirty="0" smtClean="0"/>
              <a:t>-4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3023444" y="2190748"/>
            <a:ext cx="28322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Relative Absolute Power (%)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3922009" y="5104625"/>
            <a:ext cx="275966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Relative Actuation Strength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18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ObservationScenarios_KAGR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98" y="3780855"/>
            <a:ext cx="3729604" cy="2902757"/>
          </a:xfrm>
          <a:prstGeom prst="rect">
            <a:avLst/>
          </a:prstGeom>
        </p:spPr>
      </p:pic>
      <p:pic>
        <p:nvPicPr>
          <p:cNvPr id="11" name="Picture 10" descr="ObservationScenarios_VIR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3797300"/>
            <a:ext cx="3742304" cy="2965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4768" y="672127"/>
            <a:ext cx="5238132" cy="3239473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Incremental improvements (and unforeseen retrofits) mean the calibration of your instrument will change a lot</a:t>
            </a:r>
          </a:p>
          <a:p>
            <a:endParaRPr lang="en-US" sz="2000" dirty="0" smtClean="0"/>
          </a:p>
          <a:p>
            <a:r>
              <a:rPr lang="en-US" sz="2000" dirty="0" smtClean="0"/>
              <a:t>Must have a model that’s flexible enough to handle changing details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Must remind colleagues that 1%/1 </a:t>
            </a:r>
            <a:r>
              <a:rPr lang="en-US" sz="2000" dirty="0" err="1" smtClean="0"/>
              <a:t>deg</a:t>
            </a:r>
            <a:r>
              <a:rPr lang="en-US" sz="2000" dirty="0" smtClean="0"/>
              <a:t> calibration is not just a quick “once before the run” person-power requirement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237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6) Your Calibration will change </a:t>
            </a:r>
            <a:r>
              <a:rPr lang="en-US" sz="3600" b="1" i="1" dirty="0" smtClean="0">
                <a:solidFill>
                  <a:srgbClr val="008000"/>
                </a:solidFill>
              </a:rPr>
              <a:t>between</a:t>
            </a:r>
            <a:r>
              <a:rPr lang="en-US" sz="3600" b="1" dirty="0" smtClean="0">
                <a:solidFill>
                  <a:srgbClr val="008000"/>
                </a:solidFill>
              </a:rPr>
              <a:t> Runs</a:t>
            </a:r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9" name="Picture 8" descr="ObservationScenarios_LI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9" y="773727"/>
            <a:ext cx="3753469" cy="29817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06700" y="6110843"/>
            <a:ext cx="112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hlinkClick r:id="rId5"/>
              </a:rPr>
              <a:t>P1200087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092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irpulling.jpeg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1155700"/>
            <a:ext cx="3988709" cy="4790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8086"/>
            <a:ext cx="9144000" cy="61237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7) During a Run, having confidence in 1% / 1 </a:t>
            </a:r>
            <a:r>
              <a:rPr lang="en-US" sz="3200" b="1" dirty="0" err="1" smtClean="0">
                <a:solidFill>
                  <a:srgbClr val="008000"/>
                </a:solidFill>
              </a:rPr>
              <a:t>deg</a:t>
            </a:r>
            <a:r>
              <a:rPr lang="en-US" sz="3200" b="1" dirty="0" smtClean="0">
                <a:solidFill>
                  <a:srgbClr val="008000"/>
                </a:solidFill>
              </a:rPr>
              <a:t> throughout will Stress You Out!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2100" y="1332327"/>
            <a:ext cx="6311900" cy="541454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To get 1% overall for, say, 10 terms, you need to know them all to 0.1%</a:t>
            </a:r>
          </a:p>
          <a:p>
            <a:pPr lvl="1"/>
            <a:r>
              <a:rPr lang="en-US" dirty="0" smtClean="0"/>
              <a:t>Similarly, </a:t>
            </a:r>
            <a:r>
              <a:rPr lang="en-US" dirty="0"/>
              <a:t>if you’re declaring something “negligible” you better measure it </a:t>
            </a:r>
            <a:r>
              <a:rPr lang="en-US" i="1" dirty="0"/>
              <a:t>really </a:t>
            </a:r>
            <a:r>
              <a:rPr lang="en-US" dirty="0"/>
              <a:t>well.</a:t>
            </a:r>
          </a:p>
          <a:p>
            <a:endParaRPr lang="en-US" dirty="0" smtClean="0"/>
          </a:p>
          <a:p>
            <a:r>
              <a:rPr lang="en-US" dirty="0" smtClean="0"/>
              <a:t>Must </a:t>
            </a:r>
            <a:r>
              <a:rPr lang="en-US" i="1" dirty="0" smtClean="0"/>
              <a:t>know and watch</a:t>
            </a:r>
            <a:r>
              <a:rPr lang="en-US" dirty="0" smtClean="0"/>
              <a:t> </a:t>
            </a:r>
            <a:r>
              <a:rPr lang="en-US" dirty="0" smtClean="0"/>
              <a:t>as many details as possible</a:t>
            </a:r>
          </a:p>
          <a:p>
            <a:pPr lvl="1"/>
            <a:r>
              <a:rPr lang="en-US" dirty="0" smtClean="0"/>
              <a:t>Difficult if detector is built over years by an army of people inconsistently taking and documenting their </a:t>
            </a:r>
            <a:r>
              <a:rPr lang="en-US" dirty="0" smtClean="0"/>
              <a:t>measurements</a:t>
            </a:r>
          </a:p>
          <a:p>
            <a:pPr marL="457200" lvl="1" indent="0">
              <a:buNone/>
            </a:pPr>
            <a:r>
              <a:rPr lang="de-DE" dirty="0" smtClean="0"/>
              <a:t>    (</a:t>
            </a:r>
            <a:r>
              <a:rPr lang="de-DE" dirty="0" err="1" smtClean="0"/>
              <a:t>e.g</a:t>
            </a:r>
            <a:r>
              <a:rPr lang="de-DE" dirty="0" smtClean="0"/>
              <a:t> </a:t>
            </a:r>
            <a:r>
              <a:rPr lang="de-DE" dirty="0" err="1" smtClean="0"/>
              <a:t>every</a:t>
            </a:r>
            <a:r>
              <a:rPr lang="de-DE" dirty="0" smtClean="0"/>
              <a:t> </a:t>
            </a:r>
            <a:r>
              <a:rPr lang="de-DE" dirty="0" err="1" smtClean="0"/>
              <a:t>peice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smtClean="0">
                <a:hlinkClick r:id="rId3"/>
              </a:rPr>
              <a:t>LIGO-G1501518</a:t>
            </a:r>
            <a:r>
              <a:rPr lang="de-DE" dirty="0" smtClean="0"/>
              <a:t>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Measurement &amp; model parameter</a:t>
            </a:r>
            <a:r>
              <a:rPr lang="en-US" dirty="0" smtClean="0"/>
              <a:t> bookkeeping </a:t>
            </a:r>
            <a:r>
              <a:rPr lang="en-US" dirty="0" smtClean="0"/>
              <a:t>is a </a:t>
            </a:r>
            <a:r>
              <a:rPr lang="en-US" dirty="0" smtClean="0"/>
              <a:t>nightmare</a:t>
            </a:r>
          </a:p>
          <a:p>
            <a:pPr lvl="1"/>
            <a:r>
              <a:rPr lang="en-US" dirty="0" smtClean="0"/>
              <a:t>You will forget all the factors that you have to consider</a:t>
            </a:r>
          </a:p>
          <a:p>
            <a:pPr lvl="1"/>
            <a:r>
              <a:rPr lang="en-US" dirty="0" smtClean="0"/>
              <a:t>Physicists are </a:t>
            </a:r>
            <a:r>
              <a:rPr lang="en-US" i="1" dirty="0" smtClean="0"/>
              <a:t>terrible </a:t>
            </a:r>
            <a:r>
              <a:rPr lang="en-US" dirty="0" smtClean="0"/>
              <a:t>librarians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8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commandments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1206500"/>
            <a:ext cx="7322599" cy="5105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In summary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2130286"/>
            <a:ext cx="6858000" cy="49831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000" dirty="0" smtClean="0"/>
              <a:t>Your </a:t>
            </a:r>
            <a:r>
              <a:rPr lang="en-US" sz="2000" b="1" dirty="0" smtClean="0"/>
              <a:t>GW response </a:t>
            </a:r>
            <a:r>
              <a:rPr lang="en-US" sz="2000" dirty="0" smtClean="0"/>
              <a:t>will be more complicated than you want it to be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000" dirty="0" smtClean="0"/>
              <a:t>You’ll need to invert </a:t>
            </a:r>
            <a:r>
              <a:rPr lang="en-US" sz="2000" b="1" dirty="0" smtClean="0"/>
              <a:t>it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000" dirty="0" smtClean="0"/>
              <a:t> </a:t>
            </a:r>
            <a:r>
              <a:rPr lang="en-US" sz="2000" b="1" dirty="0" smtClean="0"/>
              <a:t>It</a:t>
            </a:r>
            <a:r>
              <a:rPr lang="en-US" sz="2000" dirty="0" smtClean="0"/>
              <a:t> will be time dependent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000" dirty="0" smtClean="0"/>
              <a:t>You’ll be fighting your awesome isolators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000" dirty="0" smtClean="0"/>
              <a:t>Your reference will not be perfect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000" dirty="0" smtClean="0"/>
              <a:t>Your calibration will change between runs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2000" dirty="0" smtClean="0"/>
              <a:t>1%/1 </a:t>
            </a:r>
            <a:r>
              <a:rPr lang="en-US" sz="2000" dirty="0" err="1" smtClean="0"/>
              <a:t>deg</a:t>
            </a:r>
            <a:r>
              <a:rPr lang="en-US" sz="2000" dirty="0" smtClean="0"/>
              <a:t> will be a bookkeeping nightmare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endParaRPr lang="en-US" sz="20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5073" y="791001"/>
            <a:ext cx="7561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Any one can build a calibration to within a factor of 2 once.</a:t>
            </a:r>
          </a:p>
          <a:p>
            <a:pPr algn="ctr"/>
            <a:r>
              <a:rPr lang="en-US" sz="2400" dirty="0" smtClean="0"/>
              <a:t>But can you build a 1% / 1 </a:t>
            </a:r>
            <a:r>
              <a:rPr lang="en-US" sz="2400" dirty="0" err="1" smtClean="0"/>
              <a:t>deg</a:t>
            </a:r>
            <a:r>
              <a:rPr lang="en-US" sz="2400" dirty="0" smtClean="0"/>
              <a:t> calibration over ~1 year?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362200" y="1779488"/>
            <a:ext cx="41449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Seven Commandments of Calibration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50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What do you need for 2G+/3G?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17600"/>
            <a:ext cx="8229600" cy="50927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Calibrators / Actuators </a:t>
            </a:r>
            <a:r>
              <a:rPr lang="en-US" dirty="0" smtClean="0"/>
              <a:t>capable of </a:t>
            </a:r>
            <a:endParaRPr lang="en-US" dirty="0" smtClean="0"/>
          </a:p>
          <a:p>
            <a:pPr lvl="1"/>
            <a:r>
              <a:rPr lang="en-US" dirty="0" smtClean="0"/>
              <a:t>arbitrary </a:t>
            </a:r>
            <a:r>
              <a:rPr lang="en-US" dirty="0" smtClean="0"/>
              <a:t>waveform </a:t>
            </a:r>
            <a:r>
              <a:rPr lang="en-US" dirty="0" smtClean="0"/>
              <a:t>generation with</a:t>
            </a:r>
          </a:p>
          <a:p>
            <a:pPr lvl="1"/>
            <a:r>
              <a:rPr lang="en-US" dirty="0" smtClean="0"/>
              <a:t>strength to actuate over entire (and outside of) detection band</a:t>
            </a:r>
          </a:p>
          <a:p>
            <a:pPr lvl="1"/>
            <a:r>
              <a:rPr lang="en-US" dirty="0" smtClean="0"/>
              <a:t>at all stages of commissioning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Comparisons of absolute reference across continents</a:t>
            </a:r>
          </a:p>
          <a:p>
            <a:endParaRPr lang="en-US" dirty="0" smtClean="0"/>
          </a:p>
          <a:p>
            <a:r>
              <a:rPr lang="en-US" dirty="0" smtClean="0"/>
              <a:t>Take the time to get to know your detector, and plan for the worst</a:t>
            </a:r>
          </a:p>
          <a:p>
            <a:endParaRPr lang="en-US" dirty="0" smtClean="0"/>
          </a:p>
          <a:p>
            <a:r>
              <a:rPr lang="en-US" dirty="0" smtClean="0"/>
              <a:t>Librarians (not grad students!) who are adaptable to change</a:t>
            </a:r>
          </a:p>
          <a:p>
            <a:endParaRPr lang="en-US" dirty="0" smtClean="0"/>
          </a:p>
          <a:p>
            <a:r>
              <a:rPr lang="en-US" b="1" dirty="0" smtClean="0"/>
              <a:t>A giant sens</a:t>
            </a:r>
            <a:r>
              <a:rPr lang="en-US" b="1" dirty="0" smtClean="0"/>
              <a:t>e of patience, diligence, and adaptability.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24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19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48750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79935" y="4751169"/>
            <a:ext cx="3039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2F2F2"/>
                </a:solidFill>
              </a:rPr>
              <a:t>Here’s a start</a:t>
            </a:r>
            <a:r>
              <a:rPr lang="is-IS" sz="3600" dirty="0" smtClean="0">
                <a:solidFill>
                  <a:srgbClr val="F2F2F2"/>
                </a:solidFill>
              </a:rPr>
              <a:t>…</a:t>
            </a:r>
            <a:endParaRPr lang="en-US" sz="3600" dirty="0">
              <a:solidFill>
                <a:srgbClr val="F2F2F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2000" y="5397500"/>
            <a:ext cx="2275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Thank you!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0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milton-island-blue_phil-gordon-691x461.jpg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635000"/>
            <a:ext cx="8775700" cy="5854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2372"/>
            <a:ext cx="9144000" cy="612372"/>
          </a:xfrm>
        </p:spPr>
        <p:txBody>
          <a:bodyPr>
            <a:normAutofit fontScale="90000"/>
          </a:bodyPr>
          <a:lstStyle/>
          <a:p>
            <a:r>
              <a:rPr lang="en-US" dirty="0"/>
              <a:t>Calibration Considerations for the 3G Detector Era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questions about 2G+/3G Requirements</a:t>
            </a:r>
          </a:p>
          <a:p>
            <a:endParaRPr lang="en-US" dirty="0"/>
          </a:p>
          <a:p>
            <a:r>
              <a:rPr lang="en-US" dirty="0" smtClean="0"/>
              <a:t>The State of the Art in 2G calibration</a:t>
            </a:r>
          </a:p>
          <a:p>
            <a:endParaRPr lang="en-US" dirty="0"/>
          </a:p>
          <a:p>
            <a:r>
              <a:rPr lang="en-US" dirty="0" smtClean="0"/>
              <a:t>The Seven </a:t>
            </a:r>
            <a:r>
              <a:rPr lang="en-US" dirty="0"/>
              <a:t>C</a:t>
            </a:r>
            <a:r>
              <a:rPr lang="en-US" dirty="0" smtClean="0"/>
              <a:t>ommandments of Calibration</a:t>
            </a:r>
          </a:p>
          <a:p>
            <a:endParaRPr lang="en-US" dirty="0"/>
          </a:p>
          <a:p>
            <a:r>
              <a:rPr lang="en-US" dirty="0" smtClean="0"/>
              <a:t>Recommendations for the future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00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riangulation.pdf"/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50" y="612372"/>
            <a:ext cx="6096000" cy="52447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What Will Be Your Requirements?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3096" y="5641221"/>
            <a:ext cx="795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Impacts are still open questions (quantitatively) </a:t>
            </a:r>
            <a:r>
              <a:rPr lang="en-US" dirty="0" smtClean="0"/>
              <a:t>– astrophysical searches and parameter estimators are just becoming sophisticated enough to include / marginalize over calibration uncertainty (e.g. </a:t>
            </a:r>
            <a:r>
              <a:rPr lang="is-IS" dirty="0" smtClean="0">
                <a:hlinkClick r:id="rId3"/>
              </a:rPr>
              <a:t>PRD 85 064034 (2012)</a:t>
            </a:r>
            <a:r>
              <a:rPr lang="is-I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6300" y="740447"/>
            <a:ext cx="3110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660066"/>
                </a:solidFill>
              </a:rPr>
              <a:t>Amplitude Uncertainty</a:t>
            </a:r>
            <a:endParaRPr lang="en-US" sz="2400" b="1" u="sng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0500" y="734613"/>
            <a:ext cx="2523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FF6600"/>
                </a:solidFill>
              </a:rPr>
              <a:t>Phase Uncertainty</a:t>
            </a:r>
            <a:endParaRPr lang="en-US" sz="2400" b="1" u="sng" dirty="0">
              <a:solidFill>
                <a:srgbClr val="FF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2100" y="1667470"/>
            <a:ext cx="4368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Distance </a:t>
            </a:r>
            <a:r>
              <a:rPr lang="en-US" sz="2000" dirty="0"/>
              <a:t>/ Redshift </a:t>
            </a:r>
            <a:r>
              <a:rPr lang="en-US" sz="2000" dirty="0" smtClean="0"/>
              <a:t>Estimates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CBC rate (relies on volume estimate)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Continuous Wave and Stochastic Upper Limits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Sky Localization </a:t>
            </a:r>
            <a:r>
              <a:rPr lang="en-US" sz="2000" dirty="0" smtClean="0"/>
              <a:t>(for 2 detectors)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845050" y="1493180"/>
            <a:ext cx="42037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558ED5"/>
                </a:solidFill>
              </a:rPr>
              <a:t>Sky Localization </a:t>
            </a:r>
            <a:r>
              <a:rPr lang="en-US" sz="2000" dirty="0" smtClean="0"/>
              <a:t>(3+ detectors)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Neutron Star Equations of State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Tests of General Relativity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Non-22 “Higher Order” Modes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Mass and Spin Parameters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24965" y="109493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XX %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03794" y="1093901"/>
            <a:ext cx="80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YY </a:t>
            </a:r>
            <a:r>
              <a:rPr lang="en-US" dirty="0" err="1" smtClean="0"/>
              <a:t>deg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10400" y="4520468"/>
            <a:ext cx="1908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hlinkClick r:id="rId4"/>
              </a:rPr>
              <a:t>PRL 116, 241102 (2016)</a:t>
            </a:r>
            <a:endParaRPr lang="en-US" sz="14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862309"/>
              </p:ext>
            </p:extLst>
          </p:nvPr>
        </p:nvGraphicFramePr>
        <p:xfrm>
          <a:off x="1605550" y="4491437"/>
          <a:ext cx="540485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650"/>
                <a:gridCol w="12700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For GW150914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 C.I.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90% C.I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 CAL</a:t>
                      </a:r>
                      <a:r>
                        <a:rPr lang="en-US" baseline="0" dirty="0" smtClean="0"/>
                        <a:t> Uncertainty [deg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With CAL Uncertainty [deg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55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Where are you now with 2G Detectors?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H1AllO2Uncertain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4" y="612372"/>
            <a:ext cx="8027666" cy="59306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2730" y="6488668"/>
            <a:ext cx="2496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hlinkClick r:id="rId3"/>
              </a:rPr>
              <a:t>LIGO-P1600139</a:t>
            </a:r>
            <a:r>
              <a:rPr lang="de-DE" dirty="0" smtClean="0"/>
              <a:t>, in </a:t>
            </a:r>
            <a:r>
              <a:rPr lang="de-DE" dirty="0" err="1" smtClean="0"/>
              <a:t>prep</a:t>
            </a:r>
            <a:r>
              <a:rPr lang="de-DE" dirty="0" smtClean="0"/>
              <a:t>!</a:t>
            </a:r>
            <a:endParaRPr lang="en-US" dirty="0"/>
          </a:p>
        </p:txBody>
      </p:sp>
      <p:sp>
        <p:nvSpPr>
          <p:cNvPr id="11" name="Rectangle 10">
            <a:hlinkClick r:id="rId4"/>
          </p:cNvPr>
          <p:cNvSpPr/>
          <p:nvPr/>
        </p:nvSpPr>
        <p:spPr>
          <a:xfrm>
            <a:off x="1425739" y="6543015"/>
            <a:ext cx="23023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hlinkClick r:id="rId4"/>
              </a:rPr>
              <a:t>PRD </a:t>
            </a:r>
            <a:r>
              <a:rPr lang="en-US" sz="1600" dirty="0">
                <a:hlinkClick r:id="rId4"/>
              </a:rPr>
              <a:t>95.6 (2017): 062003.</a:t>
            </a:r>
            <a:endParaRPr lang="en-US" sz="16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1143000" y="2228334"/>
            <a:ext cx="8046922" cy="2686566"/>
            <a:chOff x="1143000" y="2228334"/>
            <a:chExt cx="8046922" cy="2686566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143000" y="2578100"/>
              <a:ext cx="8001000" cy="3810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143000" y="4876800"/>
              <a:ext cx="8001000" cy="3810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213600" y="2228334"/>
              <a:ext cx="1976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Perfect Calibration</a:t>
              </a:r>
              <a:endParaRPr lang="en-US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13600" y="4514334"/>
              <a:ext cx="1976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Perfect Calibration</a:t>
              </a:r>
              <a:endParaRPr lang="en-US" b="1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46800" y="1358731"/>
            <a:ext cx="1717338" cy="774869"/>
            <a:chOff x="6146800" y="1358731"/>
            <a:chExt cx="1717338" cy="774869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6146800" y="1905000"/>
              <a:ext cx="492461" cy="22860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639261" y="1358731"/>
              <a:ext cx="12248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Systematic </a:t>
              </a:r>
            </a:p>
            <a:p>
              <a:r>
                <a:rPr lang="en-US" b="1" dirty="0" smtClean="0">
                  <a:solidFill>
                    <a:schemeClr val="bg1"/>
                  </a:solidFill>
                </a:rPr>
                <a:t>Error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578100" y="952500"/>
            <a:ext cx="4038600" cy="5143500"/>
            <a:chOff x="2578100" y="952500"/>
            <a:chExt cx="4038600" cy="51435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578100" y="952500"/>
              <a:ext cx="0" cy="5143500"/>
            </a:xfrm>
            <a:prstGeom prst="line">
              <a:avLst/>
            </a:prstGeom>
            <a:ln w="5715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616700" y="952500"/>
              <a:ext cx="0" cy="5143500"/>
            </a:xfrm>
            <a:prstGeom prst="line">
              <a:avLst/>
            </a:prstGeom>
            <a:ln w="57150" cmpd="sng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781300" y="5549900"/>
              <a:ext cx="3606800" cy="127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3404222" y="5600700"/>
              <a:ext cx="2378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CBC Search </a:t>
              </a:r>
              <a:r>
                <a:rPr lang="en-US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Freq</a:t>
              </a:r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Range</a:t>
              </a:r>
              <a:endParaRPr lang="en-US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220235"/>
              </p:ext>
            </p:extLst>
          </p:nvPr>
        </p:nvGraphicFramePr>
        <p:xfrm>
          <a:off x="3289922" y="2882900"/>
          <a:ext cx="2666378" cy="9067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33189"/>
                <a:gridCol w="1333189"/>
              </a:tblGrid>
              <a:tr h="45339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Magnitude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Phase</a:t>
                      </a:r>
                      <a:endParaRPr lang="en-US" sz="2000" dirty="0"/>
                    </a:p>
                  </a:txBody>
                  <a:tcPr/>
                </a:tc>
              </a:tr>
              <a:tr h="45339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 </a:t>
                      </a:r>
                      <a:r>
                        <a:rPr lang="en-US" sz="2000" dirty="0" err="1" smtClean="0"/>
                        <a:t>deg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2" name="Group 51"/>
          <p:cNvGrpSpPr/>
          <p:nvPr/>
        </p:nvGrpSpPr>
        <p:grpSpPr>
          <a:xfrm>
            <a:off x="1739900" y="3950732"/>
            <a:ext cx="3048000" cy="976868"/>
            <a:chOff x="1739900" y="3950732"/>
            <a:chExt cx="3048000" cy="976868"/>
          </a:xfrm>
        </p:grpSpPr>
        <p:sp>
          <p:nvSpPr>
            <p:cNvPr id="26" name="TextBox 25"/>
            <p:cNvSpPr txBox="1"/>
            <p:nvPr/>
          </p:nvSpPr>
          <p:spPr>
            <a:xfrm>
              <a:off x="1739900" y="3950732"/>
              <a:ext cx="23134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Statistical Uncertainty</a:t>
              </a:r>
            </a:p>
            <a:p>
              <a:r>
                <a:rPr lang="en-US" b="1" dirty="0" smtClean="0"/>
                <a:t>(+ Systematic Error)</a:t>
              </a:r>
              <a:endParaRPr lang="en-US" b="1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3937622" y="3950732"/>
              <a:ext cx="850278" cy="22756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937622" y="4178300"/>
              <a:ext cx="737844" cy="7493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891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ssumptions.jpg"/>
          <p:cNvPicPr>
            <a:picLocks noChangeAspect="1"/>
          </p:cNvPicPr>
          <p:nvPr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419100"/>
            <a:ext cx="7210425" cy="6010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Assumptions about Your 2G+/3G Detector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248595"/>
            <a:ext cx="8801100" cy="524428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Since requirements aren’t clear, let’s say you want </a:t>
            </a:r>
            <a:r>
              <a:rPr lang="en-US" b="1" dirty="0" smtClean="0"/>
              <a:t>1% / 1 </a:t>
            </a:r>
            <a:r>
              <a:rPr lang="en-US" b="1" dirty="0" err="1" smtClean="0"/>
              <a:t>deg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You’re </a:t>
            </a:r>
            <a:r>
              <a:rPr lang="en-US" dirty="0" smtClean="0"/>
              <a:t>using </a:t>
            </a:r>
            <a:r>
              <a:rPr lang="en-US" dirty="0" smtClean="0"/>
              <a:t>the similar 2G IFO topology / readout</a:t>
            </a:r>
          </a:p>
          <a:p>
            <a:pPr lvl="1"/>
            <a:r>
              <a:rPr lang="en-US" dirty="0" smtClean="0"/>
              <a:t>a </a:t>
            </a:r>
            <a:r>
              <a:rPr lang="en-US" dirty="0" smtClean="0"/>
              <a:t>Dual Recycled, Fabry Perot </a:t>
            </a:r>
            <a:r>
              <a:rPr lang="en-US" dirty="0" smtClean="0"/>
              <a:t>Michelson, </a:t>
            </a:r>
          </a:p>
          <a:p>
            <a:pPr lvl="1"/>
            <a:r>
              <a:rPr lang="en-US" dirty="0" smtClean="0"/>
              <a:t>hoping for Resonant Sideband Extraction </a:t>
            </a:r>
          </a:p>
          <a:p>
            <a:pPr lvl="1"/>
            <a:r>
              <a:rPr lang="en-US" dirty="0" smtClean="0"/>
              <a:t>using homodyne readout</a:t>
            </a:r>
          </a:p>
          <a:p>
            <a:pPr lvl="1"/>
            <a:r>
              <a:rPr lang="en-US" dirty="0" smtClean="0"/>
              <a:t>with squeezed light injection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You need data calibrated from </a:t>
            </a:r>
            <a:r>
              <a:rPr lang="en-US" dirty="0" smtClean="0"/>
              <a:t>10</a:t>
            </a:r>
            <a:r>
              <a:rPr lang="en-US" dirty="0" smtClean="0"/>
              <a:t> </a:t>
            </a:r>
            <a:r>
              <a:rPr lang="en-US" dirty="0" smtClean="0"/>
              <a:t>Hz to 5000 Hz </a:t>
            </a:r>
            <a:endParaRPr lang="en-US" dirty="0" smtClean="0"/>
          </a:p>
          <a:p>
            <a:pPr lvl="1"/>
            <a:r>
              <a:rPr lang="en-US" dirty="0" smtClean="0"/>
              <a:t>Which means you really need to understand from 5 to 7000 Hz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You’re comparing your results against an international </a:t>
            </a:r>
            <a:r>
              <a:rPr lang="en-US" dirty="0" smtClean="0"/>
              <a:t>network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With these, I bring you the </a:t>
            </a:r>
            <a:r>
              <a:rPr lang="en-US" b="1" dirty="0" smtClean="0"/>
              <a:t>Seven Commandments of Calibration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08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8631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1) Your GW Response Will Be More Complicated than You Want It </a:t>
            </a:r>
            <a:r>
              <a:rPr lang="en-US" sz="3200" b="1" dirty="0">
                <a:solidFill>
                  <a:srgbClr val="008000"/>
                </a:solidFill>
              </a:rPr>
              <a:t>T</a:t>
            </a:r>
            <a:r>
              <a:rPr lang="en-US" sz="3200" b="1" dirty="0" smtClean="0">
                <a:solidFill>
                  <a:srgbClr val="008000"/>
                </a:solidFill>
              </a:rPr>
              <a:t>o Be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712" y="1088266"/>
            <a:ext cx="8298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To calibrate the digital loop error signal, d</a:t>
            </a:r>
            <a:r>
              <a:rPr lang="en-US" baseline="-25000" dirty="0" smtClean="0"/>
              <a:t>err</a:t>
            </a:r>
            <a:r>
              <a:rPr lang="en-US" dirty="0" smtClean="0"/>
              <a:t>, back into differential arm length change,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	       response to differential arm length change </a:t>
            </a:r>
            <a:r>
              <a:rPr lang="en-US" i="1" dirty="0" smtClean="0"/>
              <a:t>in the absence of a control loop</a:t>
            </a:r>
          </a:p>
          <a:p>
            <a:r>
              <a:rPr lang="en-US" dirty="0" smtClean="0"/>
              <a:t>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809416"/>
              </p:ext>
            </p:extLst>
          </p:nvPr>
        </p:nvGraphicFramePr>
        <p:xfrm>
          <a:off x="2646363" y="1682750"/>
          <a:ext cx="3351212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8" name="Equation" r:id="rId3" imgW="1600200" imgH="431800" progId="Equation.3">
                  <p:embed/>
                </p:oleObj>
              </mc:Choice>
              <mc:Fallback>
                <p:oleObj name="Equation" r:id="rId3" imgW="1600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6363" y="1682750"/>
                        <a:ext cx="3351212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23877" y="4119687"/>
            <a:ext cx="2919489" cy="1158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The ITM transmission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The SRM transmission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The one-way SRC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gouy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phase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5374" y="4109372"/>
            <a:ext cx="4460363" cy="1158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E46C0A"/>
                </a:solidFill>
              </a:rPr>
              <a:t>The homodyne readout angle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E46C0A"/>
                </a:solidFill>
              </a:rPr>
              <a:t>The optical gain, which depends on these and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E46C0A"/>
                </a:solidFill>
              </a:rPr>
              <a:t>The power on the Beam Splitter</a:t>
            </a:r>
            <a:endParaRPr lang="en-US" dirty="0">
              <a:solidFill>
                <a:srgbClr val="E46C0A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864009"/>
              </p:ext>
            </p:extLst>
          </p:nvPr>
        </p:nvGraphicFramePr>
        <p:xfrm>
          <a:off x="4204494" y="4853783"/>
          <a:ext cx="479425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9" name="Equation" r:id="rId5" imgW="228600" imgH="215900" progId="Equation.3">
                  <p:embed/>
                </p:oleObj>
              </mc:Choice>
              <mc:Fallback>
                <p:oleObj name="Equation" r:id="rId5" imgW="228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04494" y="4853783"/>
                        <a:ext cx="479425" cy="45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316539"/>
              </p:ext>
            </p:extLst>
          </p:nvPr>
        </p:nvGraphicFramePr>
        <p:xfrm>
          <a:off x="4218781" y="4481104"/>
          <a:ext cx="452438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0" name="Equation" r:id="rId7" imgW="215900" imgH="215900" progId="Equation.3">
                  <p:embed/>
                </p:oleObj>
              </mc:Choice>
              <mc:Fallback>
                <p:oleObj name="Equation" r:id="rId7" imgW="215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18781" y="4481104"/>
                        <a:ext cx="452438" cy="45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620998"/>
              </p:ext>
            </p:extLst>
          </p:nvPr>
        </p:nvGraphicFramePr>
        <p:xfrm>
          <a:off x="4285962" y="4139715"/>
          <a:ext cx="26511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" name="Equation" r:id="rId9" imgW="127000" imgH="203200" progId="Equation.3">
                  <p:embed/>
                </p:oleObj>
              </mc:Choice>
              <mc:Fallback>
                <p:oleObj name="Equation" r:id="rId9" imgW="127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85962" y="4139715"/>
                        <a:ext cx="265112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802306"/>
              </p:ext>
            </p:extLst>
          </p:nvPr>
        </p:nvGraphicFramePr>
        <p:xfrm>
          <a:off x="517477" y="4800677"/>
          <a:ext cx="26511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" name="Equation" r:id="rId11" imgW="127000" imgH="190500" progId="Equation.3">
                  <p:embed/>
                </p:oleObj>
              </mc:Choice>
              <mc:Fallback>
                <p:oleObj name="Equation" r:id="rId11" imgW="1270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7477" y="4800677"/>
                        <a:ext cx="265112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662280"/>
              </p:ext>
            </p:extLst>
          </p:nvPr>
        </p:nvGraphicFramePr>
        <p:xfrm>
          <a:off x="539439" y="4462643"/>
          <a:ext cx="26511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3" name="Equation" r:id="rId13" imgW="127000" imgH="215900" progId="Equation.3">
                  <p:embed/>
                </p:oleObj>
              </mc:Choice>
              <mc:Fallback>
                <p:oleObj name="Equation" r:id="rId13" imgW="1270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9439" y="4462643"/>
                        <a:ext cx="265113" cy="45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262175"/>
              </p:ext>
            </p:extLst>
          </p:nvPr>
        </p:nvGraphicFramePr>
        <p:xfrm>
          <a:off x="530177" y="4175202"/>
          <a:ext cx="238125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4" name="Equation" r:id="rId15" imgW="114300" imgH="215900" progId="Equation.3">
                  <p:embed/>
                </p:oleObj>
              </mc:Choice>
              <mc:Fallback>
                <p:oleObj name="Equation" r:id="rId15" imgW="114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0177" y="4175202"/>
                        <a:ext cx="238125" cy="45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316950"/>
              </p:ext>
            </p:extLst>
          </p:nvPr>
        </p:nvGraphicFramePr>
        <p:xfrm>
          <a:off x="530177" y="2731294"/>
          <a:ext cx="557212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5" name="Equation" r:id="rId17" imgW="266700" imgH="165100" progId="Equation.3">
                  <p:embed/>
                </p:oleObj>
              </mc:Choice>
              <mc:Fallback>
                <p:oleObj name="Equation" r:id="rId17" imgW="266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30177" y="2731294"/>
                        <a:ext cx="557212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687098"/>
              </p:ext>
            </p:extLst>
          </p:nvPr>
        </p:nvGraphicFramePr>
        <p:xfrm>
          <a:off x="1187450" y="5768975"/>
          <a:ext cx="2713038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6" name="Equation" r:id="rId19" imgW="1358900" imgH="431800" progId="Equation.3">
                  <p:embed/>
                </p:oleObj>
              </mc:Choice>
              <mc:Fallback>
                <p:oleObj name="Equation" r:id="rId19" imgW="1358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87450" y="5768975"/>
                        <a:ext cx="2713038" cy="866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73912" y="3356089"/>
            <a:ext cx="8512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hlinkClick r:id="rId21"/>
              </a:rPr>
              <a:t>Buonnano and Chen (2001)</a:t>
            </a:r>
            <a:r>
              <a:rPr lang="en-US" dirty="0" smtClean="0"/>
              <a:t> , with the help of </a:t>
            </a:r>
            <a:r>
              <a:rPr lang="en-US" dirty="0" smtClean="0">
                <a:hlinkClick r:id="rId22"/>
              </a:rPr>
              <a:t>Rob Ward </a:t>
            </a:r>
            <a:r>
              <a:rPr lang="en-US" dirty="0" smtClean="0"/>
              <a:t>, and </a:t>
            </a:r>
            <a:r>
              <a:rPr lang="en-US" dirty="0" smtClean="0">
                <a:hlinkClick r:id="rId23"/>
              </a:rPr>
              <a:t>Evan Hall </a:t>
            </a:r>
            <a:r>
              <a:rPr lang="en-US" dirty="0" smtClean="0"/>
              <a:t>,  taught us that, for </a:t>
            </a:r>
            <a:r>
              <a:rPr lang="en-US" b="1" i="1" dirty="0" smtClean="0"/>
              <a:t>resonant side-band extraction </a:t>
            </a:r>
            <a:r>
              <a:rPr lang="en-US" dirty="0" smtClean="0"/>
              <a:t>(RSE),        depends on</a:t>
            </a:r>
            <a:endParaRPr lang="en-US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935908"/>
              </p:ext>
            </p:extLst>
          </p:nvPr>
        </p:nvGraphicFramePr>
        <p:xfrm>
          <a:off x="4936119" y="3654757"/>
          <a:ext cx="319088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7" name="Equation" r:id="rId24" imgW="152400" imgH="165100" progId="Equation.3">
                  <p:embed/>
                </p:oleObj>
              </mc:Choice>
              <mc:Fallback>
                <p:oleObj name="Equation" r:id="rId24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936119" y="3654757"/>
                        <a:ext cx="319088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326024" y="5407104"/>
            <a:ext cx="7956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For </a:t>
            </a:r>
            <a:r>
              <a:rPr lang="en-US" b="1" i="1" dirty="0" smtClean="0"/>
              <a:t>ideal resonant side-band extraction</a:t>
            </a:r>
            <a:r>
              <a:rPr lang="en-US" dirty="0" smtClean="0"/>
              <a:t>, with                                       it reduces to </a:t>
            </a:r>
            <a:endParaRPr lang="en-US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715009"/>
              </p:ext>
            </p:extLst>
          </p:nvPr>
        </p:nvGraphicFramePr>
        <p:xfrm>
          <a:off x="5039307" y="5381704"/>
          <a:ext cx="1855787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8" name="Equation" r:id="rId26" imgW="889000" imgH="203200" progId="Equation.3">
                  <p:embed/>
                </p:oleObj>
              </mc:Choice>
              <mc:Fallback>
                <p:oleObj name="Equation" r:id="rId26" imgW="889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039307" y="5381704"/>
                        <a:ext cx="1855787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23951"/>
              </p:ext>
            </p:extLst>
          </p:nvPr>
        </p:nvGraphicFramePr>
        <p:xfrm>
          <a:off x="1304936" y="1333707"/>
          <a:ext cx="47625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9" name="Equation" r:id="rId28" imgW="228600" imgH="165100" progId="Equation.3">
                  <p:embed/>
                </p:oleObj>
              </mc:Choice>
              <mc:Fallback>
                <p:oleObj name="Equation" r:id="rId28" imgW="228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304936" y="1333707"/>
                        <a:ext cx="476250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130281"/>
              </p:ext>
            </p:extLst>
          </p:nvPr>
        </p:nvGraphicFramePr>
        <p:xfrm>
          <a:off x="4671219" y="5766749"/>
          <a:ext cx="1960562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0" name="Equation" r:id="rId30" imgW="1066800" imgH="482600" progId="Equation.3">
                  <p:embed/>
                </p:oleObj>
              </mc:Choice>
              <mc:Fallback>
                <p:oleObj name="Equation" r:id="rId30" imgW="10668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4671219" y="5766749"/>
                        <a:ext cx="1960562" cy="890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303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292620"/>
              </p:ext>
            </p:extLst>
          </p:nvPr>
        </p:nvGraphicFramePr>
        <p:xfrm>
          <a:off x="739775" y="1719263"/>
          <a:ext cx="753745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Equation" r:id="rId3" imgW="4241800" imgH="495300" progId="Equation.3">
                  <p:embed/>
                </p:oleObj>
              </mc:Choice>
              <mc:Fallback>
                <p:oleObj name="Equation" r:id="rId3" imgW="42418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9775" y="1719263"/>
                        <a:ext cx="7537450" cy="879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30517" y="1102917"/>
            <a:ext cx="7148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But if     or      are not exactly 90 </a:t>
            </a:r>
            <a:r>
              <a:rPr lang="en-US" sz="2400" dirty="0" err="1" smtClean="0"/>
              <a:t>deg</a:t>
            </a:r>
            <a:r>
              <a:rPr lang="en-US" sz="2400" dirty="0" smtClean="0"/>
              <a:t>, then it gets ugly: </a:t>
            </a:r>
            <a:endParaRPr lang="en-US" sz="24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9240438"/>
              </p:ext>
            </p:extLst>
          </p:nvPr>
        </p:nvGraphicFramePr>
        <p:xfrm>
          <a:off x="1427163" y="1159986"/>
          <a:ext cx="26511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Equation" r:id="rId5" imgW="127000" imgH="190500" progId="Equation.3">
                  <p:embed/>
                </p:oleObj>
              </mc:Choice>
              <mc:Fallback>
                <p:oleObj name="Equation" r:id="rId5" imgW="1270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27163" y="1159986"/>
                        <a:ext cx="265112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349083"/>
              </p:ext>
            </p:extLst>
          </p:nvPr>
        </p:nvGraphicFramePr>
        <p:xfrm>
          <a:off x="2076450" y="1152525"/>
          <a:ext cx="265113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Equation" r:id="rId7" imgW="127000" imgH="203200" progId="Equation.3">
                  <p:embed/>
                </p:oleObj>
              </mc:Choice>
              <mc:Fallback>
                <p:oleObj name="Equation" r:id="rId7" imgW="127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76450" y="1152525"/>
                        <a:ext cx="265113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0" y="-1"/>
            <a:ext cx="9144000" cy="986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8000"/>
                </a:solidFill>
              </a:rPr>
              <a:t>1) Your GW Response Will Be More Complicated than You Want It To Be</a:t>
            </a:r>
            <a:endParaRPr lang="en-US" sz="3200" b="1" dirty="0">
              <a:solidFill>
                <a:srgbClr val="008000"/>
              </a:solidFill>
            </a:endParaRPr>
          </a:p>
        </p:txBody>
      </p:sp>
      <p:pic>
        <p:nvPicPr>
          <p:cNvPr id="17" name="Picture 16" descr="Detuning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74" y="2692399"/>
            <a:ext cx="6163777" cy="35090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19546" y="6207824"/>
            <a:ext cx="2303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E. Hall </a:t>
            </a:r>
            <a:r>
              <a:rPr lang="fi-FI" dirty="0" smtClean="0">
                <a:hlinkClick r:id="rId10"/>
              </a:rPr>
              <a:t>P1600295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9417" y="6179871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Open question </a:t>
            </a:r>
            <a:r>
              <a:rPr lang="en-US" dirty="0" smtClean="0"/>
              <a:t>– squeezing </a:t>
            </a:r>
            <a:r>
              <a:rPr lang="en-US" dirty="0" err="1" smtClean="0"/>
              <a:t>vs</a:t>
            </a:r>
            <a:r>
              <a:rPr lang="en-US" dirty="0" smtClean="0"/>
              <a:t> detuning?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015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2) And You’ll Have to Invert it</a:t>
            </a:r>
            <a:r>
              <a:rPr lang="is-IS" sz="3600" b="1" dirty="0" smtClean="0">
                <a:solidFill>
                  <a:srgbClr val="008000"/>
                </a:solidFill>
              </a:rPr>
              <a:t>…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8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19417" y="1084415"/>
            <a:ext cx="8229600" cy="552161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Electromagnetic partners require low-latency</a:t>
            </a:r>
          </a:p>
          <a:p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Need semi-real, if not real-time calibrated data </a:t>
            </a:r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Can use FIR or IIR filtering, but needs to be virtually causal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r>
              <a:rPr lang="en-US" sz="2000" dirty="0" smtClean="0"/>
              <a:t>Must make a ZPK representation of the ugly </a:t>
            </a:r>
            <a:r>
              <a:rPr lang="is-IS" sz="2000" dirty="0" smtClean="0"/>
              <a:t>…</a:t>
            </a:r>
          </a:p>
          <a:p>
            <a:endParaRPr lang="is-IS" sz="2000" dirty="0"/>
          </a:p>
          <a:p>
            <a:endParaRPr lang="is-IS" sz="2000" dirty="0" smtClean="0"/>
          </a:p>
          <a:p>
            <a:endParaRPr lang="is-IS" sz="2000" dirty="0"/>
          </a:p>
          <a:p>
            <a:r>
              <a:rPr lang="en-US" sz="2000" b="1" i="1" dirty="0" smtClean="0"/>
              <a:t>Luckily, for </a:t>
            </a:r>
            <a:r>
              <a:rPr lang="en-US" sz="2000" b="1" i="1" dirty="0"/>
              <a:t>small </a:t>
            </a:r>
            <a:r>
              <a:rPr lang="en-US" sz="2000" b="1" i="1" dirty="0" smtClean="0"/>
              <a:t>detuning we approximate with 5 </a:t>
            </a:r>
            <a:r>
              <a:rPr lang="en-US" sz="2000" b="1" i="1" dirty="0" err="1" smtClean="0"/>
              <a:t>params</a:t>
            </a:r>
            <a:r>
              <a:rPr lang="is-IS" sz="2000" dirty="0" smtClean="0"/>
              <a:t>…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691798" y="6493752"/>
            <a:ext cx="2815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>
                <a:hlinkClick r:id="rId3"/>
              </a:rPr>
              <a:t>T1600278</a:t>
            </a:r>
            <a:r>
              <a:rPr lang="is-IS" dirty="0" smtClean="0"/>
              <a:t>, </a:t>
            </a:r>
            <a:r>
              <a:rPr lang="nb-NO" dirty="0" smtClean="0">
                <a:hlinkClick r:id="rId4"/>
              </a:rPr>
              <a:t>LHO aLOG 31693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190464"/>
              </p:ext>
            </p:extLst>
          </p:nvPr>
        </p:nvGraphicFramePr>
        <p:xfrm>
          <a:off x="1836738" y="5246688"/>
          <a:ext cx="5421312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Equation" r:id="rId5" imgW="2781300" imgH="482600" progId="Equation.3">
                  <p:embed/>
                </p:oleObj>
              </mc:Choice>
              <mc:Fallback>
                <p:oleObj name="Equation" r:id="rId5" imgW="27813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6738" y="5246688"/>
                        <a:ext cx="5421312" cy="944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754484"/>
              </p:ext>
            </p:extLst>
          </p:nvPr>
        </p:nvGraphicFramePr>
        <p:xfrm>
          <a:off x="927100" y="3736975"/>
          <a:ext cx="7256463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Equation" r:id="rId7" imgW="4241800" imgH="495300" progId="Equation.3">
                  <p:embed/>
                </p:oleObj>
              </mc:Choice>
              <mc:Fallback>
                <p:oleObj name="Equation" r:id="rId7" imgW="42418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7100" y="3736975"/>
                        <a:ext cx="7256463" cy="84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V="1">
            <a:off x="4279900" y="6178550"/>
            <a:ext cx="0" cy="2644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273800" y="6193548"/>
            <a:ext cx="0" cy="2644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780698" y="6201924"/>
            <a:ext cx="0" cy="2644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169150" y="5749048"/>
            <a:ext cx="0" cy="2644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817144" y="5044282"/>
            <a:ext cx="0" cy="3032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PaintballSN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138" y="837024"/>
            <a:ext cx="2673960" cy="167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9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91692" y="484339"/>
            <a:ext cx="8898353" cy="5090961"/>
            <a:chOff x="191692" y="484339"/>
            <a:chExt cx="8898353" cy="5090961"/>
          </a:xfrm>
        </p:grpSpPr>
        <p:pic>
          <p:nvPicPr>
            <p:cNvPr id="10" name="Picture 9" descr="H1ITMX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00" y="977900"/>
              <a:ext cx="8173156" cy="45974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315200" y="567406"/>
              <a:ext cx="1774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smtClean="0">
                  <a:solidFill>
                    <a:srgbClr val="FF6600"/>
                  </a:solidFill>
                  <a:hlinkClick r:id="rId3"/>
                </a:rPr>
                <a:t>LHO aLOG 36108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1692" y="484339"/>
              <a:ext cx="16326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Yesterday</a:t>
              </a:r>
              <a:r>
                <a:rPr lang="is-IS" sz="2400" dirty="0" smtClean="0"/>
                <a:t>…</a:t>
              </a:r>
              <a:endParaRPr lang="en-US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2G Detector Example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G1700810-v1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Kissel, for the LSC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172C1-292A-C54D-B055-6565B074885E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91692" y="942571"/>
            <a:ext cx="8939608" cy="5689776"/>
            <a:chOff x="191692" y="942571"/>
            <a:chExt cx="8939608" cy="5689776"/>
          </a:xfrm>
        </p:grpSpPr>
        <p:sp>
          <p:nvSpPr>
            <p:cNvPr id="5" name="TextBox 4"/>
            <p:cNvSpPr txBox="1"/>
            <p:nvPr/>
          </p:nvSpPr>
          <p:spPr>
            <a:xfrm>
              <a:off x="7364421" y="6224385"/>
              <a:ext cx="1766879" cy="353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smtClean="0">
                  <a:hlinkClick r:id="rId4"/>
                </a:rPr>
                <a:t>LHO </a:t>
              </a:r>
              <a:r>
                <a:rPr lang="es-ES_tradnl" dirty="0" smtClean="0">
                  <a:hlinkClick r:id="rId4"/>
                </a:rPr>
                <a:t>aLOG 35327</a:t>
              </a:r>
              <a:endParaRPr lang="en-US" dirty="0"/>
            </a:p>
          </p:txBody>
        </p:sp>
        <p:pic>
          <p:nvPicPr>
            <p:cNvPr id="6" name="Picture 5" descr="ITMX_LHOaLOG35327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500" y="942571"/>
              <a:ext cx="6553201" cy="532557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1692" y="6170682"/>
              <a:ext cx="19419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Back in April</a:t>
              </a:r>
              <a:r>
                <a:rPr lang="is-IS" sz="2400" dirty="0" smtClean="0"/>
                <a:t>…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634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7230</TotalTime>
  <Words>1407</Words>
  <Application>Microsoft Macintosh PowerPoint</Application>
  <PresentationFormat>On-screen Show (4:3)</PresentationFormat>
  <Paragraphs>261</Paragraphs>
  <Slides>18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Microsoft Equation</vt:lpstr>
      <vt:lpstr>Calibration Considerations for the 3G Detector Era  </vt:lpstr>
      <vt:lpstr>Calibration Considerations for the 3G Detector Era  </vt:lpstr>
      <vt:lpstr>What Will Be Your Requirements?</vt:lpstr>
      <vt:lpstr>Where are you now with 2G Detectors?</vt:lpstr>
      <vt:lpstr>Assumptions about Your 2G+/3G Detector</vt:lpstr>
      <vt:lpstr>1) Your GW Response Will Be More Complicated than You Want It To Be</vt:lpstr>
      <vt:lpstr>PowerPoint Presentation</vt:lpstr>
      <vt:lpstr>2) And You’ll Have to Invert it…</vt:lpstr>
      <vt:lpstr>2G Detector Example</vt:lpstr>
      <vt:lpstr>2G Detector Example</vt:lpstr>
      <vt:lpstr>3) Your Response Will Be Time Dependent</vt:lpstr>
      <vt:lpstr>4) You’ll Fight Your Awesome Isolation</vt:lpstr>
      <vt:lpstr>5) Your Reference Will Not Be Perfect</vt:lpstr>
      <vt:lpstr>6) Your Calibration will change between Runs</vt:lpstr>
      <vt:lpstr>7) During a Run, having confidence in 1% / 1 deg throughout will Stress You Out!</vt:lpstr>
      <vt:lpstr>In summary</vt:lpstr>
      <vt:lpstr>What do you need for 2G+/3G?</vt:lpstr>
      <vt:lpstr>PowerPoint Presentation</vt:lpstr>
    </vt:vector>
  </TitlesOfParts>
  <Company>Louisiana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Kissel</dc:creator>
  <cp:lastModifiedBy>Jeff Kissel</cp:lastModifiedBy>
  <cp:revision>57</cp:revision>
  <dcterms:created xsi:type="dcterms:W3CDTF">2017-05-04T02:33:15Z</dcterms:created>
  <dcterms:modified xsi:type="dcterms:W3CDTF">2017-05-10T23:01:28Z</dcterms:modified>
</cp:coreProperties>
</file>