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199F"/>
    <a:srgbClr val="82ED16"/>
    <a:srgbClr val="2BCB18"/>
    <a:srgbClr val="FAEE1A"/>
    <a:srgbClr val="FFA01D"/>
    <a:srgbClr val="C12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95FA0-1430-C148-80A8-5C0A58D3C8EB}" type="datetimeFigureOut">
              <a:rPr lang="en-US" smtClean="0"/>
              <a:t>5/6/17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59EF0-409F-C042-84B3-3CBBF06E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20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F1363-CF6B-FD4E-A3C5-010CCEF9ADE3}" type="datetimeFigureOut">
              <a:rPr lang="en-US" smtClean="0"/>
              <a:t>5/6/17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37CDC-B790-354E-9CD1-C2A3B4E73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86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G1700809-v1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Kissel, for the LSC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26A-EBD2-C349-AFD2-BE19BAAD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9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G1700809-v1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Kissel, for the LSC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26A-EBD2-C349-AFD2-BE19BAAD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1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G1700809-v1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Kissel, for the LSC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26A-EBD2-C349-AFD2-BE19BAAD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0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G1700809-v1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Kissel, for the LSC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26A-EBD2-C349-AFD2-BE19BAAD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8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G1700809-v1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Kissel, for the LSC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26A-EBD2-C349-AFD2-BE19BAAD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1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G1700809-v1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Kissel, for the LSC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26A-EBD2-C349-AFD2-BE19BAAD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3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G1700809-v1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Kissel, for the LSC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26A-EBD2-C349-AFD2-BE19BAAD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8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G1700809-v1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Kissel, for the LSC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26A-EBD2-C349-AFD2-BE19BAAD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3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G1700809-v1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Kissel, for the LSC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26A-EBD2-C349-AFD2-BE19BAAD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0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G1700809-v1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Kissel, for the LSC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26A-EBD2-C349-AFD2-BE19BAAD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4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G1700809-v1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Kissel, for the LSC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26A-EBD2-C349-AFD2-BE19BAAD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6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4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881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G1700809-v1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50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J. Kissel, for the LSC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1C26A-EBD2-C349-AFD2-BE19BAAD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1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cc.ligo.org/LIGO-G1700320" TargetMode="External"/><Relationship Id="rId4" Type="http://schemas.openxmlformats.org/officeDocument/2006/relationships/image" Target="../media/image4.emf"/><Relationship Id="rId5" Type="http://schemas.openxmlformats.org/officeDocument/2006/relationships/hyperlink" Target="http://gwdoc.icrr.u-tokyo.ac.jp/cgi-bin/private/DocDB/ShowDocument?docid=6410" TargetMode="External"/><Relationship Id="rId6" Type="http://schemas.openxmlformats.org/officeDocument/2006/relationships/hyperlink" Target="https://dcc.ligo.org/LIGO-G1700404" TargetMode="External"/><Relationship Id="rId7" Type="http://schemas.openxmlformats.org/officeDocument/2006/relationships/hyperlink" Target="https://alog.ligo-wa.caltech.edu/aLOG/index.php?callRep=35735" TargetMode="External"/><Relationship Id="rId8" Type="http://schemas.openxmlformats.org/officeDocument/2006/relationships/hyperlink" Target="https://alog.ligo-la.caltech.edu/aLOG/index.php?callRep=33015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cc.ligo.org/LIGO-P1300043" TargetMode="External"/><Relationship Id="rId4" Type="http://schemas.openxmlformats.org/officeDocument/2006/relationships/hyperlink" Target="https://dcc.ligo.org/LIGO-P1300051" TargetMode="External"/><Relationship Id="rId5" Type="http://schemas.openxmlformats.org/officeDocument/2006/relationships/hyperlink" Target="https://dcc.ligo.org/LIGO-C1600066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log.ligo-wa.caltech.edu/aLOG/index.php?callRep=26264" TargetMode="External"/><Relationship Id="rId4" Type="http://schemas.openxmlformats.org/officeDocument/2006/relationships/hyperlink" Target="https://alog.ligo-la.caltech.edu/aLOG/index.php?callRep=17016" TargetMode="External"/><Relationship Id="rId5" Type="http://schemas.openxmlformats.org/officeDocument/2006/relationships/hyperlink" Target="https://alog.ligo-wa.caltech.edu/aLOG/index.php?callRep=35041" TargetMode="External"/><Relationship Id="rId6" Type="http://schemas.openxmlformats.org/officeDocument/2006/relationships/hyperlink" Target="https://dcc.ligo.org/LIGO-G1500372" TargetMode="External"/><Relationship Id="rId7" Type="http://schemas.openxmlformats.org/officeDocument/2006/relationships/image" Target="../media/image6.png"/><Relationship Id="rId8" Type="http://schemas.openxmlformats.org/officeDocument/2006/relationships/hyperlink" Target="https://alog.ligo-wa.caltech.edu/aLOG/index.php?callRep=3490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log.ligo-la.caltech.edu/aLOG/index.php?callRep=1779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log.ligo-wa.caltech.edu/aLOG/index.php?callRep=32746" TargetMode="External"/><Relationship Id="rId4" Type="http://schemas.openxmlformats.org/officeDocument/2006/relationships/hyperlink" Target="https://alog.ligo-wa.caltech.edu/aLOG/index.php?callRep=31471" TargetMode="External"/><Relationship Id="rId5" Type="http://schemas.openxmlformats.org/officeDocument/2006/relationships/image" Target="../media/image7.emf"/><Relationship Id="rId6" Type="http://schemas.openxmlformats.org/officeDocument/2006/relationships/hyperlink" Target="https://dcc.ligo.org/LIGO-G150059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log.ligo-wa.caltech.edu/aLOG/index.php?callRep=32757" TargetMode="Externa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hyperlink" Target="https://dcc.ligo.org/LIGO-G1700328" TargetMode="External"/><Relationship Id="rId12" Type="http://schemas.openxmlformats.org/officeDocument/2006/relationships/image" Target="../media/image9.emf"/><Relationship Id="rId13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abs/1401.4412" TargetMode="External"/><Relationship Id="rId3" Type="http://schemas.openxmlformats.org/officeDocument/2006/relationships/hyperlink" Target="https://dcc.ligo.org/LIGO-P1500278/public" TargetMode="External"/><Relationship Id="rId4" Type="http://schemas.openxmlformats.org/officeDocument/2006/relationships/hyperlink" Target="https://dcc.ligo.org/LIGO-G1700331" TargetMode="External"/><Relationship Id="rId5" Type="http://schemas.openxmlformats.org/officeDocument/2006/relationships/hyperlink" Target="https://dcc.ligo.org/LIGO-G1700346" TargetMode="External"/><Relationship Id="rId6" Type="http://schemas.openxmlformats.org/officeDocument/2006/relationships/hyperlink" Target="https://dcc.ligo.org/LIGO-G1700246" TargetMode="External"/><Relationship Id="rId7" Type="http://schemas.openxmlformats.org/officeDocument/2006/relationships/image" Target="../media/image8.emf"/><Relationship Id="rId8" Type="http://schemas.openxmlformats.org/officeDocument/2006/relationships/hyperlink" Target="https://dcc.ligo.org/LIGO-P1300043" TargetMode="External"/><Relationship Id="rId9" Type="http://schemas.openxmlformats.org/officeDocument/2006/relationships/hyperlink" Target="https://arxiv.org/pdf/1201.4718" TargetMode="External"/><Relationship Id="rId10" Type="http://schemas.openxmlformats.org/officeDocument/2006/relationships/hyperlink" Target="https://dcc.ligo.org/LIGO-G140122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milton-island-blue_phil-gordon-691x461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091"/>
            <a:ext cx="9130030" cy="6091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3044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Next Generation Low </a:t>
            </a:r>
            <a:r>
              <a:rPr lang="en-US" dirty="0" smtClean="0">
                <a:solidFill>
                  <a:schemeClr val="bg1"/>
                </a:solidFill>
              </a:rPr>
              <a:t>Frequency Control </a:t>
            </a:r>
            <a:r>
              <a:rPr lang="en-US" dirty="0" smtClean="0">
                <a:solidFill>
                  <a:schemeClr val="bg1"/>
                </a:solidFill>
              </a:rPr>
              <a:t>Systems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4718"/>
            <a:ext cx="6400800" cy="11193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J. </a:t>
            </a:r>
            <a:r>
              <a:rPr lang="en-US" dirty="0" smtClean="0"/>
              <a:t>Kissel, for the LSC</a:t>
            </a:r>
          </a:p>
          <a:p>
            <a:r>
              <a:rPr lang="en-US" dirty="0" smtClean="0"/>
              <a:t>GWADW, 2017 May 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G1700809-v1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Kissel, for the LSC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26A-EBD2-C349-AFD2-BE19BAAD3B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51RC_1-janus_640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4" y="1508331"/>
            <a:ext cx="5349974" cy="507848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G1700809-v1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Kissel, for the LSC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26A-EBD2-C349-AFD2-BE19BAAD3B38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37330" y="3168558"/>
            <a:ext cx="489026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Intra</a:t>
            </a:r>
            <a:r>
              <a:rPr lang="en-US" sz="2400" dirty="0" smtClean="0"/>
              <a:t>-cavity Thermal Mode </a:t>
            </a:r>
            <a:r>
              <a:rPr lang="en-US" sz="2400" dirty="0" smtClean="0"/>
              <a:t>Evolution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/>
              <a:t>Environmental Thermal </a:t>
            </a:r>
            <a:r>
              <a:rPr lang="en-US" sz="2400" dirty="0" smtClean="0"/>
              <a:t>Control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Tilt </a:t>
            </a:r>
            <a:r>
              <a:rPr lang="en-US" sz="2400" dirty="0"/>
              <a:t>Confusion Noise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/>
              <a:t>Earthquakes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9265" y="3291598"/>
            <a:ext cx="33946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Scattered Light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Angular Control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Glitches / Non-</a:t>
            </a:r>
            <a:r>
              <a:rPr lang="en-US" sz="2400" dirty="0" err="1" smtClean="0"/>
              <a:t>Stationarity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97275" y="2069574"/>
            <a:ext cx="4340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Excess Low</a:t>
            </a:r>
            <a:r>
              <a:rPr lang="en-US" sz="2400" b="1" dirty="0" smtClean="0">
                <a:solidFill>
                  <a:srgbClr val="FF0000"/>
                </a:solidFill>
              </a:rPr>
              <a:t>-Frequency Motion Causing In-Band Noise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2991" y="2067878"/>
            <a:ext cx="4401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Low-</a:t>
            </a:r>
            <a:r>
              <a:rPr lang="en-US" sz="2400" b="1" dirty="0" smtClean="0">
                <a:solidFill>
                  <a:srgbClr val="3366FF"/>
                </a:solidFill>
              </a:rPr>
              <a:t>Frequency/Environmental </a:t>
            </a:r>
            <a:r>
              <a:rPr lang="en-US" sz="2400" b="1" dirty="0" smtClean="0">
                <a:solidFill>
                  <a:srgbClr val="3366FF"/>
                </a:solidFill>
              </a:rPr>
              <a:t>Impacts on Duty Cycle</a:t>
            </a:r>
            <a:endParaRPr lang="en-US" sz="2400" b="1" dirty="0">
              <a:solidFill>
                <a:srgbClr val="3366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2G Low Frequency Problems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733089"/>
            <a:ext cx="7515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Should consider two types of low frequency problems: 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ne important for Volume the other for Time.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614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oyagerCryoTestMassCarto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345" y="3820706"/>
            <a:ext cx="5430654" cy="2680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Excess Motion</a:t>
            </a:r>
            <a:r>
              <a:rPr lang="en-US" dirty="0" smtClean="0"/>
              <a:t>: Scattered </a:t>
            </a:r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28" y="720983"/>
            <a:ext cx="9053171" cy="3322975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As </a:t>
            </a:r>
            <a:r>
              <a:rPr lang="en-US" sz="2000" dirty="0" smtClean="0"/>
              <a:t>optical configurations get </a:t>
            </a:r>
            <a:r>
              <a:rPr lang="en-US" sz="2000" dirty="0" smtClean="0"/>
              <a:t>more </a:t>
            </a:r>
            <a:r>
              <a:rPr lang="en-US" sz="2000" dirty="0" smtClean="0"/>
              <a:t>sophisticated </a:t>
            </a:r>
            <a:r>
              <a:rPr lang="en-US" sz="2000" dirty="0" smtClean="0"/>
              <a:t>and beams get bigger </a:t>
            </a:r>
            <a:r>
              <a:rPr lang="en-US" sz="2000" dirty="0" smtClean="0"/>
              <a:t>– there will </a:t>
            </a:r>
            <a:r>
              <a:rPr lang="en-US" sz="2000" dirty="0" smtClean="0"/>
              <a:t>lot more scattering surfaces in and around the core resonant </a:t>
            </a:r>
            <a:r>
              <a:rPr lang="en-US" sz="2000" dirty="0" smtClean="0"/>
              <a:t>cavities</a:t>
            </a:r>
          </a:p>
          <a:p>
            <a:pPr lvl="1"/>
            <a:r>
              <a:rPr lang="en-US" sz="1600" dirty="0" smtClean="0"/>
              <a:t>May need more sophisticated math/physics too – see </a:t>
            </a:r>
            <a:r>
              <a:rPr lang="is-IS" sz="1600" dirty="0" smtClean="0">
                <a:hlinkClick r:id="rId3"/>
              </a:rPr>
              <a:t>G1700320</a:t>
            </a:r>
            <a:endParaRPr lang="en-US" sz="1600" dirty="0" smtClean="0"/>
          </a:p>
          <a:p>
            <a:r>
              <a:rPr lang="en-US" sz="2000" dirty="0" smtClean="0"/>
              <a:t>aLIGO has learned that one must pay much attention to baffles and dumps early and often in the design </a:t>
            </a:r>
          </a:p>
          <a:p>
            <a:pPr lvl="1"/>
            <a:r>
              <a:rPr lang="en-US" sz="1800" dirty="0" smtClean="0"/>
              <a:t>but somehow without occulting too many views of those </a:t>
            </a:r>
            <a:r>
              <a:rPr lang="en-US" sz="1800" dirty="0" smtClean="0"/>
              <a:t>optics (optical levers, cameras, photon calibrators, auxiliary interferometers)</a:t>
            </a:r>
            <a:endParaRPr lang="en-US" sz="1800" dirty="0" smtClean="0"/>
          </a:p>
          <a:p>
            <a:r>
              <a:rPr lang="en-US" sz="2000" b="1" dirty="0" smtClean="0"/>
              <a:t>2G Examples</a:t>
            </a:r>
            <a:r>
              <a:rPr lang="en-US" sz="2000" dirty="0" smtClean="0"/>
              <a:t>: Parasitic </a:t>
            </a:r>
            <a:r>
              <a:rPr lang="en-US" sz="2000" dirty="0" smtClean="0"/>
              <a:t>IFOs and Scattering Ports are </a:t>
            </a:r>
            <a:r>
              <a:rPr lang="en-US" sz="2000" dirty="0" smtClean="0"/>
              <a:t>everywhere, not just in Arm Cavities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b="1" dirty="0" smtClean="0"/>
              <a:t>Implications </a:t>
            </a:r>
            <a:r>
              <a:rPr lang="en-US" sz="2000" b="1" dirty="0" smtClean="0"/>
              <a:t>for 2G+ / </a:t>
            </a:r>
            <a:r>
              <a:rPr lang="en-US" sz="2000" b="1" dirty="0" smtClean="0"/>
              <a:t>3G IFOs</a:t>
            </a:r>
            <a:r>
              <a:rPr lang="en-US" sz="2000" dirty="0" smtClean="0"/>
              <a:t>: </a:t>
            </a:r>
            <a:r>
              <a:rPr lang="en-US" sz="2000" dirty="0" smtClean="0"/>
              <a:t>Many suspended / sensed / controlled Baffles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G1700809-v1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Kissel, for the LSC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26A-EBD2-C349-AFD2-BE19BAAD3B38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25012"/>
            <a:ext cx="4165333" cy="24760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1349" y="6483975"/>
            <a:ext cx="164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5"/>
              </a:rPr>
              <a:t>JGW-G1706410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10779" y="6483975"/>
            <a:ext cx="167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hlinkClick r:id="rId6"/>
              </a:rPr>
              <a:t>LIGO-G1700404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21696" y="2859503"/>
            <a:ext cx="3557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Input </a:t>
            </a:r>
            <a:r>
              <a:rPr lang="es-ES_tradnl" dirty="0" err="1" smtClean="0"/>
              <a:t>Optics</a:t>
            </a:r>
            <a:r>
              <a:rPr lang="es-ES_tradnl" dirty="0" smtClean="0"/>
              <a:t> </a:t>
            </a:r>
            <a:r>
              <a:rPr lang="es-ES_tradnl" dirty="0" err="1" smtClean="0"/>
              <a:t>Baffle</a:t>
            </a:r>
            <a:r>
              <a:rPr lang="es-ES_tradnl" dirty="0" smtClean="0"/>
              <a:t> </a:t>
            </a:r>
            <a:r>
              <a:rPr lang="es-ES_tradnl" dirty="0" smtClean="0">
                <a:hlinkClick r:id="rId7"/>
              </a:rPr>
              <a:t>LHO aLOG 35735</a:t>
            </a:r>
            <a:endParaRPr lang="es-ES_tradnl" dirty="0"/>
          </a:p>
          <a:p>
            <a:r>
              <a:rPr lang="es-ES_tradnl" dirty="0" smtClean="0"/>
              <a:t>PCAL </a:t>
            </a:r>
            <a:r>
              <a:rPr lang="es-ES_tradnl" dirty="0" err="1" smtClean="0"/>
              <a:t>Periscope</a:t>
            </a:r>
            <a:r>
              <a:rPr lang="es-ES_tradnl" dirty="0" smtClean="0"/>
              <a:t> </a:t>
            </a:r>
            <a:r>
              <a:rPr lang="es-ES_tradnl" dirty="0" smtClean="0">
                <a:hlinkClick r:id="rId8"/>
              </a:rPr>
              <a:t>LLO aLOG 33015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3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2212" y="355600"/>
            <a:ext cx="9144000" cy="6133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Excess Motion</a:t>
            </a:r>
            <a:r>
              <a:rPr lang="en-US" dirty="0" smtClean="0"/>
              <a:t>: Angular </a:t>
            </a:r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042" y="799546"/>
            <a:ext cx="8506361" cy="5142065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2G Examples: </a:t>
            </a:r>
            <a:r>
              <a:rPr lang="en-US" sz="2000" dirty="0" smtClean="0"/>
              <a:t>You </a:t>
            </a:r>
            <a:r>
              <a:rPr lang="en-US" sz="2000" dirty="0" smtClean="0"/>
              <a:t>just heard M. </a:t>
            </a:r>
            <a:r>
              <a:rPr lang="en-US" sz="2000" dirty="0" err="1" smtClean="0"/>
              <a:t>Kasprzack’s</a:t>
            </a:r>
            <a:r>
              <a:rPr lang="en-US" sz="2000" dirty="0" smtClean="0"/>
              <a:t> Talk</a:t>
            </a:r>
            <a:r>
              <a:rPr lang="is-IS" sz="2000" dirty="0" smtClean="0"/>
              <a:t>…</a:t>
            </a:r>
          </a:p>
          <a:p>
            <a:endParaRPr lang="en-US" sz="2000" dirty="0" smtClean="0"/>
          </a:p>
          <a:p>
            <a:r>
              <a:rPr lang="en-US" sz="2000" dirty="0"/>
              <a:t>Early commissioning phases are the most </a:t>
            </a:r>
            <a:r>
              <a:rPr lang="en-US" sz="2000" dirty="0" smtClean="0"/>
              <a:t>challenging for any generation</a:t>
            </a:r>
            <a:endParaRPr lang="en-US" sz="2000" dirty="0" smtClean="0"/>
          </a:p>
          <a:p>
            <a:r>
              <a:rPr lang="en-US" sz="2000" dirty="0" smtClean="0"/>
              <a:t>If </a:t>
            </a:r>
            <a:r>
              <a:rPr lang="en-US" sz="2000" dirty="0" smtClean="0"/>
              <a:t>shot noise limited, </a:t>
            </a:r>
            <a:r>
              <a:rPr lang="en-US" sz="2000" dirty="0" smtClean="0"/>
              <a:t>light pickoffs </a:t>
            </a:r>
            <a:r>
              <a:rPr lang="en-US" sz="2000" dirty="0" smtClean="0"/>
              <a:t>for ASC error signals are a balance of </a:t>
            </a:r>
          </a:p>
          <a:p>
            <a:pPr lvl="1"/>
            <a:r>
              <a:rPr lang="en-US" sz="1600" dirty="0" smtClean="0"/>
              <a:t>how much current can sensors handle</a:t>
            </a:r>
          </a:p>
          <a:p>
            <a:pPr lvl="1"/>
            <a:r>
              <a:rPr lang="en-US" sz="1600" dirty="0" smtClean="0"/>
              <a:t>how </a:t>
            </a:r>
            <a:r>
              <a:rPr lang="en-US" sz="1600" dirty="0" smtClean="0"/>
              <a:t>much optical </a:t>
            </a:r>
            <a:r>
              <a:rPr lang="en-US" sz="1600" dirty="0" smtClean="0"/>
              <a:t>loss you are willing to tolerate</a:t>
            </a:r>
          </a:p>
          <a:p>
            <a:r>
              <a:rPr lang="en-US" sz="2000" dirty="0" smtClean="0"/>
              <a:t>If electronics noise limited -- are there areas for electronics noise improvements</a:t>
            </a:r>
            <a:r>
              <a:rPr lang="en-US" sz="2000" dirty="0" smtClean="0"/>
              <a:t>?</a:t>
            </a:r>
          </a:p>
          <a:p>
            <a:pPr lvl="1"/>
            <a:r>
              <a:rPr lang="en-US" sz="1600" dirty="0" smtClean="0"/>
              <a:t>Rich Abbott says “Not that I know of, if there were I would used them!”</a:t>
            </a:r>
            <a:endParaRPr lang="en-US" sz="1600" dirty="0" smtClean="0"/>
          </a:p>
          <a:p>
            <a:r>
              <a:rPr lang="en-US" sz="2000" dirty="0" smtClean="0"/>
              <a:t>Must </a:t>
            </a:r>
            <a:r>
              <a:rPr lang="en-US" sz="2000" dirty="0" smtClean="0"/>
              <a:t>be able to account for changes in plant with IFO power (especially during lock acquisition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r>
              <a:rPr lang="en-US" sz="2000" b="1" dirty="0" smtClean="0"/>
              <a:t>Implications for 2G+ / 3G </a:t>
            </a:r>
            <a:r>
              <a:rPr lang="en-US" sz="2000" b="1" dirty="0" smtClean="0"/>
              <a:t>detectors</a:t>
            </a:r>
            <a:r>
              <a:rPr lang="en-US" sz="2000" dirty="0" smtClean="0"/>
              <a:t>: Elastic Waistband, Belt </a:t>
            </a:r>
            <a:r>
              <a:rPr lang="en-US" sz="2000" i="1" dirty="0" smtClean="0"/>
              <a:t>and </a:t>
            </a:r>
            <a:r>
              <a:rPr lang="en-US" sz="2000" dirty="0" smtClean="0"/>
              <a:t>Suspenders:</a:t>
            </a:r>
            <a:endParaRPr lang="en-US" sz="2000" dirty="0" smtClean="0"/>
          </a:p>
          <a:p>
            <a:pPr lvl="1"/>
            <a:r>
              <a:rPr lang="en-US" sz="1600" i="1" dirty="0" smtClean="0"/>
              <a:t>Reduce the input: </a:t>
            </a:r>
            <a:r>
              <a:rPr lang="en-US" sz="1600" dirty="0" smtClean="0"/>
              <a:t>We </a:t>
            </a:r>
            <a:r>
              <a:rPr lang="en-US" sz="1600" dirty="0"/>
              <a:t>should continue to pay attention to Low-Frequency Seismic control in *all* degrees of </a:t>
            </a:r>
            <a:r>
              <a:rPr lang="en-US" sz="1600" dirty="0" smtClean="0"/>
              <a:t>freedom</a:t>
            </a:r>
          </a:p>
          <a:p>
            <a:pPr lvl="1"/>
            <a:r>
              <a:rPr lang="en-US" sz="1600" i="1" dirty="0" smtClean="0"/>
              <a:t>Increase </a:t>
            </a:r>
            <a:r>
              <a:rPr lang="en-US" sz="1600" i="1" dirty="0" err="1" smtClean="0"/>
              <a:t>Observability</a:t>
            </a:r>
            <a:r>
              <a:rPr lang="en-US" sz="1600" i="1" dirty="0" smtClean="0"/>
              <a:t> and Control</a:t>
            </a:r>
            <a:r>
              <a:rPr lang="en-US" sz="1600" dirty="0" smtClean="0"/>
              <a:t>: </a:t>
            </a:r>
            <a:r>
              <a:rPr lang="en-US" sz="1600" dirty="0" smtClean="0"/>
              <a:t>Must </a:t>
            </a:r>
            <a:r>
              <a:rPr lang="en-US" sz="1600" dirty="0" smtClean="0"/>
              <a:t>have excellent noise, stable, local angular sensors to complement global sensors</a:t>
            </a:r>
          </a:p>
          <a:p>
            <a:pPr lvl="2"/>
            <a:r>
              <a:rPr lang="en-US" sz="1400" dirty="0" smtClean="0"/>
              <a:t>Connect seismic platforms with </a:t>
            </a:r>
            <a:r>
              <a:rPr lang="en-US" sz="1400" b="1" dirty="0" smtClean="0"/>
              <a:t>Seismic Platform IFOs</a:t>
            </a:r>
            <a:r>
              <a:rPr lang="en-US" sz="1400" dirty="0" smtClean="0"/>
              <a:t> </a:t>
            </a:r>
            <a:r>
              <a:rPr lang="is-IS" sz="1400" dirty="0" smtClean="0">
                <a:hlinkClick r:id="rId3"/>
              </a:rPr>
              <a:t>LIGO-P1300043</a:t>
            </a:r>
            <a:endParaRPr lang="en-US" sz="1400" dirty="0" smtClean="0"/>
          </a:p>
          <a:p>
            <a:pPr lvl="2"/>
            <a:r>
              <a:rPr lang="en-US" sz="1400" dirty="0" smtClean="0"/>
              <a:t>In-vacuum EUCLIDs? </a:t>
            </a:r>
            <a:r>
              <a:rPr lang="is-IS" sz="1400" dirty="0" smtClean="0">
                <a:hlinkClick r:id="rId4"/>
              </a:rPr>
              <a:t>LIGO-P1300051</a:t>
            </a:r>
            <a:r>
              <a:rPr lang="is-IS" sz="1400" dirty="0" smtClean="0"/>
              <a:t>,</a:t>
            </a:r>
            <a:r>
              <a:rPr lang="en-US" sz="1400" dirty="0" smtClean="0"/>
              <a:t> </a:t>
            </a:r>
            <a:r>
              <a:rPr lang="is-IS" sz="1400" dirty="0" smtClean="0">
                <a:hlinkClick r:id="rId5"/>
              </a:rPr>
              <a:t>LIGO-C1600066</a:t>
            </a:r>
            <a:endParaRPr lang="en-US" sz="1400" dirty="0" smtClean="0"/>
          </a:p>
          <a:p>
            <a:pPr lvl="2"/>
            <a:r>
              <a:rPr lang="en-US" sz="1400" dirty="0" smtClean="0"/>
              <a:t>A 3G worthy optical lever?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G1700809-v1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Kissel, for the LSC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26A-EBD2-C349-AFD2-BE19BAAD3B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1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Excess Noise</a:t>
            </a:r>
            <a:r>
              <a:rPr lang="en-US" dirty="0" smtClean="0"/>
              <a:t>: </a:t>
            </a:r>
            <a:r>
              <a:rPr lang="en-US" dirty="0" smtClean="0"/>
              <a:t>Intra</a:t>
            </a:r>
            <a:r>
              <a:rPr lang="en-US" dirty="0" smtClean="0"/>
              <a:t>-Cavity Thermal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572" y="691909"/>
            <a:ext cx="8806227" cy="616139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Optic </a:t>
            </a:r>
            <a:r>
              <a:rPr lang="en-US" sz="2000" dirty="0" smtClean="0"/>
              <a:t>thermal modal </a:t>
            </a:r>
            <a:r>
              <a:rPr lang="en-US" sz="2000" dirty="0" smtClean="0"/>
              <a:t>distortions evolve on the time-scales of 1-4 </a:t>
            </a:r>
            <a:r>
              <a:rPr lang="en-US" sz="2000" dirty="0" smtClean="0"/>
              <a:t>hours impacting (with </a:t>
            </a:r>
            <a:r>
              <a:rPr lang="en-US" sz="2000" b="1" dirty="0" smtClean="0"/>
              <a:t>2G Examples</a:t>
            </a:r>
            <a:r>
              <a:rPr lang="en-US" sz="2000" dirty="0" smtClean="0"/>
              <a:t>):</a:t>
            </a:r>
            <a:endParaRPr lang="en-US" sz="2000" dirty="0" smtClean="0"/>
          </a:p>
          <a:p>
            <a:pPr lvl="1"/>
            <a:r>
              <a:rPr lang="en-US" sz="1600" dirty="0" smtClean="0"/>
              <a:t>Interferometric </a:t>
            </a:r>
            <a:r>
              <a:rPr lang="en-US" sz="1600" dirty="0" smtClean="0"/>
              <a:t>Sensing and Control </a:t>
            </a:r>
            <a:r>
              <a:rPr lang="en-US" sz="1600" dirty="0" smtClean="0"/>
              <a:t>Signals (</a:t>
            </a:r>
            <a:r>
              <a:rPr lang="es-ES_tradnl" sz="1600" dirty="0" smtClean="0">
                <a:hlinkClick r:id="rId2"/>
              </a:rPr>
              <a:t>LLO aLOG 17792</a:t>
            </a:r>
            <a:r>
              <a:rPr lang="es-ES_tradnl" sz="1600" dirty="0" smtClean="0"/>
              <a:t>)</a:t>
            </a:r>
            <a:r>
              <a:rPr lang="en-US" sz="1600" dirty="0" smtClean="0"/>
              <a:t>, </a:t>
            </a:r>
          </a:p>
          <a:p>
            <a:pPr lvl="1"/>
            <a:r>
              <a:rPr lang="en-US" sz="1600" dirty="0" smtClean="0"/>
              <a:t>Noise couplings (</a:t>
            </a:r>
            <a:r>
              <a:rPr lang="nb-NO" sz="1600" dirty="0" smtClean="0">
                <a:hlinkClick r:id="rId3"/>
              </a:rPr>
              <a:t>LHO aLOG 26264</a:t>
            </a:r>
            <a:r>
              <a:rPr lang="nb-NO" sz="1600" dirty="0" smtClean="0"/>
              <a:t>)</a:t>
            </a:r>
            <a:r>
              <a:rPr lang="en-US" sz="1600" dirty="0" smtClean="0"/>
              <a:t>, </a:t>
            </a:r>
          </a:p>
          <a:p>
            <a:pPr lvl="1"/>
            <a:r>
              <a:rPr lang="en-US" sz="1600" dirty="0" smtClean="0"/>
              <a:t>Parametric Instabilities (</a:t>
            </a:r>
            <a:r>
              <a:rPr lang="es-ES_tradnl" sz="1600" dirty="0" smtClean="0">
                <a:hlinkClick r:id="rId4"/>
              </a:rPr>
              <a:t>LLO aLOG 17016</a:t>
            </a:r>
            <a:r>
              <a:rPr lang="es-ES_tradnl" sz="1600" dirty="0" smtClean="0"/>
              <a:t>)</a:t>
            </a:r>
            <a:r>
              <a:rPr lang="en-US" sz="1600" dirty="0" smtClean="0"/>
              <a:t>, </a:t>
            </a:r>
          </a:p>
          <a:p>
            <a:pPr lvl="1"/>
            <a:r>
              <a:rPr lang="en-US" sz="1600" dirty="0" smtClean="0"/>
              <a:t>Response </a:t>
            </a:r>
            <a:r>
              <a:rPr lang="en-US" sz="1600" dirty="0" smtClean="0"/>
              <a:t>to Gravitational </a:t>
            </a:r>
            <a:r>
              <a:rPr lang="en-US" sz="1600" dirty="0" smtClean="0"/>
              <a:t>Waves (</a:t>
            </a:r>
            <a:r>
              <a:rPr lang="es-ES_tradnl" sz="1600" dirty="0" smtClean="0">
                <a:hlinkClick r:id="rId5"/>
              </a:rPr>
              <a:t>LHO aLOG 35041</a:t>
            </a:r>
            <a:r>
              <a:rPr lang="es-ES_tradnl" sz="1600" dirty="0" smtClean="0"/>
              <a:t>)</a:t>
            </a:r>
          </a:p>
          <a:p>
            <a:r>
              <a:rPr lang="en-US" sz="2000" dirty="0"/>
              <a:t>Spend time with your </a:t>
            </a:r>
            <a:r>
              <a:rPr lang="en-US" sz="2000" dirty="0" smtClean="0"/>
              <a:t>Optical Mode Sensor </a:t>
            </a:r>
            <a:r>
              <a:rPr lang="en-US" sz="2000" dirty="0"/>
              <a:t>Array!</a:t>
            </a:r>
          </a:p>
          <a:p>
            <a:pPr lvl="1"/>
            <a:r>
              <a:rPr lang="es-ES_tradnl" sz="1600" dirty="0" err="1" smtClean="0"/>
              <a:t>Sensors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for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optical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mode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matching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like</a:t>
            </a:r>
            <a:r>
              <a:rPr lang="es-ES_tradnl" sz="1600" dirty="0" smtClean="0"/>
              <a:t> HWS and </a:t>
            </a:r>
            <a:r>
              <a:rPr lang="es-ES_tradnl" sz="1600" dirty="0" err="1" smtClean="0"/>
              <a:t>bullseye</a:t>
            </a:r>
            <a:r>
              <a:rPr lang="es-ES_tradnl" sz="1600" dirty="0" smtClean="0"/>
              <a:t> </a:t>
            </a:r>
          </a:p>
          <a:p>
            <a:pPr marL="457200" lvl="1" indent="0">
              <a:buNone/>
            </a:pPr>
            <a:r>
              <a:rPr lang="es-ES_tradnl" sz="1600" dirty="0"/>
              <a:t> </a:t>
            </a:r>
            <a:r>
              <a:rPr lang="es-ES_tradnl" sz="1600" dirty="0" smtClean="0"/>
              <a:t>      WFS </a:t>
            </a:r>
            <a:r>
              <a:rPr lang="es-ES_tradnl" sz="1600" dirty="0" err="1" smtClean="0"/>
              <a:t>should</a:t>
            </a:r>
            <a:r>
              <a:rPr lang="es-ES_tradnl" sz="1600" dirty="0" smtClean="0"/>
              <a:t> </a:t>
            </a:r>
            <a:r>
              <a:rPr lang="es-ES_tradnl" sz="1600" i="1" dirty="0" err="1" smtClean="0"/>
              <a:t>not</a:t>
            </a:r>
            <a:r>
              <a:rPr lang="es-ES_tradnl" sz="1600" i="1" dirty="0" smtClean="0"/>
              <a:t> </a:t>
            </a:r>
            <a:r>
              <a:rPr lang="es-ES_tradnl" sz="1600" dirty="0" smtClean="0"/>
              <a:t>be </a:t>
            </a:r>
            <a:r>
              <a:rPr lang="es-ES_tradnl" sz="1600" dirty="0" err="1" smtClean="0"/>
              <a:t>an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after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thought</a:t>
            </a:r>
            <a:endParaRPr lang="es-ES_tradnl" sz="1600" dirty="0"/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000" dirty="0" smtClean="0"/>
              <a:t>2G+ / 3G </a:t>
            </a:r>
            <a:r>
              <a:rPr lang="en-US" sz="2000" dirty="0" smtClean="0"/>
              <a:t>optical layouts </a:t>
            </a:r>
            <a:r>
              <a:rPr lang="en-US" sz="2000" dirty="0" smtClean="0"/>
              <a:t>hope to push the limits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of </a:t>
            </a:r>
            <a:r>
              <a:rPr lang="en-US" sz="2000" dirty="0" smtClean="0"/>
              <a:t>matching </a:t>
            </a:r>
            <a:r>
              <a:rPr lang="en-US" sz="2000" dirty="0" smtClean="0"/>
              <a:t> </a:t>
            </a:r>
            <a:r>
              <a:rPr lang="en-US" sz="2000" dirty="0" smtClean="0"/>
              <a:t>5- 10 cavities</a:t>
            </a:r>
            <a:r>
              <a:rPr lang="en-US" sz="2000" dirty="0" smtClean="0"/>
              <a:t>: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/>
              <a:t>Implications for 2G+ / 3G </a:t>
            </a:r>
            <a:r>
              <a:rPr lang="en-US" sz="2000" b="1" dirty="0" smtClean="0"/>
              <a:t>IFOs: </a:t>
            </a:r>
            <a:r>
              <a:rPr lang="en-US" sz="2200" dirty="0" smtClean="0"/>
              <a:t>Active </a:t>
            </a:r>
            <a:r>
              <a:rPr lang="en-US" sz="2200" dirty="0" smtClean="0"/>
              <a:t>wave-front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     sensing </a:t>
            </a:r>
            <a:r>
              <a:rPr lang="en-US" sz="2200" dirty="0" smtClean="0"/>
              <a:t>and control essential</a:t>
            </a:r>
          </a:p>
          <a:p>
            <a:pPr lvl="1"/>
            <a:r>
              <a:rPr lang="en-US" sz="1800" dirty="0"/>
              <a:t>See talks in Day 5 Plenary </a:t>
            </a:r>
            <a:r>
              <a:rPr lang="en-US" sz="1800" dirty="0" smtClean="0"/>
              <a:t>Session</a:t>
            </a:r>
          </a:p>
          <a:p>
            <a:endParaRPr lang="en-US" sz="2000" dirty="0" smtClean="0"/>
          </a:p>
          <a:p>
            <a:pPr lvl="1"/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G1700809-v1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Kissel, for the LSC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26A-EBD2-C349-AFD2-BE19BAAD3B38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1079" y="4516295"/>
            <a:ext cx="3986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2ED16"/>
                </a:solidFill>
              </a:rPr>
              <a:t>PMC </a:t>
            </a:r>
            <a:r>
              <a:rPr lang="en-US" b="1" dirty="0" smtClean="0">
                <a:solidFill>
                  <a:srgbClr val="FAEE1A"/>
                </a:solidFill>
              </a:rPr>
              <a:t>JAC</a:t>
            </a:r>
            <a:r>
              <a:rPr lang="en-US" b="1" dirty="0">
                <a:solidFill>
                  <a:srgbClr val="FAEE1A"/>
                </a:solidFill>
              </a:rPr>
              <a:t> </a:t>
            </a:r>
            <a:r>
              <a:rPr lang="en-US" b="1" dirty="0" smtClean="0">
                <a:solidFill>
                  <a:srgbClr val="FFA01D"/>
                </a:solidFill>
              </a:rPr>
              <a:t>IMC (IMC2?) </a:t>
            </a:r>
            <a:r>
              <a:rPr lang="en-US" b="1" dirty="0" smtClean="0">
                <a:solidFill>
                  <a:srgbClr val="FF6600"/>
                </a:solidFill>
              </a:rPr>
              <a:t>PRC</a:t>
            </a:r>
            <a:r>
              <a:rPr lang="en-US" b="1" dirty="0">
                <a:solidFill>
                  <a:srgbClr val="FF66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XARM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YARM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SRC </a:t>
            </a:r>
            <a:r>
              <a:rPr lang="en-US" b="1" dirty="0" smtClean="0">
                <a:solidFill>
                  <a:srgbClr val="C12296"/>
                </a:solidFill>
              </a:rPr>
              <a:t>SQZ</a:t>
            </a:r>
            <a:r>
              <a:rPr lang="en-US" b="1" dirty="0">
                <a:solidFill>
                  <a:srgbClr val="C12296"/>
                </a:solidFill>
              </a:rPr>
              <a:t> </a:t>
            </a:r>
            <a:r>
              <a:rPr lang="en-US" b="1" dirty="0" smtClean="0">
                <a:solidFill>
                  <a:srgbClr val="66199F"/>
                </a:solidFill>
              </a:rPr>
              <a:t>FC1 (FC2?) </a:t>
            </a:r>
            <a:r>
              <a:rPr lang="en-US" b="1" dirty="0" smtClean="0">
                <a:solidFill>
                  <a:srgbClr val="0000FF"/>
                </a:solidFill>
              </a:rPr>
              <a:t>OMC (OMC2?)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071952" y="3903448"/>
            <a:ext cx="2791688" cy="2840509"/>
            <a:chOff x="3128208" y="2727160"/>
            <a:chExt cx="3411612" cy="3526743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3290952" y="3058619"/>
              <a:ext cx="13657" cy="319528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290952" y="5994349"/>
              <a:ext cx="2853980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128208" y="2727160"/>
              <a:ext cx="325489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Helvetica"/>
                  <a:cs typeface="Helvetica"/>
                </a:rPr>
                <a:t>S</a:t>
              </a:r>
              <a:endParaRPr lang="en-US" sz="1400" i="1" dirty="0">
                <a:latin typeface="Helvetica"/>
                <a:cs typeface="Helvetic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14331" y="5813151"/>
              <a:ext cx="325489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Helvetica"/>
                  <a:cs typeface="Helvetica"/>
                </a:rPr>
                <a:t>w</a:t>
              </a:r>
              <a:endParaRPr lang="en-US" sz="1400" i="1" dirty="0">
                <a:latin typeface="Helvetica"/>
                <a:cs typeface="Helvetica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450746" y="2973006"/>
              <a:ext cx="939979" cy="439954"/>
              <a:chOff x="5450746" y="2973006"/>
              <a:chExt cx="939979" cy="439954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5450746" y="3184360"/>
                <a:ext cx="228600" cy="228600"/>
              </a:xfrm>
              <a:prstGeom prst="ellipse">
                <a:avLst/>
              </a:prstGeom>
              <a:solidFill>
                <a:srgbClr val="0934BE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546331" y="2973006"/>
                <a:ext cx="844394" cy="30777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Helvetica"/>
                    <a:cs typeface="Helvetica"/>
                  </a:rPr>
                  <a:t>IMC</a:t>
                </a:r>
                <a:endParaRPr lang="en-US" sz="1400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418149" y="4219906"/>
              <a:ext cx="977977" cy="441780"/>
              <a:chOff x="4418149" y="4219906"/>
              <a:chExt cx="977977" cy="44178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4418149" y="4219906"/>
                <a:ext cx="228600" cy="228600"/>
              </a:xfrm>
              <a:prstGeom prst="ellipse">
                <a:avLst/>
              </a:prstGeom>
              <a:solidFill>
                <a:srgbClr val="CEF847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551732" y="4353909"/>
                <a:ext cx="844394" cy="30777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Helvetica"/>
                    <a:cs typeface="Helvetica"/>
                  </a:rPr>
                  <a:t>Y</a:t>
                </a:r>
                <a:r>
                  <a:rPr lang="en-US" sz="1400" dirty="0" smtClean="0">
                    <a:latin typeface="Helvetica"/>
                    <a:cs typeface="Helvetica"/>
                  </a:rPr>
                  <a:t>-arm</a:t>
                </a:r>
                <a:endParaRPr lang="en-US" sz="1400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216859" y="3286381"/>
              <a:ext cx="977745" cy="487115"/>
              <a:chOff x="4216859" y="3286381"/>
              <a:chExt cx="977745" cy="487115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216859" y="3544896"/>
                <a:ext cx="228600" cy="228600"/>
              </a:xfrm>
              <a:prstGeom prst="ellipse">
                <a:avLst/>
              </a:prstGeom>
              <a:solidFill>
                <a:srgbClr val="F66657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350210" y="3286381"/>
                <a:ext cx="844394" cy="30777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Helvetica"/>
                    <a:cs typeface="Helvetica"/>
                  </a:rPr>
                  <a:t>X-arm</a:t>
                </a:r>
                <a:endParaRPr lang="en-US" sz="1400" dirty="0">
                  <a:latin typeface="Helvetica"/>
                  <a:cs typeface="Helvetica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4047551" y="4005804"/>
              <a:ext cx="155867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5437091" y="3633262"/>
              <a:ext cx="942174" cy="483134"/>
              <a:chOff x="5437091" y="3633262"/>
              <a:chExt cx="942174" cy="483134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437091" y="3887796"/>
                <a:ext cx="228600" cy="228600"/>
              </a:xfrm>
              <a:prstGeom prst="ellipse">
                <a:avLst/>
              </a:prstGeom>
              <a:solidFill>
                <a:srgbClr val="B14BBE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534871" y="3633262"/>
                <a:ext cx="844394" cy="30777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Helvetica"/>
                    <a:cs typeface="Helvetica"/>
                  </a:rPr>
                  <a:t>PRC</a:t>
                </a:r>
                <a:endParaRPr lang="en-US" sz="1400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495360" y="3884044"/>
              <a:ext cx="844394" cy="461049"/>
              <a:chOff x="3495360" y="3884044"/>
              <a:chExt cx="844394" cy="461049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3916283" y="3884044"/>
                <a:ext cx="228600" cy="228600"/>
              </a:xfrm>
              <a:prstGeom prst="ellipse">
                <a:avLst/>
              </a:prstGeom>
              <a:solidFill>
                <a:srgbClr val="CA0007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495360" y="4037316"/>
                <a:ext cx="844394" cy="30777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Helvetica"/>
                    <a:cs typeface="Helvetica"/>
                  </a:rPr>
                  <a:t>SRC</a:t>
                </a:r>
                <a:endParaRPr lang="en-US" sz="1400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916284" y="4697813"/>
              <a:ext cx="869442" cy="493180"/>
              <a:chOff x="3916284" y="4697813"/>
              <a:chExt cx="869442" cy="49318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3916284" y="4697813"/>
                <a:ext cx="228600" cy="228600"/>
              </a:xfrm>
              <a:prstGeom prst="ellipse">
                <a:avLst/>
              </a:prstGeom>
              <a:solidFill>
                <a:srgbClr val="FBB509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941332" y="4883216"/>
                <a:ext cx="844394" cy="30777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Helvetica"/>
                    <a:cs typeface="Helvetica"/>
                  </a:rPr>
                  <a:t>OMC</a:t>
                </a:r>
                <a:endParaRPr lang="en-US" sz="1400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802355" y="2924109"/>
              <a:ext cx="844394" cy="536377"/>
              <a:chOff x="3798865" y="4390036"/>
              <a:chExt cx="844394" cy="536377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3916284" y="4697813"/>
                <a:ext cx="228600" cy="228600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798865" y="4390036"/>
                <a:ext cx="844394" cy="30777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Helvetica"/>
                    <a:cs typeface="Helvetica"/>
                  </a:rPr>
                  <a:t>FC</a:t>
                </a:r>
                <a:endParaRPr lang="en-US" sz="1400" dirty="0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274452" y="3207093"/>
              <a:ext cx="844394" cy="575420"/>
              <a:chOff x="3503562" y="4350993"/>
              <a:chExt cx="844394" cy="57542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3916284" y="4697813"/>
                <a:ext cx="228600" cy="228600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503562" y="4350993"/>
                <a:ext cx="844394" cy="307778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Helvetica"/>
                    <a:cs typeface="Helvetica"/>
                  </a:rPr>
                  <a:t>SQZ</a:t>
                </a:r>
                <a:endParaRPr lang="en-US" sz="1400" dirty="0">
                  <a:latin typeface="Helvetica"/>
                  <a:cs typeface="Helvetica"/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6751783" y="6118850"/>
            <a:ext cx="167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hlinkClick r:id="rId6"/>
              </a:rPr>
              <a:t>LIGO-G1500372</a:t>
            </a:r>
            <a:endParaRPr lang="en-US" dirty="0"/>
          </a:p>
        </p:txBody>
      </p:sp>
      <p:pic>
        <p:nvPicPr>
          <p:cNvPr id="39" name="Picture 38" descr="HWS_LHO_measurement_ITMX_thermal_len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35" y="1066839"/>
            <a:ext cx="2865635" cy="259106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735837" y="3589102"/>
            <a:ext cx="177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hlinkClick r:id="rId8"/>
              </a:rPr>
              <a:t>LHO aLOG 34900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8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Duty Cycle</a:t>
            </a:r>
            <a:r>
              <a:rPr lang="en-US" dirty="0" smtClean="0"/>
              <a:t>: Environmental </a:t>
            </a:r>
            <a:r>
              <a:rPr lang="en-US" dirty="0" smtClean="0"/>
              <a:t>Thermal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601" y="992545"/>
            <a:ext cx="4765399" cy="5381542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Vacuum </a:t>
            </a:r>
            <a:r>
              <a:rPr lang="en-US" sz="2800" dirty="0" smtClean="0"/>
              <a:t>Enclosure Area Temperatures evolve on 12 to 24 hour time-scales 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b="1" dirty="0" smtClean="0"/>
              <a:t>2G Examples</a:t>
            </a:r>
            <a:r>
              <a:rPr lang="en-US" sz="2800" dirty="0" smtClean="0"/>
              <a:t>:</a:t>
            </a:r>
          </a:p>
          <a:p>
            <a:pPr lvl="1"/>
            <a:r>
              <a:rPr lang="es-ES_tradnl" dirty="0" err="1"/>
              <a:t>large</a:t>
            </a:r>
            <a:r>
              <a:rPr lang="es-ES_tradnl" dirty="0"/>
              <a:t> </a:t>
            </a:r>
            <a:r>
              <a:rPr lang="es-ES_tradnl" dirty="0" err="1"/>
              <a:t>changes</a:t>
            </a:r>
            <a:r>
              <a:rPr lang="es-ES_tradnl" dirty="0"/>
              <a:t> in DC </a:t>
            </a:r>
            <a:r>
              <a:rPr lang="es-ES_tradnl" dirty="0" err="1"/>
              <a:t>alignment</a:t>
            </a:r>
            <a:r>
              <a:rPr lang="es-ES_tradnl" dirty="0"/>
              <a:t> </a:t>
            </a:r>
            <a:r>
              <a:rPr lang="es-ES_tradnl" dirty="0">
                <a:hlinkClick r:id="rId2"/>
              </a:rPr>
              <a:t>LHO aLOG 32757</a:t>
            </a:r>
            <a:endParaRPr lang="es-ES_tradnl" dirty="0"/>
          </a:p>
          <a:p>
            <a:pPr lvl="1"/>
            <a:r>
              <a:rPr lang="es-ES_tradnl" dirty="0" err="1" smtClean="0"/>
              <a:t>suspensions</a:t>
            </a:r>
            <a:r>
              <a:rPr lang="es-ES_tradnl" dirty="0" smtClean="0"/>
              <a:t> </a:t>
            </a:r>
            <a:r>
              <a:rPr lang="es-ES_tradnl" dirty="0" err="1"/>
              <a:t>sagging</a:t>
            </a:r>
            <a:r>
              <a:rPr lang="es-ES_tradnl" dirty="0"/>
              <a:t> and </a:t>
            </a:r>
            <a:r>
              <a:rPr lang="es-ES_tradnl" dirty="0" err="1"/>
              <a:t>rubbing</a:t>
            </a:r>
            <a:r>
              <a:rPr lang="es-ES_tradnl" dirty="0"/>
              <a:t> </a:t>
            </a:r>
            <a:r>
              <a:rPr lang="es-ES_tradnl" dirty="0">
                <a:hlinkClick r:id="rId3"/>
              </a:rPr>
              <a:t>LHO aLOG 32746</a:t>
            </a:r>
            <a:endParaRPr lang="es-ES_tradnl" dirty="0"/>
          </a:p>
          <a:p>
            <a:pPr lvl="1"/>
            <a:r>
              <a:rPr lang="es-ES_tradnl" dirty="0"/>
              <a:t>laser </a:t>
            </a:r>
            <a:r>
              <a:rPr lang="es-ES_tradnl" dirty="0" err="1"/>
              <a:t>polarizations</a:t>
            </a:r>
            <a:r>
              <a:rPr lang="es-ES_tradnl" dirty="0"/>
              <a:t> swing </a:t>
            </a:r>
            <a:r>
              <a:rPr lang="es-ES_tradnl" dirty="0" err="1"/>
              <a:t>around</a:t>
            </a:r>
            <a:r>
              <a:rPr lang="es-ES_tradnl" dirty="0"/>
              <a:t> </a:t>
            </a:r>
            <a:r>
              <a:rPr lang="es-ES_tradnl" dirty="0">
                <a:hlinkClick r:id="rId4"/>
              </a:rPr>
              <a:t>LHO aLOG 31471</a:t>
            </a:r>
            <a:endParaRPr lang="es-ES_tradnl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marL="342900" lvl="1" indent="-342900">
              <a:buFont typeface="Arial"/>
              <a:buChar char="•"/>
            </a:pPr>
            <a:r>
              <a:rPr lang="en-US" sz="2800" b="1" dirty="0" smtClean="0"/>
              <a:t>2G+ / </a:t>
            </a:r>
            <a:r>
              <a:rPr lang="en-US" sz="2800" b="1" dirty="0" smtClean="0"/>
              <a:t>3G Implications: </a:t>
            </a:r>
            <a:r>
              <a:rPr lang="en-US" sz="2400" dirty="0"/>
              <a:t>S</a:t>
            </a:r>
            <a:r>
              <a:rPr lang="en-US" sz="2400" dirty="0" smtClean="0"/>
              <a:t>uspensions </a:t>
            </a:r>
            <a:r>
              <a:rPr lang="en-US" sz="2400" dirty="0"/>
              <a:t>are going to be long with low resonance frequencies </a:t>
            </a:r>
            <a:endParaRPr lang="en-US" sz="2800" b="1" dirty="0" smtClean="0"/>
          </a:p>
          <a:p>
            <a:pPr lvl="1"/>
            <a:r>
              <a:rPr lang="en-US" sz="2400" dirty="0" smtClean="0"/>
              <a:t>Low</a:t>
            </a:r>
            <a:r>
              <a:rPr lang="en-US" sz="2400" dirty="0" smtClean="0"/>
              <a:t>-noise in-vacuum temperature sensing</a:t>
            </a:r>
          </a:p>
          <a:p>
            <a:pPr lvl="1"/>
            <a:r>
              <a:rPr lang="en-US" sz="2400" dirty="0" smtClean="0"/>
              <a:t>Excellent </a:t>
            </a:r>
            <a:r>
              <a:rPr lang="en-US" sz="2400" dirty="0" smtClean="0"/>
              <a:t>thermal control of Vacuum Enclosure Areas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G1700809-v1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Kissel, for the LSC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26A-EBD2-C349-AFD2-BE19BAAD3B38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BuildingTemperatureCorrelations_G1500590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3" y="1278845"/>
            <a:ext cx="4292698" cy="43480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50620" y="5746705"/>
            <a:ext cx="167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hlinkClick r:id="rId6"/>
              </a:rPr>
              <a:t>LIGO-G1500590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8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Duty Cycle</a:t>
            </a:r>
            <a:r>
              <a:rPr lang="en-US" dirty="0" smtClean="0"/>
              <a:t>: </a:t>
            </a:r>
            <a:r>
              <a:rPr lang="en-US" dirty="0" smtClean="0"/>
              <a:t>Tilt Confusion Noise &amp; EQs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8" y="717221"/>
            <a:ext cx="6373443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2G Examples: </a:t>
            </a:r>
            <a:r>
              <a:rPr lang="en-US" sz="2000" dirty="0" smtClean="0"/>
              <a:t>An </a:t>
            </a:r>
            <a:r>
              <a:rPr lang="en-US" sz="2000" dirty="0" smtClean="0"/>
              <a:t>array of </a:t>
            </a:r>
            <a:r>
              <a:rPr lang="en-US" sz="2000" dirty="0" smtClean="0"/>
              <a:t>ground rotation </a:t>
            </a:r>
            <a:r>
              <a:rPr lang="en-US" sz="2000" dirty="0" smtClean="0"/>
              <a:t>sensors – Demonstrable Improvements to IFO Duty Cycle at LHO</a:t>
            </a:r>
          </a:p>
          <a:p>
            <a:pPr lvl="1"/>
            <a:r>
              <a:rPr lang="en-US" sz="1800" dirty="0" smtClean="0">
                <a:hlinkClick r:id="rId2"/>
              </a:rPr>
              <a:t>Venkateswara, K., et al. </a:t>
            </a:r>
            <a:r>
              <a:rPr lang="en-US" sz="1800" i="1" dirty="0" smtClean="0">
                <a:hlinkClick r:id="rId2"/>
              </a:rPr>
              <a:t>RSI</a:t>
            </a:r>
            <a:r>
              <a:rPr lang="en-US" sz="1800" dirty="0" smtClean="0">
                <a:hlinkClick r:id="rId2"/>
              </a:rPr>
              <a:t> 85.1 (2014): 015005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>
                <a:hlinkClick r:id="rId3"/>
              </a:rPr>
              <a:t>Venkateswara, K., et al. </a:t>
            </a:r>
            <a:r>
              <a:rPr lang="en-US" sz="1800" i="1" dirty="0" smtClean="0">
                <a:hlinkClick r:id="rId3"/>
              </a:rPr>
              <a:t>BSSA </a:t>
            </a:r>
            <a:r>
              <a:rPr lang="en-US" sz="1800" dirty="0" smtClean="0">
                <a:hlinkClick r:id="rId3"/>
              </a:rPr>
              <a:t>107.2 (2017): 709-717</a:t>
            </a:r>
            <a:r>
              <a:rPr lang="en-US" sz="1800" dirty="0" smtClean="0">
                <a:hlinkClick r:id="rId3"/>
              </a:rPr>
              <a:t>.</a:t>
            </a:r>
            <a:endParaRPr lang="en-US" sz="1800" dirty="0" smtClean="0"/>
          </a:p>
          <a:p>
            <a:pPr lvl="1"/>
            <a:r>
              <a:rPr lang="is-IS" sz="1800" dirty="0" smtClean="0">
                <a:hlinkClick r:id="rId4"/>
              </a:rPr>
              <a:t>LIGO-G1700331</a:t>
            </a:r>
            <a:r>
              <a:rPr lang="is-IS" sz="1800" dirty="0" smtClean="0"/>
              <a:t>, </a:t>
            </a:r>
            <a:r>
              <a:rPr lang="nl-NL" sz="1800" dirty="0" smtClean="0">
                <a:hlinkClick r:id="rId5"/>
              </a:rPr>
              <a:t>LIGO-G1700346</a:t>
            </a:r>
            <a:r>
              <a:rPr lang="nl-NL" sz="1800" dirty="0" smtClean="0"/>
              <a:t>,</a:t>
            </a:r>
            <a:r>
              <a:rPr lang="is-IS" sz="1800" dirty="0" smtClean="0"/>
              <a:t> </a:t>
            </a:r>
            <a:r>
              <a:rPr lang="en-US" sz="1800" dirty="0" smtClean="0">
                <a:hlinkClick r:id="rId6"/>
              </a:rPr>
              <a:t>LIGO-G1700246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sz="2000" dirty="0"/>
              <a:t>You just heard </a:t>
            </a:r>
            <a:r>
              <a:rPr lang="en-US" sz="2000" dirty="0" err="1"/>
              <a:t>Conor’s</a:t>
            </a:r>
            <a:r>
              <a:rPr lang="en-US" sz="2000" dirty="0"/>
              <a:t> Talk</a:t>
            </a:r>
            <a:r>
              <a:rPr lang="is-IS" sz="2000" dirty="0" smtClean="0"/>
              <a:t>…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G1700809-v1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Kissel, for the LSC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26A-EBD2-C349-AFD2-BE19BAAD3B38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H1O1vsO2DutyCycl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75" y="4057141"/>
            <a:ext cx="4068525" cy="2554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618" y="3328827"/>
            <a:ext cx="5115816" cy="3939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/>
              <a:t>2G+ / 3G Implications</a:t>
            </a:r>
            <a:r>
              <a:rPr lang="en-US" sz="2400" dirty="0" smtClean="0"/>
              <a:t>: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You better have</a:t>
            </a:r>
            <a:endParaRPr lang="en-US" sz="24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Rotation Sensors -- someone </a:t>
            </a:r>
            <a:r>
              <a:rPr lang="en-US" sz="2000" dirty="0"/>
              <a:t>convince Krishna to </a:t>
            </a:r>
            <a:r>
              <a:rPr lang="en-US" sz="2000" dirty="0" smtClean="0"/>
              <a:t>commercialize</a:t>
            </a:r>
            <a:r>
              <a:rPr lang="en-US" sz="2000" dirty="0"/>
              <a:t>!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Seismic Platform </a:t>
            </a:r>
            <a:r>
              <a:rPr lang="en-US" sz="2000" dirty="0" smtClean="0"/>
              <a:t>Interferometers</a:t>
            </a:r>
            <a:r>
              <a:rPr lang="is-IS" dirty="0" smtClean="0">
                <a:hlinkClick r:id="rId8"/>
              </a:rPr>
              <a:t>LIGO</a:t>
            </a:r>
            <a:r>
              <a:rPr lang="is-IS" dirty="0">
                <a:hlinkClick r:id="rId8"/>
              </a:rPr>
              <a:t>-P1300043</a:t>
            </a:r>
            <a:r>
              <a:rPr lang="is-IS" dirty="0"/>
              <a:t>, </a:t>
            </a:r>
            <a:r>
              <a:rPr lang="pt-BR" dirty="0">
                <a:hlinkClick r:id="rId9"/>
              </a:rPr>
              <a:t>arxiv:1201.4718</a:t>
            </a:r>
            <a:r>
              <a:rPr lang="pt-BR" dirty="0"/>
              <a:t>, </a:t>
            </a:r>
            <a:r>
              <a:rPr lang="is-IS" dirty="0">
                <a:hlinkClick r:id="rId10"/>
              </a:rPr>
              <a:t>LIGO-G1401221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Adaptable local / global control for </a:t>
            </a:r>
            <a:r>
              <a:rPr lang="en-US" sz="2400" dirty="0" err="1" smtClean="0"/>
              <a:t>Eqs</a:t>
            </a: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smtClean="0">
                <a:hlinkClick r:id="rId11"/>
              </a:rPr>
              <a:t>LIGO-G1700328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endParaRPr lang="en-US" sz="1600" dirty="0"/>
          </a:p>
        </p:txBody>
      </p:sp>
      <p:pic>
        <p:nvPicPr>
          <p:cNvPr id="9" name="Picture 8" descr="THC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21" y="684696"/>
            <a:ext cx="2969480" cy="1733579"/>
          </a:xfrm>
          <a:prstGeom prst="rect">
            <a:avLst/>
          </a:prstGeom>
        </p:spPr>
      </p:pic>
      <p:pic>
        <p:nvPicPr>
          <p:cNvPr id="10" name="Picture 9" descr="BRS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318" y="2617354"/>
            <a:ext cx="2882229" cy="136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0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T-D_OpticalLayout.pdf"/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30" y="810850"/>
            <a:ext cx="6772651" cy="6199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348"/>
            <a:ext cx="8229600" cy="684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Conclusion: </a:t>
            </a:r>
            <a:r>
              <a:rPr lang="en-US" dirty="0" smtClean="0"/>
              <a:t>Build the Control System into Your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6189"/>
            <a:ext cx="8229600" cy="525214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Build mechanical elements with intent to control </a:t>
            </a:r>
          </a:p>
          <a:p>
            <a:pPr lvl="1"/>
            <a:r>
              <a:rPr lang="en-US" sz="2000" dirty="0" smtClean="0"/>
              <a:t>Simple </a:t>
            </a:r>
            <a:r>
              <a:rPr lang="en-US" sz="2000" dirty="0" smtClean="0"/>
              <a:t>plants</a:t>
            </a:r>
          </a:p>
          <a:p>
            <a:pPr lvl="1"/>
            <a:r>
              <a:rPr lang="en-US" sz="2000" dirty="0" smtClean="0"/>
              <a:t>Low-Q at all frequencies</a:t>
            </a:r>
          </a:p>
          <a:p>
            <a:pPr lvl="1"/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Observe and control as many DOFs as possible</a:t>
            </a:r>
            <a:endParaRPr lang="en-US" sz="2000" dirty="0"/>
          </a:p>
          <a:p>
            <a:pPr lvl="1"/>
            <a:r>
              <a:rPr lang="en-US" sz="2000" dirty="0"/>
              <a:t>The ones you don’t control will always give you a headache </a:t>
            </a:r>
            <a:r>
              <a:rPr lang="en-US" sz="2000" dirty="0" smtClean="0"/>
              <a:t>later!</a:t>
            </a:r>
          </a:p>
          <a:p>
            <a:pPr lvl="1"/>
            <a:endParaRPr lang="en-US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Don’t </a:t>
            </a:r>
            <a:r>
              <a:rPr lang="en-US" sz="2400" b="1" dirty="0" smtClean="0"/>
              <a:t>forget Early Commissioning Days when you don’t have all the control systems tuned</a:t>
            </a:r>
          </a:p>
          <a:p>
            <a:pPr lvl="1"/>
            <a:r>
              <a:rPr lang="en-US" sz="2000" dirty="0" smtClean="0"/>
              <a:t>Build a large dynamic range into you global control or</a:t>
            </a:r>
          </a:p>
          <a:p>
            <a:pPr lvl="1"/>
            <a:r>
              <a:rPr lang="en-US" sz="2000" dirty="0" smtClean="0"/>
              <a:t>Accept several stages of “integrated testing” and a slow crawl to design sensitivity as you change out </a:t>
            </a:r>
            <a:r>
              <a:rPr lang="en-US" sz="2000" dirty="0" smtClean="0"/>
              <a:t>hardware</a:t>
            </a:r>
          </a:p>
          <a:p>
            <a:pPr lvl="1"/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is-IS" sz="2400" b="1" dirty="0" smtClean="0"/>
              <a:t>… </a:t>
            </a:r>
            <a:r>
              <a:rPr lang="en-US" sz="2400" b="1" dirty="0" smtClean="0"/>
              <a:t>It’ll still detect Gravitational Waves!</a:t>
            </a: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G1700809-v1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Kissel, for the LSC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26A-EBD2-C349-AFD2-BE19BAAD3B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39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milton-island-blue_phil-gordon-691x461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091"/>
            <a:ext cx="9130030" cy="6091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15162"/>
            <a:ext cx="9144000" cy="68469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Thank You :: Let’s Discuss!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G1700809-v1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Kissel, for the LSC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26A-EBD2-C349-AFD2-BE19BAAD3B38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" y="407627"/>
            <a:ext cx="9144000" cy="341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60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981</Words>
  <Application>Microsoft Macintosh PowerPoint</Application>
  <PresentationFormat>On-screen Show (4:3)</PresentationFormat>
  <Paragraphs>145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Next Generation Low Frequency Control Systems </vt:lpstr>
      <vt:lpstr>Current 2G Low Frequency Problems</vt:lpstr>
      <vt:lpstr>Excess Motion: Scattered Light</vt:lpstr>
      <vt:lpstr>Excess Motion: Angular Control</vt:lpstr>
      <vt:lpstr>Excess Noise: Intra-Cavity Thermal Control</vt:lpstr>
      <vt:lpstr>Duty Cycle: Environmental Thermal Control</vt:lpstr>
      <vt:lpstr>Duty Cycle: Tilt Confusion Noise &amp; EQs</vt:lpstr>
      <vt:lpstr>Conclusion: Build the Control System into Your Design</vt:lpstr>
      <vt:lpstr>Thank You :: Let’s Discuss!</vt:lpstr>
    </vt:vector>
  </TitlesOfParts>
  <Company>Louisiana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Low Frequency Control Look Like in the 3G Era?</dc:title>
  <dc:creator>Jeff Kissel</dc:creator>
  <cp:lastModifiedBy>Jeff Kissel</cp:lastModifiedBy>
  <cp:revision>30</cp:revision>
  <dcterms:created xsi:type="dcterms:W3CDTF">2017-05-03T23:56:16Z</dcterms:created>
  <dcterms:modified xsi:type="dcterms:W3CDTF">2017-05-06T02:28:05Z</dcterms:modified>
</cp:coreProperties>
</file>