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57" r:id="rId4"/>
    <p:sldId id="268" r:id="rId5"/>
    <p:sldId id="281" r:id="rId6"/>
    <p:sldId id="276" r:id="rId7"/>
    <p:sldId id="264" r:id="rId8"/>
    <p:sldId id="273" r:id="rId9"/>
    <p:sldId id="275" r:id="rId10"/>
    <p:sldId id="260" r:id="rId11"/>
    <p:sldId id="270" r:id="rId12"/>
    <p:sldId id="271" r:id="rId13"/>
    <p:sldId id="285" r:id="rId14"/>
    <p:sldId id="284" r:id="rId15"/>
    <p:sldId id="278" r:id="rId16"/>
    <p:sldId id="286" r:id="rId17"/>
    <p:sldId id="288" r:id="rId18"/>
    <p:sldId id="289" r:id="rId19"/>
    <p:sldId id="279" r:id="rId20"/>
    <p:sldId id="282" r:id="rId21"/>
    <p:sldId id="291" r:id="rId22"/>
    <p:sldId id="265" r:id="rId23"/>
    <p:sldId id="262" r:id="rId24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5832" autoAdjust="0"/>
  </p:normalViewPr>
  <p:slideViewPr>
    <p:cSldViewPr>
      <p:cViewPr>
        <p:scale>
          <a:sx n="150" d="100"/>
          <a:sy n="150" d="100"/>
        </p:scale>
        <p:origin x="-8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4DF13-ABE8-1040-B392-19CD6C58326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60738-A979-8449-B825-1CB2C30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00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48B3ED-829C-0E4F-AA7C-9DC37D28A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8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3E620-885A-FE44-8809-AD27D0CE55A8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manage</a:t>
            </a:r>
            <a:r>
              <a:rPr lang="en-US" baseline="0" dirty="0" smtClean="0"/>
              <a:t> the fabrication and test of the Core Optics, </a:t>
            </a:r>
            <a:endParaRPr lang="en-US" baseline="0" dirty="0" smtClean="0"/>
          </a:p>
          <a:p>
            <a:r>
              <a:rPr lang="en-US" baseline="0" dirty="0" smtClean="0"/>
              <a:t>2 detections</a:t>
            </a:r>
          </a:p>
          <a:p>
            <a:r>
              <a:rPr lang="en-US" baseline="0" dirty="0" smtClean="0"/>
              <a:t>Six triggers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3E620-885A-FE44-8809-AD27D0CE55A8}" type="slidenum">
              <a:rPr lang="en-US"/>
              <a:pPr/>
              <a:t>21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manage</a:t>
            </a:r>
            <a:r>
              <a:rPr lang="en-US" baseline="0" dirty="0" smtClean="0"/>
              <a:t> the fabrication and test of the Core Optics, </a:t>
            </a:r>
          </a:p>
          <a:p>
            <a:r>
              <a:rPr lang="en-US" baseline="0" dirty="0" smtClean="0"/>
              <a:t>I first came to CSIRO 20 years ago when working with </a:t>
            </a:r>
          </a:p>
          <a:p>
            <a:r>
              <a:rPr lang="en-US" baseline="0" dirty="0" smtClean="0"/>
              <a:t>Betsy and Travis then figure out how to integrate those optics into the LIGO detectors.</a:t>
            </a:r>
          </a:p>
          <a:p>
            <a:r>
              <a:rPr lang="en-US" baseline="0" dirty="0" smtClean="0"/>
              <a:t>We are here at CSIRO to assist in the coating of one of the LIGO optics.</a:t>
            </a:r>
          </a:p>
          <a:p>
            <a:r>
              <a:rPr lang="en-US" baseline="0" dirty="0" smtClean="0"/>
              <a:t>There is a LOT of media available</a:t>
            </a:r>
          </a:p>
          <a:p>
            <a:r>
              <a:rPr lang="en-US" baseline="0" dirty="0" smtClean="0"/>
              <a:t> summarize the detection briefly,  </a:t>
            </a:r>
          </a:p>
          <a:p>
            <a:r>
              <a:rPr lang="en-US" baseline="0" dirty="0" smtClean="0"/>
              <a:t>then go on to describe the 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5B9F77-7C63-1949-8F30-C1B9CE762F8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LIGO is actually two observatories.</a:t>
            </a:r>
          </a:p>
          <a:p>
            <a:r>
              <a:rPr lang="en-US" dirty="0">
                <a:latin typeface="Times New Roman" charset="0"/>
              </a:rPr>
              <a:t>Describe parameters</a:t>
            </a:r>
          </a:p>
          <a:p>
            <a:r>
              <a:rPr lang="en-US" dirty="0">
                <a:latin typeface="Times New Roman" charset="0"/>
              </a:rPr>
              <a:t>Emphasize that the arms are in ultra high vacuum. 8 km of steel 1.2 m </a:t>
            </a:r>
            <a:r>
              <a:rPr lang="en-US" dirty="0" err="1">
                <a:latin typeface="Times New Roman" charset="0"/>
              </a:rPr>
              <a:t>dia</a:t>
            </a:r>
            <a:r>
              <a:rPr lang="en-US" dirty="0">
                <a:latin typeface="Times New Roman" charset="0"/>
              </a:rPr>
              <a:t> beam tubes at each site </a:t>
            </a:r>
          </a:p>
          <a:p>
            <a:r>
              <a:rPr lang="en-US" dirty="0">
                <a:latin typeface="Times New Roman" charset="0"/>
              </a:rPr>
              <a:t>Separate observatories allow for coincidence detection – since the detectors see uncorrelated noise, only a true gravitational wave would appear on all the interferometers with the correct amplitude.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Emphasize that the LIGO Observatories were designed and are operated by Caltech and MIT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Mirrors that float in space????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Seven stages of isolation!</a:t>
            </a:r>
          </a:p>
          <a:p>
            <a:r>
              <a:rPr lang="en-US" dirty="0" smtClean="0"/>
              <a:t>Betsy and Travis will go into the details</a:t>
            </a:r>
            <a:r>
              <a:rPr lang="en-US" baseline="0" dirty="0" smtClean="0"/>
              <a:t> of the mirror suspension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Still this is a noisy environment for the mirrors!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take a look at some noise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recycling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enhance input power by factor of 40</a:t>
            </a:r>
          </a:p>
          <a:p>
            <a:r>
              <a:rPr lang="en-US" baseline="0" dirty="0" smtClean="0"/>
              <a:t>Signal recycling </a:t>
            </a:r>
            <a:r>
              <a:rPr lang="mr-IN" baseline="0" dirty="0" smtClean="0"/>
              <a:t>–</a:t>
            </a:r>
            <a:r>
              <a:rPr lang="en-US" baseline="0" dirty="0" smtClean="0"/>
              <a:t> cleanly extract the GW signal</a:t>
            </a:r>
          </a:p>
          <a:p>
            <a:r>
              <a:rPr lang="en-US" baseline="0" dirty="0" smtClean="0"/>
              <a:t>Fabry-Perot arm </a:t>
            </a:r>
            <a:r>
              <a:rPr lang="mr-IN" baseline="0" dirty="0" smtClean="0"/>
              <a:t>–</a:t>
            </a:r>
            <a:r>
              <a:rPr lang="en-US" baseline="0" dirty="0" smtClean="0"/>
              <a:t> effectively extend the </a:t>
            </a:r>
            <a:r>
              <a:rPr lang="en-US" baseline="0" dirty="0" err="1" smtClean="0"/>
              <a:t>michelson</a:t>
            </a:r>
            <a:r>
              <a:rPr lang="en-US" baseline="0" dirty="0" smtClean="0"/>
              <a:t> arm length by  a factor of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because it’s our best surface, but because</a:t>
            </a:r>
            <a:r>
              <a:rPr lang="en-US" baseline="0" dirty="0" smtClean="0"/>
              <a:t> it has readily identifiable features </a:t>
            </a:r>
            <a:r>
              <a:rPr lang="mr-IN" baseline="0" dirty="0" smtClean="0"/>
              <a:t>–</a:t>
            </a:r>
            <a:r>
              <a:rPr lang="en-US" baseline="0" dirty="0" smtClean="0"/>
              <a:t> allows us to make a direct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B82F-025E-FA4B-A972-E2A194BD8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FE46-8B75-5C40-BB17-5E29B3580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67C6-506A-4247-B5EE-1836E91ED7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778AA-DC7A-CA4E-A9D6-B465FAC7B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B77E-E3F8-FC4B-A79E-BD898438E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E2894-AA97-944E-862E-8729DE863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7E1C-889C-C84F-8349-27683E761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59DE-7BA6-A747-A541-20C374A1D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28CB-44AE-5046-8BBC-F552759B2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5CCEE-CA65-F748-87A1-14A032890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692F3-B607-1C43-AD5F-209709D27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509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442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488347"/>
            <a:ext cx="2743200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" charset="0"/>
              </a:rPr>
              <a:t>LIGO-</a:t>
            </a:r>
            <a:r>
              <a:rPr lang="en-US" sz="1200" dirty="0" smtClean="0">
                <a:solidFill>
                  <a:schemeClr val="tx2"/>
                </a:solidFill>
                <a:latin typeface="Helvetica" charset="0"/>
              </a:rPr>
              <a:t>G1700743-v1</a:t>
            </a:r>
            <a:r>
              <a:rPr lang="en-US" sz="1400" dirty="0" smtClean="0">
                <a:solidFill>
                  <a:schemeClr val="tx2"/>
                </a:solidFill>
                <a:latin typeface="Helvetica" charset="0"/>
              </a:rPr>
              <a:t>                                                                                             </a:t>
            </a:r>
            <a:r>
              <a:rPr lang="en-US" sz="1400" dirty="0">
                <a:solidFill>
                  <a:schemeClr val="tx2"/>
                </a:solidFill>
                <a:latin typeface="Helvetica" charset="0"/>
              </a:rPr>
              <a:t>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3716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Arial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Arial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Arial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Arial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63" Type="http://schemas.openxmlformats.org/officeDocument/2006/relationships/image" Target="../media/image92.png"/><Relationship Id="rId64" Type="http://schemas.openxmlformats.org/officeDocument/2006/relationships/image" Target="../media/image93.png"/><Relationship Id="rId65" Type="http://schemas.openxmlformats.org/officeDocument/2006/relationships/image" Target="../media/image94.png"/><Relationship Id="rId66" Type="http://schemas.openxmlformats.org/officeDocument/2006/relationships/image" Target="../media/image95.png"/><Relationship Id="rId67" Type="http://schemas.openxmlformats.org/officeDocument/2006/relationships/image" Target="../media/image96.png"/><Relationship Id="rId68" Type="http://schemas.openxmlformats.org/officeDocument/2006/relationships/image" Target="../media/image97.png"/><Relationship Id="rId69" Type="http://schemas.openxmlformats.org/officeDocument/2006/relationships/image" Target="../media/image98.png"/><Relationship Id="rId50" Type="http://schemas.openxmlformats.org/officeDocument/2006/relationships/image" Target="../media/image79.png"/><Relationship Id="rId51" Type="http://schemas.openxmlformats.org/officeDocument/2006/relationships/image" Target="../media/image80.png"/><Relationship Id="rId52" Type="http://schemas.openxmlformats.org/officeDocument/2006/relationships/image" Target="../media/image81.png"/><Relationship Id="rId53" Type="http://schemas.openxmlformats.org/officeDocument/2006/relationships/image" Target="../media/image82.png"/><Relationship Id="rId54" Type="http://schemas.openxmlformats.org/officeDocument/2006/relationships/image" Target="../media/image83.png"/><Relationship Id="rId55" Type="http://schemas.openxmlformats.org/officeDocument/2006/relationships/image" Target="../media/image84.png"/><Relationship Id="rId56" Type="http://schemas.openxmlformats.org/officeDocument/2006/relationships/image" Target="../media/image85.png"/><Relationship Id="rId57" Type="http://schemas.openxmlformats.org/officeDocument/2006/relationships/image" Target="../media/image86.png"/><Relationship Id="rId58" Type="http://schemas.openxmlformats.org/officeDocument/2006/relationships/image" Target="../media/image87.png"/><Relationship Id="rId59" Type="http://schemas.openxmlformats.org/officeDocument/2006/relationships/image" Target="../media/image88.png"/><Relationship Id="rId40" Type="http://schemas.openxmlformats.org/officeDocument/2006/relationships/image" Target="../media/image69.png"/><Relationship Id="rId41" Type="http://schemas.openxmlformats.org/officeDocument/2006/relationships/image" Target="../media/image70.png"/><Relationship Id="rId42" Type="http://schemas.openxmlformats.org/officeDocument/2006/relationships/image" Target="../media/image71.png"/><Relationship Id="rId43" Type="http://schemas.openxmlformats.org/officeDocument/2006/relationships/image" Target="../media/image72.png"/><Relationship Id="rId44" Type="http://schemas.openxmlformats.org/officeDocument/2006/relationships/image" Target="../media/image73.png"/><Relationship Id="rId45" Type="http://schemas.openxmlformats.org/officeDocument/2006/relationships/image" Target="../media/image74.png"/><Relationship Id="rId46" Type="http://schemas.openxmlformats.org/officeDocument/2006/relationships/image" Target="../media/image75.png"/><Relationship Id="rId47" Type="http://schemas.openxmlformats.org/officeDocument/2006/relationships/image" Target="../media/image76.png"/><Relationship Id="rId48" Type="http://schemas.openxmlformats.org/officeDocument/2006/relationships/image" Target="../media/image77.png"/><Relationship Id="rId4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30" Type="http://schemas.openxmlformats.org/officeDocument/2006/relationships/image" Target="../media/image59.png"/><Relationship Id="rId31" Type="http://schemas.openxmlformats.org/officeDocument/2006/relationships/image" Target="../media/image60.png"/><Relationship Id="rId32" Type="http://schemas.openxmlformats.org/officeDocument/2006/relationships/image" Target="../media/image61.png"/><Relationship Id="rId33" Type="http://schemas.openxmlformats.org/officeDocument/2006/relationships/image" Target="../media/image62.png"/><Relationship Id="rId34" Type="http://schemas.openxmlformats.org/officeDocument/2006/relationships/image" Target="../media/image63.png"/><Relationship Id="rId35" Type="http://schemas.openxmlformats.org/officeDocument/2006/relationships/image" Target="../media/image64.png"/><Relationship Id="rId36" Type="http://schemas.openxmlformats.org/officeDocument/2006/relationships/image" Target="../media/image65.png"/><Relationship Id="rId37" Type="http://schemas.openxmlformats.org/officeDocument/2006/relationships/image" Target="../media/image66.png"/><Relationship Id="rId38" Type="http://schemas.openxmlformats.org/officeDocument/2006/relationships/image" Target="../media/image67.png"/><Relationship Id="rId39" Type="http://schemas.openxmlformats.org/officeDocument/2006/relationships/image" Target="../media/image68.png"/><Relationship Id="rId70" Type="http://schemas.openxmlformats.org/officeDocument/2006/relationships/image" Target="../media/image99.png"/><Relationship Id="rId71" Type="http://schemas.openxmlformats.org/officeDocument/2006/relationships/image" Target="../media/image100.png"/><Relationship Id="rId72" Type="http://schemas.openxmlformats.org/officeDocument/2006/relationships/image" Target="../media/image101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jpeg"/><Relationship Id="rId29" Type="http://schemas.openxmlformats.org/officeDocument/2006/relationships/image" Target="../media/image58.png"/><Relationship Id="rId73" Type="http://schemas.openxmlformats.org/officeDocument/2006/relationships/image" Target="../media/image102.png"/><Relationship Id="rId74" Type="http://schemas.openxmlformats.org/officeDocument/2006/relationships/image" Target="../media/image103.png"/><Relationship Id="rId75" Type="http://schemas.openxmlformats.org/officeDocument/2006/relationships/image" Target="../media/image104.png"/><Relationship Id="rId76" Type="http://schemas.openxmlformats.org/officeDocument/2006/relationships/image" Target="../media/image105.png"/><Relationship Id="rId77" Type="http://schemas.openxmlformats.org/officeDocument/2006/relationships/image" Target="../media/image106.png"/><Relationship Id="rId78" Type="http://schemas.openxmlformats.org/officeDocument/2006/relationships/image" Target="../media/image107.png"/><Relationship Id="rId79" Type="http://schemas.openxmlformats.org/officeDocument/2006/relationships/image" Target="../media/image108.png"/><Relationship Id="rId60" Type="http://schemas.openxmlformats.org/officeDocument/2006/relationships/image" Target="../media/image89.png"/><Relationship Id="rId61" Type="http://schemas.openxmlformats.org/officeDocument/2006/relationships/image" Target="../media/image90.jpeg"/><Relationship Id="rId62" Type="http://schemas.openxmlformats.org/officeDocument/2006/relationships/image" Target="../media/image91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100"/>
            <a:ext cx="9144000" cy="347869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40BC-2AA1-2A46-832A-B86BCED46DC3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Characterization of Advanced LIGO Core </a:t>
            </a:r>
            <a:r>
              <a:rPr lang="en-US" sz="2800" dirty="0" smtClean="0">
                <a:latin typeface="Arial"/>
                <a:cs typeface="Arial"/>
              </a:rPr>
              <a:t>Optics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951349" y="60658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2715" y="5562600"/>
            <a:ext cx="600582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GariLynn Billingsley, </a:t>
            </a:r>
            <a:r>
              <a:rPr lang="en-US" sz="2000" dirty="0" err="1" smtClean="0">
                <a:latin typeface="Arial"/>
                <a:cs typeface="Arial"/>
              </a:rPr>
              <a:t>Hiro</a:t>
            </a:r>
            <a:r>
              <a:rPr lang="en-US" sz="2000" dirty="0" smtClean="0">
                <a:latin typeface="Arial"/>
                <a:cs typeface="Arial"/>
              </a:rPr>
              <a:t> Yamamoto, Liyuan Zhang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ASPE Topical Meeting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Precision Engineering and Optics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April 24-25, 2017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Figure, as polished</a:t>
            </a:r>
            <a:br>
              <a:rPr lang="en-US" dirty="0" smtClean="0"/>
            </a:br>
            <a:r>
              <a:rPr lang="en-US" dirty="0" smtClean="0"/>
              <a:t>Tilt, Power and Astigmatism removed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605"/>
          <a:stretch/>
        </p:blipFill>
        <p:spPr>
          <a:xfrm>
            <a:off x="838200" y="1420269"/>
            <a:ext cx="7620000" cy="48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86600" cy="1143000"/>
          </a:xfrm>
        </p:spPr>
        <p:txBody>
          <a:bodyPr/>
          <a:lstStyle/>
          <a:p>
            <a:r>
              <a:rPr lang="en-US" dirty="0" smtClean="0"/>
              <a:t>LIGO Figure measurement: </a:t>
            </a:r>
            <a:br>
              <a:rPr lang="en-US" dirty="0" smtClean="0"/>
            </a:br>
            <a:r>
              <a:rPr lang="en-US" dirty="0" err="1" smtClean="0"/>
              <a:t>Fizeau</a:t>
            </a:r>
            <a:r>
              <a:rPr lang="en-US" dirty="0" smtClean="0"/>
              <a:t> Interferometer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6764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Helvetica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Helvetica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Zygo </a:t>
            </a:r>
            <a:r>
              <a:rPr lang="en-US" sz="1800" dirty="0" smtClean="0"/>
              <a:t>interferometer  </a:t>
            </a:r>
            <a:r>
              <a:rPr lang="en-US" sz="1800" dirty="0" smtClean="0"/>
              <a:t>installed at </a:t>
            </a:r>
            <a:r>
              <a:rPr lang="en-US" sz="1800" dirty="0" smtClean="0"/>
              <a:t>Caltech, 1064 nm</a:t>
            </a:r>
          </a:p>
          <a:p>
            <a:r>
              <a:rPr lang="en-US" sz="1800" dirty="0" smtClean="0"/>
              <a:t>4 magnifications; 1X, 2X, 10X, 20X</a:t>
            </a:r>
            <a:endParaRPr lang="en-US" sz="1800" dirty="0" smtClean="0"/>
          </a:p>
          <a:p>
            <a:r>
              <a:rPr lang="en-US" sz="1800" dirty="0" smtClean="0"/>
              <a:t>The instrument and environment are quite stable, showing a uniform noise floor of 0.1 to 0.15 nm rms.</a:t>
            </a:r>
          </a:p>
          <a:p>
            <a:pPr lvl="1"/>
            <a:r>
              <a:rPr lang="en-US" sz="1800" dirty="0" smtClean="0"/>
              <a:t>Polishing requirement</a:t>
            </a:r>
            <a:br>
              <a:rPr lang="en-US" sz="1800" dirty="0" smtClean="0"/>
            </a:br>
            <a:r>
              <a:rPr lang="en-US" sz="1800" dirty="0" smtClean="0"/>
              <a:t> is 0.3 nm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pPr lvl="1"/>
            <a:r>
              <a:rPr lang="en-US" sz="1800" dirty="0" smtClean="0"/>
              <a:t>Vendor reports some surfaces at 0.08 nm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r>
              <a:rPr lang="en-US" sz="1800" dirty="0" smtClean="0"/>
              <a:t>Good agreement with</a:t>
            </a:r>
            <a:br>
              <a:rPr lang="en-US" sz="1800" dirty="0" smtClean="0"/>
            </a:br>
            <a:r>
              <a:rPr lang="en-US" sz="1800" dirty="0" smtClean="0"/>
              <a:t>Polishing vendor</a:t>
            </a:r>
            <a:br>
              <a:rPr lang="en-US" sz="1800" dirty="0" smtClean="0"/>
            </a:br>
            <a:r>
              <a:rPr lang="en-US" sz="1800" dirty="0" smtClean="0"/>
              <a:t>measurements</a:t>
            </a:r>
          </a:p>
        </p:txBody>
      </p:sp>
      <p:pic>
        <p:nvPicPr>
          <p:cNvPr id="11" name="Picture 10" descr="DSC_0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76400"/>
            <a:ext cx="4469587" cy="2971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781800" cy="1143000"/>
          </a:xfrm>
        </p:spPr>
        <p:txBody>
          <a:bodyPr/>
          <a:lstStyle/>
          <a:p>
            <a:r>
              <a:rPr lang="en-US" sz="3200" dirty="0"/>
              <a:t>B</a:t>
            </a:r>
            <a:r>
              <a:rPr lang="en-US" sz="3200" dirty="0" smtClean="0"/>
              <a:t>efore </a:t>
            </a:r>
            <a:r>
              <a:rPr lang="en-US" sz="3200" dirty="0" smtClean="0"/>
              <a:t>and after </a:t>
            </a:r>
            <a:r>
              <a:rPr lang="en-US" sz="3200" dirty="0" smtClean="0"/>
              <a:t>coating</a:t>
            </a:r>
            <a:br>
              <a:rPr lang="en-US" sz="3200" dirty="0" smtClean="0"/>
            </a:br>
            <a:r>
              <a:rPr lang="en-US" sz="3200" dirty="0" smtClean="0"/>
              <a:t> measured </a:t>
            </a:r>
            <a:r>
              <a:rPr lang="en-US" sz="3200" dirty="0" smtClean="0"/>
              <a:t>on different instruments</a:t>
            </a:r>
            <a:endParaRPr lang="en-US" sz="3200" dirty="0"/>
          </a:p>
        </p:txBody>
      </p:sp>
      <p:pic>
        <p:nvPicPr>
          <p:cNvPr id="8" name="Picture 7" descr="CompareBS02afterCoat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13280" r="67353" b="28663"/>
          <a:stretch/>
        </p:blipFill>
        <p:spPr>
          <a:xfrm>
            <a:off x="5181600" y="2438400"/>
            <a:ext cx="3513959" cy="3659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19050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Coated at CSIRO (LIGO)</a:t>
            </a:r>
            <a:endParaRPr lang="en-US" sz="1600" dirty="0" smtClean="0"/>
          </a:p>
          <a:p>
            <a:pPr algn="ctr"/>
            <a:r>
              <a:rPr lang="en-US" sz="1600" dirty="0" smtClean="0"/>
              <a:t> 9.8 nm PV 1.6 nm </a:t>
            </a:r>
            <a:r>
              <a:rPr lang="en-US" sz="1600" dirty="0" err="1" smtClean="0"/>
              <a:t>rms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Uncoated (</a:t>
            </a:r>
            <a:r>
              <a:rPr lang="en-US" sz="1600" dirty="0" smtClean="0"/>
              <a:t>Zygo EPO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algn="ctr"/>
            <a:r>
              <a:rPr lang="en-US" sz="1600" dirty="0" smtClean="0"/>
              <a:t> 11.4 nm PV 1.7 nm </a:t>
            </a:r>
            <a:r>
              <a:rPr lang="en-US" sz="1600" dirty="0" err="1" smtClean="0"/>
              <a:t>rms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300 mm </a:t>
            </a:r>
            <a:r>
              <a:rPr lang="en-US" sz="2000" dirty="0" smtClean="0"/>
              <a:t>diameter, </a:t>
            </a:r>
            <a:r>
              <a:rPr lang="en-US" sz="2000" u="sng" dirty="0"/>
              <a:t>same color </a:t>
            </a:r>
            <a:r>
              <a:rPr lang="en-US" sz="2000" u="sng" dirty="0" smtClean="0"/>
              <a:t>scale</a:t>
            </a:r>
            <a:r>
              <a:rPr lang="en-US" sz="2000" dirty="0" smtClean="0"/>
              <a:t>, Power subtracte</a:t>
            </a:r>
            <a:r>
              <a:rPr lang="en-US" sz="2000" dirty="0" smtClean="0"/>
              <a:t>d (∆ 3.5nm)</a:t>
            </a:r>
            <a:endParaRPr lang="en-US" sz="2000" dirty="0"/>
          </a:p>
        </p:txBody>
      </p:sp>
      <p:pic>
        <p:nvPicPr>
          <p:cNvPr id="12" name="Picture 11" descr="CompareBS02afterCoat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5" t="2890" r="6257" b="23337"/>
          <a:stretch/>
        </p:blipFill>
        <p:spPr>
          <a:xfrm>
            <a:off x="381000" y="2438400"/>
            <a:ext cx="3713000" cy="3672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498" y="1"/>
            <a:ext cx="1596501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366" y="6117498"/>
            <a:ext cx="369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Mark Gross, Svetlana </a:t>
            </a:r>
            <a:r>
              <a:rPr lang="en-US" sz="1100" dirty="0" err="1"/>
              <a:t>Dligatch</a:t>
            </a:r>
            <a:r>
              <a:rPr lang="en-US" sz="1100" dirty="0"/>
              <a:t>, and </a:t>
            </a:r>
            <a:r>
              <a:rPr lang="en-US" sz="1100" dirty="0" err="1"/>
              <a:t>Anatoli</a:t>
            </a:r>
            <a:r>
              <a:rPr lang="en-US" sz="1100" dirty="0"/>
              <a:t> </a:t>
            </a:r>
            <a:r>
              <a:rPr lang="en-US" sz="1100" dirty="0" err="1"/>
              <a:t>Chtanov</a:t>
            </a:r>
            <a:r>
              <a:rPr lang="en-US" sz="1100" dirty="0"/>
              <a:t>, </a:t>
            </a:r>
            <a:endParaRPr lang="en-US" sz="1100" dirty="0" smtClean="0"/>
          </a:p>
          <a:p>
            <a:r>
              <a:rPr lang="en-US" sz="1100" dirty="0" smtClean="0"/>
              <a:t>"</a:t>
            </a:r>
            <a:r>
              <a:rPr lang="en-US" sz="1100" dirty="0"/>
              <a:t>Optimization of coating uniformity in an ion beam sputtering </a:t>
            </a:r>
            <a:endParaRPr lang="en-US" sz="1100" dirty="0" smtClean="0"/>
          </a:p>
          <a:p>
            <a:r>
              <a:rPr lang="en-US" sz="1100" dirty="0" smtClean="0"/>
              <a:t>system </a:t>
            </a:r>
            <a:r>
              <a:rPr lang="en-US" sz="1100" dirty="0"/>
              <a:t>using a modified planetary rotation method</a:t>
            </a:r>
            <a:r>
              <a:rPr lang="en-US" sz="1100" dirty="0" smtClean="0"/>
              <a:t>,”</a:t>
            </a:r>
          </a:p>
          <a:p>
            <a:r>
              <a:rPr lang="en-US" sz="1100" dirty="0" smtClean="0"/>
              <a:t> </a:t>
            </a:r>
            <a:r>
              <a:rPr lang="en-US" sz="1100" dirty="0"/>
              <a:t>Appl. Opt. 50, C316-C320 (2011)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coating</a:t>
            </a:r>
            <a:br>
              <a:rPr lang="en-US" dirty="0"/>
            </a:br>
            <a:r>
              <a:rPr lang="en-US" dirty="0"/>
              <a:t> measured on different instruments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B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7796" r="10341" b="8637"/>
          <a:stretch/>
        </p:blipFill>
        <p:spPr>
          <a:xfrm>
            <a:off x="1905000" y="1600200"/>
            <a:ext cx="5103091" cy="4133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5791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Spatial Frequency 1/mm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200400"/>
            <a:ext cx="400110" cy="7664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>
                <a:latin typeface="Arial"/>
              </a:rPr>
              <a:t>n</a:t>
            </a:r>
            <a:r>
              <a:rPr lang="en-US" sz="1400" dirty="0" smtClean="0">
                <a:latin typeface="Arial"/>
              </a:rPr>
              <a:t>m</a:t>
            </a:r>
            <a:r>
              <a:rPr lang="en-US" sz="1400" baseline="30000" dirty="0" smtClean="0">
                <a:latin typeface="Arial"/>
              </a:rPr>
              <a:t>2</a:t>
            </a:r>
            <a:r>
              <a:rPr lang="en-US" sz="1400" dirty="0" smtClean="0">
                <a:latin typeface="Arial"/>
              </a:rPr>
              <a:t> mm</a:t>
            </a:r>
            <a:endParaRPr lang="en-US" sz="1400" dirty="0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18288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Zygo instrument</a:t>
            </a:r>
          </a:p>
          <a:p>
            <a:r>
              <a:rPr lang="el-GR" sz="1400" dirty="0" smtClean="0">
                <a:solidFill>
                  <a:srgbClr val="0000FF"/>
                </a:solidFill>
                <a:latin typeface="Arial"/>
                <a:cs typeface="Arial"/>
              </a:rPr>
              <a:t>λ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 = 632 nm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Res = 267 µm</a:t>
            </a:r>
            <a:endParaRPr lang="en-US" sz="1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995136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LIGO instrument</a:t>
            </a:r>
          </a:p>
          <a:p>
            <a:r>
              <a:rPr lang="el-GR" sz="1400" dirty="0" smtClean="0">
                <a:solidFill>
                  <a:srgbClr val="008000"/>
                </a:solidFill>
                <a:latin typeface="Arial"/>
                <a:cs typeface="Arial"/>
              </a:rPr>
              <a:t>λ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 = 1064 nm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Res = 400 µm</a:t>
            </a:r>
            <a:endParaRPr lang="en-US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46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transfer function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Provided by Zygo Middlefield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15" b="1359"/>
          <a:stretch/>
        </p:blipFill>
        <p:spPr>
          <a:xfrm>
            <a:off x="1254606" y="1447800"/>
            <a:ext cx="6800393" cy="5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620704" cy="5115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transfer function</a:t>
            </a:r>
            <a:br>
              <a:rPr lang="en-US" dirty="0" smtClean="0"/>
            </a:br>
            <a:r>
              <a:rPr lang="en-US" dirty="0" smtClean="0"/>
              <a:t>Correction?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33400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Uncoated</a:t>
            </a:r>
          </a:p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(measured by </a:t>
            </a:r>
            <a:r>
              <a:rPr lang="en-US" sz="1400" dirty="0" err="1" smtClean="0">
                <a:solidFill>
                  <a:srgbClr val="FF0000"/>
                </a:solidFill>
              </a:rPr>
              <a:t>Zygo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41020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Coated </a:t>
            </a:r>
            <a:r>
              <a:rPr lang="en-US" sz="1400" dirty="0" smtClean="0">
                <a:solidFill>
                  <a:srgbClr val="00B050"/>
                </a:solidFill>
              </a:rPr>
              <a:t>10X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13360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Coated </a:t>
            </a:r>
            <a:r>
              <a:rPr lang="en-US" sz="1400" dirty="0" smtClean="0">
                <a:solidFill>
                  <a:srgbClr val="0000FF"/>
                </a:solidFill>
              </a:rPr>
              <a:t>1X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31242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scaled by</a:t>
            </a:r>
            <a:endParaRPr lang="en-US" sz="1400" dirty="0" smtClean="0"/>
          </a:p>
          <a:p>
            <a:r>
              <a:rPr lang="en-US" sz="1400" dirty="0" smtClean="0"/>
              <a:t>Interferometer transfer function</a:t>
            </a:r>
            <a:endParaRPr lang="en-US" sz="1400" dirty="0"/>
          </a:p>
        </p:txBody>
      </p:sp>
      <p:sp>
        <p:nvSpPr>
          <p:cNvPr id="11" name="Donut 10"/>
          <p:cNvSpPr/>
          <p:nvPr/>
        </p:nvSpPr>
        <p:spPr bwMode="auto">
          <a:xfrm>
            <a:off x="4572000" y="3200400"/>
            <a:ext cx="1016576" cy="533400"/>
          </a:xfrm>
          <a:prstGeom prst="donut">
            <a:avLst>
              <a:gd name="adj" fmla="val 0"/>
            </a:avLst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5993824" y="4572000"/>
            <a:ext cx="1016576" cy="533400"/>
          </a:xfrm>
          <a:prstGeom prst="donut">
            <a:avLst>
              <a:gd name="adj" fmla="val 0"/>
            </a:avLst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638800" y="3505200"/>
            <a:ext cx="1143002" cy="76200"/>
          </a:xfrm>
          <a:prstGeom prst="straightConnector1">
            <a:avLst/>
          </a:prstGeom>
          <a:solidFill>
            <a:srgbClr val="D49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477001" y="3581400"/>
            <a:ext cx="304799" cy="914400"/>
          </a:xfrm>
          <a:prstGeom prst="straightConnector1">
            <a:avLst/>
          </a:prstGeom>
          <a:solidFill>
            <a:srgbClr val="D49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435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1x data to 10x</a:t>
            </a:r>
            <a:br>
              <a:rPr lang="en-US" dirty="0" smtClean="0"/>
            </a:br>
            <a:r>
              <a:rPr lang="en-US" dirty="0" smtClean="0"/>
              <a:t>using different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PSDE11-n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8370" r="9931" b="8947"/>
          <a:stretch/>
        </p:blipFill>
        <p:spPr>
          <a:xfrm>
            <a:off x="333279" y="1447800"/>
            <a:ext cx="5534121" cy="4410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455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}</a:t>
            </a:r>
            <a:r>
              <a:rPr lang="en-US" sz="1600" dirty="0" smtClean="0">
                <a:latin typeface="Arial"/>
                <a:cs typeface="Arial"/>
              </a:rPr>
              <a:t>30 mm aperture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971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 center set minus average of </a:t>
            </a:r>
            <a:r>
              <a:rPr lang="en-US" sz="1400" dirty="0">
                <a:latin typeface="Arial"/>
                <a:cs typeface="Arial"/>
              </a:rPr>
              <a:t>10 random sets used as </a:t>
            </a:r>
            <a:r>
              <a:rPr lang="en-US" sz="1400" dirty="0" smtClean="0">
                <a:latin typeface="Arial"/>
                <a:cs typeface="Arial"/>
              </a:rPr>
              <a:t>reference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 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5720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Same method as 1X 80 mm cavity</a:t>
            </a:r>
          </a:p>
          <a:p>
            <a:r>
              <a:rPr lang="en-US" sz="800" dirty="0">
                <a:latin typeface="Arial"/>
                <a:cs typeface="Arial"/>
              </a:rPr>
              <a:t>C. Evans and R. </a:t>
            </a:r>
            <a:r>
              <a:rPr lang="en-US" sz="800" dirty="0" err="1">
                <a:latin typeface="Arial"/>
                <a:cs typeface="Arial"/>
              </a:rPr>
              <a:t>Kestner</a:t>
            </a:r>
            <a:r>
              <a:rPr lang="en-US" sz="800" dirty="0">
                <a:latin typeface="Arial"/>
                <a:cs typeface="Arial"/>
              </a:rPr>
              <a:t>, "Test optics error removal," Appl. Opt.  35, 1015-1021 (1996).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510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Same method as 1X, but 130 mm cavity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733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 center sets. Each minus average of </a:t>
            </a:r>
            <a:r>
              <a:rPr lang="en-US" sz="1400" dirty="0">
                <a:latin typeface="Arial"/>
                <a:cs typeface="Arial"/>
              </a:rPr>
              <a:t>10 random sets </a:t>
            </a:r>
            <a:r>
              <a:rPr lang="en-US" sz="1400" dirty="0" smtClean="0">
                <a:latin typeface="Arial"/>
                <a:cs typeface="Arial"/>
              </a:rPr>
              <a:t>(used </a:t>
            </a:r>
            <a:r>
              <a:rPr lang="en-US" sz="1400" dirty="0">
                <a:latin typeface="Arial"/>
                <a:cs typeface="Arial"/>
              </a:rPr>
              <a:t>as </a:t>
            </a:r>
            <a:r>
              <a:rPr lang="en-US" sz="1400" dirty="0" smtClean="0">
                <a:latin typeface="Arial"/>
                <a:cs typeface="Arial"/>
              </a:rPr>
              <a:t>reference.) Average using </a:t>
            </a:r>
            <a:r>
              <a:rPr lang="en-US" sz="1400" dirty="0" err="1" smtClean="0">
                <a:latin typeface="Arial"/>
                <a:cs typeface="Arial"/>
              </a:rPr>
              <a:t>fiducials</a:t>
            </a:r>
            <a:r>
              <a:rPr lang="en-US" sz="1600" dirty="0" smtClean="0">
                <a:latin typeface="Arial"/>
                <a:cs typeface="Arial"/>
              </a:rPr>
              <a:t> 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943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Spatial Frequency 1/mm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200400"/>
            <a:ext cx="400110" cy="7664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>
                <a:latin typeface="Arial"/>
              </a:rPr>
              <a:t>n</a:t>
            </a:r>
            <a:r>
              <a:rPr lang="en-US" sz="1400" dirty="0" smtClean="0">
                <a:latin typeface="Arial"/>
              </a:rPr>
              <a:t>m</a:t>
            </a:r>
            <a:r>
              <a:rPr lang="en-US" sz="1400" baseline="30000" dirty="0" smtClean="0">
                <a:latin typeface="Arial"/>
              </a:rPr>
              <a:t>2</a:t>
            </a:r>
            <a:r>
              <a:rPr lang="en-US" sz="1400" dirty="0" smtClean="0">
                <a:latin typeface="Arial"/>
              </a:rPr>
              <a:t> mm</a:t>
            </a:r>
            <a:endParaRPr lang="en-US" sz="1400" dirty="0">
              <a:latin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638800" y="3124200"/>
            <a:ext cx="3048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638800" y="3886200"/>
            <a:ext cx="3048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5715000" y="4572000"/>
            <a:ext cx="2286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715000" y="5105401"/>
            <a:ext cx="228600" cy="2285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696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18" r="2317"/>
          <a:stretch/>
        </p:blipFill>
        <p:spPr>
          <a:xfrm>
            <a:off x="0" y="4038600"/>
            <a:ext cx="3057033" cy="213360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t="-1463" r="3718" b="-1463"/>
          <a:stretch/>
        </p:blipFill>
        <p:spPr bwMode="auto">
          <a:xfrm>
            <a:off x="1" y="1902540"/>
            <a:ext cx="3048000" cy="22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10X taken with a cavity length of 80 mm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621" t="-1" r="1088" b="-3636"/>
          <a:stretch/>
        </p:blipFill>
        <p:spPr>
          <a:xfrm>
            <a:off x="3019227" y="1905000"/>
            <a:ext cx="6124773" cy="4419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376"/>
          <a:stretch/>
        </p:blipFill>
        <p:spPr>
          <a:xfrm>
            <a:off x="3097376" y="1921684"/>
            <a:ext cx="6046624" cy="425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10X taken with a cavity length of </a:t>
            </a:r>
            <a:r>
              <a:rPr lang="en-US" sz="3200" dirty="0" smtClean="0"/>
              <a:t>130 </a:t>
            </a:r>
            <a:r>
              <a:rPr lang="en-US" sz="3200" dirty="0"/>
              <a:t>mm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17" r="1409"/>
          <a:stretch/>
        </p:blipFill>
        <p:spPr>
          <a:xfrm>
            <a:off x="15394" y="1905000"/>
            <a:ext cx="3117273" cy="21367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800"/>
          <a:stretch/>
        </p:blipFill>
        <p:spPr>
          <a:xfrm>
            <a:off x="25401" y="4029970"/>
            <a:ext cx="3098799" cy="21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1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PSDs of ETM11 Compare Coated and Uncoated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543800" cy="49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8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>
            <a:grpSpLocks/>
          </p:cNvGrpSpPr>
          <p:nvPr/>
        </p:nvGrpSpPr>
        <p:grpSpPr bwMode="auto">
          <a:xfrm>
            <a:off x="0" y="1386962"/>
            <a:ext cx="9196388" cy="5485325"/>
            <a:chOff x="1109671" y="681862"/>
            <a:chExt cx="9196444" cy="5484330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937" y="2190226"/>
              <a:ext cx="6211925" cy="3975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465" name="TextBox 5"/>
            <p:cNvSpPr txBox="1">
              <a:spLocks noChangeArrowheads="1"/>
            </p:cNvSpPr>
            <p:nvPr/>
          </p:nvSpPr>
          <p:spPr bwMode="auto">
            <a:xfrm>
              <a:off x="1109671" y="4536883"/>
              <a:ext cx="1018503" cy="3693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Caltech</a:t>
              </a:r>
            </a:p>
          </p:txBody>
        </p:sp>
        <p:sp>
          <p:nvSpPr>
            <p:cNvPr id="19466" name="TextBox 22"/>
            <p:cNvSpPr txBox="1">
              <a:spLocks noChangeArrowheads="1"/>
            </p:cNvSpPr>
            <p:nvPr/>
          </p:nvSpPr>
          <p:spPr bwMode="auto">
            <a:xfrm>
              <a:off x="7562538" y="3407068"/>
              <a:ext cx="582211" cy="3693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114FFB"/>
                  </a:solidFill>
                  <a:latin typeface="Arial" charset="0"/>
                  <a:cs typeface="Arial" charset="0"/>
                </a:rPr>
                <a:t>MIT</a:t>
              </a:r>
            </a:p>
          </p:txBody>
        </p:sp>
        <p:sp>
          <p:nvSpPr>
            <p:cNvPr id="19467" name="Oval 1"/>
            <p:cNvSpPr>
              <a:spLocks noChangeArrowheads="1"/>
            </p:cNvSpPr>
            <p:nvPr/>
          </p:nvSpPr>
          <p:spPr bwMode="auto">
            <a:xfrm>
              <a:off x="2173004" y="2651426"/>
              <a:ext cx="295325" cy="2953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l"/>
              <a:endParaRPr lang="en-US" sz="1400" b="1">
                <a:latin typeface="Arial" charset="0"/>
              </a:endParaRPr>
            </a:p>
          </p:txBody>
        </p:sp>
        <p:sp>
          <p:nvSpPr>
            <p:cNvPr id="19468" name="Oval 17"/>
            <p:cNvSpPr>
              <a:spLocks noChangeArrowheads="1"/>
            </p:cNvSpPr>
            <p:nvPr/>
          </p:nvSpPr>
          <p:spPr bwMode="auto">
            <a:xfrm>
              <a:off x="4976477" y="4997436"/>
              <a:ext cx="295325" cy="2953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l"/>
              <a:endParaRPr lang="en-US" sz="1400" b="1">
                <a:latin typeface="Arial" charset="0"/>
              </a:endParaRPr>
            </a:p>
          </p:txBody>
        </p:sp>
        <p:sp>
          <p:nvSpPr>
            <p:cNvPr id="19469" name="Oval 19"/>
            <p:cNvSpPr>
              <a:spLocks noChangeArrowheads="1"/>
            </p:cNvSpPr>
            <p:nvPr/>
          </p:nvSpPr>
          <p:spPr bwMode="auto">
            <a:xfrm>
              <a:off x="7051368" y="3319713"/>
              <a:ext cx="295325" cy="2953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l"/>
              <a:endParaRPr lang="en-US" sz="1400" b="1">
                <a:latin typeface="Arial" charset="0"/>
              </a:endParaRPr>
            </a:p>
          </p:txBody>
        </p:sp>
        <p:sp>
          <p:nvSpPr>
            <p:cNvPr id="19470" name="Oval 23"/>
            <p:cNvSpPr>
              <a:spLocks noChangeArrowheads="1"/>
            </p:cNvSpPr>
            <p:nvPr/>
          </p:nvSpPr>
          <p:spPr bwMode="auto">
            <a:xfrm>
              <a:off x="2258682" y="4474160"/>
              <a:ext cx="295325" cy="2953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l"/>
              <a:endParaRPr lang="en-US" sz="1400" b="1">
                <a:latin typeface="Arial" charset="0"/>
              </a:endParaRPr>
            </a:p>
          </p:txBody>
        </p:sp>
        <p:sp>
          <p:nvSpPr>
            <p:cNvPr id="19471" name="Rectangle 3"/>
            <p:cNvSpPr txBox="1">
              <a:spLocks noChangeArrowheads="1"/>
            </p:cNvSpPr>
            <p:nvPr/>
          </p:nvSpPr>
          <p:spPr bwMode="auto">
            <a:xfrm>
              <a:off x="5335058" y="681862"/>
              <a:ext cx="4971057" cy="417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CC0099"/>
                </a:buClr>
                <a:buSzPct val="85000"/>
                <a:buFont typeface="Monotype Sorts" charset="0"/>
                <a:buChar char="l"/>
              </a:pPr>
              <a:r>
                <a:rPr lang="en-US" sz="1800" dirty="0">
                  <a:solidFill>
                    <a:schemeClr val="tx2"/>
                  </a:solidFill>
                  <a:latin typeface="Helvetica" charset="0"/>
                </a:rPr>
                <a:t>Mission: to develop gravitational-wave detectors, and to operate them as astrophysical observatories</a:t>
              </a:r>
            </a:p>
            <a:p>
              <a:pPr algn="l">
                <a:spcBef>
                  <a:spcPct val="20000"/>
                </a:spcBef>
                <a:buClr>
                  <a:srgbClr val="CC0099"/>
                </a:buClr>
                <a:buSzPct val="85000"/>
                <a:buFont typeface="Monotype Sorts" charset="0"/>
                <a:buChar char="l"/>
              </a:pPr>
              <a:r>
                <a:rPr lang="en-US" sz="1800" dirty="0">
                  <a:solidFill>
                    <a:srgbClr val="000000"/>
                  </a:solidFill>
                  <a:latin typeface="Helvetica" charset="0"/>
                </a:rPr>
                <a:t>Jointly managed by Caltech and </a:t>
              </a:r>
              <a:r>
                <a:rPr lang="en-US" sz="1800" dirty="0" smtClean="0">
                  <a:solidFill>
                    <a:srgbClr val="000000"/>
                  </a:solidFill>
                  <a:latin typeface="Helvetica" charset="0"/>
                </a:rPr>
                <a:t>MIT</a:t>
              </a:r>
              <a:endParaRPr lang="en-US" sz="1800" dirty="0">
                <a:solidFill>
                  <a:srgbClr val="000000"/>
                </a:solidFill>
                <a:latin typeface="Helvetica" charset="0"/>
              </a:endParaRPr>
            </a:p>
            <a:p>
              <a:pPr algn="l">
                <a:spcBef>
                  <a:spcPct val="20000"/>
                </a:spcBef>
                <a:buClr>
                  <a:srgbClr val="CC0099"/>
                </a:buClr>
                <a:buSzPct val="85000"/>
                <a:buFont typeface="Monotype Sorts" charset="0"/>
                <a:buChar char="l"/>
              </a:pPr>
              <a:r>
                <a:rPr lang="en-US" sz="1800" dirty="0" smtClean="0">
                  <a:solidFill>
                    <a:srgbClr val="114FFB"/>
                  </a:solidFill>
                  <a:latin typeface="Helvetica" charset="0"/>
                </a:rPr>
                <a:t>Requires </a:t>
              </a:r>
              <a:r>
                <a:rPr lang="en-US" sz="1800" dirty="0">
                  <a:solidFill>
                    <a:srgbClr val="114FFB"/>
                  </a:solidFill>
                  <a:latin typeface="Helvetica" charset="0"/>
                </a:rPr>
                <a:t>instrument science at the frontiers of physics fundamental limits</a:t>
              </a:r>
            </a:p>
            <a:p>
              <a:pPr algn="l">
                <a:spcBef>
                  <a:spcPct val="20000"/>
                </a:spcBef>
                <a:buClr>
                  <a:srgbClr val="CC0099"/>
                </a:buClr>
                <a:buSzPct val="85000"/>
                <a:buFont typeface="Monotype Sorts" charset="0"/>
                <a:buChar char="l"/>
              </a:pPr>
              <a:endParaRPr lang="en-US" sz="1800" dirty="0">
                <a:solidFill>
                  <a:schemeClr val="tx2"/>
                </a:solidFill>
                <a:latin typeface="Helvetica" charset="0"/>
              </a:endParaRPr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5829300"/>
            <a:ext cx="1905000" cy="457200"/>
          </a:xfrm>
        </p:spPr>
        <p:txBody>
          <a:bodyPr/>
          <a:lstStyle/>
          <a:p>
            <a:pPr>
              <a:defRPr/>
            </a:pPr>
            <a:fld id="{5600DBBE-AD0C-CB46-8D79-DC4971592A6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888" y="226557"/>
            <a:ext cx="7283450" cy="700087"/>
          </a:xfrm>
        </p:spPr>
        <p:txBody>
          <a:bodyPr/>
          <a:lstStyle/>
          <a:p>
            <a:r>
              <a:rPr lang="en-US" sz="1800" dirty="0">
                <a:latin typeface="Helvetica" charset="0"/>
              </a:rPr>
              <a:t>LIGO Laboratory: </a:t>
            </a:r>
            <a:br>
              <a:rPr lang="en-US" sz="1800" dirty="0">
                <a:latin typeface="Helvetica" charset="0"/>
              </a:rPr>
            </a:br>
            <a:r>
              <a:rPr lang="en-US" sz="2400" dirty="0">
                <a:latin typeface="Helvetica" charset="0"/>
              </a:rPr>
              <a:t>two Observatories and Caltech, MIT campuses</a:t>
            </a: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5513388" y="5594350"/>
            <a:ext cx="2073275" cy="1109663"/>
            <a:chOff x="5146069" y="4502068"/>
            <a:chExt cx="3675630" cy="2231189"/>
          </a:xfrm>
        </p:grpSpPr>
        <p:sp>
          <p:nvSpPr>
            <p:cNvPr id="55320" name="Text Box 24"/>
            <p:cNvSpPr txBox="1">
              <a:spLocks noChangeArrowheads="1"/>
            </p:cNvSpPr>
            <p:nvPr/>
          </p:nvSpPr>
          <p:spPr bwMode="auto">
            <a:xfrm>
              <a:off x="5635778" y="4632940"/>
              <a:ext cx="3185921" cy="53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99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LIGO Livingston</a:t>
              </a:r>
            </a:p>
          </p:txBody>
        </p:sp>
        <p:pic>
          <p:nvPicPr>
            <p:cNvPr id="19463" name="Picture 22" descr="llo_aeri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069" y="4502068"/>
              <a:ext cx="3646402" cy="22311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61" name="Picture 23" descr="lho_aerial_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1"/>
            <a:ext cx="2514599" cy="14485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687" y="3998337"/>
            <a:ext cx="11541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3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70" y="76421"/>
            <a:ext cx="1519443" cy="613328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448581" y="384065"/>
            <a:ext cx="6155163" cy="593732"/>
          </a:xfrm>
          <a:prstGeom prst="rect">
            <a:avLst/>
          </a:prstGeom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</a:pPr>
            <a:r>
              <a:rPr lang="en-US" sz="3600">
                <a:solidFill>
                  <a:srgbClr val="0000FF"/>
                </a:solidFill>
                <a:latin typeface="Times New Roman"/>
              </a:rPr>
              <a:t>LIGO Scientific Collaboration</a:t>
            </a:r>
            <a:endParaRPr/>
          </a:p>
        </p:txBody>
      </p:sp>
      <p:pic>
        <p:nvPicPr>
          <p:cNvPr id="42" name="Picture 4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5" y="5391273"/>
            <a:ext cx="1529566" cy="677338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01" y="2755075"/>
            <a:ext cx="912384" cy="678645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028" y="912480"/>
            <a:ext cx="2382191" cy="705098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606" y="1475513"/>
            <a:ext cx="1781337" cy="9124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28" y="3152203"/>
            <a:ext cx="663552" cy="580669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733" y="1161338"/>
            <a:ext cx="1866240" cy="263881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6" y="1852066"/>
            <a:ext cx="912384" cy="746574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10"/>
          <a:stretch>
            <a:fillRect/>
          </a:stretch>
        </p:blipFill>
        <p:spPr>
          <a:xfrm>
            <a:off x="7165839" y="6070571"/>
            <a:ext cx="1741824" cy="303071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296" y="5939936"/>
            <a:ext cx="1451520" cy="414764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12"/>
          <a:stretch>
            <a:fillRect/>
          </a:stretch>
        </p:blipFill>
        <p:spPr>
          <a:xfrm>
            <a:off x="4467547" y="2651874"/>
            <a:ext cx="570158" cy="647946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280" y="3733199"/>
            <a:ext cx="1278774" cy="636515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803" y="6221453"/>
            <a:ext cx="1127908" cy="556175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91" y="6387359"/>
            <a:ext cx="1552424" cy="427827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56" y="4087217"/>
            <a:ext cx="894097" cy="753106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00" y="6387358"/>
            <a:ext cx="1907712" cy="414764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8"/>
          <a:stretch>
            <a:fillRect/>
          </a:stretch>
        </p:blipFill>
        <p:spPr>
          <a:xfrm>
            <a:off x="6519921" y="6271747"/>
            <a:ext cx="2518363" cy="489552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534" y="5969982"/>
            <a:ext cx="1400905" cy="414764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777" y="2115621"/>
            <a:ext cx="712535" cy="787724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24" y="2149912"/>
            <a:ext cx="465009" cy="587527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204" y="2073818"/>
            <a:ext cx="663552" cy="438931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588" y="1945469"/>
            <a:ext cx="580608" cy="663622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993" y="2796552"/>
            <a:ext cx="829440" cy="746574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984" y="1510458"/>
            <a:ext cx="995328" cy="435012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008" y="5570242"/>
            <a:ext cx="2210425" cy="464078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833" y="3466378"/>
            <a:ext cx="674002" cy="497716"/>
          </a:xfrm>
          <a:prstGeom prst="rect">
            <a:avLst/>
          </a:prstGeom>
          <a:ln>
            <a:noFill/>
          </a:ln>
        </p:spPr>
      </p:pic>
      <p:pic>
        <p:nvPicPr>
          <p:cNvPr id="67" name="Picture 66"/>
          <p:cNvPicPr/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56" y="1539197"/>
            <a:ext cx="1866240" cy="406272"/>
          </a:xfrm>
          <a:prstGeom prst="rect">
            <a:avLst/>
          </a:prstGeom>
          <a:ln>
            <a:noFill/>
          </a:ln>
        </p:spPr>
      </p:pic>
      <p:pic>
        <p:nvPicPr>
          <p:cNvPr id="68" name="Picture 67"/>
          <p:cNvPicPr/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20" y="4728304"/>
            <a:ext cx="700452" cy="806993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/>
          <p:nvPr/>
        </p:nvPicPr>
        <p:blipFill>
          <a:blip r:embed="rId30"/>
          <a:stretch>
            <a:fillRect/>
          </a:stretch>
        </p:blipFill>
        <p:spPr>
          <a:xfrm>
            <a:off x="2073600" y="2936003"/>
            <a:ext cx="829440" cy="414764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24" y="4727651"/>
            <a:ext cx="675308" cy="663622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4" y="4820075"/>
            <a:ext cx="663552" cy="654804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8" y="4044434"/>
            <a:ext cx="739312" cy="75180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080" y="2041159"/>
            <a:ext cx="1437805" cy="414764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69" y="2621828"/>
            <a:ext cx="758905" cy="742655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376" y="5581672"/>
            <a:ext cx="1568099" cy="30797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14" y="1105165"/>
            <a:ext cx="674655" cy="608429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984" y="2571534"/>
            <a:ext cx="748782" cy="479754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639" y="3848483"/>
            <a:ext cx="829440" cy="663622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82" y="4105506"/>
            <a:ext cx="557096" cy="537233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398" y="4512105"/>
            <a:ext cx="1730721" cy="326912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330" y="4839017"/>
            <a:ext cx="1492992" cy="497716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040" y="1071200"/>
            <a:ext cx="1584100" cy="500656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920" y="3326926"/>
            <a:ext cx="559382" cy="405946"/>
          </a:xfrm>
          <a:prstGeom prst="rect">
            <a:avLst/>
          </a:prstGeom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6" y="1703470"/>
            <a:ext cx="799724" cy="663622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4" y="1039848"/>
            <a:ext cx="995328" cy="663622"/>
          </a:xfrm>
          <a:prstGeom prst="rect">
            <a:avLst/>
          </a:prstGeom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392" y="3955277"/>
            <a:ext cx="622080" cy="622145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6" y="3250178"/>
            <a:ext cx="521502" cy="648599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862" y="4622491"/>
            <a:ext cx="555137" cy="575117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020" y="1945470"/>
            <a:ext cx="912384" cy="709017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295" y="1576102"/>
            <a:ext cx="1280734" cy="373287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29" y="4316153"/>
            <a:ext cx="1912610" cy="465058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5" y="2601253"/>
            <a:ext cx="1477971" cy="666561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62" y="5540196"/>
            <a:ext cx="1775459" cy="580669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126" y="4678010"/>
            <a:ext cx="776539" cy="793276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023" y="3503936"/>
            <a:ext cx="912384" cy="709017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479" y="3898777"/>
            <a:ext cx="1254610" cy="633576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999" y="2737440"/>
            <a:ext cx="605426" cy="706404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895" y="1010456"/>
            <a:ext cx="1604346" cy="797848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993" y="2110069"/>
            <a:ext cx="746496" cy="731551"/>
          </a:xfrm>
          <a:prstGeom prst="rect">
            <a:avLst/>
          </a:prstGeom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92" y="5398458"/>
            <a:ext cx="576363" cy="491185"/>
          </a:xfrm>
          <a:prstGeom prst="rect">
            <a:avLst/>
          </a:prstGeom>
          <a:ln>
            <a:noFill/>
          </a:ln>
        </p:spPr>
      </p:pic>
      <p:pic>
        <p:nvPicPr>
          <p:cNvPr id="101" name="Picture 100"/>
          <p:cNvPicPr/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72" y="4792968"/>
            <a:ext cx="987491" cy="551276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971" y="3397142"/>
            <a:ext cx="1294122" cy="537886"/>
          </a:xfrm>
          <a:prstGeom prst="rect">
            <a:avLst/>
          </a:prstGeom>
          <a:ln>
            <a:noFill/>
          </a:ln>
        </p:spPr>
      </p:pic>
      <p:pic>
        <p:nvPicPr>
          <p:cNvPr id="103" name="Picture 102"/>
          <p:cNvPicPr/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650" y="2174406"/>
            <a:ext cx="815725" cy="503921"/>
          </a:xfrm>
          <a:prstGeom prst="rect">
            <a:avLst/>
          </a:prstGeom>
          <a:ln>
            <a:noFill/>
          </a:ln>
        </p:spPr>
      </p:pic>
      <p:pic>
        <p:nvPicPr>
          <p:cNvPr id="104" name="Picture 103"/>
          <p:cNvPicPr/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78" y="3110727"/>
            <a:ext cx="1280734" cy="456240"/>
          </a:xfrm>
          <a:prstGeom prst="rect">
            <a:avLst/>
          </a:prstGeom>
          <a:ln>
            <a:noFill/>
          </a:ln>
        </p:spPr>
      </p:pic>
      <p:pic>
        <p:nvPicPr>
          <p:cNvPr id="105" name="Picture 104"/>
          <p:cNvPicPr/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41" y="2538875"/>
            <a:ext cx="746496" cy="735144"/>
          </a:xfrm>
          <a:prstGeom prst="rect">
            <a:avLst/>
          </a:prstGeom>
          <a:ln>
            <a:noFill/>
          </a:ln>
        </p:spPr>
      </p:pic>
      <p:pic>
        <p:nvPicPr>
          <p:cNvPr id="106" name="Picture 105"/>
          <p:cNvPicPr/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671" y="2645669"/>
            <a:ext cx="912384" cy="574464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55" y="3721115"/>
            <a:ext cx="1340166" cy="325932"/>
          </a:xfrm>
          <a:prstGeom prst="rect">
            <a:avLst/>
          </a:prstGeom>
          <a:ln>
            <a:noFill/>
          </a:ln>
        </p:spPr>
      </p:pic>
      <p:pic>
        <p:nvPicPr>
          <p:cNvPr id="108" name="Picture 107"/>
          <p:cNvPicPr/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64" y="6005254"/>
            <a:ext cx="847074" cy="382105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034" y="4896822"/>
            <a:ext cx="685104" cy="661989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71"/>
          <a:stretch>
            <a:fillRect/>
          </a:stretch>
        </p:blipFill>
        <p:spPr>
          <a:xfrm>
            <a:off x="7474103" y="4775006"/>
            <a:ext cx="737353" cy="73743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144" y="5276315"/>
            <a:ext cx="1645165" cy="267147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746" y="5013740"/>
            <a:ext cx="664205" cy="659703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015" y="4114650"/>
            <a:ext cx="1363678" cy="364796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848" y="3617261"/>
            <a:ext cx="1446622" cy="42946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184" y="3294594"/>
            <a:ext cx="1179176" cy="248532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169" y="1493149"/>
            <a:ext cx="1114846" cy="541479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320" y="4313541"/>
            <a:ext cx="842502" cy="84651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023" y="6171159"/>
            <a:ext cx="1385230" cy="722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96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100"/>
            <a:ext cx="9144000" cy="347869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40BC-2AA1-2A46-832A-B86BCED46DC3}" type="slidenum">
              <a:rPr lang="en-US"/>
              <a:pPr/>
              <a:t>21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79248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See </a:t>
            </a:r>
            <a:r>
              <a:rPr lang="en-US" sz="2000" dirty="0" smtClean="0"/>
              <a:t>also</a:t>
            </a:r>
            <a:br>
              <a:rPr lang="en-US" sz="2000" dirty="0" smtClean="0"/>
            </a:br>
            <a:r>
              <a:rPr lang="en-US" sz="2000" dirty="0" err="1" smtClean="0">
                <a:cs typeface="Arial"/>
              </a:rPr>
              <a:t>losc.ligo.org</a:t>
            </a:r>
            <a:r>
              <a:rPr lang="en-US" sz="2000" dirty="0" smtClean="0">
                <a:cs typeface="Arial"/>
              </a:rPr>
              <a:t>   </a:t>
            </a:r>
            <a:r>
              <a:rPr lang="en-US" sz="2000" dirty="0" err="1" smtClean="0">
                <a:cs typeface="Arial"/>
              </a:rPr>
              <a:t>dcc.ligo.org</a:t>
            </a:r>
            <a:endParaRPr lang="en-US" sz="2000" dirty="0">
              <a:cs typeface="Arial"/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951349" y="60658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6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plate and ITM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260" r="36645" b="-5260"/>
          <a:stretch/>
        </p:blipFill>
        <p:spPr>
          <a:xfrm>
            <a:off x="1600200" y="1280777"/>
            <a:ext cx="6324600" cy="52850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1750" y="62574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0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</a:t>
            </a: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" r="688"/>
          <a:stretch/>
        </p:blipFill>
        <p:spPr>
          <a:xfrm>
            <a:off x="76200" y="1600200"/>
            <a:ext cx="5173908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2362200"/>
            <a:ext cx="3324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</a:rPr>
              <a:t>Limiting noise sources at 40 Hz: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</a:rPr>
              <a:t>Quantum noise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</a:rPr>
              <a:t>Shot Noise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charset="-128"/>
                <a:cs typeface="ＭＳ Ｐゴシック" charset="-128"/>
              </a:rPr>
              <a:t>Radiation Pressure</a:t>
            </a:r>
            <a:endParaRPr lang="en-US" sz="18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+mn-lt"/>
                <a:ea typeface="ＭＳ Ｐゴシック" charset="-128"/>
                <a:cs typeface="ＭＳ Ｐゴシック" charset="-128"/>
              </a:rPr>
              <a:t>Coating Brownian noise</a:t>
            </a:r>
          </a:p>
        </p:txBody>
      </p:sp>
    </p:spTree>
    <p:extLst>
      <p:ext uri="{BB962C8B-B14F-4D97-AF65-F5344CB8AC3E}">
        <p14:creationId xmlns:p14="http://schemas.microsoft.com/office/powerpoint/2010/main" val="23940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LIGO layout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4746" b="474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354734" cy="391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 approximation </a:t>
            </a:r>
            <a:r>
              <a:rPr lang="en-US" smtClean="0"/>
              <a:t>of floating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1600200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latin typeface="Arial"/>
                <a:ea typeface="ＭＳ Ｐゴシック" charset="-128"/>
                <a:cs typeface="Arial"/>
              </a:rPr>
              <a:t>active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isolation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platform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800" dirty="0" smtClean="0">
                <a:latin typeface="Arial"/>
                <a:ea typeface="ＭＳ Ｐゴシック" charset="-128"/>
                <a:cs typeface="Arial"/>
              </a:rPr>
              <a:t/>
            </a:r>
            <a:br>
              <a:rPr lang="en-US" sz="1800" dirty="0" smtClean="0">
                <a:latin typeface="Arial"/>
                <a:ea typeface="ＭＳ Ｐゴシック" charset="-128"/>
                <a:cs typeface="Arial"/>
              </a:rPr>
            </a:br>
            <a:r>
              <a:rPr lang="en-US" sz="1800" dirty="0" smtClean="0"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2 stages of isolation)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175" y="4419600"/>
            <a:ext cx="2663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latin typeface="Arial"/>
                <a:ea typeface="ＭＳ Ｐゴシック" charset="-128"/>
                <a:cs typeface="Arial"/>
              </a:rPr>
              <a:t>quadruple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pendulum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four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stages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of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isolation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)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with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monolithic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silica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final</a:t>
            </a:r>
            <a:r>
              <a:rPr lang="en-US" sz="1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stage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25844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latin typeface="Arial"/>
                <a:ea typeface="ＭＳ Ｐゴシック" charset="-128"/>
                <a:cs typeface="Arial"/>
              </a:rPr>
              <a:t>hydraulic external pre-isolator (HEPI)   </a:t>
            </a:r>
            <a:r>
              <a:rPr lang="en-US" sz="1800" dirty="0" smtClean="0">
                <a:latin typeface="Arial"/>
                <a:ea typeface="ＭＳ Ｐゴシック" charset="-128"/>
                <a:cs typeface="Arial"/>
              </a:rPr>
              <a:t/>
            </a:r>
            <a:br>
              <a:rPr lang="en-US" sz="1800" dirty="0" smtClean="0">
                <a:latin typeface="Arial"/>
                <a:ea typeface="ＭＳ Ｐゴシック" charset="-128"/>
                <a:cs typeface="Arial"/>
              </a:rPr>
            </a:br>
            <a:r>
              <a:rPr lang="en-US" sz="1800" dirty="0" smtClean="0"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one stage of isolation)</a:t>
            </a:r>
          </a:p>
        </p:txBody>
      </p:sp>
    </p:spTree>
    <p:extLst>
      <p:ext uri="{BB962C8B-B14F-4D97-AF65-F5344CB8AC3E}">
        <p14:creationId xmlns:p14="http://schemas.microsoft.com/office/powerpoint/2010/main" val="32413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 Suspensions</a:t>
            </a:r>
            <a:endParaRPr lang="en-US" dirty="0"/>
          </a:p>
        </p:txBody>
      </p:sp>
      <p:pic>
        <p:nvPicPr>
          <p:cNvPr id="7" name="Picture 6" descr="SUS-cqg507871f8_h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09" y="1479248"/>
            <a:ext cx="7088933" cy="4773990"/>
          </a:xfrm>
          <a:prstGeom prst="rect">
            <a:avLst/>
          </a:prstGeom>
        </p:spPr>
      </p:pic>
      <p:pic>
        <p:nvPicPr>
          <p:cNvPr id="9" name="Picture 8" descr="ITM_wel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571" y="4564944"/>
            <a:ext cx="1596572" cy="1198007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6"/>
          <a:stretch>
            <a:fillRect/>
          </a:stretch>
        </p:blipFill>
        <p:spPr bwMode="auto">
          <a:xfrm>
            <a:off x="7245048" y="1777755"/>
            <a:ext cx="1723937" cy="11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340 mm ⌀, 200 mm thick </a:t>
            </a:r>
            <a:br>
              <a:rPr lang="en-US" dirty="0" smtClean="0"/>
            </a:br>
            <a:r>
              <a:rPr lang="en-US" dirty="0" smtClean="0"/>
              <a:t>40 </a:t>
            </a:r>
            <a:r>
              <a:rPr lang="en-US" dirty="0" smtClean="0"/>
              <a:t>Kg Fused Silica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moz-screen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24000"/>
            <a:ext cx="4742235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14175"/>
            <a:ext cx="4343401" cy="39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2743200"/>
            <a:ext cx="1143000" cy="1752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9718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And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Much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More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3340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70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1143000"/>
          </a:xfrm>
          <a:noFill/>
        </p:spPr>
        <p:txBody>
          <a:bodyPr/>
          <a:lstStyle/>
          <a:p>
            <a:r>
              <a:rPr lang="en-US" dirty="0" smtClean="0"/>
              <a:t>Arm Cavity Loss details: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esults are within budget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27930"/>
              </p:ext>
            </p:extLst>
          </p:nvPr>
        </p:nvGraphicFramePr>
        <p:xfrm>
          <a:off x="304800" y="1676400"/>
          <a:ext cx="8534400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5600"/>
                <a:gridCol w="1752600"/>
                <a:gridCol w="38862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Round Trip Cavity loss 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 surfaces 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Budget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Actuals (modeled)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200" dirty="0" smtClean="0"/>
                        <a:t>based on average of completed </a:t>
                      </a:r>
                      <a:r>
                        <a:rPr lang="en-US" sz="1200" dirty="0" smtClean="0"/>
                        <a:t>pieces in 2013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(ppm)</a:t>
                      </a:r>
                      <a:endParaRPr lang="en-US" dirty="0"/>
                    </a:p>
                  </a:txBody>
                  <a:tcPr/>
                </a:tc>
              </a:tr>
              <a:tr h="628484">
                <a:tc>
                  <a:txBody>
                    <a:bodyPr/>
                    <a:lstStyle/>
                    <a:p>
                      <a:r>
                        <a:rPr lang="en-US" dirty="0" smtClean="0"/>
                        <a:t>Microroughness</a:t>
                      </a:r>
                      <a:r>
                        <a:rPr lang="en-US" baseline="0" dirty="0" smtClean="0"/>
                        <a:t> scatter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(&gt;1/mm)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4.4; 2.2 Per mirror</a:t>
                      </a:r>
                      <a:endParaRPr lang="en-US" dirty="0"/>
                    </a:p>
                  </a:txBody>
                  <a:tcPr/>
                </a:tc>
              </a:tr>
              <a:tr h="628484">
                <a:tc>
                  <a:txBody>
                    <a:bodyPr/>
                    <a:lstStyle/>
                    <a:p>
                      <a:r>
                        <a:rPr lang="en-US" dirty="0" smtClean="0"/>
                        <a:t>Defects (Polish, Coating, Contamination)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10 per mirror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includes polish and coating</a:t>
                      </a:r>
                      <a:endParaRPr lang="en-US" dirty="0"/>
                    </a:p>
                  </a:txBody>
                  <a:tcPr/>
                </a:tc>
              </a:tr>
              <a:tr h="359134">
                <a:tc>
                  <a:txBody>
                    <a:bodyPr/>
                    <a:lstStyle/>
                    <a:p>
                      <a:r>
                        <a:rPr lang="en-US" dirty="0" smtClean="0"/>
                        <a:t>Coating </a:t>
                      </a:r>
                      <a:r>
                        <a:rPr lang="en-US" dirty="0" smtClean="0"/>
                        <a:t>Absorption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0.6; 0.3 </a:t>
                      </a:r>
                      <a:r>
                        <a:rPr lang="en-US" dirty="0" smtClean="0"/>
                        <a:t>per mirror</a:t>
                      </a:r>
                      <a:endParaRPr lang="en-US" dirty="0"/>
                    </a:p>
                  </a:txBody>
                  <a:tcPr/>
                </a:tc>
              </a:tr>
              <a:tr h="62848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0"/>
                          </a:solidFill>
                        </a:rPr>
                        <a:t>Surface Figure Error &amp; Diffraction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16.2 </a:t>
                      </a:r>
                    </a:p>
                  </a:txBody>
                  <a:tcPr/>
                </a:tc>
              </a:tr>
              <a:tr h="359134">
                <a:tc>
                  <a:txBody>
                    <a:bodyPr/>
                    <a:lstStyle/>
                    <a:p>
                      <a:r>
                        <a:rPr lang="en-US" dirty="0" smtClean="0"/>
                        <a:t>ETM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4.2 </a:t>
                      </a:r>
                      <a:endParaRPr lang="en-US" dirty="0"/>
                    </a:p>
                  </a:txBody>
                  <a:tcPr/>
                </a:tc>
              </a:tr>
              <a:tr h="3591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( required &lt; 75 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4FFB"/>
                          </a:solidFill>
                        </a:rPr>
                        <a:t>45.4</a:t>
                      </a:r>
                      <a:endParaRPr lang="en-US" dirty="0">
                        <a:solidFill>
                          <a:srgbClr val="114FF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029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Fused silica substrates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Low OH Fused silica used for in-cavity optics: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Beam Splitter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Compensation Plate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Input Test Mass</a:t>
            </a:r>
          </a:p>
          <a:p>
            <a:r>
              <a:rPr lang="en-US" dirty="0" smtClean="0">
                <a:latin typeface="Arial"/>
                <a:cs typeface="Arial"/>
              </a:rPr>
              <a:t>Two step polish: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Superpolish</a:t>
            </a:r>
            <a:r>
              <a:rPr lang="en-US" dirty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~1 </a:t>
            </a:r>
            <a:r>
              <a:rPr lang="en-US" dirty="0" err="1" smtClean="0">
                <a:latin typeface="Arial"/>
                <a:cs typeface="Arial"/>
              </a:rPr>
              <a:t>Å</a:t>
            </a:r>
            <a:r>
              <a:rPr lang="en-US" dirty="0" smtClean="0">
                <a:latin typeface="Arial"/>
                <a:cs typeface="Arial"/>
              </a:rPr>
              <a:t> microroughness, within 100nm of figure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Ion Beam Figuring: Corrects figure, maintains microroughness</a:t>
            </a:r>
          </a:p>
          <a:p>
            <a:r>
              <a:rPr lang="en-US" dirty="0" smtClean="0">
                <a:latin typeface="Arial"/>
                <a:cs typeface="Arial"/>
              </a:rPr>
              <a:t>Ion Beam sputtered coating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Test Masses coated at LMA </a:t>
            </a:r>
            <a:br>
              <a:rPr lang="en-US" dirty="0" smtClean="0">
                <a:latin typeface="Arial"/>
                <a:cs typeface="Arial"/>
              </a:rPr>
            </a:b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Lyon France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Recycling Cavity optics coated at CSIRO </a:t>
            </a:r>
            <a:br>
              <a:rPr lang="en-US" dirty="0" smtClean="0">
                <a:latin typeface="Arial"/>
                <a:cs typeface="Arial"/>
              </a:rPr>
            </a:b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Lindfield</a:t>
            </a:r>
            <a:r>
              <a:rPr lang="en-US" dirty="0" smtClean="0">
                <a:latin typeface="Arial"/>
                <a:cs typeface="Arial"/>
              </a:rPr>
              <a:t> Australia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ITM08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336" y="1864171"/>
            <a:ext cx="3124200" cy="3381097"/>
          </a:xfrm>
          <a:prstGeom prst="rect">
            <a:avLst/>
          </a:prstGeom>
          <a:noFill/>
          <a:ln w="1905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0" h="0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aLIGO F0900040-v1.potx</Template>
  <TotalTime>14340</TotalTime>
  <Words>865</Words>
  <Application>Microsoft Macintosh PowerPoint</Application>
  <PresentationFormat>On-screen Show (4:3)</PresentationFormat>
  <Paragraphs>174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Photo Editor Photo</vt:lpstr>
      <vt:lpstr>Characterization of Advanced LIGO Core Optics </vt:lpstr>
      <vt:lpstr>LIGO Laboratory:  two Observatories and Caltech, MIT campuses</vt:lpstr>
      <vt:lpstr>The basic LIGO layout</vt:lpstr>
      <vt:lpstr>A close approximation of floating</vt:lpstr>
      <vt:lpstr>Advanced LIGO Suspensions</vt:lpstr>
      <vt:lpstr>340 mm ⌀, 200 mm thick  40 Kg Fused Silica</vt:lpstr>
      <vt:lpstr>Core Optics</vt:lpstr>
      <vt:lpstr>Arm Cavity Loss details: Results are within budget</vt:lpstr>
      <vt:lpstr>Design approach</vt:lpstr>
      <vt:lpstr>Figure, as polished Tilt, Power and Astigmatism removed</vt:lpstr>
      <vt:lpstr>LIGO Figure measurement:  Fizeau Interferometer</vt:lpstr>
      <vt:lpstr>Before and after coating  measured on different instruments</vt:lpstr>
      <vt:lpstr>Before and after coating  measured on different instruments</vt:lpstr>
      <vt:lpstr>Instrument transfer function Provided by Zygo Middlefield</vt:lpstr>
      <vt:lpstr>Instrument transfer function Correction?</vt:lpstr>
      <vt:lpstr>Compare 1x data to 10x using different methods</vt:lpstr>
      <vt:lpstr>10X taken with a cavity length of 80 mm</vt:lpstr>
      <vt:lpstr>10X taken with a cavity length of 130 mm</vt:lpstr>
      <vt:lpstr>PSDs of ETM11 Compare Coated and Uncoated</vt:lpstr>
      <vt:lpstr>PowerPoint Presentation</vt:lpstr>
      <vt:lpstr>Thank you </vt:lpstr>
      <vt:lpstr>Compensation plate and ITM</vt:lpstr>
      <vt:lpstr>Noise summary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GariLynn Billingsley</cp:lastModifiedBy>
  <cp:revision>92</cp:revision>
  <cp:lastPrinted>1999-10-01T21:59:04Z</cp:lastPrinted>
  <dcterms:created xsi:type="dcterms:W3CDTF">1999-10-05T15:28:02Z</dcterms:created>
  <dcterms:modified xsi:type="dcterms:W3CDTF">2017-04-21T22:43:27Z</dcterms:modified>
</cp:coreProperties>
</file>