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90" r:id="rId1"/>
  </p:sldMasterIdLst>
  <p:notesMasterIdLst>
    <p:notesMasterId r:id="rId20"/>
  </p:notesMasterIdLst>
  <p:handoutMasterIdLst>
    <p:handoutMasterId r:id="rId21"/>
  </p:handoutMasterIdLst>
  <p:sldIdLst>
    <p:sldId id="259" r:id="rId2"/>
    <p:sldId id="316" r:id="rId3"/>
    <p:sldId id="314" r:id="rId4"/>
    <p:sldId id="317" r:id="rId5"/>
    <p:sldId id="318" r:id="rId6"/>
    <p:sldId id="319" r:id="rId7"/>
    <p:sldId id="321" r:id="rId8"/>
    <p:sldId id="315" r:id="rId9"/>
    <p:sldId id="320" r:id="rId10"/>
    <p:sldId id="267" r:id="rId11"/>
    <p:sldId id="268" r:id="rId12"/>
    <p:sldId id="284" r:id="rId13"/>
    <p:sldId id="307" r:id="rId14"/>
    <p:sldId id="293" r:id="rId15"/>
    <p:sldId id="292" r:id="rId16"/>
    <p:sldId id="290" r:id="rId17"/>
    <p:sldId id="291" r:id="rId18"/>
    <p:sldId id="285" r:id="rId19"/>
  </p:sldIdLst>
  <p:sldSz cx="12192000" cy="6858000"/>
  <p:notesSz cx="7315200" cy="9601200"/>
  <p:embeddedFontLst>
    <p:embeddedFont>
      <p:font typeface="Helvetica" panose="020B0604020202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373"/>
    <a:srgbClr val="EAEEFF"/>
    <a:srgbClr val="E4EBFF"/>
    <a:srgbClr val="326464"/>
    <a:srgbClr val="E20613"/>
    <a:srgbClr val="FC950C"/>
    <a:srgbClr val="E4EBFC"/>
    <a:srgbClr val="CC6600"/>
    <a:srgbClr val="FFB7B7"/>
    <a:srgbClr val="E8E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6837" autoAdjust="0"/>
  </p:normalViewPr>
  <p:slideViewPr>
    <p:cSldViewPr>
      <p:cViewPr>
        <p:scale>
          <a:sx n="125" d="100"/>
          <a:sy n="125" d="100"/>
        </p:scale>
        <p:origin x="-24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196" y="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fld id="{ADB36573-810E-4163-9A1E-EE3C2B707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80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fld id="{176FA1F7-3E0A-4549-A19A-F1A1F9D69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275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59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36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8DADC-B733-3C47-B29C-DE21E814A4CE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647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44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38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25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48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65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78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94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8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60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35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20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57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2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6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59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973234" y="3189288"/>
            <a:ext cx="47201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5973234" y="3108325"/>
            <a:ext cx="69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75000"/>
        <a:buFont typeface="Wingdings" pitchFamily="2" charset="2"/>
        <a:buChar char="q"/>
        <a:defRPr sz="2400">
          <a:solidFill>
            <a:srgbClr val="3264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Font typeface="Wingdings" pitchFamily="2" charset="2"/>
        <a:buChar char="Ø"/>
        <a:defRPr>
          <a:solidFill>
            <a:srgbClr val="3264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Font typeface="Wingdings" pitchFamily="2" charset="2"/>
        <a:buChar char="v"/>
        <a:defRPr sz="1600">
          <a:solidFill>
            <a:srgbClr val="32646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65000"/>
        <a:buFont typeface="Wingdings" pitchFamily="2" charset="2"/>
        <a:buChar char="ü"/>
        <a:defRPr sz="1600">
          <a:solidFill>
            <a:srgbClr val="32646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Char char="•"/>
        <a:defRPr sz="1600">
          <a:solidFill>
            <a:srgbClr val="326464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828800" y="304800"/>
            <a:ext cx="8001000" cy="169712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>
              <a:spcBef>
                <a:spcPts val="1800"/>
              </a:spcBef>
              <a:spcAft>
                <a:spcPts val="3600"/>
              </a:spcAft>
            </a:pPr>
            <a:r>
              <a:rPr lang="en-US" i="0" kern="0" dirty="0" smtClean="0">
                <a:solidFill>
                  <a:schemeClr val="bg1"/>
                </a:solidFill>
              </a:rPr>
              <a:t>Laser </a:t>
            </a:r>
            <a:r>
              <a:rPr lang="en-US" i="0" kern="0" dirty="0">
                <a:solidFill>
                  <a:schemeClr val="bg1"/>
                </a:solidFill>
              </a:rPr>
              <a:t>Interferometer </a:t>
            </a:r>
            <a:r>
              <a:rPr lang="en-US" i="0" kern="0" dirty="0" smtClean="0">
                <a:solidFill>
                  <a:schemeClr val="bg1"/>
                </a:solidFill>
              </a:rPr>
              <a:t/>
            </a:r>
            <a:br>
              <a:rPr lang="en-US" i="0" kern="0" dirty="0" smtClean="0">
                <a:solidFill>
                  <a:schemeClr val="bg1"/>
                </a:solidFill>
              </a:rPr>
            </a:br>
            <a:r>
              <a:rPr lang="en-US" i="0" kern="0" dirty="0" smtClean="0">
                <a:solidFill>
                  <a:schemeClr val="bg1"/>
                </a:solidFill>
              </a:rPr>
              <a:t>Gravitational-wave Observatory</a:t>
            </a:r>
            <a:br>
              <a:rPr lang="en-US" i="0" kern="0" dirty="0" smtClean="0">
                <a:solidFill>
                  <a:schemeClr val="bg1"/>
                </a:solidFill>
              </a:rPr>
            </a:br>
            <a:r>
              <a:rPr lang="en-US" i="0" kern="0" dirty="0" smtClean="0">
                <a:solidFill>
                  <a:schemeClr val="bg1"/>
                </a:solidFill>
              </a:rPr>
              <a:t>Where do we stand?</a:t>
            </a:r>
            <a:endParaRPr lang="en-US" sz="2800" i="0" kern="0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229600" y="2018492"/>
            <a:ext cx="2895600" cy="3048001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2000" i="0" kern="0" dirty="0">
                <a:solidFill>
                  <a:schemeClr val="bg1"/>
                </a:solidFill>
              </a:rPr>
              <a:t>Daniel </a:t>
            </a:r>
            <a:r>
              <a:rPr lang="en-US" sz="2000" i="0" kern="0" dirty="0" err="1">
                <a:solidFill>
                  <a:schemeClr val="bg1"/>
                </a:solidFill>
              </a:rPr>
              <a:t>Sigg</a:t>
            </a:r>
            <a:endParaRPr lang="en-US" sz="2000" i="0" kern="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en-US" sz="2000" i="0" kern="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sz="2000" i="0" kern="0" dirty="0">
                <a:solidFill>
                  <a:schemeClr val="bg1"/>
                </a:solidFill>
              </a:rPr>
              <a:t>LIGO Hanford </a:t>
            </a:r>
            <a:br>
              <a:rPr lang="en-US" sz="2000" i="0" kern="0" dirty="0">
                <a:solidFill>
                  <a:schemeClr val="bg1"/>
                </a:solidFill>
              </a:rPr>
            </a:br>
            <a:r>
              <a:rPr lang="en-US" sz="2000" i="0" kern="0" dirty="0">
                <a:solidFill>
                  <a:schemeClr val="bg1"/>
                </a:solidFill>
              </a:rPr>
              <a:t>Observatory</a:t>
            </a:r>
          </a:p>
          <a:p>
            <a:pPr marL="0" indent="0" algn="r">
              <a:buNone/>
            </a:pPr>
            <a:r>
              <a:rPr lang="en-US" sz="2000" i="0" kern="0" dirty="0">
                <a:solidFill>
                  <a:schemeClr val="bg1"/>
                </a:solidFill>
              </a:rPr>
              <a:t>California Institute</a:t>
            </a:r>
            <a:br>
              <a:rPr lang="en-US" sz="2000" i="0" kern="0" dirty="0">
                <a:solidFill>
                  <a:schemeClr val="bg1"/>
                </a:solidFill>
              </a:rPr>
            </a:br>
            <a:r>
              <a:rPr lang="en-US" sz="2000" i="0" kern="0" dirty="0">
                <a:solidFill>
                  <a:schemeClr val="bg1"/>
                </a:solidFill>
              </a:rPr>
              <a:t>of Technology</a:t>
            </a:r>
          </a:p>
          <a:p>
            <a:pPr marL="0" indent="0" algn="r">
              <a:buNone/>
            </a:pPr>
            <a:endParaRPr lang="en-US" sz="2000" i="0" kern="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sz="2000" i="0" kern="0" dirty="0" smtClean="0">
                <a:solidFill>
                  <a:schemeClr val="bg1"/>
                </a:solidFill>
              </a:rPr>
              <a:t>GWADW 2017,</a:t>
            </a:r>
            <a:br>
              <a:rPr lang="en-US" sz="2000" i="0" kern="0" dirty="0" smtClean="0">
                <a:solidFill>
                  <a:schemeClr val="bg1"/>
                </a:solidFill>
              </a:rPr>
            </a:br>
            <a:r>
              <a:rPr lang="en-US" sz="2000" i="0" kern="0" dirty="0" smtClean="0">
                <a:solidFill>
                  <a:schemeClr val="bg1"/>
                </a:solidFill>
              </a:rPr>
              <a:t>May </a:t>
            </a:r>
            <a:r>
              <a:rPr lang="en-US" sz="2000" i="0" kern="0" dirty="0" smtClean="0">
                <a:solidFill>
                  <a:schemeClr val="bg1"/>
                </a:solidFill>
              </a:rPr>
              <a:t>8, 2017</a:t>
            </a:r>
            <a:endParaRPr lang="en-US" sz="2000" i="0" kern="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en-US" i="0" kern="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349067" y="5786138"/>
            <a:ext cx="8153400" cy="3810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2000" i="0" kern="0" dirty="0">
                <a:solidFill>
                  <a:schemeClr val="bg1"/>
                </a:solidFill>
              </a:rPr>
              <a:t>For the LIGO Scientific Collaboration and the Virgo Collaboration</a:t>
            </a:r>
          </a:p>
          <a:p>
            <a:pPr marL="0" indent="0" algn="r">
              <a:buNone/>
            </a:pPr>
            <a:endParaRPr lang="en-US" i="0" kern="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62000" y="6315190"/>
            <a:ext cx="2362200" cy="3810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i="0" kern="0" dirty="0" smtClean="0">
                <a:solidFill>
                  <a:schemeClr val="bg1"/>
                </a:solidFill>
              </a:rPr>
              <a:t>LIGO-G1700726-v2</a:t>
            </a:r>
            <a:endParaRPr lang="en-US" sz="1400" i="0" kern="0" dirty="0"/>
          </a:p>
        </p:txBody>
      </p:sp>
    </p:spTree>
    <p:extLst>
      <p:ext uri="{BB962C8B-B14F-4D97-AF65-F5344CB8AC3E}">
        <p14:creationId xmlns:p14="http://schemas.microsoft.com/office/powerpoint/2010/main" val="3713029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9144000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-2255906" y="305600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  Livingston Observatory</a:t>
            </a:r>
          </a:p>
        </p:txBody>
      </p:sp>
    </p:spTree>
    <p:extLst>
      <p:ext uri="{BB962C8B-B14F-4D97-AF65-F5344CB8AC3E}">
        <p14:creationId xmlns:p14="http://schemas.microsoft.com/office/powerpoint/2010/main" val="34741914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-2255906" y="305600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   Hanford Observatory</a:t>
            </a:r>
          </a:p>
        </p:txBody>
      </p:sp>
    </p:spTree>
    <p:extLst>
      <p:ext uri="{BB962C8B-B14F-4D97-AF65-F5344CB8AC3E}">
        <p14:creationId xmlns:p14="http://schemas.microsoft.com/office/powerpoint/2010/main" val="20204315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1" descr="d040402_assembly_etm_suspension_&amp;_structure_-_sil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5714" r="37701" b="8002"/>
          <a:stretch>
            <a:fillRect/>
          </a:stretch>
        </p:blipFill>
        <p:spPr bwMode="auto">
          <a:xfrm>
            <a:off x="7865231" y="1"/>
            <a:ext cx="2650369" cy="686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30" y="2439"/>
            <a:ext cx="5152429" cy="686990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6112629" y="4876800"/>
            <a:ext cx="0" cy="1600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6" name="TextBox 5"/>
          <p:cNvSpPr txBox="1"/>
          <p:nvPr/>
        </p:nvSpPr>
        <p:spPr>
          <a:xfrm rot="16200000">
            <a:off x="5722889" y="533176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chemeClr val="bg1"/>
                </a:solidFill>
                <a:latin typeface="+mj-lt"/>
              </a:rPr>
              <a:t>40 cm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2411345" y="2922658"/>
            <a:ext cx="64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tx2"/>
                </a:solidFill>
                <a:latin typeface="+mj-lt"/>
              </a:rPr>
              <a:t>Test Mass Suspension</a:t>
            </a:r>
          </a:p>
        </p:txBody>
      </p:sp>
    </p:spTree>
    <p:extLst>
      <p:ext uri="{BB962C8B-B14F-4D97-AF65-F5344CB8AC3E}">
        <p14:creationId xmlns:p14="http://schemas.microsoft.com/office/powerpoint/2010/main" val="1139658289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ligo.caltech.edu/system/avm_image_sqls/binaries/23/jpg_original/itm.jpg?14369217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14400"/>
            <a:ext cx="464123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2335144" y="2846457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tx2"/>
                </a:solidFill>
                <a:latin typeface="+mj-lt"/>
              </a:rPr>
              <a:t>Large Test Mass Optics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0" y="914400"/>
            <a:ext cx="5257800" cy="5029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00050" lvl="1" indent="0">
              <a:buNone/>
            </a:pPr>
            <a:r>
              <a:rPr lang="en-US" i="0" kern="0" dirty="0"/>
              <a:t>Specifications:</a:t>
            </a:r>
          </a:p>
          <a:p>
            <a:pPr lvl="1" indent="-342900"/>
            <a:r>
              <a:rPr lang="en-US" b="0" i="0" kern="0" dirty="0"/>
              <a:t>Diameter: 340 mm </a:t>
            </a:r>
          </a:p>
          <a:p>
            <a:pPr lvl="1" indent="-342900"/>
            <a:r>
              <a:rPr lang="en-US" b="0" i="0" kern="0" dirty="0"/>
              <a:t>Thickness: 200 mm</a:t>
            </a:r>
          </a:p>
          <a:p>
            <a:pPr lvl="1" indent="-342900"/>
            <a:r>
              <a:rPr lang="en-US" b="0" i="0" kern="0" dirty="0"/>
              <a:t>Mass: 39.6 kg</a:t>
            </a:r>
          </a:p>
          <a:p>
            <a:pPr lvl="1" indent="-342900"/>
            <a:r>
              <a:rPr lang="en-US" b="0" i="0" kern="0" dirty="0"/>
              <a:t>ROC: 2250 m / 1940 m</a:t>
            </a:r>
          </a:p>
          <a:p>
            <a:pPr lvl="1" indent="-342900"/>
            <a:r>
              <a:rPr lang="en-US" b="0" i="0" kern="0" dirty="0"/>
              <a:t>Figure: &lt;1 nm </a:t>
            </a:r>
            <a:r>
              <a:rPr lang="en-US" b="0" i="0" kern="0" dirty="0" err="1"/>
              <a:t>rms</a:t>
            </a:r>
            <a:endParaRPr lang="en-US" b="0" i="0" kern="0" dirty="0"/>
          </a:p>
          <a:p>
            <a:pPr lvl="1" indent="-342900"/>
            <a:r>
              <a:rPr lang="en-US" b="0" i="0" kern="0" dirty="0"/>
              <a:t>Scatter: ~10 ppm</a:t>
            </a:r>
          </a:p>
          <a:p>
            <a:pPr lvl="1" indent="-342900"/>
            <a:r>
              <a:rPr lang="en-US" b="0" i="0" kern="0" dirty="0"/>
              <a:t>Surface absorption: ~0.3 ppm</a:t>
            </a:r>
          </a:p>
          <a:p>
            <a:pPr lvl="1" indent="-342900"/>
            <a:r>
              <a:rPr lang="en-US" b="0" i="0" kern="0" dirty="0"/>
              <a:t>Bulk absorption: ~</a:t>
            </a:r>
            <a:r>
              <a:rPr lang="en-US" b="0" i="0" dirty="0"/>
              <a:t>0.2 ppm/cm</a:t>
            </a:r>
            <a:endParaRPr lang="en-US" b="0" i="0" kern="0" dirty="0"/>
          </a:p>
          <a:p>
            <a:pPr lvl="1" indent="-342900"/>
            <a:r>
              <a:rPr lang="en-US" b="0" i="0" kern="0" dirty="0"/>
              <a:t>HR transmission: ~4 ppm</a:t>
            </a:r>
          </a:p>
          <a:p>
            <a:pPr lvl="1" indent="-342900"/>
            <a:r>
              <a:rPr lang="en-US" b="0" i="0" kern="0" dirty="0"/>
              <a:t>AR reflectivity: ~200 ppm</a:t>
            </a:r>
          </a:p>
          <a:p>
            <a:pPr lvl="1" indent="-342900"/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3392360468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9448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7951856" y="2922658"/>
            <a:ext cx="64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Vacuum System Vertex</a:t>
            </a:r>
          </a:p>
        </p:txBody>
      </p:sp>
    </p:spTree>
    <p:extLst>
      <p:ext uri="{BB962C8B-B14F-4D97-AF65-F5344CB8AC3E}">
        <p14:creationId xmlns:p14="http://schemas.microsoft.com/office/powerpoint/2010/main" val="1556140455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2255906" y="305600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Seismic Isolation Platform</a:t>
            </a:r>
          </a:p>
        </p:txBody>
      </p:sp>
    </p:spTree>
    <p:extLst>
      <p:ext uri="{BB962C8B-B14F-4D97-AF65-F5344CB8AC3E}">
        <p14:creationId xmlns:p14="http://schemas.microsoft.com/office/powerpoint/2010/main" val="1159109592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2313057" y="2922658"/>
            <a:ext cx="64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Input Optics Table</a:t>
            </a:r>
          </a:p>
        </p:txBody>
      </p:sp>
    </p:spTree>
    <p:extLst>
      <p:ext uri="{BB962C8B-B14F-4D97-AF65-F5344CB8AC3E}">
        <p14:creationId xmlns:p14="http://schemas.microsoft.com/office/powerpoint/2010/main" val="2649826585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7761356" y="3036957"/>
            <a:ext cx="6629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200W Pre-Stabilized Laser</a:t>
            </a:r>
          </a:p>
        </p:txBody>
      </p:sp>
    </p:spTree>
    <p:extLst>
      <p:ext uri="{BB962C8B-B14F-4D97-AF65-F5344CB8AC3E}">
        <p14:creationId xmlns:p14="http://schemas.microsoft.com/office/powerpoint/2010/main" val="2434289705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IMG_44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 b="10294"/>
          <a:stretch>
            <a:fillRect/>
          </a:stretch>
        </p:blipFill>
        <p:spPr>
          <a:xfrm>
            <a:off x="-3313" y="0"/>
            <a:ext cx="121842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389257" y="2846457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Control Room</a:t>
            </a:r>
          </a:p>
        </p:txBody>
      </p:sp>
    </p:spTree>
    <p:extLst>
      <p:ext uri="{BB962C8B-B14F-4D97-AF65-F5344CB8AC3E}">
        <p14:creationId xmlns:p14="http://schemas.microsoft.com/office/powerpoint/2010/main" val="3902752720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526492"/>
              </p:ext>
            </p:extLst>
          </p:nvPr>
        </p:nvGraphicFramePr>
        <p:xfrm>
          <a:off x="609600" y="914400"/>
          <a:ext cx="11049000" cy="4667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2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Stated Goals for O2</a:t>
                      </a:r>
                      <a:endParaRPr lang="en-US" sz="28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How did we do?</a:t>
                      </a:r>
                      <a:endParaRPr lang="en-US" sz="2800" dirty="0">
                        <a:solidFill>
                          <a:srgbClr val="114FFB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Diagnose &amp; reduce low frequency noise </a:t>
                      </a:r>
                      <a:br>
                        <a:rPr lang="en-US" sz="2200" dirty="0" smtClean="0"/>
                      </a:br>
                      <a:r>
                        <a:rPr lang="en-US" sz="2200" dirty="0" smtClean="0"/>
                        <a:t>(f</a:t>
                      </a:r>
                      <a:r>
                        <a:rPr lang="en-US" sz="2200" baseline="0" dirty="0" smtClean="0"/>
                        <a:t> &lt; 150 Hz)</a:t>
                      </a:r>
                      <a:endParaRPr lang="en-US" sz="22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2200" dirty="0" smtClean="0"/>
                        <a:t>Only small improvement on L1</a:t>
                      </a:r>
                    </a:p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2200" dirty="0" smtClean="0"/>
                        <a:t>Identified</a:t>
                      </a:r>
                      <a:r>
                        <a:rPr lang="en-US" sz="2200" baseline="0" dirty="0" smtClean="0"/>
                        <a:t> scattered light as needing work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Double the laser power</a:t>
                      </a:r>
                    </a:p>
                    <a:p>
                      <a:r>
                        <a:rPr lang="en-US" sz="2200" dirty="0" smtClean="0"/>
                        <a:t>(100 kW -&gt; 200</a:t>
                      </a:r>
                      <a:r>
                        <a:rPr lang="en-US" sz="2200" baseline="0" dirty="0" smtClean="0"/>
                        <a:t> kW arm power)</a:t>
                      </a:r>
                      <a:endParaRPr lang="en-US" sz="22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Got close with H1,</a:t>
                      </a:r>
                      <a:r>
                        <a:rPr lang="en-US" sz="2200" baseline="0" dirty="0" smtClean="0"/>
                        <a:t> but with a noise penalty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Work on transient noises and spectral lines</a:t>
                      </a:r>
                      <a:endParaRPr lang="en-US" sz="22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Some progress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More robust operation </a:t>
                      </a:r>
                    </a:p>
                    <a:p>
                      <a:r>
                        <a:rPr lang="en-US" sz="2200" dirty="0" smtClean="0"/>
                        <a:t>(low-noise duty cycle)</a:t>
                      </a:r>
                      <a:endParaRPr lang="en-US" sz="22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Definite payoff from suspensions dampers</a:t>
                      </a:r>
                      <a:r>
                        <a:rPr lang="en-US" sz="2200" baseline="0" dirty="0" smtClean="0"/>
                        <a:t> &amp; seismic (tilt sensors)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8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960" y="3014980"/>
            <a:ext cx="6720840" cy="3208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533400"/>
            <a:ext cx="5638800" cy="2857500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7772400" y="1752600"/>
            <a:ext cx="732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320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O1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8610600" y="4267200"/>
            <a:ext cx="732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320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O2</a:t>
            </a:r>
          </a:p>
        </p:txBody>
      </p:sp>
      <p:sp>
        <p:nvSpPr>
          <p:cNvPr id="6" name="Curved Left Arrow 5"/>
          <p:cNvSpPr/>
          <p:nvPr/>
        </p:nvSpPr>
        <p:spPr bwMode="auto">
          <a:xfrm rot="20252092">
            <a:off x="9018408" y="1604930"/>
            <a:ext cx="921418" cy="3168974"/>
          </a:xfrm>
          <a:prstGeom prst="curvedLeftArrow">
            <a:avLst/>
          </a:prstGeom>
          <a:solidFill>
            <a:schemeClr val="tx1">
              <a:lumMod val="20000"/>
              <a:lumOff val="80000"/>
            </a:schemeClr>
          </a:solidFill>
          <a:ln w="12700" cap="flat" cmpd="sng" algn="ctr">
            <a:solidFill>
              <a:srgbClr val="32646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9677400" y="1066800"/>
            <a:ext cx="213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Volume-Time product now about the same for O1 &amp; O2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858000" y="3390900"/>
            <a:ext cx="1752600" cy="2286000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8534400" y="5257800"/>
            <a:ext cx="1219200" cy="76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7737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12"/>
          <p:cNvSpPr txBox="1"/>
          <p:nvPr/>
        </p:nvSpPr>
        <p:spPr>
          <a:xfrm>
            <a:off x="9753600" y="4876800"/>
            <a:ext cx="1752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Goal was 80-120 </a:t>
            </a:r>
            <a:r>
              <a:rPr lang="en-US" sz="2000" i="0" dirty="0" err="1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Mpc</a:t>
            </a:r>
            <a:endParaRPr lang="en-US" sz="2000" i="0" dirty="0" smtClean="0">
              <a:solidFill>
                <a:srgbClr val="377373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008257" y="2846457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 smtClean="0">
                <a:solidFill>
                  <a:schemeClr val="tx2"/>
                </a:solidFill>
                <a:latin typeface="+mj-lt"/>
              </a:rPr>
              <a:t>2</a:t>
            </a:r>
            <a:r>
              <a:rPr lang="en-US" sz="4000" i="0" baseline="30000" dirty="0" smtClean="0">
                <a:solidFill>
                  <a:schemeClr val="tx2"/>
                </a:solidFill>
                <a:latin typeface="+mj-lt"/>
              </a:rPr>
              <a:t>nd</a:t>
            </a:r>
            <a:r>
              <a:rPr lang="en-US" sz="4000" i="0" dirty="0" smtClean="0">
                <a:solidFill>
                  <a:schemeClr val="tx2"/>
                </a:solidFill>
                <a:latin typeface="+mj-lt"/>
              </a:rPr>
              <a:t> Observation Run</a:t>
            </a:r>
            <a:endParaRPr lang="en-US" sz="4000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143001" y="1905000"/>
            <a:ext cx="1752599" cy="37973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i="0" kern="0" dirty="0" smtClean="0"/>
              <a:t>Start:</a:t>
            </a:r>
          </a:p>
          <a:p>
            <a:pPr marL="0" indent="0">
              <a:buNone/>
            </a:pPr>
            <a:r>
              <a:rPr lang="en-US" b="0" i="0" kern="0" dirty="0" smtClean="0"/>
              <a:t>Dec 2016</a:t>
            </a:r>
          </a:p>
          <a:p>
            <a:pPr marL="0" indent="0">
              <a:buNone/>
            </a:pPr>
            <a:endParaRPr lang="en-US" b="0" i="0" kern="0" dirty="0"/>
          </a:p>
          <a:p>
            <a:pPr marL="0" indent="0">
              <a:buNone/>
            </a:pPr>
            <a:r>
              <a:rPr lang="en-US" i="0" kern="0" dirty="0" smtClean="0"/>
              <a:t>End:</a:t>
            </a:r>
            <a:endParaRPr lang="en-US" i="0" kern="0" dirty="0"/>
          </a:p>
          <a:p>
            <a:pPr marL="0" indent="0">
              <a:buNone/>
            </a:pPr>
            <a:r>
              <a:rPr lang="en-US" b="0" i="0" kern="0" dirty="0" smtClean="0"/>
              <a:t>Aug 2017</a:t>
            </a:r>
            <a:endParaRPr lang="en-US" b="0" i="0" kern="0" dirty="0"/>
          </a:p>
          <a:p>
            <a:pPr marL="0" indent="0">
              <a:buNone/>
            </a:pPr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245284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2048614" y="3036958"/>
            <a:ext cx="571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 smtClean="0">
                <a:solidFill>
                  <a:schemeClr val="tx2"/>
                </a:solidFill>
                <a:latin typeface="+mj-lt"/>
              </a:rPr>
              <a:t>LHO High Power Work</a:t>
            </a:r>
            <a:endParaRPr lang="en-US" sz="4000" i="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399" y="335511"/>
            <a:ext cx="6061880" cy="62484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5638800" y="685800"/>
            <a:ext cx="3302765" cy="17833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679969" y="305031"/>
            <a:ext cx="2157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~60 nm distortion over 20 mm</a:t>
            </a:r>
          </a:p>
        </p:txBody>
      </p:sp>
      <p:sp>
        <p:nvSpPr>
          <p:cNvPr id="8" name="Content Placeholder 2"/>
          <p:cNvSpPr>
            <a:spLocks noGrp="1"/>
          </p:cNvSpPr>
          <p:nvPr/>
        </p:nvSpPr>
        <p:spPr bwMode="auto">
          <a:xfrm>
            <a:off x="1601073" y="1012917"/>
            <a:ext cx="3654516" cy="523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i="0" dirty="0" smtClean="0"/>
              <a:t>Hartmann </a:t>
            </a:r>
            <a:r>
              <a:rPr lang="en-US" sz="1800" i="0" dirty="0" err="1" smtClean="0"/>
              <a:t>Wavefront</a:t>
            </a:r>
            <a:r>
              <a:rPr lang="en-US" sz="1800" i="0" dirty="0" smtClean="0"/>
              <a:t> </a:t>
            </a:r>
          </a:p>
          <a:p>
            <a:pPr marL="0" indent="0">
              <a:buNone/>
            </a:pPr>
            <a:r>
              <a:rPr lang="en-US" sz="1800" i="0" dirty="0" smtClean="0"/>
              <a:t>Sensor </a:t>
            </a:r>
            <a:r>
              <a:rPr lang="en-US" sz="1800" i="0" dirty="0" smtClean="0"/>
              <a:t>Image of ITMX</a:t>
            </a:r>
            <a:endParaRPr lang="en-US" sz="1800" i="0" dirty="0" smtClean="0"/>
          </a:p>
          <a:p>
            <a:pPr marL="0" indent="0">
              <a:spcBef>
                <a:spcPts val="1800"/>
              </a:spcBef>
              <a:buNone/>
            </a:pPr>
            <a:r>
              <a:rPr lang="en-US" sz="1800" i="0" dirty="0" smtClean="0"/>
              <a:t>Small </a:t>
            </a:r>
            <a:r>
              <a:rPr lang="en-US" sz="1800" i="0" dirty="0" smtClean="0"/>
              <a:t>point absorber (~10mW)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800" i="0" dirty="0" smtClean="0"/>
              <a:t>Resulting </a:t>
            </a:r>
            <a:r>
              <a:rPr lang="en-US" sz="1800" i="0" dirty="0" smtClean="0"/>
              <a:t>phase front distortion is problematic: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0" i="0" dirty="0" smtClean="0"/>
              <a:t>RF sideband build-up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0" i="0" dirty="0" err="1" smtClean="0"/>
              <a:t>Wavefront</a:t>
            </a:r>
            <a:r>
              <a:rPr lang="en-US" sz="1800" b="0" i="0" dirty="0" smtClean="0"/>
              <a:t> sensing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0" i="0" dirty="0" smtClean="0"/>
              <a:t>Noise couplings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0" i="0" dirty="0" smtClean="0"/>
              <a:t>Higher-order mode jitter</a:t>
            </a:r>
            <a:r>
              <a:rPr lang="en-US" sz="1800" b="0" i="0" dirty="0" smtClean="0"/>
              <a:t>!</a:t>
            </a:r>
            <a:endParaRPr lang="en-US" sz="1800" b="0" i="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1800" i="0" dirty="0" smtClean="0"/>
              <a:t>PI damping </a:t>
            </a:r>
            <a:r>
              <a:rPr lang="en-US" sz="1800" i="0" dirty="0" smtClean="0"/>
              <a:t>successful </a:t>
            </a:r>
            <a:br>
              <a:rPr lang="en-US" sz="1800" i="0" dirty="0" smtClean="0"/>
            </a:br>
            <a:r>
              <a:rPr lang="en-US" sz="1800" i="0" dirty="0" smtClean="0"/>
              <a:t>(10 modes at 50W)</a:t>
            </a:r>
            <a:endParaRPr lang="en-US" sz="1800" i="0" dirty="0" smtClean="0"/>
          </a:p>
          <a:p>
            <a:pPr marL="0" indent="0">
              <a:spcBef>
                <a:spcPts val="1800"/>
              </a:spcBef>
              <a:buNone/>
            </a:pPr>
            <a:r>
              <a:rPr lang="en-US" sz="1800" i="0" dirty="0" smtClean="0"/>
              <a:t>Thermal compensation </a:t>
            </a:r>
            <a:r>
              <a:rPr lang="en-US" sz="1800" i="0" dirty="0" smtClean="0"/>
              <a:t>worked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800" i="0" dirty="0" smtClean="0"/>
              <a:t>But: Noise worse at 50W</a:t>
            </a:r>
            <a:endParaRPr lang="en-US" sz="1800" i="0" dirty="0" smtClean="0"/>
          </a:p>
        </p:txBody>
      </p:sp>
    </p:spTree>
    <p:extLst>
      <p:ext uri="{BB962C8B-B14F-4D97-AF65-F5344CB8AC3E}">
        <p14:creationId xmlns:p14="http://schemas.microsoft.com/office/powerpoint/2010/main" val="14965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972414" y="2960758"/>
            <a:ext cx="5562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 smtClean="0">
                <a:solidFill>
                  <a:schemeClr val="tx2"/>
                </a:solidFill>
                <a:latin typeface="+mj-lt"/>
              </a:rPr>
              <a:t>LLO Scattered Light</a:t>
            </a:r>
            <a:endParaRPr lang="en-US" sz="4000" i="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495" y="164484"/>
            <a:ext cx="2925116" cy="29597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741" y="2815254"/>
            <a:ext cx="3713659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448" y="2286000"/>
            <a:ext cx="5105400" cy="202170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3886200" y="2895600"/>
            <a:ext cx="304800" cy="2133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419600" y="554736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End Stations: ETM wide angle scattering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51448" y="1604346"/>
            <a:ext cx="4875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‘</a:t>
            </a:r>
            <a:r>
              <a:rPr lang="en-US" sz="2000" b="0" i="0" dirty="0" err="1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Pcal</a:t>
            </a:r>
            <a:r>
              <a:rPr lang="en-US" sz="2000" b="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 Periscope Structure scattering’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8231191" y="2061546"/>
            <a:ext cx="304800" cy="1219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8535991" y="1985346"/>
            <a:ext cx="152400" cy="1447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8535991" y="1985346"/>
            <a:ext cx="762000" cy="1447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6402390" y="4838643"/>
            <a:ext cx="4954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Light scattered from the ETM is </a:t>
            </a:r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/>
            </a:r>
            <a:b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directed </a:t>
            </a:r>
            <a:r>
              <a:rPr lang="en-US" sz="18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through a viewport and then scattered/reflected back in </a:t>
            </a:r>
            <a:r>
              <a:rPr lang="mr-IN" sz="18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–</a:t>
            </a:r>
            <a:r>
              <a:rPr lang="en-US" sz="18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/>
            </a:r>
            <a:b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hitting </a:t>
            </a:r>
            <a:r>
              <a:rPr lang="en-US" sz="18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vibrating components along the way</a:t>
            </a:r>
          </a:p>
          <a:p>
            <a:pPr algn="ctr"/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744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972414" y="2960758"/>
            <a:ext cx="5562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 smtClean="0">
                <a:solidFill>
                  <a:schemeClr val="tx2"/>
                </a:solidFill>
                <a:latin typeface="+mj-lt"/>
              </a:rPr>
              <a:t>Stray Beams</a:t>
            </a:r>
            <a:endParaRPr lang="en-US" sz="4000" i="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001000" y="304800"/>
            <a:ext cx="3733800" cy="3451730"/>
            <a:chOff x="5334000" y="1447800"/>
            <a:chExt cx="2733827" cy="25273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00" y="1447800"/>
              <a:ext cx="2505227" cy="252730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 bwMode="auto">
            <a:xfrm flipH="1">
              <a:off x="5334000" y="2667000"/>
              <a:ext cx="1143000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3300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" name="Straight Arrow Connector 5"/>
            <p:cNvCxnSpPr/>
            <p:nvPr/>
          </p:nvCxnSpPr>
          <p:spPr bwMode="auto">
            <a:xfrm flipH="1">
              <a:off x="5486400" y="2667000"/>
              <a:ext cx="1143000" cy="533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3300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1828800" y="5829833"/>
            <a:ext cx="9044522" cy="70788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A campaign to improve in-vacuum scattered light baffling in underway this will be one of the main post-O2 upgrades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255" y="533400"/>
            <a:ext cx="6532745" cy="48995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6027" y="196625"/>
            <a:ext cx="284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View into HAM5 chamber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685800"/>
            <a:ext cx="1092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Signal recycling mirror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0" y="387752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SR3: folding mirror in SRC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260110" y="1384783"/>
            <a:ext cx="1350520" cy="16685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7291922" y="3366879"/>
            <a:ext cx="1290468" cy="5644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8455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2048614" y="3036958"/>
            <a:ext cx="571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 smtClean="0">
                <a:solidFill>
                  <a:schemeClr val="tx2"/>
                </a:solidFill>
                <a:latin typeface="+mj-lt"/>
              </a:rPr>
              <a:t>Beam J</a:t>
            </a:r>
            <a:r>
              <a:rPr lang="en-US" sz="4000" i="0" dirty="0" smtClean="0">
                <a:solidFill>
                  <a:schemeClr val="tx2"/>
                </a:solidFill>
                <a:latin typeface="+mj-lt"/>
              </a:rPr>
              <a:t>itter Coupling</a:t>
            </a:r>
            <a:endParaRPr lang="en-US" sz="4000" i="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823865"/>
            <a:ext cx="5051117" cy="392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89517" y="2590800"/>
            <a:ext cx="3805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Subtraction:     J</a:t>
            </a:r>
            <a:r>
              <a:rPr lang="en-US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. </a:t>
            </a:r>
            <a:r>
              <a:rPr lang="en-US" b="0" i="0" dirty="0" err="1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Driggers</a:t>
            </a:r>
            <a:endParaRPr lang="en-US" sz="1400" b="0" i="0" dirty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316" y="117374"/>
            <a:ext cx="3968084" cy="1965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412" y="1905000"/>
            <a:ext cx="3967403" cy="19353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33580" y="3759653"/>
            <a:ext cx="3576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LHO has higher coupling</a:t>
            </a:r>
            <a:endParaRPr lang="en-US" sz="1400" b="0" i="0" dirty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1352" y="353859"/>
            <a:ext cx="6858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0" dirty="0" smtClean="0">
                <a:solidFill>
                  <a:schemeClr val="accent5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H1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1352" y="2094559"/>
            <a:ext cx="6858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0" dirty="0">
                <a:solidFill>
                  <a:schemeClr val="accent5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L</a:t>
            </a:r>
            <a:r>
              <a:rPr lang="en-US" i="0" dirty="0" smtClean="0">
                <a:solidFill>
                  <a:schemeClr val="accent5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1</a:t>
            </a:r>
            <a:endParaRPr lang="en-US" i="0" dirty="0" smtClean="0">
              <a:solidFill>
                <a:schemeClr val="accent5">
                  <a:lumMod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10742711" y="5489376"/>
            <a:ext cx="152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LHO </a:t>
            </a:r>
            <a:r>
              <a:rPr lang="en-US" sz="1400" b="0" i="0" dirty="0" err="1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alog</a:t>
            </a:r>
            <a:r>
              <a:rPr lang="en-US" sz="14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34631</a:t>
            </a:r>
          </a:p>
        </p:txBody>
      </p:sp>
      <p:sp>
        <p:nvSpPr>
          <p:cNvPr id="14" name="Content Placeholder 2"/>
          <p:cNvSpPr>
            <a:spLocks noGrp="1"/>
          </p:cNvSpPr>
          <p:nvPr/>
        </p:nvSpPr>
        <p:spPr bwMode="auto">
          <a:xfrm>
            <a:off x="6400800" y="372908"/>
            <a:ext cx="4168835" cy="198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dirty="0" smtClean="0"/>
              <a:t>Long term: May require Jitter Attenuation Cavity</a:t>
            </a:r>
          </a:p>
          <a:p>
            <a:pPr lvl="1"/>
            <a:r>
              <a:rPr lang="en-US" sz="2000" b="0" i="0" dirty="0" smtClean="0"/>
              <a:t>Fixed mirror</a:t>
            </a:r>
          </a:p>
          <a:p>
            <a:pPr lvl="1"/>
            <a:r>
              <a:rPr lang="en-US" sz="2000" b="0" i="0" dirty="0" smtClean="0"/>
              <a:t>Triangular, in vacuum </a:t>
            </a:r>
          </a:p>
          <a:p>
            <a:r>
              <a:rPr lang="en-US" i="0" dirty="0" smtClean="0"/>
              <a:t>Suppression: ~50</a:t>
            </a:r>
            <a:endParaRPr lang="en-US" i="0" dirty="0"/>
          </a:p>
        </p:txBody>
      </p:sp>
      <p:sp>
        <p:nvSpPr>
          <p:cNvPr id="15" name="Content Placeholder 2"/>
          <p:cNvSpPr>
            <a:spLocks noGrp="1"/>
          </p:cNvSpPr>
          <p:nvPr/>
        </p:nvSpPr>
        <p:spPr bwMode="auto">
          <a:xfrm>
            <a:off x="1448774" y="4881263"/>
            <a:ext cx="5158709" cy="170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dirty="0" smtClean="0"/>
              <a:t>Injection locked laser generates large amounts of beam jitter</a:t>
            </a:r>
          </a:p>
          <a:p>
            <a:r>
              <a:rPr lang="en-US" i="0" dirty="0" smtClean="0"/>
              <a:t>Including higher order modes!</a:t>
            </a:r>
            <a:endParaRPr lang="en-US" i="0" dirty="0" smtClean="0"/>
          </a:p>
        </p:txBody>
      </p:sp>
    </p:spTree>
    <p:extLst>
      <p:ext uri="{BB962C8B-B14F-4D97-AF65-F5344CB8AC3E}">
        <p14:creationId xmlns:p14="http://schemas.microsoft.com/office/powerpoint/2010/main" val="177593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6200000">
            <a:off x="-2081481" y="2538682"/>
            <a:ext cx="5943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 smtClean="0">
                <a:solidFill>
                  <a:schemeClr val="tx2"/>
                </a:solidFill>
                <a:latin typeface="+mj-lt"/>
              </a:rPr>
              <a:t>Next Commissioning After the Run</a:t>
            </a:r>
            <a:endParaRPr lang="en-US" sz="4000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2362200" y="457200"/>
            <a:ext cx="96774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dirty="0" smtClean="0"/>
              <a:t>Fix LHO-ITMX Contamination</a:t>
            </a:r>
          </a:p>
          <a:p>
            <a:pPr lvl="1"/>
            <a:r>
              <a:rPr lang="en-US" sz="1800" b="0" i="0" dirty="0" smtClean="0"/>
              <a:t>Will try to clean ITMX in early now</a:t>
            </a:r>
          </a:p>
          <a:p>
            <a:pPr lvl="1"/>
            <a:r>
              <a:rPr lang="en-US" sz="1800" b="0" i="0" dirty="0" smtClean="0"/>
              <a:t>If successful, will try to go back to 50W</a:t>
            </a:r>
          </a:p>
          <a:p>
            <a:pPr lvl="1"/>
            <a:r>
              <a:rPr lang="en-US" sz="1800" b="0" i="0" dirty="0" smtClean="0"/>
              <a:t>If unsuccessful, will require ITMX replacement after O2</a:t>
            </a:r>
          </a:p>
          <a:p>
            <a:r>
              <a:rPr lang="en-US" i="0" dirty="0" smtClean="0"/>
              <a:t>Squeezed </a:t>
            </a:r>
            <a:r>
              <a:rPr lang="en-US" i="0" dirty="0"/>
              <a:t>Light </a:t>
            </a:r>
            <a:r>
              <a:rPr lang="en-US" i="0" dirty="0" smtClean="0"/>
              <a:t>Injection </a:t>
            </a:r>
            <a:r>
              <a:rPr lang="en-US" i="0" dirty="0"/>
              <a:t>at LLO</a:t>
            </a:r>
          </a:p>
          <a:p>
            <a:pPr lvl="1"/>
            <a:r>
              <a:rPr lang="en-US" sz="1800" b="0" i="0" dirty="0"/>
              <a:t>Target is 3 dB of effective squeezing: </a:t>
            </a:r>
            <a:r>
              <a:rPr lang="en-US" sz="1800" b="0" i="0" dirty="0" smtClean="0"/>
              <a:t/>
            </a:r>
            <a:br>
              <a:rPr lang="en-US" sz="1800" b="0" i="0" dirty="0" smtClean="0"/>
            </a:br>
            <a:r>
              <a:rPr lang="en-US" sz="1800" b="0" i="0" dirty="0" smtClean="0"/>
              <a:t>equivalent </a:t>
            </a:r>
            <a:r>
              <a:rPr lang="en-US" sz="1800" b="0" i="0" dirty="0"/>
              <a:t>to doubling the laser power</a:t>
            </a:r>
          </a:p>
          <a:p>
            <a:pPr lvl="1"/>
            <a:r>
              <a:rPr lang="en-US" sz="1800" b="0" i="0" dirty="0"/>
              <a:t>Possibly LHO as well?</a:t>
            </a:r>
          </a:p>
          <a:p>
            <a:r>
              <a:rPr lang="en-US" i="0" dirty="0"/>
              <a:t>Stray Light Control </a:t>
            </a:r>
            <a:r>
              <a:rPr lang="en-US" i="0" dirty="0" smtClean="0"/>
              <a:t>Improvements </a:t>
            </a:r>
            <a:endParaRPr lang="en-US" i="0" dirty="0"/>
          </a:p>
          <a:p>
            <a:r>
              <a:rPr lang="en-US" i="0" dirty="0" smtClean="0"/>
              <a:t>70 </a:t>
            </a:r>
            <a:r>
              <a:rPr lang="en-US" i="0" dirty="0"/>
              <a:t>W </a:t>
            </a:r>
            <a:r>
              <a:rPr lang="en-US" i="0" dirty="0" smtClean="0"/>
              <a:t>Amplifier Stage </a:t>
            </a:r>
            <a:r>
              <a:rPr lang="en-US" i="0" dirty="0"/>
              <a:t>at LLO </a:t>
            </a:r>
            <a:r>
              <a:rPr lang="en-US" i="0" dirty="0" smtClean="0"/>
              <a:t>to Double the Laser Power</a:t>
            </a:r>
          </a:p>
          <a:p>
            <a:pPr lvl="1"/>
            <a:r>
              <a:rPr lang="en-US" sz="1800" b="0" i="0" dirty="0" smtClean="0"/>
              <a:t>LHO: likely to move from the HPO to a 70 W amplifier as well</a:t>
            </a:r>
          </a:p>
          <a:p>
            <a:r>
              <a:rPr lang="en-US" i="0" dirty="0" smtClean="0"/>
              <a:t>Replace </a:t>
            </a:r>
            <a:r>
              <a:rPr lang="en-US" i="0" dirty="0"/>
              <a:t>End Reaction Masses with Annular </a:t>
            </a:r>
            <a:r>
              <a:rPr lang="en-US" i="0" dirty="0" smtClean="0"/>
              <a:t>Versions</a:t>
            </a:r>
            <a:endParaRPr lang="en-US" i="0" dirty="0"/>
          </a:p>
          <a:p>
            <a:pPr lvl="1"/>
            <a:r>
              <a:rPr lang="en-US" sz="1800" b="0" i="0" dirty="0"/>
              <a:t>Squeezed film damping; possibly electro-static charge</a:t>
            </a:r>
          </a:p>
          <a:p>
            <a:pPr lvl="1"/>
            <a:r>
              <a:rPr lang="en-US" sz="1800" b="0" i="0" dirty="0"/>
              <a:t>May also replace ETMs at LHO</a:t>
            </a:r>
          </a:p>
          <a:p>
            <a:r>
              <a:rPr lang="en-US" i="0" dirty="0"/>
              <a:t>Monolithic Signal Recycling Mirrors</a:t>
            </a:r>
          </a:p>
          <a:p>
            <a:r>
              <a:rPr lang="en-US" i="0" dirty="0" smtClean="0"/>
              <a:t>LHO: Long vent</a:t>
            </a:r>
          </a:p>
        </p:txBody>
      </p:sp>
    </p:spTree>
    <p:extLst>
      <p:ext uri="{BB962C8B-B14F-4D97-AF65-F5344CB8AC3E}">
        <p14:creationId xmlns:p14="http://schemas.microsoft.com/office/powerpoint/2010/main" val="72230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 bwMode="auto">
          <a:xfrm>
            <a:off x="5280642" y="965776"/>
            <a:ext cx="5638800" cy="1219200"/>
          </a:xfrm>
          <a:prstGeom prst="homePlate">
            <a:avLst/>
          </a:prstGeom>
          <a:solidFill>
            <a:srgbClr val="EAEEFF"/>
          </a:solidFill>
          <a:ln w="12700" cap="flat" cmpd="sng" algn="ctr">
            <a:solidFill>
              <a:srgbClr val="32646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232642" y="2565976"/>
            <a:ext cx="8763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" name="Straight Connector 3"/>
          <p:cNvCxnSpPr/>
          <p:nvPr/>
        </p:nvCxnSpPr>
        <p:spPr bwMode="auto">
          <a:xfrm>
            <a:off x="2232642" y="2337376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2994642" y="2337376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3756642" y="2337376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4518642" y="2337376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5280642" y="2337376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6042642" y="2337376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6804642" y="2337376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7566642" y="2337376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8328642" y="2337376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9090642" y="2337376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9852642" y="2337376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0614642" y="2337376"/>
            <a:ext cx="0" cy="533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217876" y="1437744"/>
            <a:ext cx="160020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Corner volume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85042" y="1891844"/>
            <a:ext cx="16002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HAM6</a:t>
            </a:r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SLU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37442" y="685800"/>
            <a:ext cx="914400" cy="584776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70 W amp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2842" y="1194376"/>
            <a:ext cx="990600" cy="584776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ERM swap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94842" y="5309176"/>
            <a:ext cx="342900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err="1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Cryo</a:t>
            </a:r>
            <a:r>
              <a:rPr lang="en-US" sz="16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-</a:t>
            </a:r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pump decommissioning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37842" y="1109246"/>
            <a:ext cx="2622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Noise hunting</a:t>
            </a:r>
          </a:p>
          <a:p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Power increase</a:t>
            </a:r>
          </a:p>
          <a:p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Squeezed light injection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4398" y="264217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10398" y="264217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96398" y="264217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82398" y="264217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28842" y="2794576"/>
            <a:ext cx="9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months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17876" y="3251776"/>
            <a:ext cx="776766" cy="738664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Corner </a:t>
            </a:r>
            <a:r>
              <a:rPr lang="en-US" sz="14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v</a:t>
            </a:r>
            <a:r>
              <a:rPr lang="en-US" sz="14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olume </a:t>
            </a:r>
          </a:p>
          <a:p>
            <a:pPr algn="ctr"/>
            <a:r>
              <a:rPr lang="en-US" sz="14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vent I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2709450" y="3480503"/>
            <a:ext cx="1341077" cy="338554"/>
          </a:xfrm>
          <a:prstGeom prst="rect">
            <a:avLst/>
          </a:prstGeom>
          <a:solidFill>
            <a:srgbClr val="EAEE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Diagnostics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09042" y="3256611"/>
            <a:ext cx="381000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Corner volume vent II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33042" y="3942411"/>
            <a:ext cx="1485900" cy="584775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70W laser amplifier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28242" y="4623376"/>
            <a:ext cx="2286000" cy="584776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ERM &amp; ETM replacement</a:t>
            </a:r>
          </a:p>
        </p:txBody>
      </p:sp>
      <p:sp>
        <p:nvSpPr>
          <p:cNvPr id="32" name="Pentagon 31"/>
          <p:cNvSpPr/>
          <p:nvPr/>
        </p:nvSpPr>
        <p:spPr bwMode="auto">
          <a:xfrm>
            <a:off x="7795242" y="3404175"/>
            <a:ext cx="3124200" cy="1473743"/>
          </a:xfrm>
          <a:prstGeom prst="homePlate">
            <a:avLst/>
          </a:prstGeom>
          <a:solidFill>
            <a:srgbClr val="EAEEFF"/>
          </a:solidFill>
          <a:ln w="12700" cap="flat" cmpd="sng" algn="ctr">
            <a:solidFill>
              <a:srgbClr val="32646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89805" y="3404176"/>
            <a:ext cx="27238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Noise hunting</a:t>
            </a:r>
          </a:p>
          <a:p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Power increase</a:t>
            </a:r>
          </a:p>
          <a:p>
            <a:r>
              <a:rPr lang="en-US" sz="18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Thermal </a:t>
            </a:r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characterization</a:t>
            </a:r>
          </a:p>
          <a:p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SRC alignment</a:t>
            </a:r>
          </a:p>
          <a:p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Jitter Mitigation(?)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15602" y="185411"/>
            <a:ext cx="902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LLO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10711" y="4946542"/>
            <a:ext cx="942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LHO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20446" y="813376"/>
            <a:ext cx="114300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GV repair</a:t>
            </a: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1972414" y="2960758"/>
            <a:ext cx="5562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 smtClean="0">
                <a:solidFill>
                  <a:schemeClr val="tx2"/>
                </a:solidFill>
                <a:latin typeface="+mj-lt"/>
              </a:rPr>
              <a:t>Strawman Schedule</a:t>
            </a:r>
            <a:endParaRPr lang="en-US" sz="4000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027980" y="2755984"/>
            <a:ext cx="1842962" cy="1803232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00200" y="4486232"/>
            <a:ext cx="1447800" cy="584775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Depends on May vent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47800" y="5796173"/>
            <a:ext cx="998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0" dirty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O3 readiness will be driven by </a:t>
            </a:r>
            <a:r>
              <a:rPr lang="en-US" sz="280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/>
            </a:r>
            <a:br>
              <a:rPr lang="en-US" sz="280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sz="280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achieving a </a:t>
            </a:r>
            <a:r>
              <a:rPr lang="en-US" sz="2800" i="0" dirty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significant sensitivity increase over </a:t>
            </a:r>
            <a:r>
              <a:rPr lang="en-US" sz="280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O2</a:t>
            </a:r>
          </a:p>
        </p:txBody>
      </p:sp>
    </p:spTree>
    <p:extLst>
      <p:ext uri="{BB962C8B-B14F-4D97-AF65-F5344CB8AC3E}">
        <p14:creationId xmlns:p14="http://schemas.microsoft.com/office/powerpoint/2010/main" val="348188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LIGO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FF3300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22111</TotalTime>
  <Words>486</Words>
  <Application>Microsoft Office PowerPoint</Application>
  <PresentationFormat>Widescreen</PresentationFormat>
  <Paragraphs>152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Wingdings</vt:lpstr>
      <vt:lpstr>Helvetica</vt:lpstr>
      <vt:lpstr>Times New Roman</vt:lpstr>
      <vt:lpstr>1_aLIGO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LIGO</Company>
  <LinksUpToDate>false</LinksUpToDate>
  <SharedDoc>false</SharedDoc>
  <HyperlinkBase>https://dcc.ligo.org/LIGO-G1400903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Hearing Black Holes Collide with the Laser Interferometer Gravitational-wave Observatory</dc:title>
  <dc:subject>Advanced LIGO</dc:subject>
  <dc:creator>Daniel Sigg</dc:creator>
  <cp:keywords>PGZ/SPS Public Lecture</cp:keywords>
  <dc:description/>
  <cp:lastModifiedBy>Daniel Sigg</cp:lastModifiedBy>
  <cp:revision>4159</cp:revision>
  <cp:lastPrinted>2016-04-05T11:39:56Z</cp:lastPrinted>
  <dcterms:created xsi:type="dcterms:W3CDTF">2011-04-14T01:12:27Z</dcterms:created>
  <dcterms:modified xsi:type="dcterms:W3CDTF">2017-05-04T04:54:40Z</dcterms:modified>
  <cp:category>Presentation</cp:category>
</cp:coreProperties>
</file>