
<file path=[Content_Types].xml><?xml version="1.0" encoding="utf-8"?>
<Types xmlns="http://schemas.openxmlformats.org/package/2006/content-types">
  <Default Extension="jpg" ContentType="image/jpeg"/>
  <Default Extension="emf" ContentType="image/x-emf"/>
  <Default Extension="jpeg" ContentType="image/jpeg"/>
  <Default Extension="xml" ContentType="application/xml"/>
  <Default Extension="vml" ContentType="application/vnd.openxmlformats-officedocument.vmlDrawing"/>
  <Default Extension="bin" ContentType="application/vnd.openxmlformats-officedocument.presentationml.printerSettings"/>
  <Default Extension="png" ContentType="image/png"/>
  <Default Extension="rels" ContentType="application/vnd.openxmlformats-package.relationships+xml"/>
  <Default Extension="wmf" ContentType="image/x-wmf"/>
  <Default Extension="mpg" ContentType="video/unknown"/>
  <Default Extension="gif" ContentType="image/gif"/>
  <Default Extension="m4v"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embeddings/oleObject1.bin" ContentType="application/vnd.openxmlformats-officedocument.oleObject"/>
  <Override PartName="/ppt/theme/theme2.xml" ContentType="application/vnd.openxmlformats-officedocument.theme+xml"/>
  <Override PartName="/ppt/notesSlides/notesSlide1.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13.bin" ContentType="application/vnd.openxmlformats-officedocument.oleObject"/>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embeddings/oleObject14.bin" ContentType="application/vnd.openxmlformats-officedocument.oleObject"/>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9" r:id="rId1"/>
  </p:sldMasterIdLst>
  <p:notesMasterIdLst>
    <p:notesMasterId r:id="rId48"/>
  </p:notesMasterIdLst>
  <p:sldIdLst>
    <p:sldId id="256" r:id="rId2"/>
    <p:sldId id="788" r:id="rId3"/>
    <p:sldId id="797" r:id="rId4"/>
    <p:sldId id="743" r:id="rId5"/>
    <p:sldId id="793" r:id="rId6"/>
    <p:sldId id="807" r:id="rId7"/>
    <p:sldId id="819" r:id="rId8"/>
    <p:sldId id="825" r:id="rId9"/>
    <p:sldId id="858" r:id="rId10"/>
    <p:sldId id="875" r:id="rId11"/>
    <p:sldId id="862" r:id="rId12"/>
    <p:sldId id="798" r:id="rId13"/>
    <p:sldId id="840" r:id="rId14"/>
    <p:sldId id="863" r:id="rId15"/>
    <p:sldId id="876" r:id="rId16"/>
    <p:sldId id="847" r:id="rId17"/>
    <p:sldId id="867" r:id="rId18"/>
    <p:sldId id="848" r:id="rId19"/>
    <p:sldId id="811" r:id="rId20"/>
    <p:sldId id="812" r:id="rId21"/>
    <p:sldId id="860" r:id="rId22"/>
    <p:sldId id="814" r:id="rId23"/>
    <p:sldId id="827" r:id="rId24"/>
    <p:sldId id="873" r:id="rId25"/>
    <p:sldId id="874" r:id="rId26"/>
    <p:sldId id="870" r:id="rId27"/>
    <p:sldId id="864" r:id="rId28"/>
    <p:sldId id="624" r:id="rId29"/>
    <p:sldId id="841" r:id="rId30"/>
    <p:sldId id="868" r:id="rId31"/>
    <p:sldId id="661" r:id="rId32"/>
    <p:sldId id="832" r:id="rId33"/>
    <p:sldId id="844" r:id="rId34"/>
    <p:sldId id="845" r:id="rId35"/>
    <p:sldId id="869" r:id="rId36"/>
    <p:sldId id="871" r:id="rId37"/>
    <p:sldId id="872" r:id="rId38"/>
    <p:sldId id="810" r:id="rId39"/>
    <p:sldId id="665" r:id="rId40"/>
    <p:sldId id="794" r:id="rId41"/>
    <p:sldId id="856" r:id="rId42"/>
    <p:sldId id="662" r:id="rId43"/>
    <p:sldId id="663" r:id="rId44"/>
    <p:sldId id="852" r:id="rId45"/>
    <p:sldId id="865" r:id="rId46"/>
    <p:sldId id="866" r:id="rId47"/>
  </p:sldIdLst>
  <p:sldSz cx="9144000" cy="6858000" type="screen4x3"/>
  <p:notesSz cx="7102475" cy="8991600"/>
  <p:defaultTextStyle>
    <a:defPPr>
      <a:defRPr lang="en-US"/>
    </a:defPPr>
    <a:lvl1pPr algn="l" rtl="0" eaLnBrk="0" fontAlgn="base" hangingPunct="0">
      <a:spcBef>
        <a:spcPct val="0"/>
      </a:spcBef>
      <a:spcAft>
        <a:spcPct val="0"/>
      </a:spcAft>
      <a:defRPr sz="1400" b="1"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1400" b="1"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1400" b="1"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1400" b="1"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14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4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4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4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400" b="1"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C8029DFC-6BE0-964C-9856-6966CB5B6750}">
          <p14:sldIdLst>
            <p14:sldId id="256"/>
            <p14:sldId id="788"/>
            <p14:sldId id="797"/>
            <p14:sldId id="743"/>
            <p14:sldId id="793"/>
            <p14:sldId id="807"/>
            <p14:sldId id="819"/>
            <p14:sldId id="825"/>
            <p14:sldId id="858"/>
            <p14:sldId id="875"/>
            <p14:sldId id="862"/>
            <p14:sldId id="798"/>
            <p14:sldId id="840"/>
            <p14:sldId id="863"/>
            <p14:sldId id="876"/>
            <p14:sldId id="847"/>
            <p14:sldId id="867"/>
            <p14:sldId id="848"/>
            <p14:sldId id="811"/>
            <p14:sldId id="812"/>
            <p14:sldId id="860"/>
            <p14:sldId id="814"/>
            <p14:sldId id="827"/>
            <p14:sldId id="873"/>
            <p14:sldId id="874"/>
            <p14:sldId id="870"/>
            <p14:sldId id="864"/>
            <p14:sldId id="624"/>
            <p14:sldId id="841"/>
            <p14:sldId id="868"/>
            <p14:sldId id="661"/>
            <p14:sldId id="832"/>
            <p14:sldId id="844"/>
            <p14:sldId id="845"/>
            <p14:sldId id="869"/>
            <p14:sldId id="871"/>
            <p14:sldId id="872"/>
            <p14:sldId id="810"/>
            <p14:sldId id="665"/>
            <p14:sldId id="794"/>
          </p14:sldIdLst>
        </p14:section>
        <p14:section name="Untitled Section" id="{2F2B4435-A478-A048-A9D1-D3910F52A876}">
          <p14:sldIdLst>
            <p14:sldId id="856"/>
            <p14:sldId id="662"/>
            <p14:sldId id="663"/>
            <p14:sldId id="852"/>
            <p14:sldId id="865"/>
            <p14:sldId id="86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872D"/>
    <a:srgbClr val="C9F3FF"/>
    <a:srgbClr val="C2141D"/>
    <a:srgbClr val="3FA8FF"/>
    <a:srgbClr val="45FF2A"/>
    <a:srgbClr val="004500"/>
    <a:srgbClr val="FFC6E3"/>
    <a:srgbClr val="969696"/>
    <a:srgbClr val="FF6699"/>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0"/>
    <p:restoredTop sz="95716" autoAdjust="0"/>
  </p:normalViewPr>
  <p:slideViewPr>
    <p:cSldViewPr snapToGrid="0">
      <p:cViewPr varScale="1">
        <p:scale>
          <a:sx n="103" d="100"/>
          <a:sy n="103" d="100"/>
        </p:scale>
        <p:origin x="-68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280"/>
    </p:cViewPr>
  </p:sorterViewPr>
  <p:notesViewPr>
    <p:cSldViewPr snapToGrid="0">
      <p:cViewPr varScale="1">
        <p:scale>
          <a:sx n="88" d="100"/>
          <a:sy n="88" d="100"/>
        </p:scale>
        <p:origin x="-2184" y="-114"/>
      </p:cViewPr>
      <p:guideLst>
        <p:guide orient="horz" pos="2832"/>
        <p:guide pos="223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9.emf"/><Relationship Id="rId1" Type="http://schemas.openxmlformats.org/officeDocument/2006/relationships/image" Target="../media/image6.emf"/><Relationship Id="rId2" Type="http://schemas.openxmlformats.org/officeDocument/2006/relationships/image" Target="../media/image7.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emf"/><Relationship Id="rId1" Type="http://schemas.openxmlformats.org/officeDocument/2006/relationships/image" Target="../media/image13.emf"/><Relationship Id="rId2" Type="http://schemas.openxmlformats.org/officeDocument/2006/relationships/image" Target="../media/image1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wmf"/><Relationship Id="rId2" Type="http://schemas.openxmlformats.org/officeDocument/2006/relationships/image" Target="../media/image26.wmf"/><Relationship Id="rId3" Type="http://schemas.openxmlformats.org/officeDocument/2006/relationships/image" Target="../media/image2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18.wmf"/><Relationship Id="rId2" Type="http://schemas.openxmlformats.org/officeDocument/2006/relationships/image" Target="../media/image219.wmf"/><Relationship Id="rId3" Type="http://schemas.openxmlformats.org/officeDocument/2006/relationships/image" Target="../media/image22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78163" cy="44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b="0">
                <a:latin typeface="Times New Roman" charset="0"/>
                <a:cs typeface="+mn-cs"/>
              </a:defRPr>
            </a:lvl1pPr>
          </a:lstStyle>
          <a:p>
            <a:pPr>
              <a:defRPr/>
            </a:pPr>
            <a:endParaRPr lang="en-US"/>
          </a:p>
        </p:txBody>
      </p:sp>
      <p:sp>
        <p:nvSpPr>
          <p:cNvPr id="4099" name="Rectangle 3"/>
          <p:cNvSpPr>
            <a:spLocks noGrp="1" noChangeArrowheads="1"/>
          </p:cNvSpPr>
          <p:nvPr>
            <p:ph type="dt" idx="1"/>
          </p:nvPr>
        </p:nvSpPr>
        <p:spPr bwMode="auto">
          <a:xfrm>
            <a:off x="4024313" y="0"/>
            <a:ext cx="3078162" cy="44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b="0">
                <a:latin typeface="Times New Roman" charset="0"/>
                <a:cs typeface="+mn-cs"/>
              </a:defRPr>
            </a:lvl1pPr>
          </a:lstStyle>
          <a:p>
            <a:pPr>
              <a:defRPr/>
            </a:pPr>
            <a:endParaRPr lang="en-US"/>
          </a:p>
        </p:txBody>
      </p:sp>
      <p:sp>
        <p:nvSpPr>
          <p:cNvPr id="4100" name="Rectangle 4"/>
          <p:cNvSpPr>
            <a:spLocks noGrp="1" noRot="1" noChangeAspect="1" noChangeArrowheads="1" noTextEdit="1"/>
          </p:cNvSpPr>
          <p:nvPr>
            <p:ph type="sldImg" idx="2"/>
          </p:nvPr>
        </p:nvSpPr>
        <p:spPr bwMode="auto">
          <a:xfrm>
            <a:off x="1303338" y="674688"/>
            <a:ext cx="4495800" cy="33718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47738" y="4270375"/>
            <a:ext cx="5207000" cy="404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542338"/>
            <a:ext cx="3078163" cy="449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b="0">
                <a:latin typeface="Times New Roman" charset="0"/>
                <a:cs typeface="+mn-cs"/>
              </a:defRPr>
            </a:lvl1pPr>
          </a:lstStyle>
          <a:p>
            <a:pPr>
              <a:defRPr/>
            </a:pPr>
            <a:endParaRPr lang="en-US"/>
          </a:p>
        </p:txBody>
      </p:sp>
      <p:sp>
        <p:nvSpPr>
          <p:cNvPr id="4103" name="Rectangle 7"/>
          <p:cNvSpPr>
            <a:spLocks noGrp="1" noChangeArrowheads="1"/>
          </p:cNvSpPr>
          <p:nvPr>
            <p:ph type="sldNum" sz="quarter" idx="5"/>
          </p:nvPr>
        </p:nvSpPr>
        <p:spPr bwMode="auto">
          <a:xfrm>
            <a:off x="4024313" y="8542338"/>
            <a:ext cx="3078162" cy="449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b="0">
                <a:latin typeface="Times New Roman" charset="0"/>
                <a:cs typeface="+mn-cs"/>
              </a:defRPr>
            </a:lvl1pPr>
          </a:lstStyle>
          <a:p>
            <a:pPr>
              <a:defRPr/>
            </a:pPr>
            <a:fld id="{37FA3E3C-5CC2-1241-BCD7-473BA3970144}" type="slidenum">
              <a:rPr lang="en-US"/>
              <a:pPr>
                <a:defRPr/>
              </a:pPr>
              <a:t>‹#›</a:t>
            </a:fld>
            <a:endParaRPr lang="en-US"/>
          </a:p>
        </p:txBody>
      </p:sp>
    </p:spTree>
    <p:extLst>
      <p:ext uri="{BB962C8B-B14F-4D97-AF65-F5344CB8AC3E}">
        <p14:creationId xmlns:p14="http://schemas.microsoft.com/office/powerpoint/2010/main" val="22469337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778DADC-B733-3C47-B29C-DE21E814A4CE}" type="slidenum">
              <a:rPr lang="en-US"/>
              <a:pPr>
                <a:defRPr/>
              </a:pPr>
              <a:t>1</a:t>
            </a:fld>
            <a:endParaRPr lang="en-US"/>
          </a:p>
        </p:txBody>
      </p:sp>
      <p:sp>
        <p:nvSpPr>
          <p:cNvPr id="8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195"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demonstrations</a:t>
            </a:r>
            <a:r>
              <a:rPr lang="en-US" baseline="0" dirty="0" smtClean="0"/>
              <a:t> of squeezing!</a:t>
            </a:r>
            <a:endParaRPr lang="en-US" dirty="0"/>
          </a:p>
        </p:txBody>
      </p:sp>
      <p:sp>
        <p:nvSpPr>
          <p:cNvPr id="4" name="Slide Number Placeholder 3"/>
          <p:cNvSpPr>
            <a:spLocks noGrp="1"/>
          </p:cNvSpPr>
          <p:nvPr>
            <p:ph type="sldNum" sz="quarter" idx="10"/>
          </p:nvPr>
        </p:nvSpPr>
        <p:spPr/>
        <p:txBody>
          <a:bodyPr/>
          <a:lstStyle/>
          <a:p>
            <a:fld id="{A0D5798C-BFF0-6B41-B576-71BA2EEFE2A9}" type="slidenum">
              <a:rPr lang="en-US" smtClean="0"/>
              <a:pPr/>
              <a:t>36</a:t>
            </a:fld>
            <a:endParaRPr lang="en-US"/>
          </a:p>
        </p:txBody>
      </p:sp>
    </p:spTree>
    <p:extLst>
      <p:ext uri="{BB962C8B-B14F-4D97-AF65-F5344CB8AC3E}">
        <p14:creationId xmlns:p14="http://schemas.microsoft.com/office/powerpoint/2010/main" val="2986703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Walks</a:t>
            </a:r>
            <a:r>
              <a:rPr lang="en-US" baseline="0" dirty="0" smtClean="0"/>
              <a:t> through badness, and then sketch path to goodness</a:t>
            </a:r>
            <a:endParaRPr lang="en-US" dirty="0"/>
          </a:p>
        </p:txBody>
      </p:sp>
      <p:sp>
        <p:nvSpPr>
          <p:cNvPr id="4" name="Slide Number Placeholder 3"/>
          <p:cNvSpPr>
            <a:spLocks noGrp="1"/>
          </p:cNvSpPr>
          <p:nvPr>
            <p:ph type="sldNum" sz="quarter" idx="10"/>
          </p:nvPr>
        </p:nvSpPr>
        <p:spPr/>
        <p:txBody>
          <a:bodyPr/>
          <a:lstStyle/>
          <a:p>
            <a:fld id="{A0D5798C-BFF0-6B41-B576-71BA2EEFE2A9}" type="slidenum">
              <a:rPr lang="en-US" smtClean="0"/>
              <a:pPr/>
              <a:t>37</a:t>
            </a:fld>
            <a:endParaRPr lang="en-US"/>
          </a:p>
        </p:txBody>
      </p:sp>
    </p:spTree>
    <p:extLst>
      <p:ext uri="{BB962C8B-B14F-4D97-AF65-F5344CB8AC3E}">
        <p14:creationId xmlns:p14="http://schemas.microsoft.com/office/powerpoint/2010/main" val="2258706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9BF8F36-5A29-1B45-A146-63F0F0559A11}" type="slidenum">
              <a:rPr lang="en-US"/>
              <a:pPr>
                <a:defRPr/>
              </a:pPr>
              <a:t>40</a:t>
            </a:fld>
            <a:endParaRPr lang="en-US"/>
          </a:p>
        </p:txBody>
      </p:sp>
      <p:sp>
        <p:nvSpPr>
          <p:cNvPr id="264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4195" name="Rectangle 3"/>
          <p:cNvSpPr>
            <a:spLocks noGrp="1" noChangeArrowheads="1"/>
          </p:cNvSpPr>
          <p:nvPr>
            <p:ph type="body" idx="1"/>
          </p:nvPr>
        </p:nvSpPr>
        <p:spPr/>
        <p:txBody>
          <a:bodyPr/>
          <a:lstStyle/>
          <a:p>
            <a:pPr>
              <a:defRPr/>
            </a:pP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Note that this map assumes design sensitivity for LIGO and Virgo</a:t>
            </a:r>
            <a:endParaRPr lang="en-US" dirty="0"/>
          </a:p>
        </p:txBody>
      </p:sp>
      <p:sp>
        <p:nvSpPr>
          <p:cNvPr id="4" name="Slide Number Placeholder 3"/>
          <p:cNvSpPr>
            <a:spLocks noGrp="1"/>
          </p:cNvSpPr>
          <p:nvPr>
            <p:ph type="sldNum" sz="quarter" idx="5"/>
          </p:nvPr>
        </p:nvSpPr>
        <p:spPr/>
        <p:txBody>
          <a:bodyPr/>
          <a:lstStyle/>
          <a:p>
            <a:pPr>
              <a:defRPr/>
            </a:pPr>
            <a:fld id="{769E50C1-0983-3848-9214-A3C83C6B8617}" type="slidenum">
              <a:rPr lang="en-US" smtClean="0"/>
              <a:pPr>
                <a:defRPr/>
              </a:pPr>
              <a:t>42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200D014-3EE2-2C4A-B64F-E5B201456867}" type="slidenum">
              <a:rPr lang="en-US"/>
              <a:pPr>
                <a:defRPr/>
              </a:pPr>
              <a:t>5</a:t>
            </a:fld>
            <a:endParaRPr lang="en-US"/>
          </a:p>
        </p:txBody>
      </p:sp>
      <p:sp>
        <p:nvSpPr>
          <p:cNvPr id="2396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9619" name="Rectangle 3"/>
          <p:cNvSpPr>
            <a:spLocks noGrp="1" noChangeArrowheads="1"/>
          </p:cNvSpPr>
          <p:nvPr>
            <p:ph type="body" idx="1"/>
          </p:nvPr>
        </p:nvSpPr>
        <p:spPr/>
        <p:txBody>
          <a:bodyPr/>
          <a:lstStyle/>
          <a:p>
            <a:pPr>
              <a:defRPr/>
            </a:pPr>
            <a:r>
              <a:rPr lang="en-US" smtClean="0">
                <a:cs typeface="+mn-cs"/>
              </a:rPr>
              <a:t>LIGO is actually two observatories and three interferometers.</a:t>
            </a:r>
          </a:p>
          <a:p>
            <a:pPr>
              <a:defRPr/>
            </a:pPr>
            <a:r>
              <a:rPr lang="en-US" smtClean="0">
                <a:cs typeface="+mn-cs"/>
              </a:rPr>
              <a:t>Describe parameters</a:t>
            </a:r>
          </a:p>
          <a:p>
            <a:pPr>
              <a:defRPr/>
            </a:pPr>
            <a:r>
              <a:rPr lang="en-US" smtClean="0">
                <a:cs typeface="+mn-cs"/>
              </a:rPr>
              <a:t>Emphasize that the arms are in ultra high vacuum. 8 km of steel 1.2 m dia beam tubes at each site </a:t>
            </a:r>
          </a:p>
          <a:p>
            <a:pPr>
              <a:defRPr/>
            </a:pPr>
            <a:r>
              <a:rPr lang="en-US" smtClean="0">
                <a:cs typeface="+mn-cs"/>
              </a:rPr>
              <a:t>Separate observatories allow for coincidence detection – since the detectors see uncorrelated noise, only a true gravitational wave would appear on all the interferometers with the correct amplitude.</a:t>
            </a:r>
          </a:p>
          <a:p>
            <a:pPr>
              <a:defRPr/>
            </a:pPr>
            <a:endParaRPr lang="en-US" smtClean="0">
              <a:cs typeface="+mn-cs"/>
            </a:endParaRPr>
          </a:p>
          <a:p>
            <a:pPr>
              <a:defRPr/>
            </a:pPr>
            <a:r>
              <a:rPr lang="en-US" smtClean="0">
                <a:cs typeface="+mn-cs"/>
              </a:rPr>
              <a:t>Emphasize that the LIGO Observatories were designed and are operated by Caltech and MIT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778DADC-B733-3C47-B29C-DE21E814A4CE}" type="slidenum">
              <a:rPr lang="en-US"/>
              <a:pPr>
                <a:defRPr/>
              </a:pPr>
              <a:t>7</a:t>
            </a:fld>
            <a:endParaRPr lang="en-US"/>
          </a:p>
        </p:txBody>
      </p:sp>
      <p:sp>
        <p:nvSpPr>
          <p:cNvPr id="8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195"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83803DD-033D-6E46-A320-9FB2B4632341}" type="slidenum">
              <a:rPr lang="en-US"/>
              <a:pPr>
                <a:defRPr/>
              </a:pPr>
              <a:t>8</a:t>
            </a:fld>
            <a:endParaRPr lang="en-US"/>
          </a:p>
        </p:txBody>
      </p:sp>
      <p:sp>
        <p:nvSpPr>
          <p:cNvPr id="2375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7571" name="Rectangle 3"/>
          <p:cNvSpPr>
            <a:spLocks noGrp="1" noChangeArrowheads="1"/>
          </p:cNvSpPr>
          <p:nvPr>
            <p:ph type="body" idx="1"/>
          </p:nvPr>
        </p:nvSpPr>
        <p:spPr/>
        <p:txBody>
          <a:bodyPr/>
          <a:lstStyle/>
          <a:p>
            <a:pPr>
              <a:defRPr/>
            </a:pPr>
            <a:r>
              <a:rPr lang="en-US"/>
              <a:t>So, how big and how sensitive do you have to make an interferometer to get to an astrophysically interesting sensitivity? </a:t>
            </a:r>
          </a:p>
          <a:p>
            <a:pPr>
              <a:defRPr/>
            </a:pPr>
            <a:endParaRPr lang="en-US"/>
          </a:p>
          <a:p>
            <a:pPr>
              <a:defRPr/>
            </a:pPr>
            <a:r>
              <a:rPr lang="en-US"/>
              <a:t>Describe sequential steps in sensitivity.  For power recycling, mention that the IFO is operated on a dark fringe so that almost no carrier light gets to PD.  The reason have to do with amplitude noise in the laser.  Also mention that PR is needed since we didn</a:t>
            </a:r>
            <a:r>
              <a:rPr lang="ja-JP" altLang="en-US">
                <a:latin typeface="Arial"/>
              </a:rPr>
              <a:t>’</a:t>
            </a:r>
            <a:r>
              <a:rPr lang="en-US"/>
              <a:t>t have good 250 W stabilized lasers at the time.</a:t>
            </a:r>
          </a:p>
          <a:p>
            <a:pPr>
              <a:defRPr/>
            </a:pPr>
            <a:endParaRPr lang="en-US"/>
          </a:p>
          <a:p>
            <a:pPr>
              <a:defRPr/>
            </a:pPr>
            <a:r>
              <a:rPr lang="en-US"/>
              <a:t>Emphasize that for 1E-21, need km scale detectors.  That</a:t>
            </a:r>
            <a:r>
              <a:rPr lang="ja-JP" altLang="en-US">
                <a:latin typeface="Arial"/>
              </a:rPr>
              <a:t>’</a:t>
            </a:r>
            <a:r>
              <a:rPr lang="en-US"/>
              <a:t>s a displacement sensitivity of about 1 attometer in the frequency band of interest.</a:t>
            </a:r>
          </a:p>
          <a:p>
            <a:pPr>
              <a:defRPr/>
            </a:pPr>
            <a:endParaRPr lang="en-US"/>
          </a:p>
          <a:p>
            <a:pPr>
              <a:defRPr/>
            </a:pPr>
            <a:r>
              <a:rPr lang="en-US"/>
              <a:t>For strain, we want long arms and high displacement sensitivity.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through the slide from</a:t>
            </a:r>
            <a:r>
              <a:rPr lang="en-US" baseline="0" dirty="0" smtClean="0"/>
              <a:t> laser forward</a:t>
            </a:r>
            <a:endParaRPr lang="en-US" dirty="0"/>
          </a:p>
        </p:txBody>
      </p:sp>
      <p:sp>
        <p:nvSpPr>
          <p:cNvPr id="4" name="Slide Number Placeholder 3"/>
          <p:cNvSpPr>
            <a:spLocks noGrp="1"/>
          </p:cNvSpPr>
          <p:nvPr>
            <p:ph type="sldNum" sz="quarter" idx="10"/>
          </p:nvPr>
        </p:nvSpPr>
        <p:spPr/>
        <p:txBody>
          <a:bodyPr/>
          <a:lstStyle/>
          <a:p>
            <a:pPr>
              <a:defRPr/>
            </a:pPr>
            <a:fld id="{37FA3E3C-5CC2-1241-BCD7-473BA3970144}" type="slidenum">
              <a:rPr lang="en-US" smtClean="0"/>
              <a:pPr>
                <a:defRPr/>
              </a:pPr>
              <a:t>9</a:t>
            </a:fld>
            <a:endParaRPr lang="en-US"/>
          </a:p>
        </p:txBody>
      </p:sp>
    </p:spTree>
    <p:extLst>
      <p:ext uri="{BB962C8B-B14F-4D97-AF65-F5344CB8AC3E}">
        <p14:creationId xmlns:p14="http://schemas.microsoft.com/office/powerpoint/2010/main" val="257711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 CSIRO </a:t>
            </a:r>
            <a:endParaRPr lang="en-US" dirty="0"/>
          </a:p>
        </p:txBody>
      </p:sp>
      <p:sp>
        <p:nvSpPr>
          <p:cNvPr id="4" name="Slide Number Placeholder 3"/>
          <p:cNvSpPr>
            <a:spLocks noGrp="1"/>
          </p:cNvSpPr>
          <p:nvPr>
            <p:ph type="sldNum" sz="quarter" idx="10"/>
          </p:nvPr>
        </p:nvSpPr>
        <p:spPr/>
        <p:txBody>
          <a:bodyPr/>
          <a:lstStyle/>
          <a:p>
            <a:pPr>
              <a:defRPr/>
            </a:pPr>
            <a:fld id="{37FA3E3C-5CC2-1241-BCD7-473BA3970144}" type="slidenum">
              <a:rPr lang="en-US" smtClean="0"/>
              <a:pPr>
                <a:defRPr/>
              </a:pPr>
              <a:t>10</a:t>
            </a:fld>
            <a:endParaRPr lang="en-US"/>
          </a:p>
        </p:txBody>
      </p:sp>
    </p:spTree>
    <p:extLst>
      <p:ext uri="{BB962C8B-B14F-4D97-AF65-F5344CB8AC3E}">
        <p14:creationId xmlns:p14="http://schemas.microsoft.com/office/powerpoint/2010/main" val="3328440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click – what</a:t>
            </a:r>
            <a:r>
              <a:rPr lang="en-US" baseline="0" dirty="0" smtClean="0"/>
              <a:t> did we detect? Not unexpected since rates of GWs are highly uncertain.  Then point out that even in the absence of detections there is lots of interesting science to be done in the form of upper limits and optical science </a:t>
            </a:r>
          </a:p>
          <a:p>
            <a:endParaRPr lang="en-US" baseline="0" dirty="0" smtClean="0"/>
          </a:p>
          <a:p>
            <a:r>
              <a:rPr lang="en-US" baseline="0" dirty="0" smtClean="0"/>
              <a:t>Second click </a:t>
            </a:r>
          </a:p>
          <a:p>
            <a:endParaRPr lang="en-US" baseline="0" dirty="0" smtClean="0"/>
          </a:p>
          <a:p>
            <a:r>
              <a:rPr lang="en-US" baseline="0" dirty="0" smtClean="0"/>
              <a:t>Point out Nature stochastic paper and squeezing papers – will com back to that.</a:t>
            </a:r>
          </a:p>
        </p:txBody>
      </p:sp>
      <p:sp>
        <p:nvSpPr>
          <p:cNvPr id="4" name="Slide Number Placeholder 3"/>
          <p:cNvSpPr>
            <a:spLocks noGrp="1"/>
          </p:cNvSpPr>
          <p:nvPr>
            <p:ph type="sldNum" sz="quarter" idx="10"/>
          </p:nvPr>
        </p:nvSpPr>
        <p:spPr/>
        <p:txBody>
          <a:bodyPr/>
          <a:lstStyle/>
          <a:p>
            <a:fld id="{A0D5798C-BFF0-6B41-B576-71BA2EEFE2A9}" type="slidenum">
              <a:rPr lang="en-US" smtClean="0"/>
              <a:pPr/>
              <a:t>16</a:t>
            </a:fld>
            <a:endParaRPr lang="en-US"/>
          </a:p>
        </p:txBody>
      </p:sp>
    </p:spTree>
    <p:extLst>
      <p:ext uri="{BB962C8B-B14F-4D97-AF65-F5344CB8AC3E}">
        <p14:creationId xmlns:p14="http://schemas.microsoft.com/office/powerpoint/2010/main" val="3969327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Start</a:t>
            </a:r>
            <a:r>
              <a:rPr lang="en-US" baseline="0" dirty="0" smtClean="0"/>
              <a:t> with BNS mergers and </a:t>
            </a:r>
            <a:r>
              <a:rPr lang="en-US" dirty="0" smtClean="0"/>
              <a:t>r-process </a:t>
            </a:r>
            <a:r>
              <a:rPr lang="en-US" dirty="0" err="1" smtClean="0"/>
              <a:t>nucleosynthesis</a:t>
            </a:r>
            <a:r>
              <a:rPr lang="en-US" baseline="0" dirty="0" smtClean="0"/>
              <a:t> </a:t>
            </a:r>
            <a:r>
              <a:rPr lang="en-US" dirty="0" smtClean="0"/>
              <a:t>here</a:t>
            </a:r>
            <a:r>
              <a:rPr lang="en-US" baseline="0" dirty="0" smtClean="0"/>
              <a:t> – </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Lighter</a:t>
            </a:r>
            <a:r>
              <a:rPr lang="en-US" baseline="0" dirty="0" smtClean="0"/>
              <a:t> elements (through nickel) can be formed through successive stellar fission in massive stars. “For elements with mass numbers &gt; </a:t>
            </a:r>
            <a:r>
              <a:rPr lang="en-US" sz="1200" b="0" i="0" u="none" strike="noStrike" kern="1200" baseline="0" dirty="0" smtClean="0">
                <a:solidFill>
                  <a:schemeClr val="tx1"/>
                </a:solidFill>
                <a:latin typeface="Times New Roman" charset="0"/>
                <a:ea typeface="ＭＳ Ｐゴシック" charset="0"/>
                <a:cs typeface="+mn-cs"/>
              </a:rPr>
              <a:t>100 originate in the rapid neutron capture process or R-process.“ BNS mergers are likely to be elemental foundries of gold, silver, Platinum.</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smtClean="0">
              <a:solidFill>
                <a:schemeClr val="tx1"/>
              </a:solidFill>
              <a:latin typeface="Times New Roman" charset="0"/>
              <a:ea typeface="ＭＳ Ｐゴシック" charset="0"/>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smtClean="0">
                <a:solidFill>
                  <a:schemeClr val="tx1"/>
                </a:solidFill>
                <a:latin typeface="Times New Roman" charset="0"/>
                <a:ea typeface="ＭＳ Ｐゴシック" charset="0"/>
                <a:cs typeface="+mn-cs"/>
              </a:rPr>
              <a:t>Finish with GRBs – radiating as much energy in a second as the sun does in its entire lifetime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smtClean="0">
              <a:solidFill>
                <a:schemeClr val="tx1"/>
              </a:solidFill>
              <a:latin typeface="Times New Roman" charset="0"/>
              <a:ea typeface="ＭＳ Ｐゴシック" charset="0"/>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smtClean="0">
                <a:solidFill>
                  <a:schemeClr val="tx1"/>
                </a:solidFill>
                <a:latin typeface="Times New Roman" charset="0"/>
                <a:ea typeface="ＭＳ Ｐゴシック" charset="0"/>
                <a:cs typeface="+mn-cs"/>
              </a:rPr>
              <a:t>Until we see a GW and a GRB simultaneously, we won’t answer this question.</a:t>
            </a:r>
            <a:endParaRPr lang="en-US" dirty="0" smtClean="0"/>
          </a:p>
        </p:txBody>
      </p:sp>
      <p:sp>
        <p:nvSpPr>
          <p:cNvPr id="4" name="Slide Number Placeholder 3"/>
          <p:cNvSpPr>
            <a:spLocks noGrp="1"/>
          </p:cNvSpPr>
          <p:nvPr>
            <p:ph type="sldNum" sz="quarter" idx="10"/>
          </p:nvPr>
        </p:nvSpPr>
        <p:spPr/>
        <p:txBody>
          <a:bodyPr/>
          <a:lstStyle/>
          <a:p>
            <a:fld id="{A0D5798C-BFF0-6B41-B576-71BA2EEFE2A9}" type="slidenum">
              <a:rPr lang="en-US" smtClean="0"/>
              <a:pPr/>
              <a:t>30</a:t>
            </a:fld>
            <a:endParaRPr lang="en-US"/>
          </a:p>
        </p:txBody>
      </p:sp>
    </p:spTree>
    <p:extLst>
      <p:ext uri="{BB962C8B-B14F-4D97-AF65-F5344CB8AC3E}">
        <p14:creationId xmlns:p14="http://schemas.microsoft.com/office/powerpoint/2010/main" val="3449081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BB24BDD-11A9-6241-914F-B533020EA6CA}" type="slidenum">
              <a:rPr lang="en-US" smtClean="0"/>
              <a:t>32</a:t>
            </a:fld>
            <a:endParaRPr lang="en-US"/>
          </a:p>
        </p:txBody>
      </p:sp>
    </p:spTree>
    <p:extLst>
      <p:ext uri="{BB962C8B-B14F-4D97-AF65-F5344CB8AC3E}">
        <p14:creationId xmlns:p14="http://schemas.microsoft.com/office/powerpoint/2010/main" val="2288443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7AC4402E-4DEE-914F-A436-B5D57CE11207}" type="slidenum">
              <a:rPr lang="en-US"/>
              <a:pPr>
                <a:defRPr/>
              </a:pPr>
              <a:t>‹#›</a:t>
            </a:fld>
            <a:endParaRPr lang="en-US"/>
          </a:p>
        </p:txBody>
      </p:sp>
    </p:spTree>
    <p:extLst>
      <p:ext uri="{BB962C8B-B14F-4D97-AF65-F5344CB8AC3E}">
        <p14:creationId xmlns:p14="http://schemas.microsoft.com/office/powerpoint/2010/main" val="2580457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1E9B5A61-9EB4-3E44-9923-E6AC6B27E850}" type="slidenum">
              <a:rPr lang="en-US"/>
              <a:pPr>
                <a:defRPr/>
              </a:pPr>
              <a:t>‹#›</a:t>
            </a:fld>
            <a:endParaRPr lang="en-US"/>
          </a:p>
        </p:txBody>
      </p:sp>
    </p:spTree>
    <p:extLst>
      <p:ext uri="{BB962C8B-B14F-4D97-AF65-F5344CB8AC3E}">
        <p14:creationId xmlns:p14="http://schemas.microsoft.com/office/powerpoint/2010/main" val="4016466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4163" y="0"/>
            <a:ext cx="2058987"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24563" cy="61261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788AEF38-3EC4-0F44-ADF1-4C9B7F7D7682}" type="slidenum">
              <a:rPr lang="en-US"/>
              <a:pPr>
                <a:defRPr/>
              </a:pPr>
              <a:t>‹#›</a:t>
            </a:fld>
            <a:endParaRPr lang="en-US"/>
          </a:p>
        </p:txBody>
      </p:sp>
    </p:spTree>
    <p:extLst>
      <p:ext uri="{BB962C8B-B14F-4D97-AF65-F5344CB8AC3E}">
        <p14:creationId xmlns:p14="http://schemas.microsoft.com/office/powerpoint/2010/main" val="25860847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454150" y="0"/>
            <a:ext cx="72390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8" name="Rectangle 4"/>
          <p:cNvSpPr>
            <a:spLocks noGrp="1" noChangeArrowheads="1"/>
          </p:cNvSpPr>
          <p:nvPr>
            <p:ph type="sldNum" sz="quarter" idx="11"/>
          </p:nvPr>
        </p:nvSpPr>
        <p:spPr>
          <a:ln/>
        </p:spPr>
        <p:txBody>
          <a:bodyPr/>
          <a:lstStyle>
            <a:lvl1pPr>
              <a:defRPr/>
            </a:lvl1pPr>
          </a:lstStyle>
          <a:p>
            <a:pPr>
              <a:defRPr/>
            </a:pPr>
            <a:fld id="{3E5B9B45-FAF7-4440-B14F-AC90381591C1}" type="slidenum">
              <a:rPr lang="en-US"/>
              <a:pPr>
                <a:defRPr/>
              </a:pPr>
              <a:t>‹#›</a:t>
            </a:fld>
            <a:endParaRPr lang="en-US"/>
          </a:p>
        </p:txBody>
      </p:sp>
    </p:spTree>
    <p:extLst>
      <p:ext uri="{BB962C8B-B14F-4D97-AF65-F5344CB8AC3E}">
        <p14:creationId xmlns:p14="http://schemas.microsoft.com/office/powerpoint/2010/main" val="3948247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454150" y="0"/>
            <a:ext cx="7239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7" name="Rectangle 4"/>
          <p:cNvSpPr>
            <a:spLocks noGrp="1" noChangeArrowheads="1"/>
          </p:cNvSpPr>
          <p:nvPr>
            <p:ph type="sldNum" sz="quarter" idx="11"/>
          </p:nvPr>
        </p:nvSpPr>
        <p:spPr>
          <a:ln/>
        </p:spPr>
        <p:txBody>
          <a:bodyPr/>
          <a:lstStyle>
            <a:lvl1pPr>
              <a:defRPr/>
            </a:lvl1pPr>
          </a:lstStyle>
          <a:p>
            <a:pPr>
              <a:defRPr/>
            </a:pPr>
            <a:fld id="{ECBA69B5-38E2-2E47-9FDA-50ACE7A3D2A7}" type="slidenum">
              <a:rPr lang="en-US"/>
              <a:pPr>
                <a:defRPr/>
              </a:pPr>
              <a:t>‹#›</a:t>
            </a:fld>
            <a:endParaRPr lang="en-US"/>
          </a:p>
        </p:txBody>
      </p:sp>
    </p:spTree>
    <p:extLst>
      <p:ext uri="{BB962C8B-B14F-4D97-AF65-F5344CB8AC3E}">
        <p14:creationId xmlns:p14="http://schemas.microsoft.com/office/powerpoint/2010/main" val="1735004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54150" y="0"/>
            <a:ext cx="7239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6" name="Rectangle 4"/>
          <p:cNvSpPr>
            <a:spLocks noGrp="1" noChangeArrowheads="1"/>
          </p:cNvSpPr>
          <p:nvPr>
            <p:ph type="sldNum" sz="quarter" idx="11"/>
          </p:nvPr>
        </p:nvSpPr>
        <p:spPr>
          <a:ln/>
        </p:spPr>
        <p:txBody>
          <a:bodyPr/>
          <a:lstStyle>
            <a:lvl1pPr>
              <a:defRPr/>
            </a:lvl1pPr>
          </a:lstStyle>
          <a:p>
            <a:pPr>
              <a:defRPr/>
            </a:pPr>
            <a:fld id="{6A32A483-2425-F64D-89C9-A8EAE2B569CE}" type="slidenum">
              <a:rPr lang="en-US"/>
              <a:pPr>
                <a:defRPr/>
              </a:pPr>
              <a:t>‹#›</a:t>
            </a:fld>
            <a:endParaRPr lang="en-US"/>
          </a:p>
        </p:txBody>
      </p:sp>
    </p:spTree>
    <p:extLst>
      <p:ext uri="{BB962C8B-B14F-4D97-AF65-F5344CB8AC3E}">
        <p14:creationId xmlns:p14="http://schemas.microsoft.com/office/powerpoint/2010/main" val="37394013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454150" y="0"/>
            <a:ext cx="72390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57200" y="3938588"/>
            <a:ext cx="8229600" cy="218757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7" name="Rectangle 4"/>
          <p:cNvSpPr>
            <a:spLocks noGrp="1" noChangeArrowheads="1"/>
          </p:cNvSpPr>
          <p:nvPr>
            <p:ph type="sldNum" sz="quarter" idx="11"/>
          </p:nvPr>
        </p:nvSpPr>
        <p:spPr>
          <a:ln/>
        </p:spPr>
        <p:txBody>
          <a:bodyPr/>
          <a:lstStyle>
            <a:lvl1pPr>
              <a:defRPr/>
            </a:lvl1pPr>
          </a:lstStyle>
          <a:p>
            <a:pPr>
              <a:defRPr/>
            </a:pPr>
            <a:fld id="{FD50D7AD-B9AB-D447-8BC7-B6C1F8A0C5D6}" type="slidenum">
              <a:rPr lang="en-US"/>
              <a:pPr>
                <a:defRPr/>
              </a:pPr>
              <a:t>‹#›</a:t>
            </a:fld>
            <a:endParaRPr lang="en-US"/>
          </a:p>
        </p:txBody>
      </p:sp>
    </p:spTree>
    <p:extLst>
      <p:ext uri="{BB962C8B-B14F-4D97-AF65-F5344CB8AC3E}">
        <p14:creationId xmlns:p14="http://schemas.microsoft.com/office/powerpoint/2010/main" val="1765835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4703B35A-92CA-9244-943F-6D1BF23D8702}" type="slidenum">
              <a:rPr lang="en-US"/>
              <a:pPr>
                <a:defRPr/>
              </a:pPr>
              <a:t>‹#›</a:t>
            </a:fld>
            <a:endParaRPr lang="en-US"/>
          </a:p>
        </p:txBody>
      </p:sp>
    </p:spTree>
    <p:extLst>
      <p:ext uri="{BB962C8B-B14F-4D97-AF65-F5344CB8AC3E}">
        <p14:creationId xmlns:p14="http://schemas.microsoft.com/office/powerpoint/2010/main" val="3034409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0F7D9D8D-23D5-944E-BC7E-D66B2800E64E}" type="slidenum">
              <a:rPr lang="en-US"/>
              <a:pPr>
                <a:defRPr/>
              </a:pPr>
              <a:t>‹#›</a:t>
            </a:fld>
            <a:endParaRPr lang="en-US"/>
          </a:p>
        </p:txBody>
      </p:sp>
    </p:spTree>
    <p:extLst>
      <p:ext uri="{BB962C8B-B14F-4D97-AF65-F5344CB8AC3E}">
        <p14:creationId xmlns:p14="http://schemas.microsoft.com/office/powerpoint/2010/main" val="2527756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6" name="Rectangle 4"/>
          <p:cNvSpPr>
            <a:spLocks noGrp="1" noChangeArrowheads="1"/>
          </p:cNvSpPr>
          <p:nvPr>
            <p:ph type="sldNum" sz="quarter" idx="11"/>
          </p:nvPr>
        </p:nvSpPr>
        <p:spPr>
          <a:ln/>
        </p:spPr>
        <p:txBody>
          <a:bodyPr/>
          <a:lstStyle>
            <a:lvl1pPr>
              <a:defRPr/>
            </a:lvl1pPr>
          </a:lstStyle>
          <a:p>
            <a:pPr>
              <a:defRPr/>
            </a:pPr>
            <a:fld id="{27868CA4-3FE1-5944-BEF0-510879539882}" type="slidenum">
              <a:rPr lang="en-US"/>
              <a:pPr>
                <a:defRPr/>
              </a:pPr>
              <a:t>‹#›</a:t>
            </a:fld>
            <a:endParaRPr lang="en-US"/>
          </a:p>
        </p:txBody>
      </p:sp>
    </p:spTree>
    <p:extLst>
      <p:ext uri="{BB962C8B-B14F-4D97-AF65-F5344CB8AC3E}">
        <p14:creationId xmlns:p14="http://schemas.microsoft.com/office/powerpoint/2010/main" val="1578331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8" name="Rectangle 4"/>
          <p:cNvSpPr>
            <a:spLocks noGrp="1" noChangeArrowheads="1"/>
          </p:cNvSpPr>
          <p:nvPr>
            <p:ph type="sldNum" sz="quarter" idx="11"/>
          </p:nvPr>
        </p:nvSpPr>
        <p:spPr>
          <a:ln/>
        </p:spPr>
        <p:txBody>
          <a:bodyPr/>
          <a:lstStyle>
            <a:lvl1pPr>
              <a:defRPr/>
            </a:lvl1pPr>
          </a:lstStyle>
          <a:p>
            <a:pPr>
              <a:defRPr/>
            </a:pPr>
            <a:fld id="{28E0631C-9C78-B94C-9B1F-02806B4ACF56}" type="slidenum">
              <a:rPr lang="en-US"/>
              <a:pPr>
                <a:defRPr/>
              </a:pPr>
              <a:t>‹#›</a:t>
            </a:fld>
            <a:endParaRPr lang="en-US"/>
          </a:p>
        </p:txBody>
      </p:sp>
    </p:spTree>
    <p:extLst>
      <p:ext uri="{BB962C8B-B14F-4D97-AF65-F5344CB8AC3E}">
        <p14:creationId xmlns:p14="http://schemas.microsoft.com/office/powerpoint/2010/main" val="4008265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4"/>
          <p:cNvSpPr>
            <a:spLocks noGrp="1" noChangeArrowheads="1"/>
          </p:cNvSpPr>
          <p:nvPr>
            <p:ph type="sldNum" sz="quarter" idx="11"/>
          </p:nvPr>
        </p:nvSpPr>
        <p:spPr>
          <a:ln/>
        </p:spPr>
        <p:txBody>
          <a:bodyPr/>
          <a:lstStyle>
            <a:lvl1pPr>
              <a:defRPr/>
            </a:lvl1pPr>
          </a:lstStyle>
          <a:p>
            <a:pPr>
              <a:defRPr/>
            </a:pPr>
            <a:fld id="{6C44F27E-7259-A544-87CC-77CCC20BF5BB}" type="slidenum">
              <a:rPr lang="en-US"/>
              <a:pPr>
                <a:defRPr/>
              </a:pPr>
              <a:t>‹#›</a:t>
            </a:fld>
            <a:endParaRPr lang="en-US"/>
          </a:p>
        </p:txBody>
      </p:sp>
    </p:spTree>
    <p:extLst>
      <p:ext uri="{BB962C8B-B14F-4D97-AF65-F5344CB8AC3E}">
        <p14:creationId xmlns:p14="http://schemas.microsoft.com/office/powerpoint/2010/main" val="2330876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Rectangle 4"/>
          <p:cNvSpPr>
            <a:spLocks noGrp="1" noChangeArrowheads="1"/>
          </p:cNvSpPr>
          <p:nvPr>
            <p:ph type="sldNum" sz="quarter" idx="11"/>
          </p:nvPr>
        </p:nvSpPr>
        <p:spPr>
          <a:ln/>
        </p:spPr>
        <p:txBody>
          <a:bodyPr/>
          <a:lstStyle>
            <a:lvl1pPr>
              <a:defRPr/>
            </a:lvl1pPr>
          </a:lstStyle>
          <a:p>
            <a:pPr>
              <a:defRPr/>
            </a:pPr>
            <a:fld id="{8E1279F0-05CE-2745-8E5F-D6AA18AE5BC8}" type="slidenum">
              <a:rPr lang="en-US"/>
              <a:pPr>
                <a:defRPr/>
              </a:pPr>
              <a:t>‹#›</a:t>
            </a:fld>
            <a:endParaRPr lang="en-US"/>
          </a:p>
        </p:txBody>
      </p:sp>
    </p:spTree>
    <p:extLst>
      <p:ext uri="{BB962C8B-B14F-4D97-AF65-F5344CB8AC3E}">
        <p14:creationId xmlns:p14="http://schemas.microsoft.com/office/powerpoint/2010/main" val="3746127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6" name="Rectangle 4"/>
          <p:cNvSpPr>
            <a:spLocks noGrp="1" noChangeArrowheads="1"/>
          </p:cNvSpPr>
          <p:nvPr>
            <p:ph type="sldNum" sz="quarter" idx="11"/>
          </p:nvPr>
        </p:nvSpPr>
        <p:spPr>
          <a:ln/>
        </p:spPr>
        <p:txBody>
          <a:bodyPr/>
          <a:lstStyle>
            <a:lvl1pPr>
              <a:defRPr/>
            </a:lvl1pPr>
          </a:lstStyle>
          <a:p>
            <a:pPr>
              <a:defRPr/>
            </a:pPr>
            <a:fld id="{C99ED9B5-911C-EB48-8C58-15621B4A569D}" type="slidenum">
              <a:rPr lang="en-US"/>
              <a:pPr>
                <a:defRPr/>
              </a:pPr>
              <a:t>‹#›</a:t>
            </a:fld>
            <a:endParaRPr lang="en-US"/>
          </a:p>
        </p:txBody>
      </p:sp>
    </p:spTree>
    <p:extLst>
      <p:ext uri="{BB962C8B-B14F-4D97-AF65-F5344CB8AC3E}">
        <p14:creationId xmlns:p14="http://schemas.microsoft.com/office/powerpoint/2010/main" val="2191809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6" name="Rectangle 4"/>
          <p:cNvSpPr>
            <a:spLocks noGrp="1" noChangeArrowheads="1"/>
          </p:cNvSpPr>
          <p:nvPr>
            <p:ph type="sldNum" sz="quarter" idx="11"/>
          </p:nvPr>
        </p:nvSpPr>
        <p:spPr>
          <a:ln/>
        </p:spPr>
        <p:txBody>
          <a:bodyPr/>
          <a:lstStyle>
            <a:lvl1pPr>
              <a:defRPr/>
            </a:lvl1pPr>
          </a:lstStyle>
          <a:p>
            <a:pPr>
              <a:defRPr/>
            </a:pPr>
            <a:fld id="{CD7E0444-F685-B943-96D2-22E0E5B3B99C}" type="slidenum">
              <a:rPr lang="en-US"/>
              <a:pPr>
                <a:defRPr/>
              </a:pPr>
              <a:t>‹#›</a:t>
            </a:fld>
            <a:endParaRPr lang="en-US"/>
          </a:p>
        </p:txBody>
      </p:sp>
    </p:spTree>
    <p:extLst>
      <p:ext uri="{BB962C8B-B14F-4D97-AF65-F5344CB8AC3E}">
        <p14:creationId xmlns:p14="http://schemas.microsoft.com/office/powerpoint/2010/main" val="35891484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vmlDrawing" Target="../drawings/vmlDrawing1.vml"/><Relationship Id="rId18" Type="http://schemas.openxmlformats.org/officeDocument/2006/relationships/oleObject" Target="../embeddings/oleObject1.bin"/><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6" name="Rectangle 4"/>
          <p:cNvSpPr>
            <a:spLocks noGrp="1" noChangeArrowheads="1"/>
          </p:cNvSpPr>
          <p:nvPr>
            <p:ph type="sldNum" sz="quarter" idx="4"/>
          </p:nvPr>
        </p:nvSpPr>
        <p:spPr bwMode="auto">
          <a:xfrm>
            <a:off x="7037325" y="6332601"/>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none" lIns="92075" tIns="46038" rIns="92075" bIns="46038" numCol="1" anchor="ctr" anchorCtr="0" compatLnSpc="1">
            <a:prstTxWarp prst="textNoShape">
              <a:avLst/>
            </a:prstTxWarp>
          </a:bodyPr>
          <a:lstStyle>
            <a:lvl1pPr algn="r">
              <a:defRPr b="0">
                <a:latin typeface="+mn-lt"/>
                <a:cs typeface="+mn-cs"/>
              </a:defRPr>
            </a:lvl1pPr>
          </a:lstStyle>
          <a:p>
            <a:pPr>
              <a:defRPr/>
            </a:pPr>
            <a:fld id="{1ADF2364-C367-A449-861B-0FA4130F0FB8}" type="slidenum">
              <a:rPr lang="en-US"/>
              <a:pPr>
                <a:defRPr/>
              </a:pPr>
              <a:t>‹#›</a:t>
            </a:fld>
            <a:endParaRPr lang="en-US"/>
          </a:p>
        </p:txBody>
      </p:sp>
      <p:sp>
        <p:nvSpPr>
          <p:cNvPr id="3078" name="Rectangle 6"/>
          <p:cNvSpPr>
            <a:spLocks noGrp="1" noChangeArrowheads="1"/>
          </p:cNvSpPr>
          <p:nvPr>
            <p:ph type="title"/>
          </p:nvPr>
        </p:nvSpPr>
        <p:spPr bwMode="auto">
          <a:xfrm>
            <a:off x="1454150" y="-71438"/>
            <a:ext cx="7239000"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dirty="0"/>
              <a:t>Click to edit Master title style</a:t>
            </a:r>
          </a:p>
        </p:txBody>
      </p:sp>
      <p:sp>
        <p:nvSpPr>
          <p:cNvPr id="3080" name="Rectangle 8"/>
          <p:cNvSpPr>
            <a:spLocks noChangeArrowheads="1"/>
          </p:cNvSpPr>
          <p:nvPr/>
        </p:nvSpPr>
        <p:spPr bwMode="auto">
          <a:xfrm>
            <a:off x="4430713" y="6484938"/>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81" name="Rectangle 9"/>
          <p:cNvSpPr>
            <a:spLocks noChangeArrowheads="1"/>
          </p:cNvSpPr>
          <p:nvPr/>
        </p:nvSpPr>
        <p:spPr bwMode="auto">
          <a:xfrm>
            <a:off x="4479925" y="3189288"/>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82" name="Rectangle 10"/>
          <p:cNvSpPr>
            <a:spLocks noChangeArrowheads="1"/>
          </p:cNvSpPr>
          <p:nvPr/>
        </p:nvSpPr>
        <p:spPr bwMode="auto">
          <a:xfrm>
            <a:off x="4479925" y="3108325"/>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83" name="Rectangle 11"/>
          <p:cNvSpPr>
            <a:spLocks noChangeArrowheads="1"/>
          </p:cNvSpPr>
          <p:nvPr/>
        </p:nvSpPr>
        <p:spPr bwMode="auto">
          <a:xfrm>
            <a:off x="0" y="1066800"/>
            <a:ext cx="9132888" cy="38100"/>
          </a:xfrm>
          <a:prstGeom prst="rect">
            <a:avLst/>
          </a:prstGeom>
          <a:solidFill>
            <a:srgbClr val="DC0081"/>
          </a:solidFill>
          <a:ln w="9525">
            <a:solidFill>
              <a:schemeClr val="accent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aphicFrame>
        <p:nvGraphicFramePr>
          <p:cNvPr id="1033" name="Object 14"/>
          <p:cNvGraphicFramePr>
            <a:graphicFrameLocks noChangeAspect="1"/>
          </p:cNvGraphicFramePr>
          <p:nvPr/>
        </p:nvGraphicFramePr>
        <p:xfrm>
          <a:off x="0" y="0"/>
          <a:ext cx="1366838" cy="998538"/>
        </p:xfrm>
        <a:graphic>
          <a:graphicData uri="http://schemas.openxmlformats.org/presentationml/2006/ole">
            <mc:AlternateContent xmlns:mc="http://schemas.openxmlformats.org/markup-compatibility/2006">
              <mc:Choice xmlns:v="urn:schemas-microsoft-com:vml" Requires="v">
                <p:oleObj spid="_x0000_s1367" name="Photo Editor Photo" r:id="rId18" imgW="4409524" imgH="3219899" progId="MSPhotoEd.3">
                  <p:embed/>
                </p:oleObj>
              </mc:Choice>
              <mc:Fallback>
                <p:oleObj name="Photo Editor Photo" r:id="rId18" imgW="4409524" imgH="3219899" progId="MSPhotoEd.3">
                  <p:embed/>
                  <p:pic>
                    <p:nvPicPr>
                      <p:cNvPr id="0" name="Object 1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1366838" cy="99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 name="Rectangle 1"/>
          <p:cNvSpPr/>
          <p:nvPr userDrawn="1"/>
        </p:nvSpPr>
        <p:spPr>
          <a:xfrm>
            <a:off x="0" y="6581001"/>
            <a:ext cx="1536223" cy="276999"/>
          </a:xfrm>
          <a:prstGeom prst="rect">
            <a:avLst/>
          </a:prstGeom>
        </p:spPr>
        <p:txBody>
          <a:bodyPr wrap="none">
            <a:spAutoFit/>
          </a:bodyPr>
          <a:lstStyle/>
          <a:p>
            <a:pPr>
              <a:defRPr/>
            </a:pPr>
            <a:r>
              <a:rPr lang="en-US" sz="1200" b="0" kern="1200" dirty="0" smtClean="0">
                <a:solidFill>
                  <a:srgbClr val="000000"/>
                </a:solidFill>
                <a:effectLst/>
                <a:latin typeface="Arial" charset="0"/>
                <a:ea typeface="ＭＳ Ｐゴシック" charset="0"/>
                <a:cs typeface="ＭＳ Ｐゴシック" charset="0"/>
              </a:rPr>
              <a:t>LIGO-G1601941-v1 </a:t>
            </a:r>
            <a:endParaRPr lang="en-US" sz="1200" b="0" kern="1200" dirty="0">
              <a:solidFill>
                <a:srgbClr val="000000"/>
              </a:solidFill>
              <a:effectLst/>
              <a:latin typeface="Arial" charset="0"/>
              <a:ea typeface="ＭＳ Ｐゴシック" charset="0"/>
              <a:cs typeface="ＭＳ Ｐゴシック" charset="0"/>
            </a:endParaRPr>
          </a:p>
        </p:txBody>
      </p:sp>
    </p:spTree>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Lst>
  <p:timing>
    <p:tnLst>
      <p:par>
        <p:cTn xmlns:p14="http://schemas.microsoft.com/office/powerpoint/2010/main" id="1" dur="indefinite" restart="never" nodeType="tmRoot"/>
      </p:par>
    </p:tnLst>
  </p:timing>
  <p:hf hdr="0" ftr="0" dt="0"/>
  <p:txStyles>
    <p:titleStyle>
      <a:lvl1pPr algn="ctr" rtl="0" eaLnBrk="0" fontAlgn="base" hangingPunct="0">
        <a:spcBef>
          <a:spcPct val="0"/>
        </a:spcBef>
        <a:spcAft>
          <a:spcPct val="0"/>
        </a:spcAft>
        <a:defRPr sz="3600" i="1">
          <a:solidFill>
            <a:schemeClr val="tx2"/>
          </a:solidFill>
          <a:latin typeface="+mj-lt"/>
          <a:ea typeface="+mj-ea"/>
          <a:cs typeface="ＭＳ Ｐゴシック" charset="0"/>
        </a:defRPr>
      </a:lvl1pPr>
      <a:lvl2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5pPr>
      <a:lvl6pPr marL="457200" algn="ctr" rtl="0" eaLnBrk="0" fontAlgn="base" hangingPunct="0">
        <a:spcBef>
          <a:spcPct val="0"/>
        </a:spcBef>
        <a:spcAft>
          <a:spcPct val="0"/>
        </a:spcAft>
        <a:defRPr sz="3600">
          <a:solidFill>
            <a:schemeClr val="tx2"/>
          </a:solidFill>
          <a:latin typeface="Helvetica" charset="0"/>
          <a:ea typeface="ＭＳ Ｐゴシック" charset="0"/>
        </a:defRPr>
      </a:lvl6pPr>
      <a:lvl7pPr marL="914400" algn="ctr" rtl="0" eaLnBrk="0" fontAlgn="base" hangingPunct="0">
        <a:spcBef>
          <a:spcPct val="0"/>
        </a:spcBef>
        <a:spcAft>
          <a:spcPct val="0"/>
        </a:spcAft>
        <a:defRPr sz="3600">
          <a:solidFill>
            <a:schemeClr val="tx2"/>
          </a:solidFill>
          <a:latin typeface="Helvetica" charset="0"/>
          <a:ea typeface="ＭＳ Ｐゴシック" charset="0"/>
        </a:defRPr>
      </a:lvl7pPr>
      <a:lvl8pPr marL="1371600" algn="ctr" rtl="0" eaLnBrk="0" fontAlgn="base" hangingPunct="0">
        <a:spcBef>
          <a:spcPct val="0"/>
        </a:spcBef>
        <a:spcAft>
          <a:spcPct val="0"/>
        </a:spcAft>
        <a:defRPr sz="3600">
          <a:solidFill>
            <a:schemeClr val="tx2"/>
          </a:solidFill>
          <a:latin typeface="Helvetica" charset="0"/>
          <a:ea typeface="ＭＳ Ｐゴシック" charset="0"/>
        </a:defRPr>
      </a:lvl8pPr>
      <a:lvl9pPr marL="1828800" algn="ctr" rtl="0" eaLnBrk="0" fontAlgn="base" hangingPunct="0">
        <a:spcBef>
          <a:spcPct val="0"/>
        </a:spcBef>
        <a:spcAft>
          <a:spcPct val="0"/>
        </a:spcAft>
        <a:defRPr sz="3600">
          <a:solidFill>
            <a:schemeClr val="tx2"/>
          </a:solidFill>
          <a:latin typeface="Helvetica" charset="0"/>
          <a:ea typeface="ＭＳ Ｐゴシック" charset="0"/>
        </a:defRPr>
      </a:lvl9pPr>
    </p:titleStyle>
    <p:bodyStyle>
      <a:lvl1pPr marL="342900" indent="-342900" algn="l" rtl="0" eaLnBrk="0" fontAlgn="base" hangingPunct="0">
        <a:spcBef>
          <a:spcPct val="20000"/>
        </a:spcBef>
        <a:spcAft>
          <a:spcPct val="0"/>
        </a:spcAft>
        <a:buClr>
          <a:schemeClr val="tx1"/>
        </a:buClr>
        <a:buSzPct val="75000"/>
        <a:buFont typeface="Monotype Sorts" charset="0"/>
        <a:buChar char="l"/>
        <a:defRPr sz="24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tx1"/>
        </a:buClr>
        <a:buSzPct val="100000"/>
        <a:buChar char="»"/>
        <a:defRPr>
          <a:solidFill>
            <a:schemeClr val="tx1"/>
          </a:solidFill>
          <a:latin typeface="+mn-lt"/>
          <a:ea typeface="+mn-ea"/>
        </a:defRPr>
      </a:lvl2pPr>
      <a:lvl3pPr marL="1143000" indent="-228600" algn="l" rtl="0" eaLnBrk="0" fontAlgn="base" hangingPunct="0">
        <a:spcBef>
          <a:spcPct val="20000"/>
        </a:spcBef>
        <a:spcAft>
          <a:spcPct val="0"/>
        </a:spcAft>
        <a:buClr>
          <a:schemeClr val="tx1"/>
        </a:buClr>
        <a:buSzPct val="100000"/>
        <a:buChar char="–"/>
        <a:defRPr sz="16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Monotype Sorts" charset="0"/>
        <a:buChar char="l"/>
        <a:defRPr sz="16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100000"/>
        <a:buChar char="»"/>
        <a:defRPr sz="16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100000"/>
        <a:buChar char="»"/>
        <a:defRPr sz="16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100000"/>
        <a:buChar char="»"/>
        <a:defRPr sz="16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100000"/>
        <a:buChar char="»"/>
        <a:defRPr sz="16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100000"/>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image" Target="../media/image45.png"/><Relationship Id="rId6" Type="http://schemas.openxmlformats.org/officeDocument/2006/relationships/image" Target="../media/image46.emf"/><Relationship Id="rId7" Type="http://schemas.openxmlformats.org/officeDocument/2006/relationships/image" Target="../media/image47.emf"/><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g"/></Relationships>
</file>

<file path=ppt/slides/_rels/slide16.xml.rels><?xml version="1.0" encoding="UTF-8" standalone="yes"?>
<Relationships xmlns="http://schemas.openxmlformats.org/package/2006/relationships"><Relationship Id="rId9" Type="http://schemas.openxmlformats.org/officeDocument/2006/relationships/image" Target="../media/image57.png"/><Relationship Id="rId20" Type="http://schemas.openxmlformats.org/officeDocument/2006/relationships/image" Target="../media/image68.png"/><Relationship Id="rId21" Type="http://schemas.openxmlformats.org/officeDocument/2006/relationships/image" Target="../media/image69.png"/><Relationship Id="rId22" Type="http://schemas.openxmlformats.org/officeDocument/2006/relationships/image" Target="../media/image70.png"/><Relationship Id="rId23" Type="http://schemas.openxmlformats.org/officeDocument/2006/relationships/image" Target="../media/image71.png"/><Relationship Id="rId24" Type="http://schemas.openxmlformats.org/officeDocument/2006/relationships/image" Target="../media/image72.png"/><Relationship Id="rId25" Type="http://schemas.openxmlformats.org/officeDocument/2006/relationships/image" Target="../media/image73.png"/><Relationship Id="rId10" Type="http://schemas.openxmlformats.org/officeDocument/2006/relationships/image" Target="../media/image58.png"/><Relationship Id="rId11" Type="http://schemas.openxmlformats.org/officeDocument/2006/relationships/image" Target="../media/image59.png"/><Relationship Id="rId12" Type="http://schemas.openxmlformats.org/officeDocument/2006/relationships/image" Target="../media/image60.png"/><Relationship Id="rId13" Type="http://schemas.openxmlformats.org/officeDocument/2006/relationships/image" Target="../media/image61.png"/><Relationship Id="rId14" Type="http://schemas.openxmlformats.org/officeDocument/2006/relationships/image" Target="../media/image62.png"/><Relationship Id="rId15" Type="http://schemas.openxmlformats.org/officeDocument/2006/relationships/image" Target="../media/image63.png"/><Relationship Id="rId16" Type="http://schemas.openxmlformats.org/officeDocument/2006/relationships/image" Target="../media/image64.png"/><Relationship Id="rId17" Type="http://schemas.openxmlformats.org/officeDocument/2006/relationships/image" Target="../media/image65.png"/><Relationship Id="rId18" Type="http://schemas.openxmlformats.org/officeDocument/2006/relationships/image" Target="../media/image66.png"/><Relationship Id="rId19"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5.png"/><Relationship Id="rId8" Type="http://schemas.openxmlformats.org/officeDocument/2006/relationships/image" Target="../media/image5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77.png"/><Relationship Id="rId1" Type="http://schemas.microsoft.com/office/2007/relationships/media" Target="../media/media1.m4v"/><Relationship Id="rId2" Type="http://schemas.openxmlformats.org/officeDocument/2006/relationships/video" Target="../media/media1.m4v"/></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8.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79.png"/><Relationship Id="rId1" Type="http://schemas.microsoft.com/office/2007/relationships/media" Target="../media/media2.m4v"/><Relationship Id="rId2" Type="http://schemas.openxmlformats.org/officeDocument/2006/relationships/video" Target="../media/media2.m4v"/></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80.png"/><Relationship Id="rId5" Type="http://schemas.openxmlformats.org/officeDocument/2006/relationships/image" Target="../media/image81.png"/><Relationship Id="rId1" Type="http://schemas.microsoft.com/office/2007/relationships/media" Target="../media/media3.mpg"/><Relationship Id="rId2" Type="http://schemas.openxmlformats.org/officeDocument/2006/relationships/video" Target="../media/media3.mpg"/></Relationships>
</file>

<file path=ppt/slides/_rels/slide24.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hyperlink" Target="https://arxiv.org/abs/1606.04856" TargetMode="External"/><Relationship Id="rId5" Type="http://schemas.openxmlformats.org/officeDocument/2006/relationships/image" Target="../media/image84.png"/><Relationship Id="rId6" Type="http://schemas.openxmlformats.org/officeDocument/2006/relationships/image" Target="../media/image85.png"/><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6.jpeg"/></Relationships>
</file>

<file path=ppt/slides/_rels/slide26.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hyperlink" Target="http://iopscience.iop.org/issue/2041-8205/818/2" TargetMode="External"/><Relationship Id="rId6" Type="http://schemas.openxmlformats.org/officeDocument/2006/relationships/hyperlink" Target="Phys.%20Rev.%20Lett.%20116,%20061102%20(2016)" TargetMode="External"/><Relationship Id="rId1" Type="http://schemas.openxmlformats.org/officeDocument/2006/relationships/slideLayout" Target="../slideLayouts/slideLayout2.xml"/><Relationship Id="rId2" Type="http://schemas.openxmlformats.org/officeDocument/2006/relationships/image" Target="../media/image87.jpeg"/></Relationships>
</file>

<file path=ppt/slides/_rels/slide27.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5" Type="http://schemas.openxmlformats.org/officeDocument/2006/relationships/image" Target="../media/image93.png"/><Relationship Id="rId6" Type="http://schemas.openxmlformats.org/officeDocument/2006/relationships/image" Target="../media/image94.png"/><Relationship Id="rId1" Type="http://schemas.openxmlformats.org/officeDocument/2006/relationships/slideLayout" Target="../slideLayouts/slideLayout6.xml"/><Relationship Id="rId2" Type="http://schemas.openxmlformats.org/officeDocument/2006/relationships/image" Target="../media/image9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png"/><Relationship Id="rId3" Type="http://schemas.openxmlformats.org/officeDocument/2006/relationships/image" Target="../media/image96.png"/></Relationships>
</file>

<file path=ppt/slides/_rels/slide3.xml.rels><?xml version="1.0" encoding="UTF-8" standalone="yes"?>
<Relationships xmlns="http://schemas.openxmlformats.org/package/2006/relationships"><Relationship Id="rId11" Type="http://schemas.openxmlformats.org/officeDocument/2006/relationships/oleObject" Target="../embeddings/oleObject5.bin"/><Relationship Id="rId12" Type="http://schemas.openxmlformats.org/officeDocument/2006/relationships/image" Target="../media/image9.emf"/><Relationship Id="rId13" Type="http://schemas.openxmlformats.org/officeDocument/2006/relationships/image" Target="../media/image12.png"/><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oleObject" Target="../embeddings/oleObject2.bin"/><Relationship Id="rId4" Type="http://schemas.openxmlformats.org/officeDocument/2006/relationships/image" Target="../media/image6.emf"/><Relationship Id="rId5" Type="http://schemas.openxmlformats.org/officeDocument/2006/relationships/oleObject" Target="../embeddings/oleObject3.bin"/><Relationship Id="rId6" Type="http://schemas.openxmlformats.org/officeDocument/2006/relationships/image" Target="../media/image7.emf"/><Relationship Id="rId7" Type="http://schemas.openxmlformats.org/officeDocument/2006/relationships/oleObject" Target="../embeddings/oleObject4.bin"/><Relationship Id="rId8" Type="http://schemas.openxmlformats.org/officeDocument/2006/relationships/image" Target="../media/image8.emf"/><Relationship Id="rId9" Type="http://schemas.openxmlformats.org/officeDocument/2006/relationships/image" Target="../media/image10.png"/><Relationship Id="rId10"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image" Target="../media/image99.png"/><Relationship Id="rId6" Type="http://schemas.openxmlformats.org/officeDocument/2006/relationships/image" Target="../media/image100.png"/><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31.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5" Type="http://schemas.openxmlformats.org/officeDocument/2006/relationships/image" Target="../media/image104.png"/><Relationship Id="rId6" Type="http://schemas.openxmlformats.org/officeDocument/2006/relationships/oleObject" Target="../embeddings/oleObject13.bin"/><Relationship Id="rId7" Type="http://schemas.openxmlformats.org/officeDocument/2006/relationships/image" Target="../media/image101.emf"/><Relationship Id="rId8" Type="http://schemas.openxmlformats.org/officeDocument/2006/relationships/image" Target="../media/image105.png"/><Relationship Id="rId9" Type="http://schemas.openxmlformats.org/officeDocument/2006/relationships/image" Target="../media/image106.jpeg"/><Relationship Id="rId1" Type="http://schemas.openxmlformats.org/officeDocument/2006/relationships/vmlDrawing" Target="../drawings/vmlDrawing5.vml"/><Relationship Id="rId2"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0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png"/><Relationship Id="rId3" Type="http://schemas.openxmlformats.org/officeDocument/2006/relationships/hyperlink" Target="http://arxiv.org/pdf/1602.08492v1.pdf"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08.png"/><Relationship Id="rId1" Type="http://schemas.openxmlformats.org/officeDocument/2006/relationships/slideLayout" Target="../slideLayouts/slideLayout2.xml"/><Relationship Id="rId2" Type="http://schemas.openxmlformats.org/officeDocument/2006/relationships/image" Target="../media/image10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10.xml"/><Relationship Id="rId5" Type="http://schemas.openxmlformats.org/officeDocument/2006/relationships/image" Target="../media/image112.png"/><Relationship Id="rId6" Type="http://schemas.openxmlformats.org/officeDocument/2006/relationships/image" Target="../media/image113.png"/><Relationship Id="rId7" Type="http://schemas.openxmlformats.org/officeDocument/2006/relationships/oleObject" Target="../embeddings/oleObject14.bin"/><Relationship Id="rId8" Type="http://schemas.openxmlformats.org/officeDocument/2006/relationships/image" Target="../media/image111.emf"/><Relationship Id="rId9" Type="http://schemas.openxmlformats.org/officeDocument/2006/relationships/image" Target="../media/image114.emf"/><Relationship Id="rId1" Type="http://schemas.openxmlformats.org/officeDocument/2006/relationships/vmlDrawing" Target="../drawings/vmlDrawing6.vml"/><Relationship Id="rId2" Type="http://schemas.openxmlformats.org/officeDocument/2006/relationships/tags" Target="../tags/tag1.xml"/></Relationships>
</file>

<file path=ppt/slides/_rels/slide37.xml.rels><?xml version="1.0" encoding="UTF-8" standalone="yes"?>
<Relationships xmlns="http://schemas.openxmlformats.org/package/2006/relationships"><Relationship Id="rId3" Type="http://schemas.openxmlformats.org/officeDocument/2006/relationships/image" Target="../media/image115.emf"/><Relationship Id="rId4" Type="http://schemas.openxmlformats.org/officeDocument/2006/relationships/image" Target="../media/image116.emf"/><Relationship Id="rId5" Type="http://schemas.openxmlformats.org/officeDocument/2006/relationships/image" Target="../media/image117.png"/><Relationship Id="rId6" Type="http://schemas.openxmlformats.org/officeDocument/2006/relationships/image" Target="../media/image118.png"/><Relationship Id="rId7" Type="http://schemas.openxmlformats.org/officeDocument/2006/relationships/image" Target="../media/image119.png"/><Relationship Id="rId8" Type="http://schemas.openxmlformats.org/officeDocument/2006/relationships/image" Target="../media/image120.png"/><Relationship Id="rId9" Type="http://schemas.openxmlformats.org/officeDocument/2006/relationships/image" Target="../media/image121.emf"/><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38.xml.rels><?xml version="1.0" encoding="UTF-8" standalone="yes"?>
<Relationships xmlns="http://schemas.openxmlformats.org/package/2006/relationships"><Relationship Id="rId13" Type="http://schemas.openxmlformats.org/officeDocument/2006/relationships/image" Target="../media/image133.png"/><Relationship Id="rId14" Type="http://schemas.openxmlformats.org/officeDocument/2006/relationships/image" Target="../media/image134.png"/><Relationship Id="rId15" Type="http://schemas.openxmlformats.org/officeDocument/2006/relationships/image" Target="../media/image135.png"/><Relationship Id="rId16" Type="http://schemas.openxmlformats.org/officeDocument/2006/relationships/image" Target="../media/image136.png"/><Relationship Id="rId17" Type="http://schemas.openxmlformats.org/officeDocument/2006/relationships/image" Target="../media/image137.png"/><Relationship Id="rId18" Type="http://schemas.openxmlformats.org/officeDocument/2006/relationships/image" Target="../media/image138.png"/><Relationship Id="rId19" Type="http://schemas.openxmlformats.org/officeDocument/2006/relationships/image" Target="../media/image139.png"/><Relationship Id="rId63" Type="http://schemas.openxmlformats.org/officeDocument/2006/relationships/image" Target="../media/image183.png"/><Relationship Id="rId64" Type="http://schemas.openxmlformats.org/officeDocument/2006/relationships/image" Target="../media/image184.png"/><Relationship Id="rId65" Type="http://schemas.openxmlformats.org/officeDocument/2006/relationships/image" Target="../media/image185.png"/><Relationship Id="rId66" Type="http://schemas.openxmlformats.org/officeDocument/2006/relationships/image" Target="../media/image186.png"/><Relationship Id="rId67" Type="http://schemas.openxmlformats.org/officeDocument/2006/relationships/image" Target="../media/image187.png"/><Relationship Id="rId68" Type="http://schemas.openxmlformats.org/officeDocument/2006/relationships/image" Target="../media/image188.png"/><Relationship Id="rId69" Type="http://schemas.openxmlformats.org/officeDocument/2006/relationships/image" Target="../media/image189.png"/><Relationship Id="rId50" Type="http://schemas.openxmlformats.org/officeDocument/2006/relationships/image" Target="../media/image170.png"/><Relationship Id="rId51" Type="http://schemas.openxmlformats.org/officeDocument/2006/relationships/image" Target="../media/image171.png"/><Relationship Id="rId52" Type="http://schemas.openxmlformats.org/officeDocument/2006/relationships/image" Target="../media/image172.png"/><Relationship Id="rId53" Type="http://schemas.openxmlformats.org/officeDocument/2006/relationships/image" Target="../media/image173.png"/><Relationship Id="rId54" Type="http://schemas.openxmlformats.org/officeDocument/2006/relationships/image" Target="../media/image174.png"/><Relationship Id="rId55" Type="http://schemas.openxmlformats.org/officeDocument/2006/relationships/image" Target="../media/image175.png"/><Relationship Id="rId56" Type="http://schemas.openxmlformats.org/officeDocument/2006/relationships/image" Target="../media/image176.png"/><Relationship Id="rId57" Type="http://schemas.openxmlformats.org/officeDocument/2006/relationships/image" Target="../media/image177.png"/><Relationship Id="rId58" Type="http://schemas.openxmlformats.org/officeDocument/2006/relationships/image" Target="../media/image178.png"/><Relationship Id="rId59" Type="http://schemas.openxmlformats.org/officeDocument/2006/relationships/image" Target="../media/image179.png"/><Relationship Id="rId40" Type="http://schemas.openxmlformats.org/officeDocument/2006/relationships/image" Target="../media/image160.png"/><Relationship Id="rId41" Type="http://schemas.openxmlformats.org/officeDocument/2006/relationships/image" Target="../media/image161.png"/><Relationship Id="rId42" Type="http://schemas.openxmlformats.org/officeDocument/2006/relationships/image" Target="../media/image162.png"/><Relationship Id="rId43" Type="http://schemas.openxmlformats.org/officeDocument/2006/relationships/image" Target="../media/image163.png"/><Relationship Id="rId44" Type="http://schemas.openxmlformats.org/officeDocument/2006/relationships/image" Target="../media/image164.png"/><Relationship Id="rId45" Type="http://schemas.openxmlformats.org/officeDocument/2006/relationships/image" Target="../media/image165.png"/><Relationship Id="rId46" Type="http://schemas.openxmlformats.org/officeDocument/2006/relationships/image" Target="../media/image166.png"/><Relationship Id="rId47" Type="http://schemas.openxmlformats.org/officeDocument/2006/relationships/image" Target="../media/image167.png"/><Relationship Id="rId48" Type="http://schemas.openxmlformats.org/officeDocument/2006/relationships/image" Target="../media/image168.png"/><Relationship Id="rId49" Type="http://schemas.openxmlformats.org/officeDocument/2006/relationships/image" Target="../media/image169.png"/><Relationship Id="rId1" Type="http://schemas.openxmlformats.org/officeDocument/2006/relationships/slideLayout" Target="../slideLayouts/slideLayout1.xml"/><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image" Target="../media/image127.png"/><Relationship Id="rId8" Type="http://schemas.openxmlformats.org/officeDocument/2006/relationships/image" Target="../media/image128.png"/><Relationship Id="rId9" Type="http://schemas.openxmlformats.org/officeDocument/2006/relationships/image" Target="../media/image129.png"/><Relationship Id="rId30" Type="http://schemas.openxmlformats.org/officeDocument/2006/relationships/image" Target="../media/image150.png"/><Relationship Id="rId31" Type="http://schemas.openxmlformats.org/officeDocument/2006/relationships/image" Target="../media/image151.png"/><Relationship Id="rId32" Type="http://schemas.openxmlformats.org/officeDocument/2006/relationships/image" Target="../media/image152.png"/><Relationship Id="rId33" Type="http://schemas.openxmlformats.org/officeDocument/2006/relationships/image" Target="../media/image153.png"/><Relationship Id="rId34" Type="http://schemas.openxmlformats.org/officeDocument/2006/relationships/image" Target="../media/image154.png"/><Relationship Id="rId35" Type="http://schemas.openxmlformats.org/officeDocument/2006/relationships/image" Target="../media/image155.png"/><Relationship Id="rId36" Type="http://schemas.openxmlformats.org/officeDocument/2006/relationships/image" Target="../media/image156.png"/><Relationship Id="rId37" Type="http://schemas.openxmlformats.org/officeDocument/2006/relationships/image" Target="../media/image157.png"/><Relationship Id="rId38" Type="http://schemas.openxmlformats.org/officeDocument/2006/relationships/image" Target="../media/image158.png"/><Relationship Id="rId39" Type="http://schemas.openxmlformats.org/officeDocument/2006/relationships/image" Target="../media/image159.png"/><Relationship Id="rId70" Type="http://schemas.openxmlformats.org/officeDocument/2006/relationships/image" Target="../media/image190.png"/><Relationship Id="rId71" Type="http://schemas.openxmlformats.org/officeDocument/2006/relationships/image" Target="../media/image191.png"/><Relationship Id="rId72" Type="http://schemas.openxmlformats.org/officeDocument/2006/relationships/image" Target="../media/image192.png"/><Relationship Id="rId20" Type="http://schemas.openxmlformats.org/officeDocument/2006/relationships/image" Target="../media/image140.png"/><Relationship Id="rId21" Type="http://schemas.openxmlformats.org/officeDocument/2006/relationships/image" Target="../media/image141.png"/><Relationship Id="rId22" Type="http://schemas.openxmlformats.org/officeDocument/2006/relationships/image" Target="../media/image142.png"/><Relationship Id="rId23" Type="http://schemas.openxmlformats.org/officeDocument/2006/relationships/image" Target="../media/image143.png"/><Relationship Id="rId24" Type="http://schemas.openxmlformats.org/officeDocument/2006/relationships/image" Target="../media/image144.png"/><Relationship Id="rId25" Type="http://schemas.openxmlformats.org/officeDocument/2006/relationships/image" Target="../media/image145.png"/><Relationship Id="rId26" Type="http://schemas.openxmlformats.org/officeDocument/2006/relationships/image" Target="../media/image146.png"/><Relationship Id="rId27" Type="http://schemas.openxmlformats.org/officeDocument/2006/relationships/image" Target="../media/image147.png"/><Relationship Id="rId28" Type="http://schemas.openxmlformats.org/officeDocument/2006/relationships/image" Target="../media/image148.jpeg"/><Relationship Id="rId29" Type="http://schemas.openxmlformats.org/officeDocument/2006/relationships/image" Target="../media/image149.png"/><Relationship Id="rId73" Type="http://schemas.openxmlformats.org/officeDocument/2006/relationships/image" Target="../media/image193.png"/><Relationship Id="rId74" Type="http://schemas.openxmlformats.org/officeDocument/2006/relationships/image" Target="../media/image194.png"/><Relationship Id="rId75" Type="http://schemas.openxmlformats.org/officeDocument/2006/relationships/image" Target="../media/image195.png"/><Relationship Id="rId76" Type="http://schemas.openxmlformats.org/officeDocument/2006/relationships/image" Target="../media/image196.png"/><Relationship Id="rId77" Type="http://schemas.openxmlformats.org/officeDocument/2006/relationships/image" Target="../media/image197.png"/><Relationship Id="rId78" Type="http://schemas.openxmlformats.org/officeDocument/2006/relationships/image" Target="../media/image198.png"/><Relationship Id="rId79" Type="http://schemas.openxmlformats.org/officeDocument/2006/relationships/image" Target="../media/image199.png"/><Relationship Id="rId60" Type="http://schemas.openxmlformats.org/officeDocument/2006/relationships/image" Target="../media/image180.png"/><Relationship Id="rId61" Type="http://schemas.openxmlformats.org/officeDocument/2006/relationships/image" Target="../media/image181.jpeg"/><Relationship Id="rId62" Type="http://schemas.openxmlformats.org/officeDocument/2006/relationships/image" Target="../media/image182.png"/><Relationship Id="rId10" Type="http://schemas.openxmlformats.org/officeDocument/2006/relationships/image" Target="../media/image130.png"/><Relationship Id="rId11" Type="http://schemas.openxmlformats.org/officeDocument/2006/relationships/image" Target="../media/image131.png"/><Relationship Id="rId12" Type="http://schemas.openxmlformats.org/officeDocument/2006/relationships/image" Target="../media/image132.png"/></Relationships>
</file>

<file path=ppt/slides/_rels/slide39.xml.rels><?xml version="1.0" encoding="UTF-8" standalone="yes"?>
<Relationships xmlns="http://schemas.openxmlformats.org/package/2006/relationships"><Relationship Id="rId3" Type="http://schemas.openxmlformats.org/officeDocument/2006/relationships/hyperlink" Target="http://www.ligo.org" TargetMode="External"/><Relationship Id="rId4" Type="http://schemas.openxmlformats.org/officeDocument/2006/relationships/image" Target="../media/image200.png"/><Relationship Id="rId5" Type="http://schemas.openxmlformats.org/officeDocument/2006/relationships/image" Target="../media/image201.png"/><Relationship Id="rId6" Type="http://schemas.openxmlformats.org/officeDocument/2006/relationships/image" Target="../media/image202.png"/><Relationship Id="rId7" Type="http://schemas.openxmlformats.org/officeDocument/2006/relationships/image" Target="../media/image203.jpeg"/><Relationship Id="rId8" Type="http://schemas.openxmlformats.org/officeDocument/2006/relationships/image" Target="../media/image204.jpeg"/><Relationship Id="rId9" Type="http://schemas.openxmlformats.org/officeDocument/2006/relationships/image" Target="../media/image205.jpeg"/><Relationship Id="rId10" Type="http://schemas.openxmlformats.org/officeDocument/2006/relationships/image" Target="../media/image206.png"/><Relationship Id="rId11" Type="http://schemas.openxmlformats.org/officeDocument/2006/relationships/image" Target="../media/image207.png"/><Relationship Id="rId1" Type="http://schemas.openxmlformats.org/officeDocument/2006/relationships/slideLayout" Target="../slideLayouts/slideLayout2.xml"/><Relationship Id="rId2" Type="http://schemas.openxmlformats.org/officeDocument/2006/relationships/hyperlink" Target="https://ligo.caltech.edu" TargetMode="External"/></Relationships>
</file>

<file path=ppt/slides/_rels/slide4.xml.rels><?xml version="1.0" encoding="UTF-8" standalone="yes"?>
<Relationships xmlns="http://schemas.openxmlformats.org/package/2006/relationships"><Relationship Id="rId11" Type="http://schemas.openxmlformats.org/officeDocument/2006/relationships/oleObject" Target="../embeddings/oleObject9.bin"/><Relationship Id="rId12" Type="http://schemas.openxmlformats.org/officeDocument/2006/relationships/image" Target="../media/image16.emf"/><Relationship Id="rId1" Type="http://schemas.openxmlformats.org/officeDocument/2006/relationships/vmlDrawing" Target="../drawings/vmlDrawing3.vml"/><Relationship Id="rId2" Type="http://schemas.openxmlformats.org/officeDocument/2006/relationships/slideLayout" Target="../slideLayouts/slideLayout2.xml"/><Relationship Id="rId3" Type="http://schemas.openxmlformats.org/officeDocument/2006/relationships/oleObject" Target="../embeddings/oleObject6.bin"/><Relationship Id="rId4" Type="http://schemas.openxmlformats.org/officeDocument/2006/relationships/image" Target="../media/image13.emf"/><Relationship Id="rId5" Type="http://schemas.openxmlformats.org/officeDocument/2006/relationships/image" Target="../media/image17.gif"/><Relationship Id="rId6" Type="http://schemas.openxmlformats.org/officeDocument/2006/relationships/image" Target="../media/image18.gif"/><Relationship Id="rId7" Type="http://schemas.openxmlformats.org/officeDocument/2006/relationships/oleObject" Target="../embeddings/oleObject7.bin"/><Relationship Id="rId8" Type="http://schemas.openxmlformats.org/officeDocument/2006/relationships/image" Target="../media/image14.emf"/><Relationship Id="rId9" Type="http://schemas.openxmlformats.org/officeDocument/2006/relationships/oleObject" Target="../embeddings/oleObject8.bin"/><Relationship Id="rId10" Type="http://schemas.openxmlformats.org/officeDocument/2006/relationships/image" Target="../media/image15.emf"/></Relationships>
</file>

<file path=ppt/slides/_rels/slide40.xml.rels><?xml version="1.0" encoding="UTF-8" standalone="yes"?>
<Relationships xmlns="http://schemas.openxmlformats.org/package/2006/relationships"><Relationship Id="rId3" Type="http://schemas.openxmlformats.org/officeDocument/2006/relationships/image" Target="../media/image208.png"/><Relationship Id="rId4" Type="http://schemas.openxmlformats.org/officeDocument/2006/relationships/image" Target="../media/image4.pn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9.emf"/></Relationships>
</file>

<file path=ppt/slides/_rels/slide42.xml.rels><?xml version="1.0" encoding="UTF-8" standalone="yes"?>
<Relationships xmlns="http://schemas.openxmlformats.org/package/2006/relationships"><Relationship Id="rId3" Type="http://schemas.openxmlformats.org/officeDocument/2006/relationships/image" Target="../media/image210.png"/><Relationship Id="rId4" Type="http://schemas.openxmlformats.org/officeDocument/2006/relationships/hyperlink" Target="http://iopscience.iop.org/1742-6596/484/1/012007" TargetMode="External"/><Relationship Id="rId5" Type="http://schemas.openxmlformats.org/officeDocument/2006/relationships/image" Target="../media/image211.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43.xml.rels><?xml version="1.0" encoding="UTF-8" standalone="yes"?>
<Relationships xmlns="http://schemas.openxmlformats.org/package/2006/relationships"><Relationship Id="rId3" Type="http://schemas.openxmlformats.org/officeDocument/2006/relationships/image" Target="../media/image211.png"/><Relationship Id="rId4" Type="http://schemas.openxmlformats.org/officeDocument/2006/relationships/hyperlink" Target="http://iopscience.iop.org/1742-6596/484/1/012007" TargetMode="External"/><Relationship Id="rId1" Type="http://schemas.openxmlformats.org/officeDocument/2006/relationships/slideLayout" Target="../slideLayouts/slideLayout2.xml"/><Relationship Id="rId2" Type="http://schemas.openxmlformats.org/officeDocument/2006/relationships/image" Target="../media/image21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3.png"/><Relationship Id="rId3" Type="http://schemas.openxmlformats.org/officeDocument/2006/relationships/image" Target="../media/image214.png"/></Relationships>
</file>

<file path=ppt/slides/_rels/slide45.xml.rels><?xml version="1.0" encoding="UTF-8" standalone="yes"?>
<Relationships xmlns="http://schemas.openxmlformats.org/package/2006/relationships"><Relationship Id="rId3" Type="http://schemas.openxmlformats.org/officeDocument/2006/relationships/image" Target="../media/image216.png"/><Relationship Id="rId4" Type="http://schemas.openxmlformats.org/officeDocument/2006/relationships/image" Target="../media/image217.png"/><Relationship Id="rId1" Type="http://schemas.openxmlformats.org/officeDocument/2006/relationships/slideLayout" Target="../slideLayouts/slideLayout13.xml"/><Relationship Id="rId2" Type="http://schemas.openxmlformats.org/officeDocument/2006/relationships/image" Target="../media/image215.png"/></Relationships>
</file>

<file path=ppt/slides/_rels/slide46.xml.rels><?xml version="1.0" encoding="UTF-8" standalone="yes"?>
<Relationships xmlns="http://schemas.openxmlformats.org/package/2006/relationships"><Relationship Id="rId3" Type="http://schemas.openxmlformats.org/officeDocument/2006/relationships/image" Target="../media/image221.png"/><Relationship Id="rId4" Type="http://schemas.openxmlformats.org/officeDocument/2006/relationships/oleObject" Target="../embeddings/oleObject15.bin"/><Relationship Id="rId5" Type="http://schemas.openxmlformats.org/officeDocument/2006/relationships/image" Target="../media/image218.wmf"/><Relationship Id="rId6" Type="http://schemas.openxmlformats.org/officeDocument/2006/relationships/oleObject" Target="../embeddings/oleObject16.bin"/><Relationship Id="rId7" Type="http://schemas.openxmlformats.org/officeDocument/2006/relationships/image" Target="../media/image219.wmf"/><Relationship Id="rId8" Type="http://schemas.openxmlformats.org/officeDocument/2006/relationships/oleObject" Target="../embeddings/oleObject17.bin"/><Relationship Id="rId9" Type="http://schemas.openxmlformats.org/officeDocument/2006/relationships/image" Target="../media/image220.wmf"/><Relationship Id="rId10" Type="http://schemas.openxmlformats.org/officeDocument/2006/relationships/image" Target="../media/image222.png"/><Relationship Id="rId11" Type="http://schemas.openxmlformats.org/officeDocument/2006/relationships/image" Target="../media/image223.png"/><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4.png"/></Relationships>
</file>

<file path=ppt/slides/_rels/slide8.xml.rels><?xml version="1.0" encoding="UTF-8" standalone="yes"?>
<Relationships xmlns="http://schemas.openxmlformats.org/package/2006/relationships"><Relationship Id="rId11" Type="http://schemas.openxmlformats.org/officeDocument/2006/relationships/oleObject" Target="../embeddings/oleObject12.bin"/><Relationship Id="rId12" Type="http://schemas.openxmlformats.org/officeDocument/2006/relationships/image" Target="../media/image27.wmf"/><Relationship Id="rId1" Type="http://schemas.openxmlformats.org/officeDocument/2006/relationships/vmlDrawing" Target="../drawings/vmlDrawing4.vml"/><Relationship Id="rId2" Type="http://schemas.openxmlformats.org/officeDocument/2006/relationships/slideLayout" Target="../slideLayouts/slideLayout12.xml"/><Relationship Id="rId3" Type="http://schemas.openxmlformats.org/officeDocument/2006/relationships/notesSlide" Target="../notesSlides/notesSlide4.xml"/><Relationship Id="rId4" Type="http://schemas.openxmlformats.org/officeDocument/2006/relationships/oleObject" Target="../embeddings/oleObject10.bin"/><Relationship Id="rId5" Type="http://schemas.openxmlformats.org/officeDocument/2006/relationships/image" Target="../media/image25.wmf"/><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oleObject" Target="../embeddings/oleObject11.bin"/><Relationship Id="rId9" Type="http://schemas.openxmlformats.org/officeDocument/2006/relationships/image" Target="../media/image26.wmf"/><Relationship Id="rId10"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jpe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emf"/><Relationship Id="rId8" Type="http://schemas.openxmlformats.org/officeDocument/2006/relationships/image" Target="../media/image36.png"/><Relationship Id="rId9" Type="http://schemas.openxmlformats.org/officeDocument/2006/relationships/image" Target="../media/image37.jpeg"/><Relationship Id="rId10"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0"/>
            <a:ext cx="9144000" cy="6858000"/>
          </a:xfrm>
          <a:prstGeom prst="rect">
            <a:avLst/>
          </a:prstGeom>
          <a:solidFill>
            <a:schemeClr val="tx2"/>
          </a:solidFill>
          <a:ln w="12700" cap="flat" cmpd="sng" algn="ctr">
            <a:no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pic>
        <p:nvPicPr>
          <p:cNvPr id="10" name="Picture 9"/>
          <p:cNvPicPr>
            <a:picLocks noChangeAspect="1"/>
          </p:cNvPicPr>
          <p:nvPr/>
        </p:nvPicPr>
        <p:blipFill>
          <a:blip r:embed="rId3"/>
          <a:stretch>
            <a:fillRect/>
          </a:stretch>
        </p:blipFill>
        <p:spPr>
          <a:xfrm>
            <a:off x="0" y="863383"/>
            <a:ext cx="9144000" cy="5584449"/>
          </a:xfrm>
          <a:prstGeom prst="rect">
            <a:avLst/>
          </a:prstGeom>
        </p:spPr>
      </p:pic>
      <p:sp>
        <p:nvSpPr>
          <p:cNvPr id="18435" name="Rectangle 6"/>
          <p:cNvSpPr>
            <a:spLocks noGrp="1" noChangeArrowheads="1"/>
          </p:cNvSpPr>
          <p:nvPr>
            <p:ph type="body" idx="1"/>
          </p:nvPr>
        </p:nvSpPr>
        <p:spPr bwMode="auto">
          <a:xfrm>
            <a:off x="142875" y="348435"/>
            <a:ext cx="8728075" cy="46259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Lst>
        </p:spPr>
        <p:txBody>
          <a:bodyPr wrap="square" lIns="91440" tIns="45720" rIns="91440" bIns="45720" numCol="1" anchor="t" anchorCtr="0" compatLnSpc="1">
            <a:prstTxWarp prst="textNoShape">
              <a:avLst/>
            </a:prstTxWarp>
          </a:bodyPr>
          <a:lstStyle/>
          <a:p>
            <a:pPr algn="r">
              <a:lnSpc>
                <a:spcPct val="120000"/>
              </a:lnSpc>
              <a:buFont typeface="Monotype Sorts" charset="0"/>
              <a:buNone/>
              <a:defRPr/>
            </a:pPr>
            <a:endParaRPr lang="en-US" b="1" dirty="0" smtClean="0">
              <a:solidFill>
                <a:schemeClr val="bg1"/>
              </a:solidFill>
              <a:effectLst>
                <a:outerShdw blurRad="50800" dist="38100" dir="2700000" algn="tl" rotWithShape="0">
                  <a:srgbClr val="000000">
                    <a:alpha val="43000"/>
                  </a:srgbClr>
                </a:outerShdw>
              </a:effectLst>
              <a:latin typeface="Helvetica" charset="0"/>
              <a:ea typeface="ＭＳ Ｐゴシック" charset="0"/>
            </a:endParaRPr>
          </a:p>
          <a:p>
            <a:pPr algn="r">
              <a:lnSpc>
                <a:spcPct val="120000"/>
              </a:lnSpc>
              <a:buNone/>
              <a:defRPr/>
            </a:pPr>
            <a:endParaRPr lang="en-US" b="1" i="1" dirty="0" smtClean="0">
              <a:solidFill>
                <a:schemeClr val="bg1"/>
              </a:solidFill>
              <a:effectLst>
                <a:outerShdw blurRad="50800" dist="38100" dir="2700000" algn="tl" rotWithShape="0">
                  <a:srgbClr val="000000">
                    <a:alpha val="43000"/>
                  </a:srgbClr>
                </a:outerShdw>
              </a:effectLst>
            </a:endParaRPr>
          </a:p>
          <a:p>
            <a:pPr algn="r">
              <a:lnSpc>
                <a:spcPct val="120000"/>
              </a:lnSpc>
              <a:buNone/>
              <a:defRPr/>
            </a:pPr>
            <a:endParaRPr lang="en-US" b="1" i="1" dirty="0">
              <a:solidFill>
                <a:schemeClr val="bg1"/>
              </a:solidFill>
              <a:effectLst>
                <a:outerShdw blurRad="50800" dist="38100" dir="2700000" algn="tl" rotWithShape="0">
                  <a:srgbClr val="000000">
                    <a:alpha val="43000"/>
                  </a:srgbClr>
                </a:outerShdw>
              </a:effectLst>
            </a:endParaRPr>
          </a:p>
          <a:p>
            <a:pPr algn="r">
              <a:lnSpc>
                <a:spcPct val="120000"/>
              </a:lnSpc>
              <a:buNone/>
              <a:defRPr/>
            </a:pPr>
            <a:r>
              <a:rPr lang="en-US" b="1" i="1" dirty="0" smtClean="0">
                <a:solidFill>
                  <a:schemeClr val="bg1"/>
                </a:solidFill>
                <a:effectLst>
                  <a:outerShdw blurRad="50800" dist="38100" dir="2700000" algn="tl" rotWithShape="0">
                    <a:srgbClr val="000000">
                      <a:alpha val="43000"/>
                    </a:srgbClr>
                  </a:outerShdw>
                </a:effectLst>
              </a:rPr>
              <a:t>Colliding Black Holes and Convulsions in Space-time</a:t>
            </a:r>
          </a:p>
          <a:p>
            <a:pPr algn="r">
              <a:lnSpc>
                <a:spcPct val="120000"/>
              </a:lnSpc>
              <a:buNone/>
              <a:defRPr/>
            </a:pPr>
            <a:r>
              <a:rPr lang="en-US" sz="2000" b="1" i="1" dirty="0" smtClean="0">
                <a:solidFill>
                  <a:schemeClr val="bg1"/>
                </a:solidFill>
                <a:effectLst>
                  <a:outerShdw blurRad="50800" dist="38100" dir="2700000" algn="tl" rotWithShape="0">
                    <a:srgbClr val="000000">
                      <a:alpha val="43000"/>
                    </a:srgbClr>
                  </a:outerShdw>
                </a:effectLst>
                <a:latin typeface="Helvetica" charset="0"/>
                <a:ea typeface="ＭＳ Ｐゴシック" charset="0"/>
              </a:rPr>
              <a:t>The First Observations of Gravitational Waves by LIGO</a:t>
            </a:r>
            <a:endParaRPr lang="en-US" sz="2000" b="1" dirty="0" smtClean="0">
              <a:solidFill>
                <a:schemeClr val="bg1"/>
              </a:solidFill>
              <a:effectLst>
                <a:outerShdw blurRad="50800" dist="38100" dir="2700000" algn="tl" rotWithShape="0">
                  <a:srgbClr val="000000">
                    <a:alpha val="43000"/>
                  </a:srgbClr>
                </a:outerShdw>
              </a:effectLst>
              <a:latin typeface="Helvetica" charset="0"/>
              <a:ea typeface="ＭＳ Ｐゴシック" charset="0"/>
            </a:endParaRPr>
          </a:p>
          <a:p>
            <a:pPr algn="r">
              <a:lnSpc>
                <a:spcPct val="90000"/>
              </a:lnSpc>
              <a:buFont typeface="Monotype Sorts" charset="0"/>
              <a:buNone/>
              <a:defRPr/>
            </a:pPr>
            <a:endParaRPr lang="en-US" sz="2000" b="1" dirty="0" smtClean="0">
              <a:solidFill>
                <a:schemeClr val="bg1"/>
              </a:solidFill>
              <a:effectLst>
                <a:outerShdw blurRad="50800" dist="38100" dir="2700000" algn="tl" rotWithShape="0">
                  <a:srgbClr val="000000">
                    <a:alpha val="43000"/>
                  </a:srgbClr>
                </a:outerShdw>
              </a:effectLst>
              <a:latin typeface="Helvetica" charset="0"/>
              <a:ea typeface="ＭＳ Ｐゴシック" charset="0"/>
            </a:endParaRPr>
          </a:p>
          <a:p>
            <a:pPr algn="r">
              <a:lnSpc>
                <a:spcPct val="90000"/>
              </a:lnSpc>
              <a:buFont typeface="Monotype Sorts" charset="0"/>
              <a:buNone/>
              <a:defRPr/>
            </a:pPr>
            <a:r>
              <a:rPr lang="en-US" sz="2000" b="1" dirty="0" smtClean="0">
                <a:solidFill>
                  <a:schemeClr val="bg1"/>
                </a:solidFill>
                <a:effectLst>
                  <a:outerShdw blurRad="50800" dist="38100" dir="2700000" algn="tl" rotWithShape="0">
                    <a:srgbClr val="000000">
                      <a:alpha val="43000"/>
                    </a:srgbClr>
                  </a:outerShdw>
                </a:effectLst>
                <a:latin typeface="Helvetica" charset="0"/>
                <a:ea typeface="ＭＳ Ｐゴシック" charset="0"/>
              </a:rPr>
              <a:t>David Reitze</a:t>
            </a:r>
          </a:p>
          <a:p>
            <a:pPr algn="r">
              <a:lnSpc>
                <a:spcPct val="90000"/>
              </a:lnSpc>
              <a:buFont typeface="Monotype Sorts" charset="0"/>
              <a:buNone/>
              <a:defRPr/>
            </a:pPr>
            <a:r>
              <a:rPr lang="en-US" sz="2000" b="1" dirty="0" smtClean="0">
                <a:solidFill>
                  <a:schemeClr val="bg1"/>
                </a:solidFill>
                <a:effectLst>
                  <a:outerShdw blurRad="50800" dist="38100" dir="2700000" algn="tl" rotWithShape="0">
                    <a:srgbClr val="000000">
                      <a:alpha val="43000"/>
                    </a:srgbClr>
                  </a:outerShdw>
                </a:effectLst>
                <a:latin typeface="Helvetica" charset="0"/>
                <a:ea typeface="ＭＳ Ｐゴシック" charset="0"/>
              </a:rPr>
              <a:t>LIGO </a:t>
            </a:r>
            <a:r>
              <a:rPr lang="en-US" sz="2000" b="1" dirty="0">
                <a:solidFill>
                  <a:schemeClr val="bg1"/>
                </a:solidFill>
                <a:effectLst>
                  <a:outerShdw blurRad="50800" dist="38100" dir="2700000" algn="tl" rotWithShape="0">
                    <a:srgbClr val="000000">
                      <a:alpha val="43000"/>
                    </a:srgbClr>
                  </a:outerShdw>
                </a:effectLst>
                <a:latin typeface="Helvetica" charset="0"/>
                <a:ea typeface="ＭＳ Ｐゴシック" charset="0"/>
              </a:rPr>
              <a:t>Laboratory </a:t>
            </a:r>
          </a:p>
          <a:p>
            <a:pPr algn="r">
              <a:lnSpc>
                <a:spcPct val="90000"/>
              </a:lnSpc>
              <a:buFont typeface="Monotype Sorts" charset="0"/>
              <a:buNone/>
              <a:defRPr/>
            </a:pPr>
            <a:r>
              <a:rPr lang="en-US" sz="2000" b="1" dirty="0">
                <a:solidFill>
                  <a:schemeClr val="bg1"/>
                </a:solidFill>
                <a:effectLst>
                  <a:outerShdw blurRad="50800" dist="38100" dir="2700000" algn="tl" rotWithShape="0">
                    <a:srgbClr val="000000">
                      <a:alpha val="43000"/>
                    </a:srgbClr>
                  </a:outerShdw>
                </a:effectLst>
                <a:latin typeface="Helvetica" charset="0"/>
                <a:ea typeface="ＭＳ Ｐゴシック" charset="0"/>
              </a:rPr>
              <a:t>California Institute of </a:t>
            </a:r>
            <a:endParaRPr lang="en-US" sz="2000" b="1" dirty="0" smtClean="0">
              <a:solidFill>
                <a:schemeClr val="bg1"/>
              </a:solidFill>
              <a:effectLst>
                <a:outerShdw blurRad="50800" dist="38100" dir="2700000" algn="tl" rotWithShape="0">
                  <a:srgbClr val="000000">
                    <a:alpha val="43000"/>
                  </a:srgbClr>
                </a:outerShdw>
              </a:effectLst>
              <a:latin typeface="Helvetica" charset="0"/>
              <a:ea typeface="ＭＳ Ｐゴシック" charset="0"/>
            </a:endParaRPr>
          </a:p>
          <a:p>
            <a:pPr algn="r">
              <a:lnSpc>
                <a:spcPct val="90000"/>
              </a:lnSpc>
              <a:buFont typeface="Monotype Sorts" charset="0"/>
              <a:buNone/>
              <a:defRPr/>
            </a:pPr>
            <a:r>
              <a:rPr lang="en-US" sz="2000" b="1" dirty="0" smtClean="0">
                <a:solidFill>
                  <a:schemeClr val="bg1"/>
                </a:solidFill>
                <a:effectLst>
                  <a:outerShdw blurRad="50800" dist="38100" dir="2700000" algn="tl" rotWithShape="0">
                    <a:srgbClr val="000000">
                      <a:alpha val="43000"/>
                    </a:srgbClr>
                  </a:outerShdw>
                </a:effectLst>
                <a:latin typeface="Helvetica" charset="0"/>
                <a:ea typeface="ＭＳ Ｐゴシック" charset="0"/>
              </a:rPr>
              <a:t>Technology</a:t>
            </a:r>
          </a:p>
          <a:p>
            <a:pPr algn="r">
              <a:lnSpc>
                <a:spcPct val="90000"/>
              </a:lnSpc>
              <a:buFont typeface="Monotype Sorts" charset="0"/>
              <a:buNone/>
              <a:defRPr/>
            </a:pPr>
            <a:endParaRPr lang="en-US" sz="2000" b="1" dirty="0">
              <a:solidFill>
                <a:schemeClr val="bg1"/>
              </a:solidFill>
              <a:effectLst>
                <a:outerShdw blurRad="50800" dist="38100" dir="2700000" algn="tl" rotWithShape="0">
                  <a:srgbClr val="000000">
                    <a:alpha val="43000"/>
                  </a:srgbClr>
                </a:outerShdw>
              </a:effectLst>
              <a:latin typeface="Helvetica" charset="0"/>
              <a:ea typeface="ＭＳ Ｐゴシック" charset="0"/>
            </a:endParaRPr>
          </a:p>
          <a:p>
            <a:pPr algn="r">
              <a:lnSpc>
                <a:spcPct val="90000"/>
              </a:lnSpc>
              <a:buFont typeface="Monotype Sorts" charset="0"/>
              <a:buNone/>
              <a:defRPr/>
            </a:pPr>
            <a:endParaRPr lang="en-US" sz="2000" b="1" dirty="0" smtClean="0">
              <a:solidFill>
                <a:schemeClr val="bg1"/>
              </a:solidFill>
              <a:effectLst>
                <a:outerShdw blurRad="50800" dist="38100" dir="2700000" algn="tl" rotWithShape="0">
                  <a:srgbClr val="000000">
                    <a:alpha val="43000"/>
                  </a:srgbClr>
                </a:outerShdw>
              </a:effectLst>
              <a:latin typeface="Helvetica" charset="0"/>
              <a:ea typeface="ＭＳ Ｐゴシック" charset="0"/>
            </a:endParaRPr>
          </a:p>
          <a:p>
            <a:pPr algn="r">
              <a:lnSpc>
                <a:spcPct val="90000"/>
              </a:lnSpc>
              <a:buFont typeface="Monotype Sorts" charset="0"/>
              <a:buNone/>
              <a:defRPr/>
            </a:pPr>
            <a:endParaRPr lang="en-US" sz="2000" b="1" dirty="0" smtClean="0">
              <a:solidFill>
                <a:schemeClr val="bg1"/>
              </a:solidFill>
              <a:effectLst>
                <a:outerShdw blurRad="50800" dist="38100" dir="2700000" algn="tl" rotWithShape="0">
                  <a:srgbClr val="000000">
                    <a:alpha val="43000"/>
                  </a:srgbClr>
                </a:outerShdw>
              </a:effectLst>
              <a:latin typeface="Helvetica" charset="0"/>
              <a:ea typeface="ＭＳ Ｐゴシック" charset="0"/>
            </a:endParaRPr>
          </a:p>
          <a:p>
            <a:pPr algn="r">
              <a:lnSpc>
                <a:spcPct val="90000"/>
              </a:lnSpc>
              <a:buFont typeface="Monotype Sorts" charset="0"/>
              <a:buNone/>
              <a:defRPr/>
            </a:pPr>
            <a:endParaRPr lang="en-US" sz="2000" b="1" dirty="0">
              <a:solidFill>
                <a:schemeClr val="bg1"/>
              </a:solidFill>
              <a:effectLst>
                <a:outerShdw blurRad="50800" dist="38100" dir="2700000" algn="tl" rotWithShape="0">
                  <a:srgbClr val="000000">
                    <a:alpha val="43000"/>
                  </a:srgbClr>
                </a:outerShdw>
              </a:effectLst>
              <a:latin typeface="Helvetica" charset="0"/>
              <a:ea typeface="ＭＳ Ｐゴシック" charset="0"/>
            </a:endParaRPr>
          </a:p>
          <a:p>
            <a:pPr algn="r">
              <a:lnSpc>
                <a:spcPct val="90000"/>
              </a:lnSpc>
              <a:buFont typeface="Monotype Sorts" charset="0"/>
              <a:buNone/>
              <a:defRPr/>
            </a:pPr>
            <a:endParaRPr lang="en-US" sz="2000" b="1" dirty="0">
              <a:solidFill>
                <a:schemeClr val="bg1"/>
              </a:solidFill>
              <a:effectLst>
                <a:outerShdw blurRad="50800" dist="38100" dir="2700000" algn="tl" rotWithShape="0">
                  <a:srgbClr val="000000">
                    <a:alpha val="43000"/>
                  </a:srgbClr>
                </a:outerShdw>
              </a:effectLst>
              <a:latin typeface="Helvetica" charset="0"/>
              <a:ea typeface="ＭＳ Ｐゴシック" charset="0"/>
            </a:endParaRPr>
          </a:p>
          <a:p>
            <a:pPr algn="r">
              <a:lnSpc>
                <a:spcPct val="90000"/>
              </a:lnSpc>
              <a:buFont typeface="Monotype Sorts" charset="0"/>
              <a:buNone/>
              <a:defRPr/>
            </a:pPr>
            <a:r>
              <a:rPr lang="en-US" sz="2000" b="1" dirty="0" smtClean="0">
                <a:solidFill>
                  <a:schemeClr val="bg1"/>
                </a:solidFill>
                <a:effectLst>
                  <a:outerShdw blurRad="50800" dist="38100" dir="2700000" algn="tl" rotWithShape="0">
                    <a:srgbClr val="000000">
                      <a:alpha val="43000"/>
                    </a:srgbClr>
                  </a:outerShdw>
                </a:effectLst>
                <a:latin typeface="Helvetica" charset="0"/>
                <a:ea typeface="ＭＳ Ｐゴシック" charset="0"/>
              </a:rPr>
              <a:t>For the LIGO Scientific Collaboration and the Virgo Collaboration</a:t>
            </a:r>
          </a:p>
          <a:p>
            <a:pPr algn="ctr">
              <a:lnSpc>
                <a:spcPct val="90000"/>
              </a:lnSpc>
              <a:buFont typeface="Monotype Sorts" charset="0"/>
              <a:buNone/>
              <a:defRPr/>
            </a:pPr>
            <a:endParaRPr lang="en-US" sz="2000" b="1" dirty="0">
              <a:solidFill>
                <a:schemeClr val="bg1"/>
              </a:solidFill>
              <a:latin typeface="Helvetica" charset="0"/>
              <a:ea typeface="ＭＳ Ｐゴシック" charset="0"/>
            </a:endParaRPr>
          </a:p>
          <a:p>
            <a:pPr algn="ctr">
              <a:lnSpc>
                <a:spcPct val="90000"/>
              </a:lnSpc>
              <a:buFont typeface="Monotype Sorts" charset="0"/>
              <a:buNone/>
              <a:defRPr/>
            </a:pPr>
            <a:endParaRPr lang="en-US" sz="2000" b="1" dirty="0">
              <a:solidFill>
                <a:schemeClr val="tx2"/>
              </a:solidFill>
              <a:latin typeface="Helvetica" charset="0"/>
              <a:ea typeface="ＭＳ Ｐゴシック" charset="0"/>
            </a:endParaRPr>
          </a:p>
        </p:txBody>
      </p:sp>
      <p:sp>
        <p:nvSpPr>
          <p:cNvPr id="8214" name="Rectangle 1046"/>
          <p:cNvSpPr>
            <a:spLocks noChangeArrowheads="1"/>
          </p:cNvSpPr>
          <p:nvPr/>
        </p:nvSpPr>
        <p:spPr bwMode="auto">
          <a:xfrm>
            <a:off x="328613" y="6474232"/>
            <a:ext cx="155328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1200" dirty="0">
                <a:solidFill>
                  <a:schemeClr val="bg1"/>
                </a:solidFill>
                <a:effectLst>
                  <a:outerShdw blurRad="50800" dist="38100" dir="2700000" algn="tl" rotWithShape="0">
                    <a:srgbClr val="000000">
                      <a:alpha val="43000"/>
                    </a:srgbClr>
                  </a:outerShdw>
                </a:effectLst>
                <a:cs typeface="+mn-cs"/>
              </a:rPr>
              <a:t>LIGO-</a:t>
            </a:r>
            <a:r>
              <a:rPr lang="en-US" sz="1200" dirty="0" smtClean="0">
                <a:solidFill>
                  <a:schemeClr val="bg1"/>
                </a:solidFill>
                <a:effectLst>
                  <a:outerShdw blurRad="50800" dist="38100" dir="2700000" algn="tl" rotWithShape="0">
                    <a:srgbClr val="000000">
                      <a:alpha val="43000"/>
                    </a:srgbClr>
                  </a:outerShdw>
                </a:effectLst>
                <a:cs typeface="+mn-cs"/>
              </a:rPr>
              <a:t>G1602328-</a:t>
            </a:r>
            <a:r>
              <a:rPr lang="en-US" sz="1200" dirty="0">
                <a:solidFill>
                  <a:schemeClr val="bg1"/>
                </a:solidFill>
                <a:effectLst>
                  <a:outerShdw blurRad="50800" dist="38100" dir="2700000" algn="tl" rotWithShape="0">
                    <a:srgbClr val="000000">
                      <a:alpha val="43000"/>
                    </a:srgbClr>
                  </a:outerShdw>
                </a:effectLst>
                <a:cs typeface="+mn-cs"/>
              </a:rPr>
              <a:t>v1 </a:t>
            </a:r>
          </a:p>
        </p:txBody>
      </p:sp>
      <p:pic>
        <p:nvPicPr>
          <p:cNvPr id="19462"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7631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TextBox 1"/>
          <p:cNvSpPr txBox="1">
            <a:spLocks noChangeArrowheads="1"/>
          </p:cNvSpPr>
          <p:nvPr/>
        </p:nvSpPr>
        <p:spPr bwMode="auto">
          <a:xfrm>
            <a:off x="3466843" y="0"/>
            <a:ext cx="47745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dirty="0" smtClean="0">
                <a:solidFill>
                  <a:srgbClr val="FFFF00"/>
                </a:solidFill>
              </a:rPr>
              <a:t>The University of Texas at Austin, September 21, 2016</a:t>
            </a:r>
            <a:endParaRPr lang="en-US" dirty="0">
              <a:solidFill>
                <a:srgbClr val="FFFF00"/>
              </a:solidFill>
            </a:endParaRPr>
          </a:p>
        </p:txBody>
      </p:sp>
      <p:pic>
        <p:nvPicPr>
          <p:cNvPr id="19464"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8266113" y="0"/>
            <a:ext cx="877887"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33170" y="5119306"/>
            <a:ext cx="968067" cy="973899"/>
          </a:xfrm>
          <a:prstGeom prst="rect">
            <a:avLst/>
          </a:prstGeom>
        </p:spPr>
      </p:pic>
      <p:sp>
        <p:nvSpPr>
          <p:cNvPr id="3" name="TextBox 2"/>
          <p:cNvSpPr txBox="1"/>
          <p:nvPr/>
        </p:nvSpPr>
        <p:spPr>
          <a:xfrm>
            <a:off x="6443864" y="6514071"/>
            <a:ext cx="2699176" cy="276999"/>
          </a:xfrm>
          <a:prstGeom prst="rect">
            <a:avLst/>
          </a:prstGeom>
          <a:noFill/>
        </p:spPr>
        <p:txBody>
          <a:bodyPr wrap="none" rtlCol="0">
            <a:spAutoFit/>
          </a:bodyPr>
          <a:lstStyle/>
          <a:p>
            <a:r>
              <a:rPr lang="en-US" sz="1200" b="0" dirty="0" smtClean="0">
                <a:solidFill>
                  <a:srgbClr val="FFFFFF"/>
                </a:solidFill>
              </a:rPr>
              <a:t>Image Credit: </a:t>
            </a:r>
            <a:r>
              <a:rPr lang="en-US" sz="1200" b="0" dirty="0" err="1" smtClean="0">
                <a:solidFill>
                  <a:srgbClr val="FFFFFF"/>
                </a:solidFill>
              </a:rPr>
              <a:t>Aurore</a:t>
            </a:r>
            <a:r>
              <a:rPr lang="en-US" sz="1200" b="0" dirty="0" smtClean="0">
                <a:solidFill>
                  <a:srgbClr val="FFFFFF"/>
                </a:solidFill>
              </a:rPr>
              <a:t> </a:t>
            </a:r>
            <a:r>
              <a:rPr lang="en-US" sz="1200" b="0" dirty="0" err="1" smtClean="0">
                <a:solidFill>
                  <a:srgbClr val="FFFFFF"/>
                </a:solidFill>
              </a:rPr>
              <a:t>Simmonet</a:t>
            </a:r>
            <a:r>
              <a:rPr lang="en-US" sz="1200" b="0" dirty="0" smtClean="0">
                <a:solidFill>
                  <a:srgbClr val="FFFFFF"/>
                </a:solidFill>
              </a:rPr>
              <a:t>/SSU</a:t>
            </a:r>
            <a:endParaRPr lang="en-US" sz="1200" b="0"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Advanced LIGO ‘Test </a:t>
            </a:r>
            <a:r>
              <a:rPr lang="en-US" dirty="0"/>
              <a:t>Mass’ Mirrors</a:t>
            </a:r>
          </a:p>
        </p:txBody>
      </p:sp>
      <p:sp>
        <p:nvSpPr>
          <p:cNvPr id="3" name="Content Placeholder 2"/>
          <p:cNvSpPr>
            <a:spLocks noGrp="1"/>
          </p:cNvSpPr>
          <p:nvPr>
            <p:ph idx="1"/>
          </p:nvPr>
        </p:nvSpPr>
        <p:spPr>
          <a:xfrm>
            <a:off x="236902" y="1120756"/>
            <a:ext cx="4972505" cy="4525963"/>
          </a:xfrm>
        </p:spPr>
        <p:txBody>
          <a:bodyPr/>
          <a:lstStyle/>
          <a:p>
            <a:r>
              <a:rPr lang="en-US" sz="1800" b="1" i="1" u="sng" dirty="0" smtClean="0">
                <a:solidFill>
                  <a:srgbClr val="000000"/>
                </a:solidFill>
              </a:rPr>
              <a:t>Truly the ‘crown jewels’ of the detector</a:t>
            </a:r>
          </a:p>
          <a:p>
            <a:r>
              <a:rPr lang="en-US" sz="1800" dirty="0" smtClean="0">
                <a:solidFill>
                  <a:srgbClr val="000000"/>
                </a:solidFill>
              </a:rPr>
              <a:t>Physical specifications:</a:t>
            </a:r>
          </a:p>
          <a:p>
            <a:pPr lvl="1"/>
            <a:r>
              <a:rPr lang="en-US" sz="1400" dirty="0" smtClean="0">
                <a:solidFill>
                  <a:srgbClr val="000000"/>
                </a:solidFill>
              </a:rPr>
              <a:t>Ultra-pure, ultra-homogeneous fused silica </a:t>
            </a:r>
          </a:p>
          <a:p>
            <a:pPr lvl="1"/>
            <a:r>
              <a:rPr lang="en-US" sz="1400" dirty="0" smtClean="0">
                <a:solidFill>
                  <a:srgbClr val="000000"/>
                </a:solidFill>
              </a:rPr>
              <a:t>340 </a:t>
            </a:r>
            <a:r>
              <a:rPr lang="en-US" sz="1400" dirty="0">
                <a:solidFill>
                  <a:srgbClr val="000000"/>
                </a:solidFill>
              </a:rPr>
              <a:t>mm </a:t>
            </a:r>
            <a:r>
              <a:rPr lang="en-US" sz="1400" dirty="0" smtClean="0">
                <a:solidFill>
                  <a:srgbClr val="000000"/>
                </a:solidFill>
              </a:rPr>
              <a:t>diameter, </a:t>
            </a:r>
            <a:r>
              <a:rPr lang="en-US" sz="1400" dirty="0">
                <a:solidFill>
                  <a:srgbClr val="000000"/>
                </a:solidFill>
              </a:rPr>
              <a:t>200 mm </a:t>
            </a:r>
            <a:r>
              <a:rPr lang="en-US" sz="1400" dirty="0" smtClean="0">
                <a:solidFill>
                  <a:srgbClr val="000000"/>
                </a:solidFill>
              </a:rPr>
              <a:t>thick, 40 kg mass</a:t>
            </a:r>
          </a:p>
          <a:p>
            <a:r>
              <a:rPr lang="en-US" sz="1800" dirty="0" smtClean="0">
                <a:solidFill>
                  <a:srgbClr val="000000"/>
                </a:solidFill>
              </a:rPr>
              <a:t>Surface figure: super-polish followed by ion beam ‘spot’ polish</a:t>
            </a:r>
          </a:p>
          <a:p>
            <a:pPr lvl="1"/>
            <a:r>
              <a:rPr lang="en-US" sz="1600" b="1" i="1" dirty="0" smtClean="0">
                <a:solidFill>
                  <a:srgbClr val="000000"/>
                </a:solidFill>
              </a:rPr>
              <a:t>&lt; 0.15 nm RMS deviation from sphere</a:t>
            </a:r>
          </a:p>
          <a:p>
            <a:r>
              <a:rPr lang="en-US" sz="1800" dirty="0" smtClean="0">
                <a:solidFill>
                  <a:srgbClr val="000000"/>
                </a:solidFill>
              </a:rPr>
              <a:t>Coatings: TiO</a:t>
            </a:r>
            <a:r>
              <a:rPr lang="en-US" sz="1800" baseline="-25000" dirty="0" smtClean="0">
                <a:solidFill>
                  <a:srgbClr val="000000"/>
                </a:solidFill>
              </a:rPr>
              <a:t>2</a:t>
            </a:r>
            <a:r>
              <a:rPr lang="en-US" sz="1800" dirty="0" smtClean="0">
                <a:solidFill>
                  <a:srgbClr val="000000"/>
                </a:solidFill>
              </a:rPr>
              <a:t>-doped Ta</a:t>
            </a:r>
            <a:r>
              <a:rPr lang="en-US" sz="1800" baseline="-25000" dirty="0" smtClean="0">
                <a:solidFill>
                  <a:srgbClr val="000000"/>
                </a:solidFill>
              </a:rPr>
              <a:t>2</a:t>
            </a:r>
            <a:r>
              <a:rPr lang="en-US" sz="1800" dirty="0" smtClean="0">
                <a:solidFill>
                  <a:srgbClr val="000000"/>
                </a:solidFill>
              </a:rPr>
              <a:t>O</a:t>
            </a:r>
            <a:r>
              <a:rPr lang="en-US" sz="1800" baseline="-25000" dirty="0" smtClean="0">
                <a:solidFill>
                  <a:srgbClr val="000000"/>
                </a:solidFill>
              </a:rPr>
              <a:t>5</a:t>
            </a:r>
            <a:r>
              <a:rPr lang="en-US" sz="1800" dirty="0" smtClean="0">
                <a:solidFill>
                  <a:srgbClr val="000000"/>
                </a:solidFill>
              </a:rPr>
              <a:t>/SiO</a:t>
            </a:r>
            <a:r>
              <a:rPr lang="en-US" sz="1800" baseline="-25000" dirty="0" smtClean="0">
                <a:solidFill>
                  <a:srgbClr val="000000"/>
                </a:solidFill>
              </a:rPr>
              <a:t>2</a:t>
            </a:r>
            <a:endParaRPr lang="en-US" sz="1800" dirty="0" smtClean="0">
              <a:solidFill>
                <a:srgbClr val="000000"/>
              </a:solidFill>
            </a:endParaRPr>
          </a:p>
          <a:p>
            <a:pPr lvl="1"/>
            <a:r>
              <a:rPr lang="en-US" sz="1400" dirty="0" smtClean="0">
                <a:solidFill>
                  <a:srgbClr val="000000"/>
                </a:solidFill>
              </a:rPr>
              <a:t>Reflectivity depends upon type of mirror</a:t>
            </a:r>
          </a:p>
          <a:p>
            <a:pPr lvl="1"/>
            <a:r>
              <a:rPr lang="en-US" sz="1400" dirty="0" smtClean="0">
                <a:solidFill>
                  <a:srgbClr val="000000"/>
                </a:solidFill>
              </a:rPr>
              <a:t>Ultralow absorption (&lt; 0.5 ppm)</a:t>
            </a:r>
            <a:r>
              <a:rPr lang="en-US" sz="1200" dirty="0" smtClean="0">
                <a:solidFill>
                  <a:srgbClr val="000000"/>
                </a:solidFill>
              </a:rPr>
              <a:t> </a:t>
            </a:r>
            <a:endParaRPr lang="en-US" sz="1200" dirty="0">
              <a:solidFill>
                <a:srgbClr val="000000"/>
              </a:solidFill>
            </a:endParaRPr>
          </a:p>
        </p:txBody>
      </p:sp>
      <p:sp>
        <p:nvSpPr>
          <p:cNvPr id="4" name="Slide Number Placeholder 3"/>
          <p:cNvSpPr>
            <a:spLocks noGrp="1"/>
          </p:cNvSpPr>
          <p:nvPr>
            <p:ph type="sldNum" sz="quarter" idx="11"/>
          </p:nvPr>
        </p:nvSpPr>
        <p:spPr/>
        <p:txBody>
          <a:bodyPr/>
          <a:lstStyle/>
          <a:p>
            <a:pPr>
              <a:defRPr/>
            </a:pPr>
            <a:fld id="{4703B35A-92CA-9244-943F-6D1BF23D8702}" type="slidenum">
              <a:rPr lang="en-US" smtClean="0"/>
              <a:pPr>
                <a:defRPr/>
              </a:pPr>
              <a:t>10</a:t>
            </a:fld>
            <a:endParaRPr lang="en-US"/>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9243" y="4020191"/>
            <a:ext cx="5068257" cy="2524548"/>
          </a:xfrm>
          <a:prstGeom prst="rect">
            <a:avLst/>
          </a:prstGeom>
        </p:spPr>
      </p:pic>
      <p:pic>
        <p:nvPicPr>
          <p:cNvPr id="6" name="Picture 10"/>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99746" y="1233904"/>
            <a:ext cx="2255253" cy="1958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ITM.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972750" y="3362827"/>
            <a:ext cx="2688650" cy="3035933"/>
          </a:xfrm>
          <a:prstGeom prst="rect">
            <a:avLst/>
          </a:prstGeom>
        </p:spPr>
      </p:pic>
    </p:spTree>
    <p:extLst>
      <p:ext uri="{BB962C8B-B14F-4D97-AF65-F5344CB8AC3E}">
        <p14:creationId xmlns:p14="http://schemas.microsoft.com/office/powerpoint/2010/main" val="95849614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Advanced LIGO Suspensions</a:t>
            </a:r>
            <a:endParaRPr lang="en-US" dirty="0"/>
          </a:p>
        </p:txBody>
      </p:sp>
      <p:sp>
        <p:nvSpPr>
          <p:cNvPr id="4" name="Slide Number Placeholder 3"/>
          <p:cNvSpPr>
            <a:spLocks noGrp="1"/>
          </p:cNvSpPr>
          <p:nvPr>
            <p:ph type="sldNum" sz="quarter" idx="11"/>
          </p:nvPr>
        </p:nvSpPr>
        <p:spPr/>
        <p:txBody>
          <a:bodyPr/>
          <a:lstStyle/>
          <a:p>
            <a:pPr>
              <a:defRPr/>
            </a:pPr>
            <a:fld id="{4703B35A-92CA-9244-943F-6D1BF23D8702}" type="slidenum">
              <a:rPr lang="en-US" smtClean="0"/>
              <a:pPr>
                <a:defRPr/>
              </a:pPr>
              <a:t>11</a:t>
            </a:fld>
            <a:endParaRPr lang="en-US"/>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77169" y="2073884"/>
            <a:ext cx="3725723" cy="2913174"/>
          </a:xfrm>
          <a:prstGeom prst="rect">
            <a:avLst/>
          </a:prstGeom>
        </p:spPr>
      </p:pic>
      <p:pic>
        <p:nvPicPr>
          <p:cNvPr id="7" name="Picture 6" descr="SUS-cqg507871f8_h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4079"/>
            <a:ext cx="5316042" cy="3580050"/>
          </a:xfrm>
          <a:prstGeom prst="rect">
            <a:avLst/>
          </a:prstGeom>
        </p:spPr>
      </p:pic>
      <p:sp>
        <p:nvSpPr>
          <p:cNvPr id="5" name="TextBox 4"/>
          <p:cNvSpPr txBox="1"/>
          <p:nvPr/>
        </p:nvSpPr>
        <p:spPr>
          <a:xfrm>
            <a:off x="5791338" y="1199835"/>
            <a:ext cx="2722999" cy="923330"/>
          </a:xfrm>
          <a:prstGeom prst="rect">
            <a:avLst/>
          </a:prstGeom>
          <a:noFill/>
        </p:spPr>
        <p:txBody>
          <a:bodyPr wrap="none" rtlCol="0">
            <a:spAutoFit/>
          </a:bodyPr>
          <a:lstStyle/>
          <a:p>
            <a:pPr algn="ctr"/>
            <a:r>
              <a:rPr lang="en-US" sz="1800" i="1" u="sng" dirty="0" smtClean="0">
                <a:solidFill>
                  <a:srgbClr val="000000"/>
                </a:solidFill>
              </a:rPr>
              <a:t>Force </a:t>
            </a:r>
            <a:r>
              <a:rPr lang="en-US" sz="1800" i="1" u="sng" dirty="0" smtClean="0">
                <a:solidFill>
                  <a:srgbClr val="000000"/>
                </a:solidFill>
                <a:sym typeface="Wingdings"/>
              </a:rPr>
              <a:t> Displacement </a:t>
            </a:r>
          </a:p>
          <a:p>
            <a:pPr algn="ctr"/>
            <a:r>
              <a:rPr lang="en-US" sz="1800" i="1" u="sng" dirty="0" smtClean="0">
                <a:solidFill>
                  <a:srgbClr val="000000"/>
                </a:solidFill>
                <a:sym typeface="Wingdings"/>
              </a:rPr>
              <a:t>Transfer Function</a:t>
            </a:r>
          </a:p>
          <a:p>
            <a:pPr algn="ctr"/>
            <a:r>
              <a:rPr lang="en-US" sz="1800" dirty="0" smtClean="0">
                <a:solidFill>
                  <a:srgbClr val="000000"/>
                </a:solidFill>
                <a:sym typeface="Wingdings"/>
              </a:rPr>
              <a:t>Model vs. Measured </a:t>
            </a:r>
            <a:endParaRPr lang="en-US" sz="1800" dirty="0">
              <a:solidFill>
                <a:srgbClr val="000000"/>
              </a:solidFill>
            </a:endParaRPr>
          </a:p>
        </p:txBody>
      </p:sp>
      <p:pic>
        <p:nvPicPr>
          <p:cNvPr id="9" name="Picture 8" descr="ITM_weld.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51343" y="5350001"/>
            <a:ext cx="1332640" cy="999963"/>
          </a:xfrm>
          <a:prstGeom prst="rect">
            <a:avLst/>
          </a:prstGeom>
        </p:spPr>
      </p:pic>
      <p:pic>
        <p:nvPicPr>
          <p:cNvPr id="10" name="Picture 6"/>
          <p:cNvPicPr>
            <a:picLocks noChangeAspect="1"/>
          </p:cNvPicPr>
          <p:nvPr/>
        </p:nvPicPr>
        <p:blipFill>
          <a:blip r:embed="rId5" cstate="screen">
            <a:extLst>
              <a:ext uri="{28A0092B-C50C-407E-A947-70E740481C1C}">
                <a14:useLocalDpi xmlns:a14="http://schemas.microsoft.com/office/drawing/2010/main"/>
              </a:ext>
            </a:extLst>
          </a:blip>
          <a:srcRect l="-8476"/>
          <a:stretch>
            <a:fillRect/>
          </a:stretch>
        </p:blipFill>
        <p:spPr bwMode="auto">
          <a:xfrm>
            <a:off x="5429190" y="5324058"/>
            <a:ext cx="1538097" cy="1025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6"/>
          <a:stretch>
            <a:fillRect/>
          </a:stretch>
        </p:blipFill>
        <p:spPr>
          <a:xfrm>
            <a:off x="1394190" y="1187582"/>
            <a:ext cx="1074117" cy="1419637"/>
          </a:xfrm>
          <a:prstGeom prst="rect">
            <a:avLst/>
          </a:prstGeom>
        </p:spPr>
      </p:pic>
      <p:sp>
        <p:nvSpPr>
          <p:cNvPr id="3" name="TextBox 2"/>
          <p:cNvSpPr txBox="1"/>
          <p:nvPr/>
        </p:nvSpPr>
        <p:spPr>
          <a:xfrm>
            <a:off x="164624" y="1657915"/>
            <a:ext cx="1295998" cy="400110"/>
          </a:xfrm>
          <a:prstGeom prst="rect">
            <a:avLst/>
          </a:prstGeom>
          <a:noFill/>
        </p:spPr>
        <p:txBody>
          <a:bodyPr wrap="none" rtlCol="0">
            <a:spAutoFit/>
          </a:bodyPr>
          <a:lstStyle/>
          <a:p>
            <a:r>
              <a:rPr lang="en-US" sz="2000" dirty="0" smtClean="0"/>
              <a:t>Concept:</a:t>
            </a:r>
            <a:endParaRPr lang="en-US" sz="2000" dirty="0"/>
          </a:p>
        </p:txBody>
      </p:sp>
      <p:sp>
        <p:nvSpPr>
          <p:cNvPr id="12" name="TextBox 11"/>
          <p:cNvSpPr txBox="1"/>
          <p:nvPr/>
        </p:nvSpPr>
        <p:spPr>
          <a:xfrm>
            <a:off x="0" y="2762734"/>
            <a:ext cx="2165376" cy="400110"/>
          </a:xfrm>
          <a:prstGeom prst="rect">
            <a:avLst/>
          </a:prstGeom>
          <a:noFill/>
        </p:spPr>
        <p:txBody>
          <a:bodyPr wrap="none" rtlCol="0">
            <a:spAutoFit/>
          </a:bodyPr>
          <a:lstStyle/>
          <a:p>
            <a:r>
              <a:rPr lang="en-US" sz="2000" dirty="0" smtClean="0"/>
              <a:t>Implementation:</a:t>
            </a:r>
            <a:endParaRPr lang="en-US" sz="2000" dirty="0"/>
          </a:p>
        </p:txBody>
      </p:sp>
      <p:pic>
        <p:nvPicPr>
          <p:cNvPr id="13" name="Picture 12" descr="latex-image-1.pdf"/>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610472" y="1485677"/>
            <a:ext cx="2689051" cy="948280"/>
          </a:xfrm>
          <a:prstGeom prst="rect">
            <a:avLst/>
          </a:prstGeom>
        </p:spPr>
      </p:pic>
      <p:cxnSp>
        <p:nvCxnSpPr>
          <p:cNvPr id="14" name="Straight Connector 13"/>
          <p:cNvCxnSpPr/>
          <p:nvPr/>
        </p:nvCxnSpPr>
        <p:spPr bwMode="auto">
          <a:xfrm flipV="1">
            <a:off x="0" y="2716156"/>
            <a:ext cx="5326773" cy="2"/>
          </a:xfrm>
          <a:prstGeom prst="line">
            <a:avLst/>
          </a:prstGeom>
          <a:solidFill>
            <a:schemeClr val="accent1"/>
          </a:solidFill>
          <a:ln w="38100" cap="flat" cmpd="sng" algn="ctr">
            <a:solidFill>
              <a:srgbClr val="000000"/>
            </a:solidFill>
            <a:prstDash val="sysDash"/>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 name="Straight Connector 15"/>
          <p:cNvCxnSpPr/>
          <p:nvPr/>
        </p:nvCxnSpPr>
        <p:spPr bwMode="auto">
          <a:xfrm>
            <a:off x="5303254" y="1128792"/>
            <a:ext cx="1" cy="4103630"/>
          </a:xfrm>
          <a:prstGeom prst="line">
            <a:avLst/>
          </a:prstGeom>
          <a:solidFill>
            <a:schemeClr val="accent1"/>
          </a:solidFill>
          <a:ln w="38100" cap="flat" cmpd="sng" algn="ctr">
            <a:solidFill>
              <a:srgbClr val="000000"/>
            </a:solidFill>
            <a:prstDash val="sysDash"/>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1" name="Straight Connector 20"/>
          <p:cNvCxnSpPr/>
          <p:nvPr/>
        </p:nvCxnSpPr>
        <p:spPr bwMode="auto">
          <a:xfrm>
            <a:off x="5326308" y="5196691"/>
            <a:ext cx="3817692" cy="456"/>
          </a:xfrm>
          <a:prstGeom prst="line">
            <a:avLst/>
          </a:prstGeom>
          <a:solidFill>
            <a:schemeClr val="accent1"/>
          </a:solidFill>
          <a:ln w="38100" cap="flat" cmpd="sng" algn="ctr">
            <a:solidFill>
              <a:srgbClr val="000000"/>
            </a:solidFill>
            <a:prstDash val="sysDash"/>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3" name="TextBox 22"/>
          <p:cNvSpPr txBox="1"/>
          <p:nvPr/>
        </p:nvSpPr>
        <p:spPr>
          <a:xfrm>
            <a:off x="5714817" y="6337698"/>
            <a:ext cx="1390124" cy="369332"/>
          </a:xfrm>
          <a:prstGeom prst="rect">
            <a:avLst/>
          </a:prstGeom>
          <a:noFill/>
        </p:spPr>
        <p:txBody>
          <a:bodyPr wrap="none" rtlCol="0">
            <a:spAutoFit/>
          </a:bodyPr>
          <a:lstStyle/>
          <a:p>
            <a:r>
              <a:rPr lang="en-US" sz="1800" dirty="0" smtClean="0"/>
              <a:t>Upper ‘ear’</a:t>
            </a:r>
          </a:p>
        </p:txBody>
      </p:sp>
      <p:sp>
        <p:nvSpPr>
          <p:cNvPr id="24" name="TextBox 23"/>
          <p:cNvSpPr txBox="1"/>
          <p:nvPr/>
        </p:nvSpPr>
        <p:spPr>
          <a:xfrm>
            <a:off x="7207730" y="6337242"/>
            <a:ext cx="1402948" cy="369332"/>
          </a:xfrm>
          <a:prstGeom prst="rect">
            <a:avLst/>
          </a:prstGeom>
          <a:noFill/>
        </p:spPr>
        <p:txBody>
          <a:bodyPr wrap="none" rtlCol="0">
            <a:spAutoFit/>
          </a:bodyPr>
          <a:lstStyle/>
          <a:p>
            <a:r>
              <a:rPr lang="en-US" sz="1800" dirty="0" smtClean="0"/>
              <a:t>Lower ‘ear’</a:t>
            </a:r>
          </a:p>
        </p:txBody>
      </p:sp>
    </p:spTree>
    <p:extLst>
      <p:ext uri="{BB962C8B-B14F-4D97-AF65-F5344CB8AC3E}">
        <p14:creationId xmlns:p14="http://schemas.microsoft.com/office/powerpoint/2010/main" val="1856704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8"/>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06423" y="1915437"/>
            <a:ext cx="6137577" cy="4191001"/>
          </a:xfrm>
          <a:prstGeom prst="rect">
            <a:avLst/>
          </a:prstGeom>
          <a:solidFill>
            <a:schemeClr val="bg1">
              <a:alpha val="75000"/>
            </a:schemeClr>
          </a:solidFill>
          <a:ln>
            <a:noFill/>
          </a:ln>
          <a:effectLst/>
          <a:extLst/>
        </p:spPr>
      </p:pic>
      <p:sp>
        <p:nvSpPr>
          <p:cNvPr id="2" name="Title 1"/>
          <p:cNvSpPr>
            <a:spLocks noGrp="1"/>
          </p:cNvSpPr>
          <p:nvPr>
            <p:ph type="title"/>
          </p:nvPr>
        </p:nvSpPr>
        <p:spPr>
          <a:xfrm>
            <a:off x="1454150" y="-71438"/>
            <a:ext cx="7532820" cy="1143001"/>
          </a:xfrm>
        </p:spPr>
        <p:txBody>
          <a:bodyPr/>
          <a:lstStyle/>
          <a:p>
            <a:pPr>
              <a:defRPr/>
            </a:pPr>
            <a:r>
              <a:rPr lang="en-US" sz="3200" dirty="0" smtClean="0"/>
              <a:t>Precision Interferometry = Understanding Measurement Noises </a:t>
            </a:r>
            <a:endParaRPr lang="en-US" sz="3200" dirty="0"/>
          </a:p>
        </p:txBody>
      </p:sp>
      <p:sp>
        <p:nvSpPr>
          <p:cNvPr id="4" name="Slide Number Placeholder 3"/>
          <p:cNvSpPr>
            <a:spLocks noGrp="1"/>
          </p:cNvSpPr>
          <p:nvPr>
            <p:ph type="sldNum" sz="quarter" idx="11"/>
          </p:nvPr>
        </p:nvSpPr>
        <p:spPr/>
        <p:txBody>
          <a:bodyPr/>
          <a:lstStyle/>
          <a:p>
            <a:pPr>
              <a:defRPr/>
            </a:pPr>
            <a:fld id="{B5032D6D-2F8A-514C-BC61-8875414392D9}" type="slidenum">
              <a:rPr lang="en-US" smtClean="0"/>
              <a:pPr>
                <a:defRPr/>
              </a:pPr>
              <a:t>12</a:t>
            </a:fld>
            <a:endParaRPr lang="en-US"/>
          </a:p>
        </p:txBody>
      </p:sp>
      <p:grpSp>
        <p:nvGrpSpPr>
          <p:cNvPr id="14" name="Group 13"/>
          <p:cNvGrpSpPr>
            <a:grpSpLocks/>
          </p:cNvGrpSpPr>
          <p:nvPr/>
        </p:nvGrpSpPr>
        <p:grpSpPr bwMode="auto">
          <a:xfrm>
            <a:off x="4224149" y="2140086"/>
            <a:ext cx="3894453" cy="2368893"/>
            <a:chOff x="2322022" y="2043968"/>
            <a:chExt cx="4211548" cy="2513700"/>
          </a:xfrm>
        </p:grpSpPr>
        <p:sp>
          <p:nvSpPr>
            <p:cNvPr id="75781" name="TextBox 2"/>
            <p:cNvSpPr txBox="1">
              <a:spLocks noChangeArrowheads="1"/>
            </p:cNvSpPr>
            <p:nvPr/>
          </p:nvSpPr>
          <p:spPr bwMode="auto">
            <a:xfrm>
              <a:off x="4974650" y="3413402"/>
              <a:ext cx="1558920" cy="685840"/>
            </a:xfrm>
            <a:prstGeom prst="rect">
              <a:avLst/>
            </a:prstGeom>
            <a:solidFill>
              <a:schemeClr val="bg1"/>
            </a:solidFill>
            <a:ln w="38100">
              <a:solidFill>
                <a:srgbClr val="FF0000"/>
              </a:solidFill>
              <a:miter lim="800000"/>
              <a:headEnd/>
              <a:tailEnd/>
            </a:ln>
          </p:spPr>
          <p:txBody>
            <a:bodyPr wrap="non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sz="1200" dirty="0">
                  <a:solidFill>
                    <a:srgbClr val="FF0000"/>
                  </a:solidFill>
                </a:rPr>
                <a:t>Photon </a:t>
              </a:r>
              <a:r>
                <a:rPr lang="en-US" sz="1200" dirty="0" smtClean="0">
                  <a:solidFill>
                    <a:srgbClr val="FF0000"/>
                  </a:solidFill>
                </a:rPr>
                <a:t>Statistics</a:t>
              </a:r>
            </a:p>
            <a:p>
              <a:r>
                <a:rPr lang="en-US" sz="1200" dirty="0" smtClean="0">
                  <a:solidFill>
                    <a:srgbClr val="FF0000"/>
                  </a:solidFill>
                </a:rPr>
                <a:t>Shot Noise</a:t>
              </a:r>
              <a:endParaRPr lang="en-US" sz="1200" dirty="0">
                <a:solidFill>
                  <a:srgbClr val="FF0000"/>
                </a:solidFill>
              </a:endParaRPr>
            </a:p>
            <a:p>
              <a:r>
                <a:rPr lang="en-US" sz="1200" dirty="0">
                  <a:solidFill>
                    <a:srgbClr val="FF0000"/>
                  </a:solidFill>
                  <a:sym typeface="Wingdings" charset="0"/>
                </a:rPr>
                <a:t> </a:t>
              </a:r>
              <a:r>
                <a:rPr lang="en-US" sz="1200" dirty="0" smtClean="0">
                  <a:solidFill>
                    <a:srgbClr val="FF0000"/>
                  </a:solidFill>
                  <a:sym typeface="Wingdings" charset="0"/>
                </a:rPr>
                <a:t>SNR </a:t>
              </a:r>
              <a:r>
                <a:rPr lang="en-US" sz="1200" dirty="0">
                  <a:solidFill>
                    <a:srgbClr val="FF0000"/>
                  </a:solidFill>
                  <a:sym typeface="Wingdings" charset="0"/>
                </a:rPr>
                <a:t>~ </a:t>
              </a:r>
              <a:r>
                <a:rPr lang="en-US" sz="1200" dirty="0" smtClean="0">
                  <a:solidFill>
                    <a:srgbClr val="FF0000"/>
                  </a:solidFill>
                  <a:sym typeface="Wingdings" charset="0"/>
                </a:rPr>
                <a:t>√</a:t>
              </a:r>
              <a:r>
                <a:rPr lang="en-US" sz="1200" dirty="0" err="1">
                  <a:solidFill>
                    <a:srgbClr val="FF0000"/>
                  </a:solidFill>
                  <a:sym typeface="Wingdings" charset="0"/>
                </a:rPr>
                <a:t>P</a:t>
              </a:r>
              <a:r>
                <a:rPr lang="en-US" sz="1200" baseline="-25000" dirty="0" err="1">
                  <a:solidFill>
                    <a:srgbClr val="FF0000"/>
                  </a:solidFill>
                  <a:sym typeface="Wingdings" charset="0"/>
                </a:rPr>
                <a:t>Laser</a:t>
              </a:r>
              <a:endParaRPr lang="en-US" sz="1200" dirty="0">
                <a:solidFill>
                  <a:srgbClr val="FF0000"/>
                </a:solidFill>
              </a:endParaRPr>
            </a:p>
          </p:txBody>
        </p:sp>
        <p:cxnSp>
          <p:nvCxnSpPr>
            <p:cNvPr id="6" name="Straight Arrow Connector 5"/>
            <p:cNvCxnSpPr>
              <a:stCxn id="75781" idx="2"/>
            </p:cNvCxnSpPr>
            <p:nvPr/>
          </p:nvCxnSpPr>
          <p:spPr bwMode="auto">
            <a:xfrm>
              <a:off x="5754110" y="4099243"/>
              <a:ext cx="649987" cy="167869"/>
            </a:xfrm>
            <a:prstGeom prst="straightConnector1">
              <a:avLst/>
            </a:prstGeom>
            <a:solidFill>
              <a:schemeClr val="accent1"/>
            </a:solidFill>
            <a:ln w="38100" cap="flat" cmpd="sng" algn="ctr">
              <a:solidFill>
                <a:srgbClr val="FF0000"/>
              </a:solidFill>
              <a:prstDash val="solid"/>
              <a:round/>
              <a:headEnd type="none" w="sm" len="sm"/>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9" name="TextBox 8"/>
            <p:cNvSpPr txBox="1"/>
            <p:nvPr/>
          </p:nvSpPr>
          <p:spPr>
            <a:xfrm>
              <a:off x="2322022" y="2043968"/>
              <a:ext cx="1716478" cy="685840"/>
            </a:xfrm>
            <a:prstGeom prst="rect">
              <a:avLst/>
            </a:prstGeom>
            <a:solidFill>
              <a:schemeClr val="bg1"/>
            </a:solidFill>
            <a:ln w="38100" cmpd="sng">
              <a:solidFill>
                <a:srgbClr val="FF0000"/>
              </a:solidFill>
            </a:ln>
          </p:spPr>
          <p:txBody>
            <a:bodyPr wrap="none">
              <a:spAutoFit/>
            </a:bodyPr>
            <a:lstStyle/>
            <a:p>
              <a:pPr>
                <a:defRPr/>
              </a:pPr>
              <a:r>
                <a:rPr lang="en-US" sz="1200" dirty="0">
                  <a:solidFill>
                    <a:srgbClr val="FF0000"/>
                  </a:solidFill>
                </a:rPr>
                <a:t>Photon </a:t>
              </a:r>
              <a:r>
                <a:rPr lang="en-US" sz="1200" dirty="0" smtClean="0">
                  <a:solidFill>
                    <a:srgbClr val="FF0000"/>
                  </a:solidFill>
                </a:rPr>
                <a:t>Statistics</a:t>
              </a:r>
            </a:p>
            <a:p>
              <a:pPr>
                <a:defRPr/>
              </a:pPr>
              <a:r>
                <a:rPr lang="en-US" sz="1200" dirty="0" smtClean="0">
                  <a:solidFill>
                    <a:srgbClr val="FF0000"/>
                  </a:solidFill>
                </a:rPr>
                <a:t>Radiation Pressure</a:t>
              </a:r>
              <a:endParaRPr lang="en-US" sz="1200" dirty="0">
                <a:solidFill>
                  <a:srgbClr val="FF0000"/>
                </a:solidFill>
              </a:endParaRPr>
            </a:p>
            <a:p>
              <a:pPr marL="285750" indent="-285750">
                <a:buFont typeface="Wingdings" charset="0"/>
                <a:buChar char="à"/>
                <a:defRPr/>
              </a:pPr>
              <a:r>
                <a:rPr lang="en-US" sz="1200" dirty="0">
                  <a:solidFill>
                    <a:srgbClr val="FF0000"/>
                  </a:solidFill>
                  <a:sym typeface="Wingdings"/>
                </a:rPr>
                <a:t>SNR ~ </a:t>
              </a:r>
              <a:r>
                <a:rPr lang="en-US" sz="1200" dirty="0" smtClean="0">
                  <a:solidFill>
                    <a:srgbClr val="FF0000"/>
                  </a:solidFill>
                  <a:sym typeface="Wingdings"/>
                </a:rPr>
                <a:t>1/√</a:t>
              </a:r>
              <a:r>
                <a:rPr lang="en-US" sz="1200" dirty="0" err="1">
                  <a:solidFill>
                    <a:srgbClr val="FF0000"/>
                  </a:solidFill>
                  <a:sym typeface="Wingdings"/>
                </a:rPr>
                <a:t>P</a:t>
              </a:r>
              <a:r>
                <a:rPr lang="en-US" sz="1200" baseline="-25000" dirty="0" err="1">
                  <a:solidFill>
                    <a:srgbClr val="FF0000"/>
                  </a:solidFill>
                  <a:sym typeface="Wingdings"/>
                </a:rPr>
                <a:t>Laser</a:t>
              </a:r>
              <a:endParaRPr lang="en-US" sz="1200" dirty="0">
                <a:solidFill>
                  <a:srgbClr val="FF0000"/>
                </a:solidFill>
                <a:sym typeface="Wingdings"/>
              </a:endParaRPr>
            </a:p>
          </p:txBody>
        </p:sp>
        <p:cxnSp>
          <p:nvCxnSpPr>
            <p:cNvPr id="10" name="Straight Arrow Connector 9"/>
            <p:cNvCxnSpPr/>
            <p:nvPr/>
          </p:nvCxnSpPr>
          <p:spPr bwMode="auto">
            <a:xfrm flipH="1">
              <a:off x="2794402" y="2745023"/>
              <a:ext cx="605721" cy="848996"/>
            </a:xfrm>
            <a:prstGeom prst="straightConnector1">
              <a:avLst/>
            </a:prstGeom>
            <a:solidFill>
              <a:schemeClr val="accent1"/>
            </a:solidFill>
            <a:ln w="38100" cap="flat" cmpd="sng" algn="ctr">
              <a:solidFill>
                <a:srgbClr val="FF0000"/>
              </a:solidFill>
              <a:prstDash val="solid"/>
              <a:round/>
              <a:headEnd type="none" w="sm" len="sm"/>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75785" name="TextBox 11"/>
            <p:cNvSpPr txBox="1">
              <a:spLocks noChangeArrowheads="1"/>
            </p:cNvSpPr>
            <p:nvPr/>
          </p:nvSpPr>
          <p:spPr bwMode="auto">
            <a:xfrm>
              <a:off x="3512931" y="3185003"/>
              <a:ext cx="1143198" cy="685840"/>
            </a:xfrm>
            <a:prstGeom prst="rect">
              <a:avLst/>
            </a:prstGeom>
            <a:solidFill>
              <a:schemeClr val="bg1"/>
            </a:solidFill>
            <a:ln w="38100">
              <a:solidFill>
                <a:srgbClr val="FF0000"/>
              </a:solidFill>
              <a:miter lim="800000"/>
              <a:headEnd/>
              <a:tailEnd/>
            </a:ln>
          </p:spPr>
          <p:txBody>
            <a:bodyPr wrap="non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sz="1200" dirty="0">
                  <a:solidFill>
                    <a:srgbClr val="FF0000"/>
                  </a:solidFill>
                </a:rPr>
                <a:t>Dissipative</a:t>
              </a:r>
            </a:p>
            <a:p>
              <a:r>
                <a:rPr lang="en-US" sz="1200" dirty="0" smtClean="0">
                  <a:solidFill>
                    <a:srgbClr val="FF0000"/>
                  </a:solidFill>
                </a:rPr>
                <a:t>Dynamics</a:t>
              </a:r>
            </a:p>
            <a:p>
              <a:r>
                <a:rPr lang="en-US" sz="1200" dirty="0" smtClean="0">
                  <a:solidFill>
                    <a:srgbClr val="FF0000"/>
                  </a:solidFill>
                </a:rPr>
                <a:t>‘</a:t>
              </a:r>
              <a:r>
                <a:rPr lang="en-US" sz="1200" dirty="0" err="1" smtClean="0">
                  <a:solidFill>
                    <a:srgbClr val="FF0000"/>
                  </a:solidFill>
                </a:rPr>
                <a:t>kT</a:t>
              </a:r>
              <a:r>
                <a:rPr lang="en-US" sz="1200" dirty="0" smtClean="0">
                  <a:solidFill>
                    <a:srgbClr val="FF0000"/>
                  </a:solidFill>
                </a:rPr>
                <a:t> physics’</a:t>
              </a:r>
              <a:endParaRPr lang="en-US" sz="1200" dirty="0">
                <a:solidFill>
                  <a:srgbClr val="FF0000"/>
                </a:solidFill>
              </a:endParaRPr>
            </a:p>
          </p:txBody>
        </p:sp>
        <p:cxnSp>
          <p:nvCxnSpPr>
            <p:cNvPr id="13" name="Straight Arrow Connector 12"/>
            <p:cNvCxnSpPr/>
            <p:nvPr/>
          </p:nvCxnSpPr>
          <p:spPr bwMode="auto">
            <a:xfrm flipH="1">
              <a:off x="3577953" y="3895782"/>
              <a:ext cx="516028" cy="661886"/>
            </a:xfrm>
            <a:prstGeom prst="straightConnector1">
              <a:avLst/>
            </a:prstGeom>
            <a:solidFill>
              <a:schemeClr val="accent1"/>
            </a:solidFill>
            <a:ln w="38100" cap="flat" cmpd="sng" algn="ctr">
              <a:solidFill>
                <a:srgbClr val="FF0000"/>
              </a:solidFill>
              <a:prstDash val="solid"/>
              <a:round/>
              <a:headEnd type="none" w="sm" len="sm"/>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12" name="Text Box 6"/>
          <p:cNvSpPr txBox="1">
            <a:spLocks noChangeArrowheads="1"/>
          </p:cNvSpPr>
          <p:nvPr/>
        </p:nvSpPr>
        <p:spPr bwMode="auto">
          <a:xfrm>
            <a:off x="211744" y="1321154"/>
            <a:ext cx="2942098" cy="4759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nSpc>
                <a:spcPct val="130000"/>
              </a:lnSpc>
              <a:defRPr/>
            </a:pPr>
            <a:r>
              <a:rPr lang="en-US" sz="1800" dirty="0">
                <a:solidFill>
                  <a:schemeClr val="tx2"/>
                </a:solidFill>
                <a:latin typeface="Helvetica" charset="0"/>
              </a:rPr>
              <a:t>Fundamental </a:t>
            </a:r>
            <a:r>
              <a:rPr lang="en-US" sz="1800" dirty="0" smtClean="0">
                <a:solidFill>
                  <a:schemeClr val="tx2"/>
                </a:solidFill>
                <a:latin typeface="Helvetica" charset="0"/>
              </a:rPr>
              <a:t>Noises: </a:t>
            </a:r>
          </a:p>
          <a:p>
            <a:pPr marL="400050" indent="-400050">
              <a:lnSpc>
                <a:spcPct val="130000"/>
              </a:lnSpc>
              <a:buAutoNum type="romanUcPeriod"/>
              <a:defRPr/>
            </a:pPr>
            <a:r>
              <a:rPr lang="en-US" sz="1800" i="1" dirty="0" smtClean="0">
                <a:solidFill>
                  <a:schemeClr val="tx2"/>
                </a:solidFill>
                <a:latin typeface="Helvetica" charset="0"/>
              </a:rPr>
              <a:t>Displacement </a:t>
            </a:r>
            <a:r>
              <a:rPr lang="en-US" sz="1800" i="1" dirty="0">
                <a:solidFill>
                  <a:schemeClr val="tx2"/>
                </a:solidFill>
                <a:latin typeface="Helvetica" charset="0"/>
              </a:rPr>
              <a:t>N</a:t>
            </a:r>
            <a:r>
              <a:rPr lang="en-US" sz="1800" i="1" dirty="0" smtClean="0">
                <a:solidFill>
                  <a:schemeClr val="tx2"/>
                </a:solidFill>
                <a:latin typeface="Helvetica" charset="0"/>
              </a:rPr>
              <a:t>oises</a:t>
            </a:r>
            <a:r>
              <a:rPr lang="en-US" sz="1800" dirty="0" smtClean="0">
                <a:solidFill>
                  <a:schemeClr val="tx2"/>
                </a:solidFill>
                <a:latin typeface="Helvetica" charset="0"/>
              </a:rPr>
              <a:t> </a:t>
            </a:r>
          </a:p>
          <a:p>
            <a:pPr>
              <a:lnSpc>
                <a:spcPct val="130000"/>
              </a:lnSpc>
              <a:defRPr/>
            </a:pPr>
            <a:r>
              <a:rPr lang="en-US" sz="1800" dirty="0" smtClean="0">
                <a:solidFill>
                  <a:schemeClr val="tx2"/>
                </a:solidFill>
                <a:latin typeface="Helvetica" charset="0"/>
                <a:sym typeface="Wingdings"/>
              </a:rPr>
              <a:t></a:t>
            </a:r>
            <a:r>
              <a:rPr lang="en-US" sz="1800" dirty="0">
                <a:solidFill>
                  <a:schemeClr val="tx2"/>
                </a:solidFill>
                <a:latin typeface="Helvetica" charset="0"/>
                <a:sym typeface="Wingdings"/>
              </a:rPr>
              <a:t> </a:t>
            </a:r>
            <a:r>
              <a:rPr lang="en-US" sz="1800" dirty="0" smtClean="0">
                <a:solidFill>
                  <a:schemeClr val="tx2"/>
                </a:solidFill>
                <a:latin typeface="Symbol" charset="2"/>
                <a:cs typeface="Symbol" charset="2"/>
              </a:rPr>
              <a:t>D</a:t>
            </a:r>
            <a:r>
              <a:rPr lang="en-US" sz="1800" dirty="0" smtClean="0">
                <a:solidFill>
                  <a:schemeClr val="tx2"/>
                </a:solidFill>
                <a:latin typeface="Helvetica" charset="0"/>
              </a:rPr>
              <a:t>L</a:t>
            </a:r>
            <a:r>
              <a:rPr lang="en-US" sz="1800" dirty="0">
                <a:solidFill>
                  <a:schemeClr val="tx2"/>
                </a:solidFill>
                <a:latin typeface="Helvetica" charset="0"/>
              </a:rPr>
              <a:t>(f)</a:t>
            </a:r>
          </a:p>
          <a:p>
            <a:pPr lvl="1">
              <a:lnSpc>
                <a:spcPct val="130000"/>
              </a:lnSpc>
              <a:buFontTx/>
              <a:buChar char="•"/>
              <a:defRPr/>
            </a:pPr>
            <a:r>
              <a:rPr lang="en-US" sz="1800" b="0" dirty="0">
                <a:solidFill>
                  <a:schemeClr val="tx2"/>
                </a:solidFill>
                <a:latin typeface="Helvetica" charset="0"/>
              </a:rPr>
              <a:t> Seismic noise</a:t>
            </a:r>
          </a:p>
          <a:p>
            <a:pPr lvl="1">
              <a:lnSpc>
                <a:spcPct val="130000"/>
              </a:lnSpc>
              <a:buFontTx/>
              <a:buChar char="•"/>
              <a:defRPr/>
            </a:pPr>
            <a:r>
              <a:rPr lang="en-US" sz="1800" b="0" dirty="0">
                <a:solidFill>
                  <a:schemeClr val="tx2"/>
                </a:solidFill>
                <a:latin typeface="Helvetica" charset="0"/>
              </a:rPr>
              <a:t> Radiation </a:t>
            </a:r>
            <a:r>
              <a:rPr lang="en-US" sz="1800" b="0" dirty="0" smtClean="0">
                <a:solidFill>
                  <a:schemeClr val="tx2"/>
                </a:solidFill>
                <a:latin typeface="Helvetica" charset="0"/>
              </a:rPr>
              <a:t>Pressure</a:t>
            </a:r>
          </a:p>
          <a:p>
            <a:pPr lvl="1">
              <a:lnSpc>
                <a:spcPct val="130000"/>
              </a:lnSpc>
              <a:buFontTx/>
              <a:buChar char="•"/>
              <a:defRPr/>
            </a:pPr>
            <a:r>
              <a:rPr lang="en-US" sz="1800" b="0" dirty="0" smtClean="0">
                <a:solidFill>
                  <a:schemeClr val="tx2"/>
                </a:solidFill>
                <a:latin typeface="Helvetica" charset="0"/>
              </a:rPr>
              <a:t>Thermal </a:t>
            </a:r>
            <a:r>
              <a:rPr lang="en-US" sz="1800" b="0" dirty="0">
                <a:solidFill>
                  <a:schemeClr val="tx2"/>
                </a:solidFill>
                <a:latin typeface="Helvetica" charset="0"/>
              </a:rPr>
              <a:t>noise</a:t>
            </a:r>
          </a:p>
          <a:p>
            <a:pPr lvl="2">
              <a:lnSpc>
                <a:spcPct val="130000"/>
              </a:lnSpc>
              <a:buFontTx/>
              <a:buChar char="•"/>
              <a:defRPr/>
            </a:pPr>
            <a:r>
              <a:rPr lang="en-US" sz="1800" b="0" dirty="0">
                <a:solidFill>
                  <a:schemeClr val="tx2"/>
                </a:solidFill>
                <a:latin typeface="Helvetica" charset="0"/>
              </a:rPr>
              <a:t> Suspensions</a:t>
            </a:r>
          </a:p>
          <a:p>
            <a:pPr lvl="2">
              <a:lnSpc>
                <a:spcPct val="130000"/>
              </a:lnSpc>
              <a:buFontTx/>
              <a:buChar char="•"/>
              <a:defRPr/>
            </a:pPr>
            <a:r>
              <a:rPr lang="en-US" sz="1800" b="0" dirty="0">
                <a:solidFill>
                  <a:schemeClr val="tx2"/>
                </a:solidFill>
                <a:latin typeface="Helvetica" charset="0"/>
              </a:rPr>
              <a:t> Optics</a:t>
            </a:r>
          </a:p>
          <a:p>
            <a:pPr>
              <a:lnSpc>
                <a:spcPct val="130000"/>
              </a:lnSpc>
              <a:buFontTx/>
              <a:buChar char="•"/>
              <a:defRPr/>
            </a:pPr>
            <a:r>
              <a:rPr lang="en-US" sz="1800" dirty="0">
                <a:solidFill>
                  <a:schemeClr val="tx2"/>
                </a:solidFill>
                <a:latin typeface="Helvetica" charset="0"/>
              </a:rPr>
              <a:t> </a:t>
            </a:r>
            <a:r>
              <a:rPr lang="en-US" sz="1800" i="1" dirty="0">
                <a:solidFill>
                  <a:schemeClr val="tx2"/>
                </a:solidFill>
                <a:latin typeface="Helvetica" charset="0"/>
              </a:rPr>
              <a:t>Sensing </a:t>
            </a:r>
            <a:r>
              <a:rPr lang="en-US" sz="1800" i="1" dirty="0" smtClean="0">
                <a:solidFill>
                  <a:schemeClr val="tx2"/>
                </a:solidFill>
                <a:latin typeface="Helvetica" charset="0"/>
              </a:rPr>
              <a:t>Noises </a:t>
            </a:r>
          </a:p>
          <a:p>
            <a:pPr>
              <a:lnSpc>
                <a:spcPct val="130000"/>
              </a:lnSpc>
              <a:defRPr/>
            </a:pPr>
            <a:r>
              <a:rPr lang="en-US" sz="1800" dirty="0" smtClean="0">
                <a:solidFill>
                  <a:schemeClr val="tx2"/>
                </a:solidFill>
                <a:latin typeface="Helvetica" charset="0"/>
                <a:sym typeface="Wingdings"/>
              </a:rPr>
              <a:t></a:t>
            </a:r>
            <a:r>
              <a:rPr lang="en-US" sz="1800" dirty="0">
                <a:solidFill>
                  <a:schemeClr val="tx2"/>
                </a:solidFill>
                <a:latin typeface="Helvetica" charset="0"/>
                <a:sym typeface="Wingdings"/>
              </a:rPr>
              <a:t> </a:t>
            </a:r>
            <a:r>
              <a:rPr lang="en-US" sz="1800" dirty="0" err="1" smtClean="0">
                <a:solidFill>
                  <a:schemeClr val="tx2"/>
                </a:solidFill>
                <a:latin typeface="Symbol" charset="2"/>
                <a:cs typeface="Symbol" charset="2"/>
              </a:rPr>
              <a:t>D</a:t>
            </a:r>
            <a:r>
              <a:rPr lang="en-US" sz="1800" dirty="0" err="1" smtClean="0">
                <a:solidFill>
                  <a:schemeClr val="tx2"/>
                </a:solidFill>
                <a:latin typeface="Helvetica" charset="0"/>
              </a:rPr>
              <a:t>t</a:t>
            </a:r>
            <a:r>
              <a:rPr lang="en-US" sz="1800" baseline="-25000" dirty="0" err="1" smtClean="0">
                <a:solidFill>
                  <a:schemeClr val="tx2"/>
                </a:solidFill>
                <a:latin typeface="Helvetica" charset="0"/>
              </a:rPr>
              <a:t>photon</a:t>
            </a:r>
            <a:r>
              <a:rPr lang="en-US" sz="1800" dirty="0" smtClean="0">
                <a:solidFill>
                  <a:schemeClr val="tx2"/>
                </a:solidFill>
                <a:latin typeface="Helvetica" charset="0"/>
              </a:rPr>
              <a:t>(f)</a:t>
            </a:r>
            <a:endParaRPr lang="en-US" sz="1800" dirty="0">
              <a:solidFill>
                <a:schemeClr val="tx2"/>
              </a:solidFill>
              <a:latin typeface="Helvetica" charset="0"/>
            </a:endParaRPr>
          </a:p>
          <a:p>
            <a:pPr lvl="2">
              <a:lnSpc>
                <a:spcPct val="130000"/>
              </a:lnSpc>
              <a:buFontTx/>
              <a:buChar char="•"/>
              <a:defRPr/>
            </a:pPr>
            <a:r>
              <a:rPr lang="en-US" sz="1800" b="0" dirty="0">
                <a:solidFill>
                  <a:schemeClr val="tx2"/>
                </a:solidFill>
                <a:latin typeface="Helvetica" charset="0"/>
              </a:rPr>
              <a:t> Shot </a:t>
            </a:r>
            <a:r>
              <a:rPr lang="en-US" sz="1800" b="0" dirty="0" smtClean="0">
                <a:solidFill>
                  <a:schemeClr val="tx2"/>
                </a:solidFill>
                <a:latin typeface="Helvetica" charset="0"/>
              </a:rPr>
              <a:t>Noise</a:t>
            </a:r>
          </a:p>
          <a:p>
            <a:pPr lvl="2">
              <a:lnSpc>
                <a:spcPct val="130000"/>
              </a:lnSpc>
              <a:buFontTx/>
              <a:buChar char="•"/>
              <a:defRPr/>
            </a:pPr>
            <a:r>
              <a:rPr lang="en-US" sz="1800" b="0" dirty="0" smtClean="0">
                <a:solidFill>
                  <a:schemeClr val="tx2"/>
                </a:solidFill>
                <a:latin typeface="Helvetica" charset="0"/>
              </a:rPr>
              <a:t> Residual Gas</a:t>
            </a:r>
          </a:p>
          <a:p>
            <a:pPr>
              <a:lnSpc>
                <a:spcPct val="130000"/>
              </a:lnSpc>
              <a:buFontTx/>
              <a:buChar char="•"/>
              <a:defRPr/>
            </a:pPr>
            <a:r>
              <a:rPr lang="en-US" sz="1800" i="1" dirty="0" smtClean="0">
                <a:solidFill>
                  <a:schemeClr val="tx2"/>
                </a:solidFill>
                <a:latin typeface="Helvetica" charset="0"/>
              </a:rPr>
              <a:t> Technical Noises</a:t>
            </a:r>
            <a:endParaRPr lang="en-US" sz="1800" b="0" i="1" dirty="0">
              <a:solidFill>
                <a:schemeClr val="tx2"/>
              </a:solidFill>
              <a:latin typeface="Helvetica" charset="0"/>
            </a:endParaRPr>
          </a:p>
        </p:txBody>
      </p:sp>
      <p:sp>
        <p:nvSpPr>
          <p:cNvPr id="3" name="TextBox 2"/>
          <p:cNvSpPr txBox="1"/>
          <p:nvPr/>
        </p:nvSpPr>
        <p:spPr>
          <a:xfrm>
            <a:off x="4823523" y="1355547"/>
            <a:ext cx="3844322" cy="338554"/>
          </a:xfrm>
          <a:prstGeom prst="rect">
            <a:avLst/>
          </a:prstGeom>
          <a:noFill/>
        </p:spPr>
        <p:txBody>
          <a:bodyPr wrap="none" rtlCol="0">
            <a:spAutoFit/>
          </a:bodyPr>
          <a:lstStyle/>
          <a:p>
            <a:r>
              <a:rPr lang="en-US" sz="1600" u="sng" dirty="0" smtClean="0">
                <a:solidFill>
                  <a:schemeClr val="tx2"/>
                </a:solidFill>
              </a:rPr>
              <a:t>Advanced LIGO Design Noise Budget</a:t>
            </a:r>
            <a:endParaRPr lang="en-US" sz="1600" u="sng" dirty="0">
              <a:solidFill>
                <a:schemeClr val="tx2"/>
              </a:solidFill>
            </a:endParaRPr>
          </a:p>
        </p:txBody>
      </p:sp>
      <p:sp>
        <p:nvSpPr>
          <p:cNvPr id="7" name="TextBox 6"/>
          <p:cNvSpPr txBox="1"/>
          <p:nvPr/>
        </p:nvSpPr>
        <p:spPr>
          <a:xfrm>
            <a:off x="305731" y="5984949"/>
            <a:ext cx="2434087" cy="369332"/>
          </a:xfrm>
          <a:prstGeom prst="rect">
            <a:avLst/>
          </a:prstGeom>
          <a:noFill/>
        </p:spPr>
        <p:txBody>
          <a:bodyPr wrap="square" rtlCol="0">
            <a:spAutoFit/>
          </a:bodyPr>
          <a:lstStyle/>
          <a:p>
            <a:r>
              <a:rPr lang="en-US" sz="1800" i="1" dirty="0" smtClean="0">
                <a:solidFill>
                  <a:schemeClr val="tx2"/>
                </a:solidFill>
                <a:latin typeface="Helvetica" charset="0"/>
                <a:sym typeface="Wingdings"/>
              </a:rPr>
              <a:t></a:t>
            </a:r>
            <a:r>
              <a:rPr lang="en-US" sz="1800" b="0" i="1" dirty="0" smtClean="0">
                <a:solidFill>
                  <a:schemeClr val="tx2"/>
                </a:solidFill>
                <a:latin typeface="Helvetica" charset="0"/>
                <a:sym typeface="Wingdings"/>
              </a:rPr>
              <a:t> </a:t>
            </a:r>
            <a:r>
              <a:rPr lang="en-US" sz="1800" i="1" dirty="0" smtClean="0">
                <a:solidFill>
                  <a:schemeClr val="tx2"/>
                </a:solidFill>
                <a:latin typeface="Helvetica" charset="0"/>
              </a:rPr>
              <a:t>Lots </a:t>
            </a:r>
            <a:r>
              <a:rPr lang="en-US" sz="1800" i="1" dirty="0">
                <a:solidFill>
                  <a:schemeClr val="tx2"/>
                </a:solidFill>
                <a:latin typeface="Helvetica" charset="0"/>
              </a:rPr>
              <a:t>of them</a:t>
            </a:r>
            <a:r>
              <a:rPr lang="is-IS" sz="1800" i="1" dirty="0">
                <a:solidFill>
                  <a:schemeClr val="tx2"/>
                </a:solidFill>
                <a:latin typeface="Helvetica" charset="0"/>
              </a:rPr>
              <a:t>…</a:t>
            </a:r>
            <a:endParaRPr lang="en-US" sz="1800" i="1" dirty="0">
              <a:solidFill>
                <a:schemeClr val="tx2"/>
              </a:solidFill>
              <a:latin typeface="Helvetica" charset="0"/>
            </a:endParaRPr>
          </a:p>
        </p:txBody>
      </p:sp>
    </p:spTree>
    <p:extLst>
      <p:ext uri="{BB962C8B-B14F-4D97-AF65-F5344CB8AC3E}">
        <p14:creationId xmlns:p14="http://schemas.microsoft.com/office/powerpoint/2010/main" val="13763171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Advanced LIGO Detector Sensitivity During O1</a:t>
            </a:r>
            <a:endParaRPr lang="en-US" dirty="0"/>
          </a:p>
        </p:txBody>
      </p:sp>
      <p:sp>
        <p:nvSpPr>
          <p:cNvPr id="4" name="Slide Number Placeholder 3"/>
          <p:cNvSpPr>
            <a:spLocks noGrp="1"/>
          </p:cNvSpPr>
          <p:nvPr>
            <p:ph type="sldNum" sz="quarter" idx="11"/>
          </p:nvPr>
        </p:nvSpPr>
        <p:spPr/>
        <p:txBody>
          <a:bodyPr/>
          <a:lstStyle/>
          <a:p>
            <a:pPr>
              <a:defRPr/>
            </a:pPr>
            <a:fld id="{4703B35A-92CA-9244-943F-6D1BF23D8702}" type="slidenum">
              <a:rPr lang="en-US" smtClean="0"/>
              <a:pPr>
                <a:defRPr/>
              </a:pPr>
              <a:t>13</a:t>
            </a:fld>
            <a:endParaRPr lang="en-US"/>
          </a:p>
        </p:txBody>
      </p:sp>
      <p:pic>
        <p:nvPicPr>
          <p:cNvPr id="5" name="Picture 4"/>
          <p:cNvPicPr>
            <a:picLocks noChangeAspect="1"/>
          </p:cNvPicPr>
          <p:nvPr/>
        </p:nvPicPr>
        <p:blipFill>
          <a:blip r:embed="rId2"/>
          <a:stretch>
            <a:fillRect/>
          </a:stretch>
        </p:blipFill>
        <p:spPr>
          <a:xfrm>
            <a:off x="479778" y="1126067"/>
            <a:ext cx="7943292" cy="5026378"/>
          </a:xfrm>
          <a:prstGeom prst="rect">
            <a:avLst/>
          </a:prstGeom>
        </p:spPr>
      </p:pic>
      <p:sp>
        <p:nvSpPr>
          <p:cNvPr id="7" name="Rectangle 7"/>
          <p:cNvSpPr>
            <a:spLocks noChangeArrowheads="1"/>
          </p:cNvSpPr>
          <p:nvPr/>
        </p:nvSpPr>
        <p:spPr bwMode="auto">
          <a:xfrm>
            <a:off x="2181633" y="6220019"/>
            <a:ext cx="6293557" cy="430887"/>
          </a:xfrm>
          <a:prstGeom prst="rect">
            <a:avLst/>
          </a:prstGeom>
          <a:solidFill>
            <a:srgbClr val="618FFD"/>
          </a:solidFill>
          <a:ln w="9525">
            <a:noFill/>
            <a:miter lim="800000"/>
            <a:headEnd/>
            <a:tailEnd/>
          </a:ln>
        </p:spPr>
        <p:txBody>
          <a:bodyPr wrap="square">
            <a:spAutoFit/>
          </a:bodyPr>
          <a:lstStyle/>
          <a:p>
            <a:r>
              <a:rPr lang="en-US" sz="1100" b="0" dirty="0" smtClean="0">
                <a:solidFill>
                  <a:srgbClr val="000000"/>
                </a:solidFill>
              </a:rPr>
              <a:t>Abbott, et al. ,LIGO </a:t>
            </a:r>
            <a:r>
              <a:rPr lang="en-US" sz="1100" b="0" dirty="0">
                <a:solidFill>
                  <a:srgbClr val="000000"/>
                </a:solidFill>
              </a:rPr>
              <a:t>Scientific Collaboration and Virgo Collaboration, “GW150914: The Advanced LIGO Detectors in the Era of First </a:t>
            </a:r>
            <a:r>
              <a:rPr lang="en-US" sz="1100" b="0" dirty="0" smtClean="0">
                <a:solidFill>
                  <a:srgbClr val="000000"/>
                </a:solidFill>
              </a:rPr>
              <a:t>Discoveries”, </a:t>
            </a:r>
            <a:r>
              <a:rPr lang="sk-SK" sz="1100" b="0" dirty="0">
                <a:solidFill>
                  <a:srgbClr val="000000"/>
                </a:solidFill>
              </a:rPr>
              <a:t>Phys. Rev. Lett. </a:t>
            </a:r>
            <a:r>
              <a:rPr lang="sk-SK" sz="1100" dirty="0">
                <a:solidFill>
                  <a:srgbClr val="000000"/>
                </a:solidFill>
              </a:rPr>
              <a:t>116</a:t>
            </a:r>
            <a:r>
              <a:rPr lang="sk-SK" sz="1100" b="0" dirty="0">
                <a:solidFill>
                  <a:srgbClr val="000000"/>
                </a:solidFill>
              </a:rPr>
              <a:t>, </a:t>
            </a:r>
            <a:r>
              <a:rPr lang="sk-SK" sz="1100" b="0" dirty="0" smtClean="0">
                <a:solidFill>
                  <a:srgbClr val="000000"/>
                </a:solidFill>
              </a:rPr>
              <a:t>131103 (2016).</a:t>
            </a:r>
            <a:endParaRPr lang="en-US" sz="1100" dirty="0"/>
          </a:p>
        </p:txBody>
      </p:sp>
    </p:spTree>
    <p:extLst>
      <p:ext uri="{BB962C8B-B14F-4D97-AF65-F5344CB8AC3E}">
        <p14:creationId xmlns:p14="http://schemas.microsoft.com/office/powerpoint/2010/main" val="331117934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1746"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40" tIns="45720" rIns="91440" bIns="45720" numCol="1" anchor="t" anchorCtr="0" compatLnSpc="1">
            <a:prstTxWarp prst="textNoShape">
              <a:avLst/>
            </a:prstTxWarp>
          </a:bodyPr>
          <a:lstStyle/>
          <a:p>
            <a:pPr marL="0" indent="0" algn="ctr">
              <a:buNone/>
            </a:pPr>
            <a:endParaRPr lang="en-US" sz="3600" i="1" dirty="0" smtClean="0">
              <a:solidFill>
                <a:srgbClr val="000000"/>
              </a:solidFill>
              <a:latin typeface="Helvetica" charset="0"/>
              <a:ea typeface="ＭＳ Ｐゴシック" charset="0"/>
            </a:endParaRPr>
          </a:p>
          <a:p>
            <a:pPr marL="0" indent="0" algn="ctr">
              <a:buNone/>
            </a:pPr>
            <a:r>
              <a:rPr lang="en-US" sz="3600" i="1" dirty="0" smtClean="0">
                <a:solidFill>
                  <a:srgbClr val="000000"/>
                </a:solidFill>
                <a:effectLst>
                  <a:outerShdw blurRad="50800" dist="38100" dir="2700000" algn="tl" rotWithShape="0">
                    <a:srgbClr val="000000">
                      <a:alpha val="43000"/>
                    </a:srgbClr>
                  </a:outerShdw>
                </a:effectLst>
                <a:latin typeface="Helvetica" charset="0"/>
                <a:ea typeface="ＭＳ Ｐゴシック" charset="0"/>
              </a:rPr>
              <a:t>The First Gravitational Wave Detections</a:t>
            </a:r>
            <a:endParaRPr lang="en-US" sz="3600" i="1" dirty="0">
              <a:solidFill>
                <a:srgbClr val="000000"/>
              </a:solidFill>
              <a:effectLst>
                <a:outerShdw blurRad="50800" dist="38100" dir="2700000" algn="tl" rotWithShape="0">
                  <a:srgbClr val="000000">
                    <a:alpha val="43000"/>
                  </a:srgbClr>
                </a:outerShdw>
              </a:effectLst>
              <a:latin typeface="Helvetica" charset="0"/>
              <a:ea typeface="ＭＳ Ｐゴシック" charset="0"/>
            </a:endParaRPr>
          </a:p>
        </p:txBody>
      </p:sp>
      <p:sp>
        <p:nvSpPr>
          <p:cNvPr id="4" name="Slide Number Placeholder 3"/>
          <p:cNvSpPr>
            <a:spLocks noGrp="1"/>
          </p:cNvSpPr>
          <p:nvPr>
            <p:ph type="sldNum" sz="quarter" idx="11"/>
          </p:nvPr>
        </p:nvSpPr>
        <p:spPr/>
        <p:txBody>
          <a:bodyPr/>
          <a:lstStyle/>
          <a:p>
            <a:pPr>
              <a:defRPr/>
            </a:pPr>
            <a:fld id="{1FB9B027-EB77-9849-9E2C-8D7A6A6D8778}" type="slidenum">
              <a:rPr lang="en-US" smtClean="0"/>
              <a:pPr>
                <a:defRPr/>
              </a:pPr>
              <a:t>14</a:t>
            </a:fld>
            <a:endParaRPr lang="en-US"/>
          </a:p>
        </p:txBody>
      </p:sp>
    </p:spTree>
    <p:extLst>
      <p:ext uri="{BB962C8B-B14F-4D97-AF65-F5344CB8AC3E}">
        <p14:creationId xmlns:p14="http://schemas.microsoft.com/office/powerpoint/2010/main" val="366351853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4703B35A-92CA-9244-943F-6D1BF23D8702}" type="slidenum">
              <a:rPr lang="en-US" smtClean="0"/>
              <a:pPr>
                <a:defRPr/>
              </a:pPr>
              <a:t>15</a:t>
            </a:fld>
            <a:endParaRPr lang="en-US"/>
          </a:p>
        </p:txBody>
      </p:sp>
      <p:pic>
        <p:nvPicPr>
          <p:cNvPr id="5" name="Picture 4" descr="612.fu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259" y="0"/>
            <a:ext cx="6455693" cy="8350752"/>
          </a:xfrm>
          <a:prstGeom prst="rect">
            <a:avLst/>
          </a:prstGeom>
        </p:spPr>
      </p:pic>
      <p:sp>
        <p:nvSpPr>
          <p:cNvPr id="6" name="Rectangle 5"/>
          <p:cNvSpPr/>
          <p:nvPr/>
        </p:nvSpPr>
        <p:spPr>
          <a:xfrm>
            <a:off x="7111540" y="4728220"/>
            <a:ext cx="2032460" cy="307777"/>
          </a:xfrm>
          <a:prstGeom prst="rect">
            <a:avLst/>
          </a:prstGeom>
        </p:spPr>
        <p:txBody>
          <a:bodyPr wrap="none">
            <a:spAutoFit/>
          </a:bodyPr>
          <a:lstStyle/>
          <a:p>
            <a:r>
              <a:rPr lang="fr-FR" i="1" dirty="0">
                <a:solidFill>
                  <a:schemeClr val="tx2"/>
                </a:solidFill>
              </a:rPr>
              <a:t>Science </a:t>
            </a:r>
            <a:r>
              <a:rPr lang="fr-FR" dirty="0">
                <a:solidFill>
                  <a:schemeClr val="tx2"/>
                </a:solidFill>
              </a:rPr>
              <a:t> 30 </a:t>
            </a:r>
            <a:r>
              <a:rPr lang="fr-FR" dirty="0" err="1">
                <a:solidFill>
                  <a:schemeClr val="tx2"/>
                </a:solidFill>
              </a:rPr>
              <a:t>Apr</a:t>
            </a:r>
            <a:r>
              <a:rPr lang="fr-FR" dirty="0">
                <a:solidFill>
                  <a:schemeClr val="tx2"/>
                </a:solidFill>
              </a:rPr>
              <a:t> </a:t>
            </a:r>
            <a:r>
              <a:rPr lang="fr-FR" dirty="0" smtClean="0">
                <a:solidFill>
                  <a:schemeClr val="tx2"/>
                </a:solidFill>
              </a:rPr>
              <a:t>1993</a:t>
            </a:r>
            <a:endParaRPr lang="en-US" dirty="0">
              <a:solidFill>
                <a:schemeClr val="tx2"/>
              </a:solidFill>
            </a:endParaRPr>
          </a:p>
        </p:txBody>
      </p:sp>
    </p:spTree>
    <p:extLst>
      <p:ext uri="{BB962C8B-B14F-4D97-AF65-F5344CB8AC3E}">
        <p14:creationId xmlns:p14="http://schemas.microsoft.com/office/powerpoint/2010/main" val="265592548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err="1" smtClean="0"/>
              <a:t>asd</a:t>
            </a:r>
            <a:endParaRPr lang="en-US" dirty="0"/>
          </a:p>
        </p:txBody>
      </p:sp>
      <p:sp>
        <p:nvSpPr>
          <p:cNvPr id="29" name="Rectangle 28"/>
          <p:cNvSpPr/>
          <p:nvPr/>
        </p:nvSpPr>
        <p:spPr bwMode="auto">
          <a:xfrm>
            <a:off x="1" y="0"/>
            <a:ext cx="9144000" cy="6858000"/>
          </a:xfrm>
          <a:prstGeom prst="rect">
            <a:avLst/>
          </a:prstGeom>
          <a:solidFill>
            <a:srgbClr val="000000"/>
          </a:solidFill>
          <a:ln w="12700" cap="flat" cmpd="sng" algn="ctr">
            <a:no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a typeface="ＭＳ Ｐゴシック" charset="0"/>
            </a:endParaRPr>
          </a:p>
        </p:txBody>
      </p:sp>
      <p:sp>
        <p:nvSpPr>
          <p:cNvPr id="5" name="Slide Number Placeholder 4"/>
          <p:cNvSpPr>
            <a:spLocks noGrp="1"/>
          </p:cNvSpPr>
          <p:nvPr>
            <p:ph type="sldNum" sz="quarter" idx="4294967295"/>
          </p:nvPr>
        </p:nvSpPr>
        <p:spPr>
          <a:xfrm>
            <a:off x="6553200" y="6248400"/>
            <a:ext cx="1905000" cy="457200"/>
          </a:xfrm>
          <a:prstGeom prst="rect">
            <a:avLst/>
          </a:prstGeom>
        </p:spPr>
        <p:txBody>
          <a:bodyPr/>
          <a:lstStyle/>
          <a:p>
            <a:fld id="{BC290627-2641-D545-B7DC-1C11A5781944}" type="slidenum">
              <a:rPr lang="en-US" smtClean="0"/>
              <a:pPr/>
              <a:t>16</a:t>
            </a:fld>
            <a:endParaRPr lang="en-US"/>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06500" y="128830"/>
            <a:ext cx="6232207" cy="1203828"/>
          </a:xfrm>
          <a:prstGeom prst="rect">
            <a:avLst/>
          </a:prstGeom>
          <a:ln>
            <a:solidFill>
              <a:srgbClr val="114FFB"/>
            </a:solidFill>
          </a:ln>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06728" y="512763"/>
            <a:ext cx="6208689" cy="1213810"/>
          </a:xfrm>
          <a:prstGeom prst="rect">
            <a:avLst/>
          </a:prstGeom>
          <a:ln>
            <a:solidFill>
              <a:srgbClr val="114FFB"/>
            </a:solidFill>
          </a:ln>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3132" y="935360"/>
            <a:ext cx="6643768" cy="1443556"/>
          </a:xfrm>
          <a:prstGeom prst="rect">
            <a:avLst/>
          </a:prstGeom>
          <a:ln>
            <a:solidFill>
              <a:schemeClr val="tx1"/>
            </a:solidFill>
          </a:ln>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58269" y="1302794"/>
            <a:ext cx="6396831" cy="1262606"/>
          </a:xfrm>
          <a:prstGeom prst="rect">
            <a:avLst/>
          </a:prstGeom>
          <a:ln>
            <a:solidFill>
              <a:srgbClr val="114FFB"/>
            </a:solidFill>
          </a:ln>
        </p:spPr>
      </p:pic>
      <p:pic>
        <p:nvPicPr>
          <p:cNvPr id="11" name="Picture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4800" y="1661665"/>
            <a:ext cx="6679045" cy="1278231"/>
          </a:xfrm>
          <a:prstGeom prst="rect">
            <a:avLst/>
          </a:prstGeom>
          <a:ln>
            <a:solidFill>
              <a:srgbClr val="114FFB"/>
            </a:solidFill>
          </a:ln>
        </p:spPr>
      </p:pic>
      <p:pic>
        <p:nvPicPr>
          <p:cNvPr id="12" name="Picture 1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40300" y="1873250"/>
            <a:ext cx="3717270" cy="1358900"/>
          </a:xfrm>
          <a:prstGeom prst="rect">
            <a:avLst/>
          </a:prstGeom>
          <a:ln>
            <a:solidFill>
              <a:srgbClr val="114FFB"/>
            </a:solidFill>
          </a:ln>
        </p:spPr>
      </p:pic>
      <p:pic>
        <p:nvPicPr>
          <p:cNvPr id="23" name="Picture 22"/>
          <p:cNvPicPr>
            <a:picLocks noChangeAspect="1"/>
          </p:cNvPicPr>
          <p:nvPr/>
        </p:nvPicPr>
        <p:blipFill>
          <a:blip r:embed="rId9"/>
          <a:stretch>
            <a:fillRect/>
          </a:stretch>
        </p:blipFill>
        <p:spPr>
          <a:xfrm>
            <a:off x="-374188" y="2229088"/>
            <a:ext cx="7067088" cy="1288812"/>
          </a:xfrm>
          <a:prstGeom prst="rect">
            <a:avLst/>
          </a:prstGeom>
          <a:ln>
            <a:solidFill>
              <a:srgbClr val="114FFB"/>
            </a:solidFill>
          </a:ln>
        </p:spPr>
      </p:pic>
      <p:pic>
        <p:nvPicPr>
          <p:cNvPr id="13" name="Picture 1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088176" y="2592972"/>
            <a:ext cx="6055824" cy="1124953"/>
          </a:xfrm>
          <a:prstGeom prst="rect">
            <a:avLst/>
          </a:prstGeom>
          <a:ln>
            <a:solidFill>
              <a:srgbClr val="114FFB"/>
            </a:solidFill>
          </a:ln>
        </p:spPr>
      </p:pic>
      <p:pic>
        <p:nvPicPr>
          <p:cNvPr id="15" name="Picture 14"/>
          <p:cNvPicPr>
            <a:picLocks noChangeAspect="1"/>
          </p:cNvPicPr>
          <p:nvPr/>
        </p:nvPicPr>
        <p:blipFill>
          <a:blip r:embed="rId11"/>
          <a:stretch>
            <a:fillRect/>
          </a:stretch>
        </p:blipFill>
        <p:spPr>
          <a:xfrm>
            <a:off x="1587500" y="2963562"/>
            <a:ext cx="6839259" cy="1106165"/>
          </a:xfrm>
          <a:prstGeom prst="rect">
            <a:avLst/>
          </a:prstGeom>
          <a:ln>
            <a:solidFill>
              <a:srgbClr val="114FFB"/>
            </a:solidFill>
          </a:ln>
        </p:spPr>
      </p:pic>
      <p:pic>
        <p:nvPicPr>
          <p:cNvPr id="16" name="Picture 1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8300" y="3341261"/>
            <a:ext cx="6208689" cy="1089878"/>
          </a:xfrm>
          <a:prstGeom prst="rect">
            <a:avLst/>
          </a:prstGeom>
          <a:ln>
            <a:solidFill>
              <a:srgbClr val="114FFB"/>
            </a:solidFill>
          </a:ln>
        </p:spPr>
      </p:pic>
      <p:pic>
        <p:nvPicPr>
          <p:cNvPr id="24" name="Picture 23"/>
          <p:cNvPicPr>
            <a:picLocks noChangeAspect="1"/>
          </p:cNvPicPr>
          <p:nvPr/>
        </p:nvPicPr>
        <p:blipFill>
          <a:blip r:embed="rId13"/>
          <a:stretch>
            <a:fillRect/>
          </a:stretch>
        </p:blipFill>
        <p:spPr>
          <a:xfrm>
            <a:off x="2140986" y="3666537"/>
            <a:ext cx="7003014" cy="1141595"/>
          </a:xfrm>
          <a:prstGeom prst="rect">
            <a:avLst/>
          </a:prstGeom>
          <a:ln>
            <a:solidFill>
              <a:srgbClr val="114FFB"/>
            </a:solidFill>
          </a:ln>
        </p:spPr>
      </p:pic>
      <p:pic>
        <p:nvPicPr>
          <p:cNvPr id="27" name="Picture 26"/>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0" y="3879943"/>
            <a:ext cx="4132338" cy="1656852"/>
          </a:xfrm>
          <a:prstGeom prst="rect">
            <a:avLst/>
          </a:prstGeom>
          <a:ln>
            <a:solidFill>
              <a:srgbClr val="114FFB"/>
            </a:solidFill>
          </a:ln>
        </p:spPr>
      </p:pic>
      <p:pic>
        <p:nvPicPr>
          <p:cNvPr id="19" name="Picture 18"/>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876516" y="3930884"/>
            <a:ext cx="6267484" cy="1231885"/>
          </a:xfrm>
          <a:prstGeom prst="rect">
            <a:avLst/>
          </a:prstGeom>
          <a:ln>
            <a:solidFill>
              <a:srgbClr val="114FFB"/>
            </a:solidFill>
          </a:ln>
        </p:spPr>
      </p:pic>
      <p:pic>
        <p:nvPicPr>
          <p:cNvPr id="28" name="Picture 27"/>
          <p:cNvPicPr>
            <a:picLocks noChangeAspect="1"/>
          </p:cNvPicPr>
          <p:nvPr/>
        </p:nvPicPr>
        <p:blipFill>
          <a:blip r:embed="rId16"/>
          <a:stretch>
            <a:fillRect/>
          </a:stretch>
        </p:blipFill>
        <p:spPr>
          <a:xfrm>
            <a:off x="-195338" y="4371473"/>
            <a:ext cx="7015238" cy="1163053"/>
          </a:xfrm>
          <a:prstGeom prst="rect">
            <a:avLst/>
          </a:prstGeom>
          <a:ln>
            <a:solidFill>
              <a:srgbClr val="114FFB"/>
            </a:solidFill>
          </a:ln>
        </p:spPr>
      </p:pic>
      <p:pic>
        <p:nvPicPr>
          <p:cNvPr id="26" name="Picture 25"/>
          <p:cNvPicPr>
            <a:picLocks noChangeAspect="1"/>
          </p:cNvPicPr>
          <p:nvPr/>
        </p:nvPicPr>
        <p:blipFill>
          <a:blip r:embed="rId17"/>
          <a:stretch>
            <a:fillRect/>
          </a:stretch>
        </p:blipFill>
        <p:spPr>
          <a:xfrm>
            <a:off x="1802190" y="4632085"/>
            <a:ext cx="7341810" cy="1227790"/>
          </a:xfrm>
          <a:prstGeom prst="rect">
            <a:avLst/>
          </a:prstGeom>
          <a:ln>
            <a:solidFill>
              <a:srgbClr val="114FFB"/>
            </a:solidFill>
          </a:ln>
        </p:spPr>
      </p:pic>
      <p:pic>
        <p:nvPicPr>
          <p:cNvPr id="30" name="Picture 29"/>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0" y="4876800"/>
            <a:ext cx="6894286" cy="1388035"/>
          </a:xfrm>
          <a:prstGeom prst="rect">
            <a:avLst/>
          </a:prstGeom>
          <a:ln>
            <a:solidFill>
              <a:schemeClr val="tx1"/>
            </a:solidFill>
          </a:ln>
        </p:spPr>
      </p:pic>
      <p:pic>
        <p:nvPicPr>
          <p:cNvPr id="25" name="Picture 24"/>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3277810" y="5035852"/>
            <a:ext cx="5866190" cy="907984"/>
          </a:xfrm>
          <a:prstGeom prst="rect">
            <a:avLst/>
          </a:prstGeom>
          <a:ln>
            <a:solidFill>
              <a:srgbClr val="114FFB"/>
            </a:solidFill>
          </a:ln>
        </p:spPr>
      </p:pic>
      <p:pic>
        <p:nvPicPr>
          <p:cNvPr id="21" name="Picture 20"/>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0" y="5356788"/>
            <a:ext cx="6288452" cy="1392636"/>
          </a:xfrm>
          <a:prstGeom prst="rect">
            <a:avLst/>
          </a:prstGeom>
          <a:ln>
            <a:solidFill>
              <a:srgbClr val="114FFB"/>
            </a:solidFill>
          </a:ln>
        </p:spPr>
      </p:pic>
      <p:pic>
        <p:nvPicPr>
          <p:cNvPr id="17" name="Picture 16"/>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4587685" y="5403108"/>
            <a:ext cx="4556315" cy="1454892"/>
          </a:xfrm>
          <a:prstGeom prst="rect">
            <a:avLst/>
          </a:prstGeom>
          <a:ln>
            <a:solidFill>
              <a:srgbClr val="114FFB"/>
            </a:solidFill>
          </a:ln>
        </p:spPr>
      </p:pic>
      <p:pic>
        <p:nvPicPr>
          <p:cNvPr id="22" name="Picture 21"/>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88900" y="1291271"/>
            <a:ext cx="6690803" cy="1201058"/>
          </a:xfrm>
          <a:prstGeom prst="rect">
            <a:avLst/>
          </a:prstGeom>
          <a:ln>
            <a:solidFill>
              <a:srgbClr val="114FFB"/>
            </a:solidFill>
          </a:ln>
        </p:spPr>
      </p:pic>
      <p:pic>
        <p:nvPicPr>
          <p:cNvPr id="20" name="Picture 19"/>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3924300" y="2857852"/>
            <a:ext cx="5079837" cy="1095737"/>
          </a:xfrm>
          <a:prstGeom prst="rect">
            <a:avLst/>
          </a:prstGeom>
          <a:ln>
            <a:solidFill>
              <a:srgbClr val="114FFB"/>
            </a:solidFill>
          </a:ln>
        </p:spPr>
      </p:pic>
      <p:pic>
        <p:nvPicPr>
          <p:cNvPr id="18" name="Picture 17"/>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402048" y="3322779"/>
            <a:ext cx="5439952" cy="1653228"/>
          </a:xfrm>
          <a:prstGeom prst="rect">
            <a:avLst/>
          </a:prstGeom>
          <a:ln>
            <a:solidFill>
              <a:srgbClr val="114FFB"/>
            </a:solidFill>
          </a:ln>
        </p:spPr>
      </p:pic>
      <p:pic>
        <p:nvPicPr>
          <p:cNvPr id="14" name="Picture 13"/>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3337671" y="4509251"/>
            <a:ext cx="5247529" cy="1796253"/>
          </a:xfrm>
          <a:prstGeom prst="rect">
            <a:avLst/>
          </a:prstGeom>
          <a:ln>
            <a:solidFill>
              <a:srgbClr val="114FFB"/>
            </a:solidFill>
          </a:ln>
        </p:spPr>
      </p:pic>
    </p:spTree>
    <p:extLst>
      <p:ext uri="{BB962C8B-B14F-4D97-AF65-F5344CB8AC3E}">
        <p14:creationId xmlns:p14="http://schemas.microsoft.com/office/powerpoint/2010/main" val="16977842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nodeType="after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nodeType="after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ppt_x"/>
                                          </p:val>
                                        </p:tav>
                                        <p:tav tm="100000">
                                          <p:val>
                                            <p:strVal val="#ppt_x"/>
                                          </p:val>
                                        </p:tav>
                                      </p:tavLst>
                                    </p:anim>
                                    <p:anim calcmode="lin" valueType="num">
                                      <p:cBhvr additive="base">
                                        <p:cTn id="43" dur="500" fill="hold"/>
                                        <p:tgtEl>
                                          <p:spTgt spid="13"/>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4" fill="hold" nodeType="after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additive="base">
                                        <p:cTn id="52" dur="500" fill="hold"/>
                                        <p:tgtEl>
                                          <p:spTgt spid="16"/>
                                        </p:tgtEl>
                                        <p:attrNameLst>
                                          <p:attrName>ppt_x</p:attrName>
                                        </p:attrNameLst>
                                      </p:cBhvr>
                                      <p:tavLst>
                                        <p:tav tm="0">
                                          <p:val>
                                            <p:strVal val="#ppt_x"/>
                                          </p:val>
                                        </p:tav>
                                        <p:tav tm="100000">
                                          <p:val>
                                            <p:strVal val="#ppt_x"/>
                                          </p:val>
                                        </p:tav>
                                      </p:tavLst>
                                    </p:anim>
                                    <p:anim calcmode="lin" valueType="num">
                                      <p:cBhvr additive="base">
                                        <p:cTn id="53" dur="500" fill="hold"/>
                                        <p:tgtEl>
                                          <p:spTgt spid="16"/>
                                        </p:tgtEl>
                                        <p:attrNameLst>
                                          <p:attrName>ppt_y</p:attrName>
                                        </p:attrNameLst>
                                      </p:cBhvr>
                                      <p:tavLst>
                                        <p:tav tm="0">
                                          <p:val>
                                            <p:strVal val="1+#ppt_h/2"/>
                                          </p:val>
                                        </p:tav>
                                        <p:tav tm="100000">
                                          <p:val>
                                            <p:strVal val="#ppt_y"/>
                                          </p:val>
                                        </p:tav>
                                      </p:tavLst>
                                    </p:anim>
                                  </p:childTnLst>
                                </p:cTn>
                              </p:par>
                            </p:childTnLst>
                          </p:cTn>
                        </p:par>
                        <p:par>
                          <p:cTn id="54" fill="hold">
                            <p:stCondLst>
                              <p:cond delay="5000"/>
                            </p:stCondLst>
                            <p:childTnLst>
                              <p:par>
                                <p:cTn id="55" presetID="2" presetClass="entr" presetSubtype="4"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additive="base">
                                        <p:cTn id="57" dur="500" fill="hold"/>
                                        <p:tgtEl>
                                          <p:spTgt spid="24"/>
                                        </p:tgtEl>
                                        <p:attrNameLst>
                                          <p:attrName>ppt_x</p:attrName>
                                        </p:attrNameLst>
                                      </p:cBhvr>
                                      <p:tavLst>
                                        <p:tav tm="0">
                                          <p:val>
                                            <p:strVal val="#ppt_x"/>
                                          </p:val>
                                        </p:tav>
                                        <p:tav tm="100000">
                                          <p:val>
                                            <p:strVal val="#ppt_x"/>
                                          </p:val>
                                        </p:tav>
                                      </p:tavLst>
                                    </p:anim>
                                    <p:anim calcmode="lin" valueType="num">
                                      <p:cBhvr additive="base">
                                        <p:cTn id="58" dur="500" fill="hold"/>
                                        <p:tgtEl>
                                          <p:spTgt spid="24"/>
                                        </p:tgtEl>
                                        <p:attrNameLst>
                                          <p:attrName>ppt_y</p:attrName>
                                        </p:attrNameLst>
                                      </p:cBhvr>
                                      <p:tavLst>
                                        <p:tav tm="0">
                                          <p:val>
                                            <p:strVal val="1+#ppt_h/2"/>
                                          </p:val>
                                        </p:tav>
                                        <p:tav tm="100000">
                                          <p:val>
                                            <p:strVal val="#ppt_y"/>
                                          </p:val>
                                        </p:tav>
                                      </p:tavLst>
                                    </p:anim>
                                  </p:childTnLst>
                                </p:cTn>
                              </p:par>
                            </p:childTnLst>
                          </p:cTn>
                        </p:par>
                        <p:par>
                          <p:cTn id="59" fill="hold">
                            <p:stCondLst>
                              <p:cond delay="5500"/>
                            </p:stCondLst>
                            <p:childTnLst>
                              <p:par>
                                <p:cTn id="60" presetID="2" presetClass="entr" presetSubtype="4" fill="hold" nodeType="afterEffect">
                                  <p:stCondLst>
                                    <p:cond delay="0"/>
                                  </p:stCondLst>
                                  <p:childTnLst>
                                    <p:set>
                                      <p:cBhvr>
                                        <p:cTn id="61" dur="1" fill="hold">
                                          <p:stCondLst>
                                            <p:cond delay="0"/>
                                          </p:stCondLst>
                                        </p:cTn>
                                        <p:tgtEl>
                                          <p:spTgt spid="27"/>
                                        </p:tgtEl>
                                        <p:attrNameLst>
                                          <p:attrName>style.visibility</p:attrName>
                                        </p:attrNameLst>
                                      </p:cBhvr>
                                      <p:to>
                                        <p:strVal val="visible"/>
                                      </p:to>
                                    </p:set>
                                    <p:anim calcmode="lin" valueType="num">
                                      <p:cBhvr additive="base">
                                        <p:cTn id="62" dur="500" fill="hold"/>
                                        <p:tgtEl>
                                          <p:spTgt spid="27"/>
                                        </p:tgtEl>
                                        <p:attrNameLst>
                                          <p:attrName>ppt_x</p:attrName>
                                        </p:attrNameLst>
                                      </p:cBhvr>
                                      <p:tavLst>
                                        <p:tav tm="0">
                                          <p:val>
                                            <p:strVal val="#ppt_x"/>
                                          </p:val>
                                        </p:tav>
                                        <p:tav tm="100000">
                                          <p:val>
                                            <p:strVal val="#ppt_x"/>
                                          </p:val>
                                        </p:tav>
                                      </p:tavLst>
                                    </p:anim>
                                    <p:anim calcmode="lin" valueType="num">
                                      <p:cBhvr additive="base">
                                        <p:cTn id="63" dur="500" fill="hold"/>
                                        <p:tgtEl>
                                          <p:spTgt spid="27"/>
                                        </p:tgtEl>
                                        <p:attrNameLst>
                                          <p:attrName>ppt_y</p:attrName>
                                        </p:attrNameLst>
                                      </p:cBhvr>
                                      <p:tavLst>
                                        <p:tav tm="0">
                                          <p:val>
                                            <p:strVal val="1+#ppt_h/2"/>
                                          </p:val>
                                        </p:tav>
                                        <p:tav tm="100000">
                                          <p:val>
                                            <p:strVal val="#ppt_y"/>
                                          </p:val>
                                        </p:tav>
                                      </p:tavLst>
                                    </p:anim>
                                  </p:childTnLst>
                                </p:cTn>
                              </p:par>
                            </p:childTnLst>
                          </p:cTn>
                        </p:par>
                        <p:par>
                          <p:cTn id="64" fill="hold">
                            <p:stCondLst>
                              <p:cond delay="6000"/>
                            </p:stCondLst>
                            <p:childTnLst>
                              <p:par>
                                <p:cTn id="65" presetID="2" presetClass="entr" presetSubtype="4" fill="hold" nodeType="after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additive="base">
                                        <p:cTn id="67" dur="500" fill="hold"/>
                                        <p:tgtEl>
                                          <p:spTgt spid="19"/>
                                        </p:tgtEl>
                                        <p:attrNameLst>
                                          <p:attrName>ppt_x</p:attrName>
                                        </p:attrNameLst>
                                      </p:cBhvr>
                                      <p:tavLst>
                                        <p:tav tm="0">
                                          <p:val>
                                            <p:strVal val="#ppt_x"/>
                                          </p:val>
                                        </p:tav>
                                        <p:tav tm="100000">
                                          <p:val>
                                            <p:strVal val="#ppt_x"/>
                                          </p:val>
                                        </p:tav>
                                      </p:tavLst>
                                    </p:anim>
                                    <p:anim calcmode="lin" valueType="num">
                                      <p:cBhvr additive="base">
                                        <p:cTn id="68" dur="500" fill="hold"/>
                                        <p:tgtEl>
                                          <p:spTgt spid="19"/>
                                        </p:tgtEl>
                                        <p:attrNameLst>
                                          <p:attrName>ppt_y</p:attrName>
                                        </p:attrNameLst>
                                      </p:cBhvr>
                                      <p:tavLst>
                                        <p:tav tm="0">
                                          <p:val>
                                            <p:strVal val="1+#ppt_h/2"/>
                                          </p:val>
                                        </p:tav>
                                        <p:tav tm="100000">
                                          <p:val>
                                            <p:strVal val="#ppt_y"/>
                                          </p:val>
                                        </p:tav>
                                      </p:tavLst>
                                    </p:anim>
                                  </p:childTnLst>
                                </p:cTn>
                              </p:par>
                            </p:childTnLst>
                          </p:cTn>
                        </p:par>
                        <p:par>
                          <p:cTn id="69" fill="hold">
                            <p:stCondLst>
                              <p:cond delay="6500"/>
                            </p:stCondLst>
                            <p:childTnLst>
                              <p:par>
                                <p:cTn id="70" presetID="2" presetClass="entr" presetSubtype="4" fill="hold" nodeType="afterEffect">
                                  <p:stCondLst>
                                    <p:cond delay="0"/>
                                  </p:stCondLst>
                                  <p:childTnLst>
                                    <p:set>
                                      <p:cBhvr>
                                        <p:cTn id="71" dur="1" fill="hold">
                                          <p:stCondLst>
                                            <p:cond delay="0"/>
                                          </p:stCondLst>
                                        </p:cTn>
                                        <p:tgtEl>
                                          <p:spTgt spid="28"/>
                                        </p:tgtEl>
                                        <p:attrNameLst>
                                          <p:attrName>style.visibility</p:attrName>
                                        </p:attrNameLst>
                                      </p:cBhvr>
                                      <p:to>
                                        <p:strVal val="visible"/>
                                      </p:to>
                                    </p:set>
                                    <p:anim calcmode="lin" valueType="num">
                                      <p:cBhvr additive="base">
                                        <p:cTn id="72" dur="500" fill="hold"/>
                                        <p:tgtEl>
                                          <p:spTgt spid="28"/>
                                        </p:tgtEl>
                                        <p:attrNameLst>
                                          <p:attrName>ppt_x</p:attrName>
                                        </p:attrNameLst>
                                      </p:cBhvr>
                                      <p:tavLst>
                                        <p:tav tm="0">
                                          <p:val>
                                            <p:strVal val="#ppt_x"/>
                                          </p:val>
                                        </p:tav>
                                        <p:tav tm="100000">
                                          <p:val>
                                            <p:strVal val="#ppt_x"/>
                                          </p:val>
                                        </p:tav>
                                      </p:tavLst>
                                    </p:anim>
                                    <p:anim calcmode="lin" valueType="num">
                                      <p:cBhvr additive="base">
                                        <p:cTn id="73" dur="500" fill="hold"/>
                                        <p:tgtEl>
                                          <p:spTgt spid="28"/>
                                        </p:tgtEl>
                                        <p:attrNameLst>
                                          <p:attrName>ppt_y</p:attrName>
                                        </p:attrNameLst>
                                      </p:cBhvr>
                                      <p:tavLst>
                                        <p:tav tm="0">
                                          <p:val>
                                            <p:strVal val="1+#ppt_h/2"/>
                                          </p:val>
                                        </p:tav>
                                        <p:tav tm="100000">
                                          <p:val>
                                            <p:strVal val="#ppt_y"/>
                                          </p:val>
                                        </p:tav>
                                      </p:tavLst>
                                    </p:anim>
                                  </p:childTnLst>
                                </p:cTn>
                              </p:par>
                            </p:childTnLst>
                          </p:cTn>
                        </p:par>
                        <p:par>
                          <p:cTn id="74" fill="hold">
                            <p:stCondLst>
                              <p:cond delay="7000"/>
                            </p:stCondLst>
                            <p:childTnLst>
                              <p:par>
                                <p:cTn id="75" presetID="2" presetClass="entr" presetSubtype="4" fill="hold" nodeType="after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additive="base">
                                        <p:cTn id="77" dur="500" fill="hold"/>
                                        <p:tgtEl>
                                          <p:spTgt spid="26"/>
                                        </p:tgtEl>
                                        <p:attrNameLst>
                                          <p:attrName>ppt_x</p:attrName>
                                        </p:attrNameLst>
                                      </p:cBhvr>
                                      <p:tavLst>
                                        <p:tav tm="0">
                                          <p:val>
                                            <p:strVal val="#ppt_x"/>
                                          </p:val>
                                        </p:tav>
                                        <p:tav tm="100000">
                                          <p:val>
                                            <p:strVal val="#ppt_x"/>
                                          </p:val>
                                        </p:tav>
                                      </p:tavLst>
                                    </p:anim>
                                    <p:anim calcmode="lin" valueType="num">
                                      <p:cBhvr additive="base">
                                        <p:cTn id="78" dur="500" fill="hold"/>
                                        <p:tgtEl>
                                          <p:spTgt spid="26"/>
                                        </p:tgtEl>
                                        <p:attrNameLst>
                                          <p:attrName>ppt_y</p:attrName>
                                        </p:attrNameLst>
                                      </p:cBhvr>
                                      <p:tavLst>
                                        <p:tav tm="0">
                                          <p:val>
                                            <p:strVal val="1+#ppt_h/2"/>
                                          </p:val>
                                        </p:tav>
                                        <p:tav tm="100000">
                                          <p:val>
                                            <p:strVal val="#ppt_y"/>
                                          </p:val>
                                        </p:tav>
                                      </p:tavLst>
                                    </p:anim>
                                  </p:childTnLst>
                                </p:cTn>
                              </p:par>
                            </p:childTnLst>
                          </p:cTn>
                        </p:par>
                        <p:par>
                          <p:cTn id="79" fill="hold">
                            <p:stCondLst>
                              <p:cond delay="7500"/>
                            </p:stCondLst>
                            <p:childTnLst>
                              <p:par>
                                <p:cTn id="80" presetID="2" presetClass="entr" presetSubtype="4" fill="hold" nodeType="afterEffect">
                                  <p:stCondLst>
                                    <p:cond delay="0"/>
                                  </p:stCondLst>
                                  <p:childTnLst>
                                    <p:set>
                                      <p:cBhvr>
                                        <p:cTn id="81" dur="1" fill="hold">
                                          <p:stCondLst>
                                            <p:cond delay="0"/>
                                          </p:stCondLst>
                                        </p:cTn>
                                        <p:tgtEl>
                                          <p:spTgt spid="30"/>
                                        </p:tgtEl>
                                        <p:attrNameLst>
                                          <p:attrName>style.visibility</p:attrName>
                                        </p:attrNameLst>
                                      </p:cBhvr>
                                      <p:to>
                                        <p:strVal val="visible"/>
                                      </p:to>
                                    </p:set>
                                    <p:anim calcmode="lin" valueType="num">
                                      <p:cBhvr additive="base">
                                        <p:cTn id="82" dur="500" fill="hold"/>
                                        <p:tgtEl>
                                          <p:spTgt spid="30"/>
                                        </p:tgtEl>
                                        <p:attrNameLst>
                                          <p:attrName>ppt_x</p:attrName>
                                        </p:attrNameLst>
                                      </p:cBhvr>
                                      <p:tavLst>
                                        <p:tav tm="0">
                                          <p:val>
                                            <p:strVal val="#ppt_x"/>
                                          </p:val>
                                        </p:tav>
                                        <p:tav tm="100000">
                                          <p:val>
                                            <p:strVal val="#ppt_x"/>
                                          </p:val>
                                        </p:tav>
                                      </p:tavLst>
                                    </p:anim>
                                    <p:anim calcmode="lin" valueType="num">
                                      <p:cBhvr additive="base">
                                        <p:cTn id="83" dur="500" fill="hold"/>
                                        <p:tgtEl>
                                          <p:spTgt spid="30"/>
                                        </p:tgtEl>
                                        <p:attrNameLst>
                                          <p:attrName>ppt_y</p:attrName>
                                        </p:attrNameLst>
                                      </p:cBhvr>
                                      <p:tavLst>
                                        <p:tav tm="0">
                                          <p:val>
                                            <p:strVal val="1+#ppt_h/2"/>
                                          </p:val>
                                        </p:tav>
                                        <p:tav tm="100000">
                                          <p:val>
                                            <p:strVal val="#ppt_y"/>
                                          </p:val>
                                        </p:tav>
                                      </p:tavLst>
                                    </p:anim>
                                  </p:childTnLst>
                                </p:cTn>
                              </p:par>
                            </p:childTnLst>
                          </p:cTn>
                        </p:par>
                        <p:par>
                          <p:cTn id="84" fill="hold">
                            <p:stCondLst>
                              <p:cond delay="8000"/>
                            </p:stCondLst>
                            <p:childTnLst>
                              <p:par>
                                <p:cTn id="85" presetID="2" presetClass="entr" presetSubtype="4" fill="hold" nodeType="afterEffect">
                                  <p:stCondLst>
                                    <p:cond delay="0"/>
                                  </p:stCondLst>
                                  <p:childTnLst>
                                    <p:set>
                                      <p:cBhvr>
                                        <p:cTn id="86" dur="1" fill="hold">
                                          <p:stCondLst>
                                            <p:cond delay="0"/>
                                          </p:stCondLst>
                                        </p:cTn>
                                        <p:tgtEl>
                                          <p:spTgt spid="25"/>
                                        </p:tgtEl>
                                        <p:attrNameLst>
                                          <p:attrName>style.visibility</p:attrName>
                                        </p:attrNameLst>
                                      </p:cBhvr>
                                      <p:to>
                                        <p:strVal val="visible"/>
                                      </p:to>
                                    </p:set>
                                    <p:anim calcmode="lin" valueType="num">
                                      <p:cBhvr additive="base">
                                        <p:cTn id="87" dur="500" fill="hold"/>
                                        <p:tgtEl>
                                          <p:spTgt spid="25"/>
                                        </p:tgtEl>
                                        <p:attrNameLst>
                                          <p:attrName>ppt_x</p:attrName>
                                        </p:attrNameLst>
                                      </p:cBhvr>
                                      <p:tavLst>
                                        <p:tav tm="0">
                                          <p:val>
                                            <p:strVal val="#ppt_x"/>
                                          </p:val>
                                        </p:tav>
                                        <p:tav tm="100000">
                                          <p:val>
                                            <p:strVal val="#ppt_x"/>
                                          </p:val>
                                        </p:tav>
                                      </p:tavLst>
                                    </p:anim>
                                    <p:anim calcmode="lin" valueType="num">
                                      <p:cBhvr additive="base">
                                        <p:cTn id="88" dur="500" fill="hold"/>
                                        <p:tgtEl>
                                          <p:spTgt spid="25"/>
                                        </p:tgtEl>
                                        <p:attrNameLst>
                                          <p:attrName>ppt_y</p:attrName>
                                        </p:attrNameLst>
                                      </p:cBhvr>
                                      <p:tavLst>
                                        <p:tav tm="0">
                                          <p:val>
                                            <p:strVal val="1+#ppt_h/2"/>
                                          </p:val>
                                        </p:tav>
                                        <p:tav tm="100000">
                                          <p:val>
                                            <p:strVal val="#ppt_y"/>
                                          </p:val>
                                        </p:tav>
                                      </p:tavLst>
                                    </p:anim>
                                  </p:childTnLst>
                                </p:cTn>
                              </p:par>
                            </p:childTnLst>
                          </p:cTn>
                        </p:par>
                        <p:par>
                          <p:cTn id="89" fill="hold">
                            <p:stCondLst>
                              <p:cond delay="8500"/>
                            </p:stCondLst>
                            <p:childTnLst>
                              <p:par>
                                <p:cTn id="90" presetID="2" presetClass="entr" presetSubtype="4" fill="hold" nodeType="afterEffect">
                                  <p:stCondLst>
                                    <p:cond delay="0"/>
                                  </p:stCondLst>
                                  <p:childTnLst>
                                    <p:set>
                                      <p:cBhvr>
                                        <p:cTn id="91" dur="1" fill="hold">
                                          <p:stCondLst>
                                            <p:cond delay="0"/>
                                          </p:stCondLst>
                                        </p:cTn>
                                        <p:tgtEl>
                                          <p:spTgt spid="21"/>
                                        </p:tgtEl>
                                        <p:attrNameLst>
                                          <p:attrName>style.visibility</p:attrName>
                                        </p:attrNameLst>
                                      </p:cBhvr>
                                      <p:to>
                                        <p:strVal val="visible"/>
                                      </p:to>
                                    </p:set>
                                    <p:anim calcmode="lin" valueType="num">
                                      <p:cBhvr additive="base">
                                        <p:cTn id="92" dur="500" fill="hold"/>
                                        <p:tgtEl>
                                          <p:spTgt spid="21"/>
                                        </p:tgtEl>
                                        <p:attrNameLst>
                                          <p:attrName>ppt_x</p:attrName>
                                        </p:attrNameLst>
                                      </p:cBhvr>
                                      <p:tavLst>
                                        <p:tav tm="0">
                                          <p:val>
                                            <p:strVal val="#ppt_x"/>
                                          </p:val>
                                        </p:tav>
                                        <p:tav tm="100000">
                                          <p:val>
                                            <p:strVal val="#ppt_x"/>
                                          </p:val>
                                        </p:tav>
                                      </p:tavLst>
                                    </p:anim>
                                    <p:anim calcmode="lin" valueType="num">
                                      <p:cBhvr additive="base">
                                        <p:cTn id="93" dur="500" fill="hold"/>
                                        <p:tgtEl>
                                          <p:spTgt spid="21"/>
                                        </p:tgtEl>
                                        <p:attrNameLst>
                                          <p:attrName>ppt_y</p:attrName>
                                        </p:attrNameLst>
                                      </p:cBhvr>
                                      <p:tavLst>
                                        <p:tav tm="0">
                                          <p:val>
                                            <p:strVal val="1+#ppt_h/2"/>
                                          </p:val>
                                        </p:tav>
                                        <p:tav tm="100000">
                                          <p:val>
                                            <p:strVal val="#ppt_y"/>
                                          </p:val>
                                        </p:tav>
                                      </p:tavLst>
                                    </p:anim>
                                  </p:childTnLst>
                                </p:cTn>
                              </p:par>
                            </p:childTnLst>
                          </p:cTn>
                        </p:par>
                        <p:par>
                          <p:cTn id="94" fill="hold">
                            <p:stCondLst>
                              <p:cond delay="9000"/>
                            </p:stCondLst>
                            <p:childTnLst>
                              <p:par>
                                <p:cTn id="95" presetID="2" presetClass="entr" presetSubtype="4" fill="hold" nodeType="afterEffect">
                                  <p:stCondLst>
                                    <p:cond delay="0"/>
                                  </p:stCondLst>
                                  <p:childTnLst>
                                    <p:set>
                                      <p:cBhvr>
                                        <p:cTn id="96" dur="1" fill="hold">
                                          <p:stCondLst>
                                            <p:cond delay="0"/>
                                          </p:stCondLst>
                                        </p:cTn>
                                        <p:tgtEl>
                                          <p:spTgt spid="17"/>
                                        </p:tgtEl>
                                        <p:attrNameLst>
                                          <p:attrName>style.visibility</p:attrName>
                                        </p:attrNameLst>
                                      </p:cBhvr>
                                      <p:to>
                                        <p:strVal val="visible"/>
                                      </p:to>
                                    </p:set>
                                    <p:anim calcmode="lin" valueType="num">
                                      <p:cBhvr additive="base">
                                        <p:cTn id="97" dur="500" fill="hold"/>
                                        <p:tgtEl>
                                          <p:spTgt spid="17"/>
                                        </p:tgtEl>
                                        <p:attrNameLst>
                                          <p:attrName>ppt_x</p:attrName>
                                        </p:attrNameLst>
                                      </p:cBhvr>
                                      <p:tavLst>
                                        <p:tav tm="0">
                                          <p:val>
                                            <p:strVal val="#ppt_x"/>
                                          </p:val>
                                        </p:tav>
                                        <p:tav tm="100000">
                                          <p:val>
                                            <p:strVal val="#ppt_x"/>
                                          </p:val>
                                        </p:tav>
                                      </p:tavLst>
                                    </p:anim>
                                    <p:anim calcmode="lin" valueType="num">
                                      <p:cBhvr additive="base">
                                        <p:cTn id="98" dur="500" fill="hold"/>
                                        <p:tgtEl>
                                          <p:spTgt spid="17"/>
                                        </p:tgtEl>
                                        <p:attrNameLst>
                                          <p:attrName>ppt_y</p:attrName>
                                        </p:attrNameLst>
                                      </p:cBhvr>
                                      <p:tavLst>
                                        <p:tav tm="0">
                                          <p:val>
                                            <p:strVal val="1+#ppt_h/2"/>
                                          </p:val>
                                        </p:tav>
                                        <p:tav tm="100000">
                                          <p:val>
                                            <p:strVal val="#ppt_y"/>
                                          </p:val>
                                        </p:tav>
                                      </p:tavLst>
                                    </p:anim>
                                  </p:childTnLst>
                                </p:cTn>
                              </p:par>
                            </p:childTnLst>
                          </p:cTn>
                        </p:par>
                        <p:par>
                          <p:cTn id="99" fill="hold">
                            <p:stCondLst>
                              <p:cond delay="9500"/>
                            </p:stCondLst>
                            <p:childTnLst>
                              <p:par>
                                <p:cTn id="100" presetID="2" presetClass="entr" presetSubtype="4" fill="hold" nodeType="afterEffect">
                                  <p:stCondLst>
                                    <p:cond delay="0"/>
                                  </p:stCondLst>
                                  <p:childTnLst>
                                    <p:set>
                                      <p:cBhvr>
                                        <p:cTn id="101" dur="1" fill="hold">
                                          <p:stCondLst>
                                            <p:cond delay="0"/>
                                          </p:stCondLst>
                                        </p:cTn>
                                        <p:tgtEl>
                                          <p:spTgt spid="22"/>
                                        </p:tgtEl>
                                        <p:attrNameLst>
                                          <p:attrName>style.visibility</p:attrName>
                                        </p:attrNameLst>
                                      </p:cBhvr>
                                      <p:to>
                                        <p:strVal val="visible"/>
                                      </p:to>
                                    </p:set>
                                    <p:anim calcmode="lin" valueType="num">
                                      <p:cBhvr additive="base">
                                        <p:cTn id="102" dur="500" fill="hold"/>
                                        <p:tgtEl>
                                          <p:spTgt spid="22"/>
                                        </p:tgtEl>
                                        <p:attrNameLst>
                                          <p:attrName>ppt_x</p:attrName>
                                        </p:attrNameLst>
                                      </p:cBhvr>
                                      <p:tavLst>
                                        <p:tav tm="0">
                                          <p:val>
                                            <p:strVal val="#ppt_x"/>
                                          </p:val>
                                        </p:tav>
                                        <p:tav tm="100000">
                                          <p:val>
                                            <p:strVal val="#ppt_x"/>
                                          </p:val>
                                        </p:tav>
                                      </p:tavLst>
                                    </p:anim>
                                    <p:anim calcmode="lin" valueType="num">
                                      <p:cBhvr additive="base">
                                        <p:cTn id="103" dur="500" fill="hold"/>
                                        <p:tgtEl>
                                          <p:spTgt spid="22"/>
                                        </p:tgtEl>
                                        <p:attrNameLst>
                                          <p:attrName>ppt_y</p:attrName>
                                        </p:attrNameLst>
                                      </p:cBhvr>
                                      <p:tavLst>
                                        <p:tav tm="0">
                                          <p:val>
                                            <p:strVal val="1+#ppt_h/2"/>
                                          </p:val>
                                        </p:tav>
                                        <p:tav tm="100000">
                                          <p:val>
                                            <p:strVal val="#ppt_y"/>
                                          </p:val>
                                        </p:tav>
                                      </p:tavLst>
                                    </p:anim>
                                  </p:childTnLst>
                                </p:cTn>
                              </p:par>
                            </p:childTnLst>
                          </p:cTn>
                        </p:par>
                        <p:par>
                          <p:cTn id="104" fill="hold">
                            <p:stCondLst>
                              <p:cond delay="10000"/>
                            </p:stCondLst>
                            <p:childTnLst>
                              <p:par>
                                <p:cTn id="105" presetID="2" presetClass="entr" presetSubtype="4" fill="hold" nodeType="afterEffect">
                                  <p:stCondLst>
                                    <p:cond delay="0"/>
                                  </p:stCondLst>
                                  <p:childTnLst>
                                    <p:set>
                                      <p:cBhvr>
                                        <p:cTn id="106" dur="1" fill="hold">
                                          <p:stCondLst>
                                            <p:cond delay="0"/>
                                          </p:stCondLst>
                                        </p:cTn>
                                        <p:tgtEl>
                                          <p:spTgt spid="20"/>
                                        </p:tgtEl>
                                        <p:attrNameLst>
                                          <p:attrName>style.visibility</p:attrName>
                                        </p:attrNameLst>
                                      </p:cBhvr>
                                      <p:to>
                                        <p:strVal val="visible"/>
                                      </p:to>
                                    </p:set>
                                    <p:anim calcmode="lin" valueType="num">
                                      <p:cBhvr additive="base">
                                        <p:cTn id="107" dur="500" fill="hold"/>
                                        <p:tgtEl>
                                          <p:spTgt spid="20"/>
                                        </p:tgtEl>
                                        <p:attrNameLst>
                                          <p:attrName>ppt_x</p:attrName>
                                        </p:attrNameLst>
                                      </p:cBhvr>
                                      <p:tavLst>
                                        <p:tav tm="0">
                                          <p:val>
                                            <p:strVal val="#ppt_x"/>
                                          </p:val>
                                        </p:tav>
                                        <p:tav tm="100000">
                                          <p:val>
                                            <p:strVal val="#ppt_x"/>
                                          </p:val>
                                        </p:tav>
                                      </p:tavLst>
                                    </p:anim>
                                    <p:anim calcmode="lin" valueType="num">
                                      <p:cBhvr additive="base">
                                        <p:cTn id="108" dur="500" fill="hold"/>
                                        <p:tgtEl>
                                          <p:spTgt spid="20"/>
                                        </p:tgtEl>
                                        <p:attrNameLst>
                                          <p:attrName>ppt_y</p:attrName>
                                        </p:attrNameLst>
                                      </p:cBhvr>
                                      <p:tavLst>
                                        <p:tav tm="0">
                                          <p:val>
                                            <p:strVal val="1+#ppt_h/2"/>
                                          </p:val>
                                        </p:tav>
                                        <p:tav tm="100000">
                                          <p:val>
                                            <p:strVal val="#ppt_y"/>
                                          </p:val>
                                        </p:tav>
                                      </p:tavLst>
                                    </p:anim>
                                  </p:childTnLst>
                                </p:cTn>
                              </p:par>
                            </p:childTnLst>
                          </p:cTn>
                        </p:par>
                        <p:par>
                          <p:cTn id="109" fill="hold">
                            <p:stCondLst>
                              <p:cond delay="10500"/>
                            </p:stCondLst>
                            <p:childTnLst>
                              <p:par>
                                <p:cTn id="110" presetID="2" presetClass="entr" presetSubtype="4" fill="hold" nodeType="afterEffect">
                                  <p:stCondLst>
                                    <p:cond delay="0"/>
                                  </p:stCondLst>
                                  <p:childTnLst>
                                    <p:set>
                                      <p:cBhvr>
                                        <p:cTn id="111" dur="1" fill="hold">
                                          <p:stCondLst>
                                            <p:cond delay="0"/>
                                          </p:stCondLst>
                                        </p:cTn>
                                        <p:tgtEl>
                                          <p:spTgt spid="18"/>
                                        </p:tgtEl>
                                        <p:attrNameLst>
                                          <p:attrName>style.visibility</p:attrName>
                                        </p:attrNameLst>
                                      </p:cBhvr>
                                      <p:to>
                                        <p:strVal val="visible"/>
                                      </p:to>
                                    </p:set>
                                    <p:anim calcmode="lin" valueType="num">
                                      <p:cBhvr additive="base">
                                        <p:cTn id="112" dur="500" fill="hold"/>
                                        <p:tgtEl>
                                          <p:spTgt spid="18"/>
                                        </p:tgtEl>
                                        <p:attrNameLst>
                                          <p:attrName>ppt_x</p:attrName>
                                        </p:attrNameLst>
                                      </p:cBhvr>
                                      <p:tavLst>
                                        <p:tav tm="0">
                                          <p:val>
                                            <p:strVal val="#ppt_x"/>
                                          </p:val>
                                        </p:tav>
                                        <p:tav tm="100000">
                                          <p:val>
                                            <p:strVal val="#ppt_x"/>
                                          </p:val>
                                        </p:tav>
                                      </p:tavLst>
                                    </p:anim>
                                    <p:anim calcmode="lin" valueType="num">
                                      <p:cBhvr additive="base">
                                        <p:cTn id="113" dur="500" fill="hold"/>
                                        <p:tgtEl>
                                          <p:spTgt spid="18"/>
                                        </p:tgtEl>
                                        <p:attrNameLst>
                                          <p:attrName>ppt_y</p:attrName>
                                        </p:attrNameLst>
                                      </p:cBhvr>
                                      <p:tavLst>
                                        <p:tav tm="0">
                                          <p:val>
                                            <p:strVal val="1+#ppt_h/2"/>
                                          </p:val>
                                        </p:tav>
                                        <p:tav tm="100000">
                                          <p:val>
                                            <p:strVal val="#ppt_y"/>
                                          </p:val>
                                        </p:tav>
                                      </p:tavLst>
                                    </p:anim>
                                  </p:childTnLst>
                                </p:cTn>
                              </p:par>
                            </p:childTnLst>
                          </p:cTn>
                        </p:par>
                        <p:par>
                          <p:cTn id="114" fill="hold">
                            <p:stCondLst>
                              <p:cond delay="11000"/>
                            </p:stCondLst>
                            <p:childTnLst>
                              <p:par>
                                <p:cTn id="115" presetID="2" presetClass="entr" presetSubtype="4" fill="hold" nodeType="afterEffect">
                                  <p:stCondLst>
                                    <p:cond delay="0"/>
                                  </p:stCondLst>
                                  <p:childTnLst>
                                    <p:set>
                                      <p:cBhvr>
                                        <p:cTn id="116" dur="1" fill="hold">
                                          <p:stCondLst>
                                            <p:cond delay="0"/>
                                          </p:stCondLst>
                                        </p:cTn>
                                        <p:tgtEl>
                                          <p:spTgt spid="14"/>
                                        </p:tgtEl>
                                        <p:attrNameLst>
                                          <p:attrName>style.visibility</p:attrName>
                                        </p:attrNameLst>
                                      </p:cBhvr>
                                      <p:to>
                                        <p:strVal val="visible"/>
                                      </p:to>
                                    </p:set>
                                    <p:anim calcmode="lin" valueType="num">
                                      <p:cBhvr additive="base">
                                        <p:cTn id="117" dur="500" fill="hold"/>
                                        <p:tgtEl>
                                          <p:spTgt spid="14"/>
                                        </p:tgtEl>
                                        <p:attrNameLst>
                                          <p:attrName>ppt_x</p:attrName>
                                        </p:attrNameLst>
                                      </p:cBhvr>
                                      <p:tavLst>
                                        <p:tav tm="0">
                                          <p:val>
                                            <p:strVal val="#ppt_x"/>
                                          </p:val>
                                        </p:tav>
                                        <p:tav tm="100000">
                                          <p:val>
                                            <p:strVal val="#ppt_x"/>
                                          </p:val>
                                        </p:tav>
                                      </p:tavLst>
                                    </p:anim>
                                    <p:anim calcmode="lin" valueType="num">
                                      <p:cBhvr additive="base">
                                        <p:cTn id="1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4703B35A-92CA-9244-943F-6D1BF23D8702}" type="slidenum">
              <a:rPr lang="en-US" smtClean="0"/>
              <a:pPr>
                <a:defRPr/>
              </a:pPr>
              <a:t>17</a:t>
            </a:fld>
            <a:endParaRPr lang="en-US"/>
          </a:p>
        </p:txBody>
      </p:sp>
      <p:sp>
        <p:nvSpPr>
          <p:cNvPr id="6" name="Rectangle 5"/>
          <p:cNvSpPr/>
          <p:nvPr/>
        </p:nvSpPr>
        <p:spPr bwMode="auto">
          <a:xfrm>
            <a:off x="0" y="0"/>
            <a:ext cx="9144000" cy="6858000"/>
          </a:xfrm>
          <a:prstGeom prst="rect">
            <a:avLst/>
          </a:prstGeom>
          <a:solidFill>
            <a:srgbClr val="FFFFFF"/>
          </a:solidFill>
          <a:ln w="12700" cap="flat" cmpd="sng" algn="ctr">
            <a:no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pic>
        <p:nvPicPr>
          <p:cNvPr id="7" name="Picture 6"/>
          <p:cNvPicPr>
            <a:picLocks noChangeAspect="1"/>
          </p:cNvPicPr>
          <p:nvPr/>
        </p:nvPicPr>
        <p:blipFill>
          <a:blip r:embed="rId2"/>
          <a:stretch>
            <a:fillRect/>
          </a:stretch>
        </p:blipFill>
        <p:spPr>
          <a:xfrm>
            <a:off x="0" y="1016000"/>
            <a:ext cx="9144000" cy="4818085"/>
          </a:xfrm>
          <a:prstGeom prst="rect">
            <a:avLst/>
          </a:prstGeom>
        </p:spPr>
      </p:pic>
      <p:sp>
        <p:nvSpPr>
          <p:cNvPr id="8" name="Rectangle 7"/>
          <p:cNvSpPr/>
          <p:nvPr/>
        </p:nvSpPr>
        <p:spPr bwMode="auto">
          <a:xfrm>
            <a:off x="960041" y="4973893"/>
            <a:ext cx="7075568" cy="468664"/>
          </a:xfrm>
          <a:prstGeom prst="rect">
            <a:avLst/>
          </a:prstGeom>
          <a:noFill/>
          <a:ln w="28575" cap="flat"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spTree>
    <p:extLst>
      <p:ext uri="{BB962C8B-B14F-4D97-AF65-F5344CB8AC3E}">
        <p14:creationId xmlns:p14="http://schemas.microsoft.com/office/powerpoint/2010/main" val="107097837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4703B35A-92CA-9244-943F-6D1BF23D8702}" type="slidenum">
              <a:rPr lang="en-US" smtClean="0"/>
              <a:pPr>
                <a:defRPr/>
              </a:pPr>
              <a:t>18</a:t>
            </a:fld>
            <a:endParaRPr lang="en-US"/>
          </a:p>
        </p:txBody>
      </p:sp>
      <p:pic>
        <p:nvPicPr>
          <p:cNvPr id="5" name="Content Placeholder 6"/>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1095629" y="1001889"/>
            <a:ext cx="7235683" cy="5856111"/>
          </a:xfrm>
        </p:spPr>
      </p:pic>
      <p:sp>
        <p:nvSpPr>
          <p:cNvPr id="6" name="Rectangle 7"/>
          <p:cNvSpPr>
            <a:spLocks noChangeArrowheads="1"/>
          </p:cNvSpPr>
          <p:nvPr/>
        </p:nvSpPr>
        <p:spPr bwMode="auto">
          <a:xfrm>
            <a:off x="3397325" y="156728"/>
            <a:ext cx="5174737" cy="600164"/>
          </a:xfrm>
          <a:prstGeom prst="rect">
            <a:avLst/>
          </a:prstGeom>
          <a:solidFill>
            <a:srgbClr val="618FFD"/>
          </a:solidFill>
          <a:ln w="9525">
            <a:noFill/>
            <a:miter lim="800000"/>
            <a:headEnd/>
            <a:tailEnd/>
          </a:ln>
        </p:spPr>
        <p:txBody>
          <a:bodyPr wrap="square">
            <a:spAutoFit/>
          </a:bodyPr>
          <a:lstStyle/>
          <a:p>
            <a:r>
              <a:rPr lang="en-US" sz="1100" b="0" dirty="0" smtClean="0">
                <a:solidFill>
                  <a:srgbClr val="000000"/>
                </a:solidFill>
              </a:rPr>
              <a:t>Abbott, et al. ,LIGO </a:t>
            </a:r>
            <a:r>
              <a:rPr lang="en-US" sz="1100" b="0" dirty="0">
                <a:solidFill>
                  <a:srgbClr val="000000"/>
                </a:solidFill>
              </a:rPr>
              <a:t>Scientific Collaboration and Virgo Collaboration, “Observation of Gravitational Waves from a Binary Black Hole Merger</a:t>
            </a:r>
            <a:r>
              <a:rPr lang="en-US" sz="1100" b="0" dirty="0" smtClean="0">
                <a:solidFill>
                  <a:schemeClr val="tx2"/>
                </a:solidFill>
              </a:rPr>
              <a:t>”</a:t>
            </a:r>
            <a:r>
              <a:rPr lang="hu-HU" sz="1100" u="sng" dirty="0"/>
              <a:t> Phys. Rev. Lett. 116, 061102 (2016)</a:t>
            </a:r>
            <a:endParaRPr lang="en-US" sz="1100" dirty="0"/>
          </a:p>
        </p:txBody>
      </p:sp>
      <p:grpSp>
        <p:nvGrpSpPr>
          <p:cNvPr id="7" name="Group 6"/>
          <p:cNvGrpSpPr/>
          <p:nvPr/>
        </p:nvGrpSpPr>
        <p:grpSpPr>
          <a:xfrm>
            <a:off x="2303253" y="1608069"/>
            <a:ext cx="2230676" cy="915362"/>
            <a:chOff x="3183390" y="1608069"/>
            <a:chExt cx="2230676" cy="915362"/>
          </a:xfrm>
        </p:grpSpPr>
        <p:cxnSp>
          <p:nvCxnSpPr>
            <p:cNvPr id="8" name="Straight Connector 7"/>
            <p:cNvCxnSpPr/>
            <p:nvPr/>
          </p:nvCxnSpPr>
          <p:spPr bwMode="auto">
            <a:xfrm>
              <a:off x="4395719" y="1649302"/>
              <a:ext cx="1014396" cy="0"/>
            </a:xfrm>
            <a:prstGeom prst="line">
              <a:avLst/>
            </a:prstGeom>
            <a:solidFill>
              <a:schemeClr val="accent1"/>
            </a:solidFill>
            <a:ln w="57150" cap="flat" cmpd="sng" algn="ctr">
              <a:solidFill>
                <a:schemeClr val="tx2"/>
              </a:solidFill>
              <a:prstDash val="sysDash"/>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 name="Straight Connector 8"/>
            <p:cNvCxnSpPr/>
            <p:nvPr/>
          </p:nvCxnSpPr>
          <p:spPr bwMode="auto">
            <a:xfrm>
              <a:off x="4399670" y="2519148"/>
              <a:ext cx="1014396" cy="0"/>
            </a:xfrm>
            <a:prstGeom prst="line">
              <a:avLst/>
            </a:prstGeom>
            <a:solidFill>
              <a:schemeClr val="accent1"/>
            </a:solidFill>
            <a:ln w="57150" cap="flat" cmpd="sng" algn="ctr">
              <a:solidFill>
                <a:schemeClr val="tx2"/>
              </a:solidFill>
              <a:prstDash val="sysDash"/>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0" name="Straight Arrow Connector 9"/>
            <p:cNvCxnSpPr/>
            <p:nvPr/>
          </p:nvCxnSpPr>
          <p:spPr bwMode="auto">
            <a:xfrm>
              <a:off x="4329740" y="1632808"/>
              <a:ext cx="1" cy="890623"/>
            </a:xfrm>
            <a:prstGeom prst="straightConnector1">
              <a:avLst/>
            </a:prstGeom>
            <a:solidFill>
              <a:schemeClr val="accent1"/>
            </a:solidFill>
            <a:ln w="12700" cap="flat" cmpd="sng" algn="ctr">
              <a:solidFill>
                <a:schemeClr val="tx2"/>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 name="TextBox 10"/>
            <p:cNvSpPr txBox="1"/>
            <p:nvPr/>
          </p:nvSpPr>
          <p:spPr>
            <a:xfrm>
              <a:off x="3183390" y="1608069"/>
              <a:ext cx="1066334" cy="307777"/>
            </a:xfrm>
            <a:prstGeom prst="rect">
              <a:avLst/>
            </a:prstGeom>
            <a:noFill/>
          </p:spPr>
          <p:txBody>
            <a:bodyPr wrap="none" rtlCol="0">
              <a:spAutoFit/>
            </a:bodyPr>
            <a:lstStyle/>
            <a:p>
              <a:r>
                <a:rPr lang="en-US" b="0" dirty="0" smtClean="0">
                  <a:solidFill>
                    <a:srgbClr val="000000"/>
                  </a:solidFill>
                </a:rPr>
                <a:t>4 x 10</a:t>
              </a:r>
              <a:r>
                <a:rPr lang="en-US" b="0" baseline="30000" dirty="0" smtClean="0">
                  <a:solidFill>
                    <a:srgbClr val="000000"/>
                  </a:solidFill>
                </a:rPr>
                <a:t>-18</a:t>
              </a:r>
              <a:r>
                <a:rPr lang="en-US" b="0" dirty="0" smtClean="0">
                  <a:solidFill>
                    <a:srgbClr val="000000"/>
                  </a:solidFill>
                </a:rPr>
                <a:t> m</a:t>
              </a:r>
              <a:endParaRPr lang="en-US" b="0" dirty="0">
                <a:solidFill>
                  <a:srgbClr val="000000"/>
                </a:solidFill>
              </a:endParaRPr>
            </a:p>
          </p:txBody>
        </p:sp>
      </p:grpSp>
    </p:spTree>
    <p:extLst>
      <p:ext uri="{BB962C8B-B14F-4D97-AF65-F5344CB8AC3E}">
        <p14:creationId xmlns:p14="http://schemas.microsoft.com/office/powerpoint/2010/main" val="1493691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ve-Black Hole Merger Simulation v2 Poster Fram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extBox 2"/>
          <p:cNvSpPr txBox="1"/>
          <p:nvPr/>
        </p:nvSpPr>
        <p:spPr>
          <a:xfrm>
            <a:off x="282232" y="365207"/>
            <a:ext cx="4656561" cy="892552"/>
          </a:xfrm>
          <a:prstGeom prst="rect">
            <a:avLst/>
          </a:prstGeom>
          <a:noFill/>
        </p:spPr>
        <p:txBody>
          <a:bodyPr wrap="square" rtlCol="0">
            <a:spAutoFit/>
          </a:bodyPr>
          <a:lstStyle/>
          <a:p>
            <a:r>
              <a:rPr lang="en-US" sz="3200" dirty="0" smtClean="0">
                <a:solidFill>
                  <a:srgbClr val="FFFF00"/>
                </a:solidFill>
              </a:rPr>
              <a:t>1.3 Billion Years Ago </a:t>
            </a:r>
          </a:p>
          <a:p>
            <a:r>
              <a:rPr lang="en-US" sz="2000" dirty="0" smtClean="0">
                <a:solidFill>
                  <a:srgbClr val="FFFF00"/>
                </a:solidFill>
              </a:rPr>
              <a:t>(Give or Take)</a:t>
            </a:r>
            <a:endParaRPr lang="en-US" sz="2000" dirty="0">
              <a:solidFill>
                <a:srgbClr val="FFFF00"/>
              </a:solidFill>
            </a:endParaRPr>
          </a:p>
        </p:txBody>
      </p:sp>
      <p:sp>
        <p:nvSpPr>
          <p:cNvPr id="4" name="Rectangle 7"/>
          <p:cNvSpPr>
            <a:spLocks noChangeArrowheads="1"/>
          </p:cNvSpPr>
          <p:nvPr/>
        </p:nvSpPr>
        <p:spPr bwMode="auto">
          <a:xfrm>
            <a:off x="2706331" y="5255578"/>
            <a:ext cx="5174737" cy="600164"/>
          </a:xfrm>
          <a:prstGeom prst="rect">
            <a:avLst/>
          </a:prstGeom>
          <a:solidFill>
            <a:srgbClr val="618FFD"/>
          </a:solidFill>
          <a:ln w="9525">
            <a:noFill/>
            <a:miter lim="800000"/>
            <a:headEnd/>
            <a:tailEnd/>
          </a:ln>
        </p:spPr>
        <p:txBody>
          <a:bodyPr wrap="square">
            <a:spAutoFit/>
          </a:bodyPr>
          <a:lstStyle/>
          <a:p>
            <a:r>
              <a:rPr lang="en-US" sz="1100" b="0" dirty="0" smtClean="0">
                <a:solidFill>
                  <a:srgbClr val="000000"/>
                </a:solidFill>
              </a:rPr>
              <a:t>Abbott, et al. ,LIGO </a:t>
            </a:r>
            <a:r>
              <a:rPr lang="en-US" sz="1100" b="0" dirty="0">
                <a:solidFill>
                  <a:srgbClr val="000000"/>
                </a:solidFill>
              </a:rPr>
              <a:t>Scientific Collaboration and Virgo Collaboration, “Observation of Gravitational Waves from a Binary Black Hole Merger</a:t>
            </a:r>
            <a:r>
              <a:rPr lang="en-US" sz="1100" b="0" dirty="0" smtClean="0">
                <a:solidFill>
                  <a:schemeClr val="tx2"/>
                </a:solidFill>
              </a:rPr>
              <a:t>”</a:t>
            </a:r>
            <a:r>
              <a:rPr lang="hu-HU" sz="1100" u="sng" dirty="0"/>
              <a:t> Phys. Rev. Lett. 116, 061102 (2016)</a:t>
            </a:r>
            <a:endParaRPr lang="en-US" sz="1100" dirty="0"/>
          </a:p>
        </p:txBody>
      </p:sp>
    </p:spTree>
    <p:extLst>
      <p:ext uri="{BB962C8B-B14F-4D97-AF65-F5344CB8AC3E}">
        <p14:creationId xmlns:p14="http://schemas.microsoft.com/office/powerpoint/2010/main" val="3433883886"/>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457200" y="1419797"/>
            <a:ext cx="8229600" cy="4525963"/>
          </a:xfrm>
        </p:spPr>
        <p:txBody>
          <a:bodyPr/>
          <a:lstStyle/>
          <a:p>
            <a:pPr>
              <a:lnSpc>
                <a:spcPct val="150000"/>
              </a:lnSpc>
            </a:pPr>
            <a:r>
              <a:rPr lang="en-US" i="1" dirty="0" smtClean="0">
                <a:solidFill>
                  <a:schemeClr val="tx2"/>
                </a:solidFill>
              </a:rPr>
              <a:t>Gravitational Waves</a:t>
            </a:r>
          </a:p>
          <a:p>
            <a:pPr>
              <a:lnSpc>
                <a:spcPct val="150000"/>
              </a:lnSpc>
            </a:pPr>
            <a:r>
              <a:rPr lang="en-US" i="1" dirty="0" smtClean="0">
                <a:solidFill>
                  <a:schemeClr val="tx2"/>
                </a:solidFill>
              </a:rPr>
              <a:t>LIGO </a:t>
            </a:r>
          </a:p>
          <a:p>
            <a:pPr>
              <a:lnSpc>
                <a:spcPct val="150000"/>
              </a:lnSpc>
            </a:pPr>
            <a:r>
              <a:rPr lang="en-US" i="1" dirty="0" smtClean="0">
                <a:solidFill>
                  <a:schemeClr val="tx2"/>
                </a:solidFill>
              </a:rPr>
              <a:t>The First Observations of Gravitational Waves</a:t>
            </a:r>
          </a:p>
          <a:p>
            <a:pPr>
              <a:lnSpc>
                <a:spcPct val="150000"/>
              </a:lnSpc>
            </a:pPr>
            <a:r>
              <a:rPr lang="en-US" i="1" dirty="0" smtClean="0">
                <a:solidFill>
                  <a:srgbClr val="000000"/>
                </a:solidFill>
                <a:latin typeface="Helvetica" charset="0"/>
                <a:ea typeface="ＭＳ Ｐゴシック" charset="0"/>
              </a:rPr>
              <a:t>Multi</a:t>
            </a:r>
            <a:r>
              <a:rPr lang="en-US" i="1" dirty="0">
                <a:solidFill>
                  <a:srgbClr val="000000"/>
                </a:solidFill>
                <a:latin typeface="Helvetica" charset="0"/>
                <a:ea typeface="ＭＳ Ｐゴシック" charset="0"/>
              </a:rPr>
              <a:t>-messenger </a:t>
            </a:r>
            <a:r>
              <a:rPr lang="en-US" i="1" dirty="0" smtClean="0">
                <a:solidFill>
                  <a:srgbClr val="000000"/>
                </a:solidFill>
                <a:latin typeface="Helvetica" charset="0"/>
                <a:ea typeface="ＭＳ Ｐゴシック" charset="0"/>
              </a:rPr>
              <a:t>Astronomy with </a:t>
            </a:r>
            <a:r>
              <a:rPr lang="en-US" i="1" dirty="0">
                <a:solidFill>
                  <a:srgbClr val="000000"/>
                </a:solidFill>
                <a:latin typeface="Helvetica" charset="0"/>
                <a:ea typeface="ＭＳ Ｐゴシック" charset="0"/>
              </a:rPr>
              <a:t>Gravitational Waves</a:t>
            </a:r>
          </a:p>
        </p:txBody>
      </p:sp>
      <p:sp>
        <p:nvSpPr>
          <p:cNvPr id="4" name="Slide Number Placeholder 3"/>
          <p:cNvSpPr>
            <a:spLocks noGrp="1"/>
          </p:cNvSpPr>
          <p:nvPr>
            <p:ph type="sldNum" sz="quarter" idx="11"/>
          </p:nvPr>
        </p:nvSpPr>
        <p:spPr/>
        <p:txBody>
          <a:bodyPr/>
          <a:lstStyle/>
          <a:p>
            <a:pPr>
              <a:defRPr/>
            </a:pPr>
            <a:fld id="{4703B35A-92CA-9244-943F-6D1BF23D8702}" type="slidenum">
              <a:rPr lang="en-US" smtClean="0"/>
              <a:pPr>
                <a:defRPr/>
              </a:pPr>
              <a:t>2</a:t>
            </a:fld>
            <a:endParaRPr lang="en-US"/>
          </a:p>
        </p:txBody>
      </p:sp>
    </p:spTree>
    <p:extLst>
      <p:ext uri="{BB962C8B-B14F-4D97-AF65-F5344CB8AC3E}">
        <p14:creationId xmlns:p14="http://schemas.microsoft.com/office/powerpoint/2010/main" val="295353062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ave-Black Hole Merger Simulation v2.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3" name="Rectangle 2"/>
          <p:cNvSpPr/>
          <p:nvPr/>
        </p:nvSpPr>
        <p:spPr>
          <a:xfrm>
            <a:off x="4276138" y="6363432"/>
            <a:ext cx="4515034" cy="261610"/>
          </a:xfrm>
          <a:prstGeom prst="rect">
            <a:avLst/>
          </a:prstGeom>
        </p:spPr>
        <p:txBody>
          <a:bodyPr wrap="none">
            <a:spAutoFit/>
          </a:bodyPr>
          <a:lstStyle/>
          <a:p>
            <a:r>
              <a:rPr lang="en-US" sz="1100" b="0" dirty="0">
                <a:solidFill>
                  <a:srgbClr val="FFFF00"/>
                </a:solidFill>
              </a:rPr>
              <a:t>Andy Bohn, François Hébert, and William </a:t>
            </a:r>
            <a:r>
              <a:rPr lang="en-US" sz="1100" b="0" dirty="0" err="1">
                <a:solidFill>
                  <a:srgbClr val="FFFF00"/>
                </a:solidFill>
              </a:rPr>
              <a:t>Throwe</a:t>
            </a:r>
            <a:r>
              <a:rPr lang="en-US" sz="1100" b="0" dirty="0" smtClean="0">
                <a:solidFill>
                  <a:srgbClr val="FFFF00"/>
                </a:solidFill>
              </a:rPr>
              <a:t>, SXS Collaboration</a:t>
            </a:r>
            <a:endParaRPr lang="en-US" sz="1100" b="0" dirty="0">
              <a:solidFill>
                <a:srgbClr val="FFFF00"/>
              </a:solidFill>
            </a:endParaRPr>
          </a:p>
        </p:txBody>
      </p:sp>
    </p:spTree>
    <p:extLst>
      <p:ext uri="{BB962C8B-B14F-4D97-AF65-F5344CB8AC3E}">
        <p14:creationId xmlns:p14="http://schemas.microsoft.com/office/powerpoint/2010/main" val="26587449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LIGOTimeline_R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3943" y="1190247"/>
            <a:ext cx="7882137" cy="4981073"/>
          </a:xfrm>
          <a:prstGeom prst="rect">
            <a:avLst/>
          </a:prstGeom>
        </p:spPr>
      </p:pic>
    </p:spTree>
    <p:extLst>
      <p:ext uri="{BB962C8B-B14F-4D97-AF65-F5344CB8AC3E}">
        <p14:creationId xmlns:p14="http://schemas.microsoft.com/office/powerpoint/2010/main" val="42747171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aby-LIGO Chirp Natural.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289990938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Assessing Statistical Significance: Modeled Search</a:t>
            </a:r>
            <a:endParaRPr lang="en-US" sz="3200" dirty="0"/>
          </a:p>
        </p:txBody>
      </p:sp>
      <p:sp>
        <p:nvSpPr>
          <p:cNvPr id="4" name="Slide Number Placeholder 3"/>
          <p:cNvSpPr>
            <a:spLocks noGrp="1"/>
          </p:cNvSpPr>
          <p:nvPr>
            <p:ph type="sldNum" sz="quarter" idx="11"/>
          </p:nvPr>
        </p:nvSpPr>
        <p:spPr/>
        <p:txBody>
          <a:bodyPr/>
          <a:lstStyle/>
          <a:p>
            <a:pPr>
              <a:defRPr/>
            </a:pPr>
            <a:fld id="{4703B35A-92CA-9244-943F-6D1BF23D8702}" type="slidenum">
              <a:rPr lang="en-US" smtClean="0"/>
              <a:pPr>
                <a:defRPr/>
              </a:pPr>
              <a:t>23</a:t>
            </a:fld>
            <a:endParaRPr lang="en-US"/>
          </a:p>
        </p:txBody>
      </p:sp>
      <p:pic>
        <p:nvPicPr>
          <p:cNvPr id="6" name="matchedFilter_shownSlow.mpg">
            <a:hlinkClick r:id="" action="ppaction://media"/>
            <a:hlinkHover r:id="" action="ppaction://ole?verb=0"/>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8695" y="1128135"/>
            <a:ext cx="2658788" cy="5317576"/>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31870" y="2610331"/>
            <a:ext cx="5334524" cy="3984429"/>
          </a:xfrm>
          <a:prstGeom prst="rect">
            <a:avLst/>
          </a:prstGeom>
        </p:spPr>
      </p:pic>
      <p:sp>
        <p:nvSpPr>
          <p:cNvPr id="9" name="Content Placeholder 8"/>
          <p:cNvSpPr>
            <a:spLocks noGrp="1"/>
          </p:cNvSpPr>
          <p:nvPr>
            <p:ph idx="1"/>
          </p:nvPr>
        </p:nvSpPr>
        <p:spPr>
          <a:xfrm>
            <a:off x="3033792" y="1118111"/>
            <a:ext cx="6110208" cy="4525963"/>
          </a:xfrm>
        </p:spPr>
        <p:txBody>
          <a:bodyPr/>
          <a:lstStyle/>
          <a:p>
            <a:r>
              <a:rPr lang="en-US" sz="1600" dirty="0" smtClean="0">
                <a:solidFill>
                  <a:srgbClr val="000000"/>
                </a:solidFill>
              </a:rPr>
              <a:t>Matched filter search: X-correlation of L1, H1 data streams with 250,000 BH waveform templates covering 1-- 99 M</a:t>
            </a:r>
            <a:r>
              <a:rPr lang="en-US" sz="1600" baseline="-25000" dirty="0" smtClean="0">
                <a:solidFill>
                  <a:srgbClr val="000000"/>
                </a:solidFill>
                <a:latin typeface="Wingdings"/>
                <a:ea typeface="Wingdings"/>
                <a:cs typeface="Wingdings"/>
                <a:sym typeface="Wingdings"/>
              </a:rPr>
              <a:t></a:t>
            </a:r>
          </a:p>
          <a:p>
            <a:r>
              <a:rPr lang="en-US" sz="1600" dirty="0" smtClean="0">
                <a:solidFill>
                  <a:srgbClr val="000000"/>
                </a:solidFill>
              </a:rPr>
              <a:t>Total coincident L1, H1 data: 51.5 days</a:t>
            </a:r>
          </a:p>
          <a:p>
            <a:r>
              <a:rPr lang="en-US" sz="1600" dirty="0" smtClean="0">
                <a:solidFill>
                  <a:srgbClr val="000000"/>
                </a:solidFill>
              </a:rPr>
              <a:t>Background computed from time-shifting coincident data in 100 </a:t>
            </a:r>
            <a:r>
              <a:rPr lang="en-US" sz="1600" dirty="0" err="1" smtClean="0">
                <a:solidFill>
                  <a:srgbClr val="000000"/>
                </a:solidFill>
              </a:rPr>
              <a:t>ms</a:t>
            </a:r>
            <a:r>
              <a:rPr lang="en-US" sz="1600" dirty="0" smtClean="0">
                <a:solidFill>
                  <a:srgbClr val="000000"/>
                </a:solidFill>
              </a:rPr>
              <a:t> steps to produce 5x10</a:t>
            </a:r>
            <a:r>
              <a:rPr lang="en-US" sz="1600" baseline="30000" dirty="0" smtClean="0">
                <a:solidFill>
                  <a:srgbClr val="000000"/>
                </a:solidFill>
              </a:rPr>
              <a:t>6</a:t>
            </a:r>
            <a:r>
              <a:rPr lang="en-US" sz="1600" dirty="0" smtClean="0">
                <a:solidFill>
                  <a:srgbClr val="000000"/>
                </a:solidFill>
              </a:rPr>
              <a:t> years</a:t>
            </a:r>
            <a:endParaRPr lang="en-US" sz="1600" dirty="0">
              <a:solidFill>
                <a:srgbClr val="000000"/>
              </a:solidFill>
            </a:endParaRPr>
          </a:p>
        </p:txBody>
      </p:sp>
      <p:sp>
        <p:nvSpPr>
          <p:cNvPr id="7" name="TextBox 6"/>
          <p:cNvSpPr txBox="1"/>
          <p:nvPr/>
        </p:nvSpPr>
        <p:spPr>
          <a:xfrm>
            <a:off x="1052791" y="6156628"/>
            <a:ext cx="2874674" cy="253916"/>
          </a:xfrm>
          <a:prstGeom prst="rect">
            <a:avLst/>
          </a:prstGeom>
          <a:noFill/>
        </p:spPr>
        <p:txBody>
          <a:bodyPr wrap="square" rtlCol="0">
            <a:spAutoFit/>
          </a:bodyPr>
          <a:lstStyle/>
          <a:p>
            <a:r>
              <a:rPr lang="en-US" sz="1050" dirty="0" smtClean="0">
                <a:solidFill>
                  <a:schemeClr val="tx2"/>
                </a:solidFill>
              </a:rPr>
              <a:t>Simulation: Reed </a:t>
            </a:r>
            <a:r>
              <a:rPr lang="en-US" sz="1050" dirty="0" err="1" smtClean="0">
                <a:solidFill>
                  <a:schemeClr val="tx2"/>
                </a:solidFill>
              </a:rPr>
              <a:t>Essick</a:t>
            </a:r>
            <a:r>
              <a:rPr lang="en-US" sz="1050" dirty="0" smtClean="0">
                <a:solidFill>
                  <a:schemeClr val="tx2"/>
                </a:solidFill>
              </a:rPr>
              <a:t>, LIGO MIT</a:t>
            </a:r>
            <a:endParaRPr lang="en-US" sz="1050" dirty="0">
              <a:solidFill>
                <a:schemeClr val="tx2"/>
              </a:solidFill>
            </a:endParaRPr>
          </a:p>
        </p:txBody>
      </p:sp>
    </p:spTree>
    <p:extLst>
      <p:ext uri="{BB962C8B-B14F-4D97-AF65-F5344CB8AC3E}">
        <p14:creationId xmlns:p14="http://schemas.microsoft.com/office/powerpoint/2010/main" val="85318498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957" y="0"/>
            <a:ext cx="7239000" cy="1143001"/>
          </a:xfrm>
        </p:spPr>
        <p:txBody>
          <a:bodyPr/>
          <a:lstStyle/>
          <a:p>
            <a:r>
              <a:rPr lang="en-US" sz="3200" dirty="0" smtClean="0"/>
              <a:t>Extracting Astrophysical </a:t>
            </a:r>
            <a:br>
              <a:rPr lang="en-US" sz="3200" dirty="0" smtClean="0"/>
            </a:br>
            <a:r>
              <a:rPr lang="en-US" sz="3200" dirty="0" smtClean="0"/>
              <a:t>Parameters from Detections</a:t>
            </a:r>
            <a:endParaRPr lang="en-US" sz="3200" dirty="0"/>
          </a:p>
        </p:txBody>
      </p:sp>
      <p:sp>
        <p:nvSpPr>
          <p:cNvPr id="4" name="Slide Number Placeholder 3"/>
          <p:cNvSpPr>
            <a:spLocks noGrp="1"/>
          </p:cNvSpPr>
          <p:nvPr>
            <p:ph type="sldNum" sz="quarter" idx="11"/>
          </p:nvPr>
        </p:nvSpPr>
        <p:spPr/>
        <p:txBody>
          <a:bodyPr/>
          <a:lstStyle/>
          <a:p>
            <a:pPr>
              <a:defRPr/>
            </a:pPr>
            <a:fld id="{4703B35A-92CA-9244-943F-6D1BF23D8702}" type="slidenum">
              <a:rPr lang="en-US" smtClean="0"/>
              <a:pPr>
                <a:defRPr/>
              </a:pPr>
              <a:t>24</a:t>
            </a:fld>
            <a:endParaRPr lang="en-US"/>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653292"/>
            <a:ext cx="6685837" cy="4556074"/>
          </a:xfrm>
          <a:prstGeom prst="rect">
            <a:avLst/>
          </a:prstGeom>
        </p:spPr>
      </p:pic>
      <p:grpSp>
        <p:nvGrpSpPr>
          <p:cNvPr id="6" name="Group 5"/>
          <p:cNvGrpSpPr/>
          <p:nvPr/>
        </p:nvGrpSpPr>
        <p:grpSpPr>
          <a:xfrm>
            <a:off x="6816261" y="1849842"/>
            <a:ext cx="2188995" cy="1490265"/>
            <a:chOff x="256205" y="2971454"/>
            <a:chExt cx="3184283" cy="1975435"/>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6205" y="2971454"/>
              <a:ext cx="3184283" cy="1975435"/>
            </a:xfrm>
            <a:prstGeom prst="rect">
              <a:avLst/>
            </a:prstGeom>
          </p:spPr>
        </p:pic>
        <p:sp>
          <p:nvSpPr>
            <p:cNvPr id="8" name="TextBox 7"/>
            <p:cNvSpPr txBox="1"/>
            <p:nvPr/>
          </p:nvSpPr>
          <p:spPr>
            <a:xfrm>
              <a:off x="307117" y="3021255"/>
              <a:ext cx="823387" cy="307777"/>
            </a:xfrm>
            <a:prstGeom prst="rect">
              <a:avLst/>
            </a:prstGeom>
            <a:noFill/>
          </p:spPr>
          <p:txBody>
            <a:bodyPr wrap="none" rtlCol="0">
              <a:spAutoFit/>
            </a:bodyPr>
            <a:lstStyle/>
            <a:p>
              <a:r>
                <a:rPr lang="en-US" b="0" dirty="0" smtClean="0">
                  <a:solidFill>
                    <a:srgbClr val="FF0000"/>
                  </a:solidFill>
                </a:rPr>
                <a:t>Hanford</a:t>
              </a:r>
              <a:endParaRPr lang="en-US" b="0" dirty="0">
                <a:solidFill>
                  <a:srgbClr val="FF0000"/>
                </a:solidFill>
              </a:endParaRPr>
            </a:p>
          </p:txBody>
        </p:sp>
        <p:sp>
          <p:nvSpPr>
            <p:cNvPr id="9" name="TextBox 8"/>
            <p:cNvSpPr txBox="1"/>
            <p:nvPr/>
          </p:nvSpPr>
          <p:spPr>
            <a:xfrm>
              <a:off x="301809" y="4028570"/>
              <a:ext cx="993105" cy="307777"/>
            </a:xfrm>
            <a:prstGeom prst="rect">
              <a:avLst/>
            </a:prstGeom>
            <a:noFill/>
          </p:spPr>
          <p:txBody>
            <a:bodyPr wrap="none" rtlCol="0">
              <a:spAutoFit/>
            </a:bodyPr>
            <a:lstStyle/>
            <a:p>
              <a:r>
                <a:rPr lang="en-US" b="0" dirty="0" smtClean="0">
                  <a:solidFill>
                    <a:srgbClr val="C9F3FF"/>
                  </a:solidFill>
                </a:rPr>
                <a:t>Livingston</a:t>
              </a:r>
              <a:endParaRPr lang="en-US" b="0" dirty="0">
                <a:solidFill>
                  <a:srgbClr val="C9F3FF"/>
                </a:solidFill>
              </a:endParaRPr>
            </a:p>
          </p:txBody>
        </p:sp>
      </p:grpSp>
      <p:sp>
        <p:nvSpPr>
          <p:cNvPr id="10" name="Rectangle 7"/>
          <p:cNvSpPr>
            <a:spLocks noChangeArrowheads="1"/>
          </p:cNvSpPr>
          <p:nvPr/>
        </p:nvSpPr>
        <p:spPr bwMode="auto">
          <a:xfrm>
            <a:off x="6839789" y="4396290"/>
            <a:ext cx="2147181" cy="1169551"/>
          </a:xfrm>
          <a:prstGeom prst="rect">
            <a:avLst/>
          </a:prstGeom>
          <a:solidFill>
            <a:srgbClr val="618FFD"/>
          </a:solidFill>
          <a:ln w="9525">
            <a:noFill/>
            <a:miter lim="800000"/>
            <a:headEnd/>
            <a:tailEnd/>
          </a:ln>
        </p:spPr>
        <p:txBody>
          <a:bodyPr wrap="square">
            <a:spAutoFit/>
          </a:bodyPr>
          <a:lstStyle/>
          <a:p>
            <a:r>
              <a:rPr lang="en-US" sz="1000" b="0" dirty="0" smtClean="0">
                <a:solidFill>
                  <a:srgbClr val="000000"/>
                </a:solidFill>
              </a:rPr>
              <a:t>Abbott, et al., LIGO </a:t>
            </a:r>
            <a:r>
              <a:rPr lang="en-US" sz="1000" b="0" dirty="0">
                <a:solidFill>
                  <a:srgbClr val="000000"/>
                </a:solidFill>
              </a:rPr>
              <a:t>Scientific Collaboration and Virgo Collaboration, “Binary Black Hole Mergers in the first Advanced LIGO Observing Run”, </a:t>
            </a:r>
            <a:r>
              <a:rPr lang="de-DE" sz="1000" b="0" dirty="0">
                <a:solidFill>
                  <a:srgbClr val="000000"/>
                </a:solidFill>
                <a:hlinkClick r:id="rId4"/>
              </a:rPr>
              <a:t>https://arxiv.org/abs/</a:t>
            </a:r>
            <a:r>
              <a:rPr lang="de-DE" sz="1000" b="0" dirty="0" smtClean="0">
                <a:solidFill>
                  <a:srgbClr val="000000"/>
                </a:solidFill>
                <a:hlinkClick r:id="rId4"/>
              </a:rPr>
              <a:t>1606.04856</a:t>
            </a:r>
            <a:r>
              <a:rPr lang="de-DE" sz="1000" b="0" dirty="0" smtClean="0">
                <a:solidFill>
                  <a:srgbClr val="000000"/>
                </a:solidFill>
              </a:rPr>
              <a:t>, </a:t>
            </a:r>
            <a:r>
              <a:rPr lang="de-DE" sz="1000" b="0" dirty="0" err="1" smtClean="0">
                <a:solidFill>
                  <a:srgbClr val="000000"/>
                </a:solidFill>
              </a:rPr>
              <a:t>accepted</a:t>
            </a:r>
            <a:r>
              <a:rPr lang="de-DE" sz="1000" b="0" dirty="0" smtClean="0">
                <a:solidFill>
                  <a:srgbClr val="000000"/>
                </a:solidFill>
              </a:rPr>
              <a:t> in Phys. </a:t>
            </a:r>
            <a:r>
              <a:rPr lang="de-DE" sz="1000" b="0" dirty="0" err="1" smtClean="0">
                <a:solidFill>
                  <a:srgbClr val="000000"/>
                </a:solidFill>
              </a:rPr>
              <a:t>Rev</a:t>
            </a:r>
            <a:r>
              <a:rPr lang="de-DE" sz="1000" b="0" dirty="0" smtClean="0">
                <a:solidFill>
                  <a:srgbClr val="000000"/>
                </a:solidFill>
              </a:rPr>
              <a:t>. X </a:t>
            </a:r>
            <a:endParaRPr lang="en-US" sz="1000" dirty="0"/>
          </a:p>
        </p:txBody>
      </p:sp>
      <p:grpSp>
        <p:nvGrpSpPr>
          <p:cNvPr id="16" name="Group 15"/>
          <p:cNvGrpSpPr/>
          <p:nvPr/>
        </p:nvGrpSpPr>
        <p:grpSpPr>
          <a:xfrm>
            <a:off x="458858" y="1306005"/>
            <a:ext cx="6116052" cy="4579694"/>
            <a:chOff x="374664" y="1220388"/>
            <a:chExt cx="6116052" cy="4579694"/>
          </a:xfrm>
        </p:grpSpPr>
        <p:pic>
          <p:nvPicPr>
            <p:cNvPr id="3" name="Picture 2"/>
            <p:cNvPicPr>
              <a:picLocks noChangeAspect="1"/>
            </p:cNvPicPr>
            <p:nvPr/>
          </p:nvPicPr>
          <p:blipFill>
            <a:blip r:embed="rId5"/>
            <a:stretch>
              <a:fillRect/>
            </a:stretch>
          </p:blipFill>
          <p:spPr>
            <a:xfrm>
              <a:off x="374664" y="1740827"/>
              <a:ext cx="6061455" cy="4059255"/>
            </a:xfrm>
            <a:prstGeom prst="rect">
              <a:avLst/>
            </a:prstGeom>
            <a:ln w="38100" cmpd="sng">
              <a:solidFill>
                <a:schemeClr val="tx1"/>
              </a:solidFill>
            </a:ln>
            <a:effectLst>
              <a:glow rad="355600">
                <a:schemeClr val="tx1">
                  <a:alpha val="75000"/>
                </a:schemeClr>
              </a:glow>
            </a:effectLst>
          </p:spPr>
        </p:pic>
        <p:sp>
          <p:nvSpPr>
            <p:cNvPr id="14" name="Rectangle 13"/>
            <p:cNvSpPr/>
            <p:nvPr/>
          </p:nvSpPr>
          <p:spPr>
            <a:xfrm>
              <a:off x="2493235" y="1220388"/>
              <a:ext cx="3997481" cy="338554"/>
            </a:xfrm>
            <a:prstGeom prst="rect">
              <a:avLst/>
            </a:prstGeom>
          </p:spPr>
          <p:txBody>
            <a:bodyPr wrap="none">
              <a:spAutoFit/>
            </a:bodyPr>
            <a:lstStyle/>
            <a:p>
              <a:r>
                <a:rPr lang="fi-FI" sz="1600" i="1" dirty="0" smtClean="0">
                  <a:solidFill>
                    <a:schemeClr val="tx2"/>
                  </a:solidFill>
                </a:rPr>
                <a:t>GW150914      </a:t>
              </a:r>
              <a:r>
                <a:rPr lang="fi-FI" sz="1600" i="1" dirty="0">
                  <a:solidFill>
                    <a:schemeClr val="tx2"/>
                  </a:solidFill>
                </a:rPr>
                <a:t>GW151226 </a:t>
              </a:r>
              <a:r>
                <a:rPr lang="fi-FI" sz="1600" i="1" dirty="0" smtClean="0">
                  <a:solidFill>
                    <a:schemeClr val="tx2"/>
                  </a:solidFill>
                </a:rPr>
                <a:t>    LVT151012</a:t>
              </a:r>
              <a:endParaRPr lang="en-US" sz="1600" i="1" dirty="0">
                <a:solidFill>
                  <a:schemeClr val="tx2"/>
                </a:solidFill>
              </a:endParaRPr>
            </a:p>
          </p:txBody>
        </p:sp>
      </p:grpSp>
      <p:grpSp>
        <p:nvGrpSpPr>
          <p:cNvPr id="17" name="Group 16"/>
          <p:cNvGrpSpPr/>
          <p:nvPr/>
        </p:nvGrpSpPr>
        <p:grpSpPr>
          <a:xfrm>
            <a:off x="329111" y="2064024"/>
            <a:ext cx="6485830" cy="3361632"/>
            <a:chOff x="2368950" y="2628454"/>
            <a:chExt cx="6485830" cy="3361632"/>
          </a:xfrm>
        </p:grpSpPr>
        <p:pic>
          <p:nvPicPr>
            <p:cNvPr id="12" name="Picture 11"/>
            <p:cNvPicPr>
              <a:picLocks noChangeAspect="1"/>
            </p:cNvPicPr>
            <p:nvPr/>
          </p:nvPicPr>
          <p:blipFill>
            <a:blip r:embed="rId6"/>
            <a:stretch>
              <a:fillRect/>
            </a:stretch>
          </p:blipFill>
          <p:spPr>
            <a:xfrm>
              <a:off x="2368950" y="3188397"/>
              <a:ext cx="6361323" cy="2801689"/>
            </a:xfrm>
            <a:prstGeom prst="rect">
              <a:avLst/>
            </a:prstGeom>
            <a:ln w="38100" cmpd="sng">
              <a:solidFill>
                <a:schemeClr val="tx1"/>
              </a:solidFill>
            </a:ln>
            <a:effectLst>
              <a:glow rad="355600">
                <a:schemeClr val="tx1">
                  <a:alpha val="75000"/>
                </a:schemeClr>
              </a:glow>
            </a:effectLst>
          </p:spPr>
        </p:pic>
        <p:sp>
          <p:nvSpPr>
            <p:cNvPr id="15" name="Rectangle 14"/>
            <p:cNvSpPr/>
            <p:nvPr/>
          </p:nvSpPr>
          <p:spPr>
            <a:xfrm>
              <a:off x="4629272" y="2628454"/>
              <a:ext cx="4225508" cy="338554"/>
            </a:xfrm>
            <a:prstGeom prst="rect">
              <a:avLst/>
            </a:prstGeom>
          </p:spPr>
          <p:txBody>
            <a:bodyPr wrap="none">
              <a:spAutoFit/>
            </a:bodyPr>
            <a:lstStyle/>
            <a:p>
              <a:r>
                <a:rPr lang="fi-FI" sz="1600" i="1" dirty="0" smtClean="0">
                  <a:solidFill>
                    <a:schemeClr val="tx2"/>
                  </a:solidFill>
                </a:rPr>
                <a:t>GW150914        </a:t>
              </a:r>
              <a:r>
                <a:rPr lang="fi-FI" sz="1600" i="1" dirty="0">
                  <a:solidFill>
                    <a:schemeClr val="tx2"/>
                  </a:solidFill>
                </a:rPr>
                <a:t>GW151226 </a:t>
              </a:r>
              <a:r>
                <a:rPr lang="fi-FI" sz="1600" i="1" dirty="0" smtClean="0">
                  <a:solidFill>
                    <a:schemeClr val="tx2"/>
                  </a:solidFill>
                </a:rPr>
                <a:t>     LVT151012</a:t>
              </a:r>
              <a:endParaRPr lang="en-US" sz="1600" i="1" dirty="0">
                <a:solidFill>
                  <a:schemeClr val="tx2"/>
                </a:solidFill>
              </a:endParaRPr>
            </a:p>
          </p:txBody>
        </p:sp>
      </p:grpSp>
    </p:spTree>
    <p:extLst>
      <p:ext uri="{BB962C8B-B14F-4D97-AF65-F5344CB8AC3E}">
        <p14:creationId xmlns:p14="http://schemas.microsoft.com/office/powerpoint/2010/main" val="36800786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6"/>
                                        </p:tgtEl>
                                      </p:cBhvr>
                                    </p:animEffect>
                                    <p:set>
                                      <p:cBhvr>
                                        <p:cTn id="15" dur="1" fill="hold">
                                          <p:stCondLst>
                                            <p:cond delay="499"/>
                                          </p:stCondLst>
                                        </p:cTn>
                                        <p:tgtEl>
                                          <p:spTgt spid="16"/>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0"/>
            <a:ext cx="9144000" cy="6858000"/>
          </a:xfrm>
          <a:prstGeom prst="rect">
            <a:avLst/>
          </a:prstGeom>
          <a:solidFill>
            <a:srgbClr val="000000"/>
          </a:solidFill>
          <a:ln w="12700" cap="flat" cmpd="sng" algn="ctr">
            <a:no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sp>
        <p:nvSpPr>
          <p:cNvPr id="2" name="Title 1"/>
          <p:cNvSpPr>
            <a:spLocks noGrp="1"/>
          </p:cNvSpPr>
          <p:nvPr>
            <p:ph type="title"/>
          </p:nvPr>
        </p:nvSpPr>
        <p:spPr/>
        <p:txBody>
          <a:bodyPr/>
          <a:lstStyle/>
          <a:p>
            <a:r>
              <a:rPr lang="en-US" dirty="0" smtClean="0">
                <a:solidFill>
                  <a:srgbClr val="FFFFFF"/>
                </a:solidFill>
              </a:rPr>
              <a:t>The Black Hole Mass Menagerie</a:t>
            </a:r>
            <a:endParaRPr lang="en-US" dirty="0">
              <a:solidFill>
                <a:srgbClr val="FFFFFF"/>
              </a:solidFill>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8904" y="1143838"/>
            <a:ext cx="7252525" cy="5802021"/>
          </a:xfrm>
          <a:prstGeom prst="rect">
            <a:avLst/>
          </a:prstGeom>
        </p:spPr>
      </p:pic>
      <p:grpSp>
        <p:nvGrpSpPr>
          <p:cNvPr id="8" name="Group 7"/>
          <p:cNvGrpSpPr/>
          <p:nvPr/>
        </p:nvGrpSpPr>
        <p:grpSpPr>
          <a:xfrm>
            <a:off x="2149296" y="3756024"/>
            <a:ext cx="2464090" cy="2616195"/>
            <a:chOff x="1932195" y="3777735"/>
            <a:chExt cx="2778885" cy="2616195"/>
          </a:xfrm>
        </p:grpSpPr>
        <p:sp>
          <p:nvSpPr>
            <p:cNvPr id="6" name="Rounded Rectangle 5"/>
            <p:cNvSpPr/>
            <p:nvPr/>
          </p:nvSpPr>
          <p:spPr bwMode="auto">
            <a:xfrm>
              <a:off x="1964759" y="4591907"/>
              <a:ext cx="2746321" cy="1802023"/>
            </a:xfrm>
            <a:prstGeom prst="roundRect">
              <a:avLst/>
            </a:prstGeom>
            <a:noFill/>
            <a:ln w="57150" cap="flat"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sp>
          <p:nvSpPr>
            <p:cNvPr id="7" name="TextBox 6"/>
            <p:cNvSpPr txBox="1"/>
            <p:nvPr/>
          </p:nvSpPr>
          <p:spPr>
            <a:xfrm>
              <a:off x="1932195" y="3777735"/>
              <a:ext cx="2262158" cy="707886"/>
            </a:xfrm>
            <a:prstGeom prst="rect">
              <a:avLst/>
            </a:prstGeom>
            <a:noFill/>
          </p:spPr>
          <p:txBody>
            <a:bodyPr wrap="none" rtlCol="0">
              <a:spAutoFit/>
            </a:bodyPr>
            <a:lstStyle/>
            <a:p>
              <a:r>
                <a:rPr lang="en-US" sz="2000" dirty="0" smtClean="0"/>
                <a:t>40 Years of X-ray </a:t>
              </a:r>
            </a:p>
            <a:p>
              <a:r>
                <a:rPr lang="en-US" sz="2000" dirty="0" smtClean="0"/>
                <a:t>Astronomy</a:t>
              </a:r>
              <a:endParaRPr lang="en-US" sz="2000" dirty="0"/>
            </a:p>
          </p:txBody>
        </p:sp>
      </p:grpSp>
      <p:grpSp>
        <p:nvGrpSpPr>
          <p:cNvPr id="13" name="Group 12"/>
          <p:cNvGrpSpPr/>
          <p:nvPr/>
        </p:nvGrpSpPr>
        <p:grpSpPr>
          <a:xfrm>
            <a:off x="4428849" y="2247101"/>
            <a:ext cx="3798853" cy="3875435"/>
            <a:chOff x="4428849" y="2247101"/>
            <a:chExt cx="3798853" cy="3875435"/>
          </a:xfrm>
        </p:grpSpPr>
        <p:sp>
          <p:nvSpPr>
            <p:cNvPr id="11" name="Rounded Rectangle 10"/>
            <p:cNvSpPr/>
            <p:nvPr/>
          </p:nvSpPr>
          <p:spPr bwMode="auto">
            <a:xfrm>
              <a:off x="4428849" y="2247101"/>
              <a:ext cx="3690708" cy="3875435"/>
            </a:xfrm>
            <a:prstGeom prst="roundRect">
              <a:avLst/>
            </a:prstGeom>
            <a:noFill/>
            <a:ln w="57150" cap="flat"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sp>
          <p:nvSpPr>
            <p:cNvPr id="12" name="Rectangle 11"/>
            <p:cNvSpPr/>
            <p:nvPr/>
          </p:nvSpPr>
          <p:spPr>
            <a:xfrm>
              <a:off x="5889867" y="2440068"/>
              <a:ext cx="2337835" cy="1015663"/>
            </a:xfrm>
            <a:prstGeom prst="rect">
              <a:avLst/>
            </a:prstGeom>
          </p:spPr>
          <p:txBody>
            <a:bodyPr wrap="square">
              <a:spAutoFit/>
            </a:bodyPr>
            <a:lstStyle/>
            <a:p>
              <a:r>
                <a:rPr lang="en-US" sz="2000" dirty="0" smtClean="0"/>
                <a:t>4 Months </a:t>
              </a:r>
              <a:r>
                <a:rPr lang="en-US" sz="2000" dirty="0"/>
                <a:t>of </a:t>
              </a:r>
              <a:r>
                <a:rPr lang="en-US" sz="2000" dirty="0" smtClean="0"/>
                <a:t>Gravitational-wave Astronomy! </a:t>
              </a:r>
              <a:endParaRPr lang="en-US" sz="2000" dirty="0"/>
            </a:p>
          </p:txBody>
        </p:sp>
      </p:grpSp>
      <p:sp>
        <p:nvSpPr>
          <p:cNvPr id="3" name="TextBox 2"/>
          <p:cNvSpPr txBox="1"/>
          <p:nvPr/>
        </p:nvSpPr>
        <p:spPr>
          <a:xfrm>
            <a:off x="6198683" y="6513764"/>
            <a:ext cx="3024198" cy="307777"/>
          </a:xfrm>
          <a:prstGeom prst="rect">
            <a:avLst/>
          </a:prstGeom>
          <a:noFill/>
        </p:spPr>
        <p:txBody>
          <a:bodyPr wrap="none" rtlCol="0">
            <a:spAutoFit/>
          </a:bodyPr>
          <a:lstStyle/>
          <a:p>
            <a:r>
              <a:rPr lang="en-US" dirty="0" smtClean="0"/>
              <a:t>Credit: Robert Hurt, IPAC/Caltech</a:t>
            </a:r>
            <a:endParaRPr lang="en-US" dirty="0"/>
          </a:p>
        </p:txBody>
      </p:sp>
    </p:spTree>
    <p:extLst>
      <p:ext uri="{BB962C8B-B14F-4D97-AF65-F5344CB8AC3E}">
        <p14:creationId xmlns:p14="http://schemas.microsoft.com/office/powerpoint/2010/main" val="18033756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Implications for Astrophysics and General Relativity</a:t>
            </a:r>
            <a:endParaRPr lang="en-US" dirty="0"/>
          </a:p>
        </p:txBody>
      </p:sp>
      <p:sp>
        <p:nvSpPr>
          <p:cNvPr id="3" name="Content Placeholder 2"/>
          <p:cNvSpPr>
            <a:spLocks noGrp="1"/>
          </p:cNvSpPr>
          <p:nvPr>
            <p:ph idx="1"/>
          </p:nvPr>
        </p:nvSpPr>
        <p:spPr>
          <a:xfrm>
            <a:off x="0" y="1116765"/>
            <a:ext cx="5103354" cy="4525963"/>
          </a:xfrm>
        </p:spPr>
        <p:txBody>
          <a:bodyPr/>
          <a:lstStyle/>
          <a:p>
            <a:r>
              <a:rPr lang="en-US" sz="1600" dirty="0" smtClean="0">
                <a:solidFill>
                  <a:srgbClr val="000000"/>
                </a:solidFill>
              </a:rPr>
              <a:t>First direct observation of a binary black hole merger!</a:t>
            </a:r>
          </a:p>
          <a:p>
            <a:pPr lvl="1"/>
            <a:r>
              <a:rPr lang="en-US" sz="1100" dirty="0" smtClean="0">
                <a:solidFill>
                  <a:srgbClr val="000000"/>
                </a:solidFill>
              </a:rPr>
              <a:t>BBH systems can merge in a Hubble time</a:t>
            </a:r>
          </a:p>
          <a:p>
            <a:pPr lvl="1"/>
            <a:r>
              <a:rPr lang="en-US" sz="1100" dirty="0" smtClean="0">
                <a:solidFill>
                  <a:srgbClr val="000000"/>
                </a:solidFill>
              </a:rPr>
              <a:t>GWs may be the only way to detect BBH mergers</a:t>
            </a:r>
          </a:p>
          <a:p>
            <a:r>
              <a:rPr lang="en-US" sz="1600" dirty="0" smtClean="0">
                <a:solidFill>
                  <a:srgbClr val="000000"/>
                </a:solidFill>
              </a:rPr>
              <a:t>First direct experimental evidence for ‘heavy’ stellar mass black holes</a:t>
            </a:r>
          </a:p>
          <a:p>
            <a:pPr lvl="1"/>
            <a:r>
              <a:rPr lang="en-US" sz="1200" dirty="0" smtClean="0">
                <a:solidFill>
                  <a:srgbClr val="000000"/>
                </a:solidFill>
              </a:rPr>
              <a:t>Implication: assuming direct formation from core collapse of heavy star, favors low </a:t>
            </a:r>
            <a:r>
              <a:rPr lang="en-US" sz="1200" dirty="0" err="1" smtClean="0">
                <a:solidFill>
                  <a:srgbClr val="000000"/>
                </a:solidFill>
              </a:rPr>
              <a:t>metallicity</a:t>
            </a:r>
            <a:r>
              <a:rPr lang="en-US" sz="1200" dirty="0" smtClean="0">
                <a:solidFill>
                  <a:srgbClr val="000000"/>
                </a:solidFill>
              </a:rPr>
              <a:t> environment (z &lt; ½)</a:t>
            </a:r>
          </a:p>
          <a:p>
            <a:pPr lvl="1"/>
            <a:r>
              <a:rPr lang="en-US" sz="1200" dirty="0" smtClean="0">
                <a:solidFill>
                  <a:srgbClr val="000000"/>
                </a:solidFill>
              </a:rPr>
              <a:t>Implication: ‘kicks’ from core collapse supernova can’t be very large</a:t>
            </a:r>
          </a:p>
          <a:p>
            <a:r>
              <a:rPr lang="en-US" sz="1600" dirty="0" smtClean="0">
                <a:solidFill>
                  <a:srgbClr val="000000"/>
                </a:solidFill>
              </a:rPr>
              <a:t>Binary black hole merger rates are in the range 9 – 240 per Gpc</a:t>
            </a:r>
            <a:r>
              <a:rPr lang="en-US" sz="1600" baseline="30000" dirty="0">
                <a:solidFill>
                  <a:srgbClr val="000000"/>
                </a:solidFill>
              </a:rPr>
              <a:t>3</a:t>
            </a:r>
            <a:r>
              <a:rPr lang="en-US" sz="1600" dirty="0" smtClean="0">
                <a:solidFill>
                  <a:srgbClr val="000000"/>
                </a:solidFill>
              </a:rPr>
              <a:t> per year</a:t>
            </a:r>
          </a:p>
          <a:p>
            <a:r>
              <a:rPr lang="en-US" sz="1600" dirty="0" smtClean="0">
                <a:solidFill>
                  <a:srgbClr val="000000"/>
                </a:solidFill>
              </a:rPr>
              <a:t>BBH mergers are Kerr black holes, consistent with general relativity</a:t>
            </a:r>
          </a:p>
          <a:p>
            <a:r>
              <a:rPr lang="en-US" sz="1600" dirty="0" smtClean="0">
                <a:solidFill>
                  <a:srgbClr val="000000"/>
                </a:solidFill>
              </a:rPr>
              <a:t>First test of general relativity in the dynamical strong field limit:</a:t>
            </a:r>
          </a:p>
          <a:p>
            <a:pPr lvl="1"/>
            <a:r>
              <a:rPr lang="en-US" sz="1200" dirty="0" smtClean="0">
                <a:solidFill>
                  <a:srgbClr val="000000"/>
                </a:solidFill>
              </a:rPr>
              <a:t>Inspiral waveforms consistent with Post-Newtonian expansion</a:t>
            </a:r>
          </a:p>
          <a:p>
            <a:pPr lvl="1"/>
            <a:r>
              <a:rPr lang="en-US" sz="1200" dirty="0" smtClean="0">
                <a:solidFill>
                  <a:srgbClr val="000000"/>
                </a:solidFill>
              </a:rPr>
              <a:t>Limit on graviton mass </a:t>
            </a:r>
            <a:endParaRPr lang="en-US" sz="1200" dirty="0">
              <a:solidFill>
                <a:srgbClr val="000000"/>
              </a:solidFill>
            </a:endParaRPr>
          </a:p>
        </p:txBody>
      </p:sp>
      <p:sp>
        <p:nvSpPr>
          <p:cNvPr id="4" name="Slide Number Placeholder 3"/>
          <p:cNvSpPr>
            <a:spLocks noGrp="1"/>
          </p:cNvSpPr>
          <p:nvPr>
            <p:ph type="sldNum" sz="quarter" idx="11"/>
          </p:nvPr>
        </p:nvSpPr>
        <p:spPr/>
        <p:txBody>
          <a:bodyPr/>
          <a:lstStyle/>
          <a:p>
            <a:pPr>
              <a:defRPr/>
            </a:pPr>
            <a:fld id="{4703B35A-92CA-9244-943F-6D1BF23D8702}" type="slidenum">
              <a:rPr lang="en-US" smtClean="0"/>
              <a:pPr>
                <a:defRPr/>
              </a:pPr>
              <a:t>26</a:t>
            </a:fld>
            <a:endParaRPr lang="en-US"/>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50390" y="1105274"/>
            <a:ext cx="3781950" cy="3025561"/>
          </a:xfrm>
          <a:prstGeom prst="rect">
            <a:avLst/>
          </a:prstGeom>
        </p:spPr>
      </p:pic>
      <p:grpSp>
        <p:nvGrpSpPr>
          <p:cNvPr id="6" name="Group 5"/>
          <p:cNvGrpSpPr/>
          <p:nvPr/>
        </p:nvGrpSpPr>
        <p:grpSpPr>
          <a:xfrm>
            <a:off x="5220946" y="4127148"/>
            <a:ext cx="3609976" cy="2613272"/>
            <a:chOff x="4949009" y="2925374"/>
            <a:chExt cx="3829715" cy="3082673"/>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49009" y="3016082"/>
              <a:ext cx="3829715" cy="2991965"/>
            </a:xfrm>
            <a:prstGeom prst="rect">
              <a:avLst/>
            </a:prstGeom>
          </p:spPr>
        </p:pic>
        <p:sp>
          <p:nvSpPr>
            <p:cNvPr id="8" name="TextBox 7"/>
            <p:cNvSpPr txBox="1"/>
            <p:nvPr/>
          </p:nvSpPr>
          <p:spPr>
            <a:xfrm>
              <a:off x="5480541" y="2925374"/>
              <a:ext cx="2582089" cy="258661"/>
            </a:xfrm>
            <a:prstGeom prst="rect">
              <a:avLst/>
            </a:prstGeom>
            <a:noFill/>
          </p:spPr>
          <p:txBody>
            <a:bodyPr wrap="none" rtlCol="0">
              <a:spAutoFit/>
            </a:bodyPr>
            <a:lstStyle/>
            <a:p>
              <a:r>
                <a:rPr lang="en-US" sz="1200" u="sng" dirty="0" smtClean="0">
                  <a:solidFill>
                    <a:schemeClr val="tx2"/>
                  </a:solidFill>
                </a:rPr>
                <a:t>Compton Wavelength of the Graviton</a:t>
              </a:r>
              <a:endParaRPr lang="en-US" sz="1200" u="sng" dirty="0">
                <a:solidFill>
                  <a:schemeClr val="tx2"/>
                </a:solidFill>
              </a:endParaRPr>
            </a:p>
          </p:txBody>
        </p:sp>
      </p:gr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44613" y="5336105"/>
            <a:ext cx="2415552" cy="346694"/>
          </a:xfrm>
          <a:prstGeom prst="rect">
            <a:avLst/>
          </a:prstGeom>
          <a:ln>
            <a:solidFill>
              <a:schemeClr val="tx1"/>
            </a:solidFill>
          </a:ln>
        </p:spPr>
      </p:pic>
      <p:sp>
        <p:nvSpPr>
          <p:cNvPr id="11" name="Rectangle 7"/>
          <p:cNvSpPr>
            <a:spLocks noChangeArrowheads="1"/>
          </p:cNvSpPr>
          <p:nvPr/>
        </p:nvSpPr>
        <p:spPr bwMode="auto">
          <a:xfrm>
            <a:off x="84667" y="5853586"/>
            <a:ext cx="5174737" cy="707886"/>
          </a:xfrm>
          <a:prstGeom prst="rect">
            <a:avLst/>
          </a:prstGeom>
          <a:solidFill>
            <a:srgbClr val="618FFD"/>
          </a:solidFill>
          <a:ln w="9525">
            <a:noFill/>
            <a:miter lim="800000"/>
            <a:headEnd/>
            <a:tailEnd/>
          </a:ln>
        </p:spPr>
        <p:txBody>
          <a:bodyPr wrap="square">
            <a:spAutoFit/>
          </a:bodyPr>
          <a:lstStyle/>
          <a:p>
            <a:r>
              <a:rPr lang="en-US" sz="1000" b="0" dirty="0">
                <a:solidFill>
                  <a:srgbClr val="000000"/>
                </a:solidFill>
              </a:rPr>
              <a:t>Abbott, et al., LIGO Scientific Collaboration and Virgo Collaboration, “Astrophysical Implications of the Binary Black Hole Merger </a:t>
            </a:r>
            <a:r>
              <a:rPr lang="en-US" sz="1000" b="0" dirty="0" smtClean="0">
                <a:solidFill>
                  <a:srgbClr val="000000"/>
                </a:solidFill>
              </a:rPr>
              <a:t>GW150914”, </a:t>
            </a:r>
            <a:r>
              <a:rPr lang="en-US" sz="1000" b="0" dirty="0" smtClean="0">
                <a:solidFill>
                  <a:srgbClr val="000000"/>
                </a:solidFill>
                <a:hlinkClick r:id="rId5"/>
              </a:rPr>
              <a:t>Ap. J. </a:t>
            </a:r>
            <a:r>
              <a:rPr lang="en-US" sz="1000" b="0" dirty="0" err="1" smtClean="0">
                <a:solidFill>
                  <a:srgbClr val="000000"/>
                </a:solidFill>
                <a:hlinkClick r:id="rId5"/>
              </a:rPr>
              <a:t>Lett</a:t>
            </a:r>
            <a:r>
              <a:rPr lang="en-US" sz="1000" b="0" dirty="0" smtClean="0">
                <a:solidFill>
                  <a:srgbClr val="000000"/>
                </a:solidFill>
                <a:hlinkClick r:id="rId5"/>
              </a:rPr>
              <a:t>. </a:t>
            </a:r>
            <a:r>
              <a:rPr lang="en-US" sz="1000" dirty="0" smtClean="0">
                <a:solidFill>
                  <a:srgbClr val="000000"/>
                </a:solidFill>
                <a:hlinkClick r:id="rId5"/>
              </a:rPr>
              <a:t>818</a:t>
            </a:r>
            <a:r>
              <a:rPr lang="en-US" sz="1000" b="0" dirty="0" smtClean="0">
                <a:solidFill>
                  <a:srgbClr val="000000"/>
                </a:solidFill>
                <a:hlinkClick r:id="rId5"/>
              </a:rPr>
              <a:t>, L22 (2016).</a:t>
            </a:r>
            <a:endParaRPr lang="en-US" sz="1000" b="0" dirty="0" smtClean="0">
              <a:solidFill>
                <a:srgbClr val="000000"/>
              </a:solidFill>
            </a:endParaRPr>
          </a:p>
          <a:p>
            <a:r>
              <a:rPr lang="en-US" sz="1000" b="0" dirty="0" smtClean="0">
                <a:solidFill>
                  <a:srgbClr val="000000"/>
                </a:solidFill>
              </a:rPr>
              <a:t>Abbott, et al., LIGO </a:t>
            </a:r>
            <a:r>
              <a:rPr lang="en-US" sz="1000" b="0" dirty="0">
                <a:solidFill>
                  <a:srgbClr val="000000"/>
                </a:solidFill>
              </a:rPr>
              <a:t>Scientific Collaboration and Virgo Collaboration, “Tests of General Relativity with GW150914</a:t>
            </a:r>
            <a:r>
              <a:rPr lang="en-US" sz="1000" b="0" dirty="0" smtClean="0">
                <a:solidFill>
                  <a:schemeClr val="tx2"/>
                </a:solidFill>
              </a:rPr>
              <a:t>”</a:t>
            </a:r>
            <a:r>
              <a:rPr lang="hu-HU" sz="1000" u="sng" dirty="0" smtClean="0"/>
              <a:t> </a:t>
            </a:r>
            <a:r>
              <a:rPr lang="hu-HU" sz="1000" u="sng" dirty="0">
                <a:hlinkClick r:id="rId6" action="ppaction://hlinkfile"/>
              </a:rPr>
              <a:t>Phys. Rev. Lett. 116, 061102 (2016)</a:t>
            </a:r>
            <a:endParaRPr lang="en-US" sz="1000" dirty="0"/>
          </a:p>
        </p:txBody>
      </p:sp>
    </p:spTree>
    <p:extLst>
      <p:ext uri="{BB962C8B-B14F-4D97-AF65-F5344CB8AC3E}">
        <p14:creationId xmlns:p14="http://schemas.microsoft.com/office/powerpoint/2010/main" val="333460622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GW150914 in popular culture</a:t>
            </a:r>
            <a:endParaRPr lang="en-US" dirty="0"/>
          </a:p>
        </p:txBody>
      </p:sp>
      <p:sp>
        <p:nvSpPr>
          <p:cNvPr id="3" name="Slide Number Placeholder 2"/>
          <p:cNvSpPr>
            <a:spLocks noGrp="1"/>
          </p:cNvSpPr>
          <p:nvPr>
            <p:ph type="sldNum" sz="quarter" idx="11"/>
          </p:nvPr>
        </p:nvSpPr>
        <p:spPr/>
        <p:txBody>
          <a:bodyPr/>
          <a:lstStyle/>
          <a:p>
            <a:pPr>
              <a:defRPr/>
            </a:pPr>
            <a:fld id="{6C44F27E-7259-A544-87CC-77CCC20BF5BB}" type="slidenum">
              <a:rPr lang="en-US" smtClean="0"/>
              <a:pPr>
                <a:defRPr/>
              </a:pPr>
              <a:t>27</a:t>
            </a:fld>
            <a:endParaRPr lang="en-US"/>
          </a:p>
        </p:txBody>
      </p:sp>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400" y="1186949"/>
            <a:ext cx="5549900" cy="2230610"/>
          </a:xfrm>
          <a:prstGeom prst="rect">
            <a:avLst/>
          </a:prstGeom>
        </p:spPr>
      </p:pic>
      <p:sp>
        <p:nvSpPr>
          <p:cNvPr id="9" name="TextBox 8"/>
          <p:cNvSpPr txBox="1"/>
          <p:nvPr/>
        </p:nvSpPr>
        <p:spPr>
          <a:xfrm>
            <a:off x="211651" y="2513663"/>
            <a:ext cx="2958362" cy="307777"/>
          </a:xfrm>
          <a:prstGeom prst="rect">
            <a:avLst/>
          </a:prstGeom>
          <a:noFill/>
        </p:spPr>
        <p:txBody>
          <a:bodyPr wrap="none" rtlCol="0">
            <a:spAutoFit/>
          </a:bodyPr>
          <a:lstStyle/>
          <a:p>
            <a:r>
              <a:rPr lang="en-US" dirty="0" smtClean="0"/>
              <a:t>From The Guardian, Feb 12 2016 </a:t>
            </a: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412717"/>
            <a:ext cx="7013018" cy="3445283"/>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32884" y="1085070"/>
            <a:ext cx="3811115" cy="5081486"/>
          </a:xfrm>
          <a:prstGeom prst="rect">
            <a:avLst/>
          </a:prstGeom>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17297" y="0"/>
            <a:ext cx="3861911" cy="6858000"/>
          </a:xfrm>
          <a:prstGeom prst="rect">
            <a:avLst/>
          </a:prstGeom>
        </p:spPr>
      </p:pic>
      <p:grpSp>
        <p:nvGrpSpPr>
          <p:cNvPr id="6" name="Group 5"/>
          <p:cNvGrpSpPr/>
          <p:nvPr/>
        </p:nvGrpSpPr>
        <p:grpSpPr>
          <a:xfrm>
            <a:off x="3945299" y="1281740"/>
            <a:ext cx="5095052" cy="4583115"/>
            <a:chOff x="3945299" y="1281740"/>
            <a:chExt cx="5095052" cy="4583115"/>
          </a:xfrm>
        </p:grpSpPr>
        <p:pic>
          <p:nvPicPr>
            <p:cNvPr id="13" name="Picture 12"/>
            <p:cNvPicPr>
              <a:picLocks noChangeAspect="1"/>
            </p:cNvPicPr>
            <p:nvPr/>
          </p:nvPicPr>
          <p:blipFill>
            <a:blip r:embed="rId6"/>
            <a:stretch>
              <a:fillRect/>
            </a:stretch>
          </p:blipFill>
          <p:spPr>
            <a:xfrm>
              <a:off x="3945299" y="1330998"/>
              <a:ext cx="5095052" cy="4533857"/>
            </a:xfrm>
            <a:prstGeom prst="rect">
              <a:avLst/>
            </a:prstGeom>
          </p:spPr>
        </p:pic>
        <p:sp>
          <p:nvSpPr>
            <p:cNvPr id="14" name="TextBox 13"/>
            <p:cNvSpPr txBox="1"/>
            <p:nvPr/>
          </p:nvSpPr>
          <p:spPr>
            <a:xfrm>
              <a:off x="6832402" y="1281740"/>
              <a:ext cx="2018501" cy="738664"/>
            </a:xfrm>
            <a:prstGeom prst="rect">
              <a:avLst/>
            </a:prstGeom>
            <a:noFill/>
          </p:spPr>
          <p:txBody>
            <a:bodyPr wrap="none" rtlCol="0">
              <a:spAutoFit/>
            </a:bodyPr>
            <a:lstStyle/>
            <a:p>
              <a:r>
                <a:rPr lang="en-US" dirty="0" smtClean="0">
                  <a:solidFill>
                    <a:schemeClr val="tx2"/>
                  </a:solidFill>
                </a:rPr>
                <a:t>David </a:t>
              </a:r>
              <a:r>
                <a:rPr lang="en-US" dirty="0" err="1" smtClean="0">
                  <a:solidFill>
                    <a:schemeClr val="tx2"/>
                  </a:solidFill>
                </a:rPr>
                <a:t>Sipress</a:t>
              </a:r>
              <a:endParaRPr lang="en-US" dirty="0" smtClean="0">
                <a:solidFill>
                  <a:schemeClr val="tx2"/>
                </a:solidFill>
              </a:endParaRPr>
            </a:p>
            <a:p>
              <a:r>
                <a:rPr lang="en-US" dirty="0" smtClean="0">
                  <a:solidFill>
                    <a:schemeClr val="tx2"/>
                  </a:solidFill>
                </a:rPr>
                <a:t>New Yorker Magazine</a:t>
              </a:r>
            </a:p>
            <a:p>
              <a:r>
                <a:rPr lang="en-US" dirty="0" smtClean="0">
                  <a:solidFill>
                    <a:schemeClr val="tx2"/>
                  </a:solidFill>
                </a:rPr>
                <a:t>Feb 11, 2016</a:t>
              </a:r>
              <a:endParaRPr lang="en-US" dirty="0">
                <a:solidFill>
                  <a:schemeClr val="tx2"/>
                </a:solidFill>
              </a:endParaRPr>
            </a:p>
          </p:txBody>
        </p:sp>
      </p:grpSp>
    </p:spTree>
    <p:extLst>
      <p:ext uri="{BB962C8B-B14F-4D97-AF65-F5344CB8AC3E}">
        <p14:creationId xmlns:p14="http://schemas.microsoft.com/office/powerpoint/2010/main" val="11149869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139266"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0" indent="0" algn="ctr">
              <a:buFont typeface="Monotype Sorts" charset="0"/>
              <a:buNone/>
            </a:pPr>
            <a:endParaRPr lang="en-US" dirty="0">
              <a:latin typeface="Helvetica" charset="0"/>
              <a:ea typeface="ＭＳ Ｐゴシック" charset="0"/>
            </a:endParaRPr>
          </a:p>
          <a:p>
            <a:pPr marL="0" indent="0" algn="ctr">
              <a:buFont typeface="Monotype Sorts" charset="0"/>
              <a:buNone/>
            </a:pPr>
            <a:endParaRPr lang="en-US" dirty="0">
              <a:latin typeface="Helvetica" charset="0"/>
              <a:ea typeface="ＭＳ Ｐゴシック" charset="0"/>
            </a:endParaRPr>
          </a:p>
          <a:p>
            <a:pPr marL="0" indent="0" algn="ctr">
              <a:buFont typeface="Monotype Sorts" charset="0"/>
              <a:buNone/>
            </a:pPr>
            <a:endParaRPr lang="en-US" dirty="0">
              <a:latin typeface="Helvetica" charset="0"/>
              <a:ea typeface="ＭＳ Ｐゴシック" charset="0"/>
            </a:endParaRPr>
          </a:p>
          <a:p>
            <a:pPr marL="0" indent="0" algn="ctr">
              <a:buFont typeface="Monotype Sorts" charset="0"/>
              <a:buNone/>
            </a:pPr>
            <a:r>
              <a:rPr lang="en-US" sz="4000" i="1" dirty="0" smtClean="0">
                <a:solidFill>
                  <a:srgbClr val="000000"/>
                </a:solidFill>
                <a:latin typeface="Helvetica" charset="0"/>
                <a:ea typeface="ＭＳ Ｐゴシック" charset="0"/>
              </a:rPr>
              <a:t>Multi-messenger Astronomy</a:t>
            </a:r>
          </a:p>
          <a:p>
            <a:pPr marL="0" indent="0" algn="ctr">
              <a:buFont typeface="Monotype Sorts" charset="0"/>
              <a:buNone/>
            </a:pPr>
            <a:r>
              <a:rPr lang="en-US" sz="4000" i="1" dirty="0" smtClean="0">
                <a:solidFill>
                  <a:srgbClr val="000000"/>
                </a:solidFill>
                <a:latin typeface="Helvetica" charset="0"/>
                <a:ea typeface="ＭＳ Ｐゴシック" charset="0"/>
              </a:rPr>
              <a:t>With Gravitational Waves</a:t>
            </a:r>
            <a:endParaRPr lang="en-US" sz="4000" i="1" dirty="0">
              <a:solidFill>
                <a:srgbClr val="000000"/>
              </a:solidFill>
              <a:latin typeface="Helvetica" charset="0"/>
              <a:ea typeface="ＭＳ Ｐゴシック" charset="0"/>
            </a:endParaRPr>
          </a:p>
        </p:txBody>
      </p:sp>
      <p:sp>
        <p:nvSpPr>
          <p:cNvPr id="4" name="Slide Number Placeholder 3"/>
          <p:cNvSpPr>
            <a:spLocks noGrp="1"/>
          </p:cNvSpPr>
          <p:nvPr>
            <p:ph type="sldNum" sz="quarter" idx="11"/>
          </p:nvPr>
        </p:nvSpPr>
        <p:spPr/>
        <p:txBody>
          <a:bodyPr/>
          <a:lstStyle/>
          <a:p>
            <a:pPr>
              <a:defRPr/>
            </a:pPr>
            <a:fld id="{1AFA0B2A-1039-344E-8641-45D650133F72}" type="slidenum">
              <a:rPr lang="en-US" smtClean="0"/>
              <a:pPr>
                <a:defRPr/>
              </a:pPr>
              <a:t>28</a:t>
            </a:fld>
            <a:endParaRPr lang="en-US"/>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4"/>
          <p:cNvSpPr>
            <a:spLocks noGrp="1"/>
          </p:cNvSpPr>
          <p:nvPr>
            <p:ph type="sldNum" sz="quarter" idx="11"/>
          </p:nvPr>
        </p:nvSpPr>
        <p:spPr/>
        <p:txBody>
          <a:bodyPr/>
          <a:lstStyle/>
          <a:p>
            <a:pPr>
              <a:defRPr/>
            </a:pPr>
            <a:fld id="{10CFA54F-6515-324B-B324-3FDB64D4C8D4}" type="slidenum">
              <a:rPr lang="en-US"/>
              <a:pPr>
                <a:defRPr/>
              </a:pPr>
              <a:t>29</a:t>
            </a:fld>
            <a:endParaRPr lang="en-US"/>
          </a:p>
        </p:txBody>
      </p:sp>
      <p:sp>
        <p:nvSpPr>
          <p:cNvPr id="270338" name="Rectangle 2"/>
          <p:cNvSpPr>
            <a:spLocks noGrp="1" noChangeArrowheads="1"/>
          </p:cNvSpPr>
          <p:nvPr>
            <p:ph type="title"/>
          </p:nvPr>
        </p:nvSpPr>
        <p:spPr/>
        <p:txBody>
          <a:bodyPr/>
          <a:lstStyle/>
          <a:p>
            <a:pPr>
              <a:defRPr/>
            </a:pPr>
            <a:r>
              <a:rPr lang="en-US" sz="3200" dirty="0" smtClean="0">
                <a:cs typeface="+mj-cs"/>
              </a:rPr>
              <a:t>A LIGO interferometer is a microphone, not a telescope</a:t>
            </a:r>
          </a:p>
        </p:txBody>
      </p:sp>
      <p:sp>
        <p:nvSpPr>
          <p:cNvPr id="270341" name="Rectangle 5"/>
          <p:cNvSpPr>
            <a:spLocks noChangeArrowheads="1"/>
          </p:cNvSpPr>
          <p:nvPr/>
        </p:nvSpPr>
        <p:spPr bwMode="auto">
          <a:xfrm>
            <a:off x="668338" y="1565275"/>
            <a:ext cx="7772400" cy="472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lstStyle/>
          <a:p>
            <a:pPr marL="342900" indent="-342900">
              <a:lnSpc>
                <a:spcPct val="90000"/>
              </a:lnSpc>
              <a:spcBef>
                <a:spcPct val="20000"/>
              </a:spcBef>
              <a:buClr>
                <a:schemeClr val="tx1"/>
              </a:buClr>
              <a:buSzPct val="75000"/>
              <a:buFont typeface="Monotype Sorts" charset="0"/>
              <a:buChar char="l"/>
              <a:defRPr/>
            </a:pPr>
            <a:r>
              <a:rPr lang="en-US" sz="2000" b="0" dirty="0">
                <a:solidFill>
                  <a:srgbClr val="000000"/>
                </a:solidFill>
                <a:latin typeface="Helvetica" charset="0"/>
                <a:cs typeface="+mn-cs"/>
              </a:rPr>
              <a:t>Sensitivity depends on propagation direction, polarization</a:t>
            </a:r>
          </a:p>
          <a:p>
            <a:pPr marL="342900" indent="-342900">
              <a:lnSpc>
                <a:spcPct val="90000"/>
              </a:lnSpc>
              <a:spcBef>
                <a:spcPct val="20000"/>
              </a:spcBef>
              <a:buClr>
                <a:schemeClr val="tx1"/>
              </a:buClr>
              <a:buSzPct val="75000"/>
              <a:buFont typeface="Monotype Sorts" charset="0"/>
              <a:buChar char="l"/>
              <a:defRPr/>
            </a:pPr>
            <a:endParaRPr lang="en-US" sz="2000" b="0" dirty="0">
              <a:latin typeface="Helvetica" charset="0"/>
              <a:cs typeface="+mn-cs"/>
            </a:endParaRPr>
          </a:p>
          <a:p>
            <a:pPr marL="342900" indent="-342900">
              <a:lnSpc>
                <a:spcPct val="90000"/>
              </a:lnSpc>
              <a:spcBef>
                <a:spcPct val="20000"/>
              </a:spcBef>
              <a:buClr>
                <a:schemeClr val="tx1"/>
              </a:buClr>
              <a:buSzPct val="75000"/>
              <a:buFont typeface="Monotype Sorts" charset="0"/>
              <a:buChar char="l"/>
              <a:defRPr/>
            </a:pPr>
            <a:endParaRPr lang="en-US" sz="2000" b="0" dirty="0">
              <a:latin typeface="Helvetica" charset="0"/>
              <a:cs typeface="+mn-cs"/>
            </a:endParaRPr>
          </a:p>
          <a:p>
            <a:pPr marL="342900" indent="-342900">
              <a:lnSpc>
                <a:spcPct val="90000"/>
              </a:lnSpc>
              <a:spcBef>
                <a:spcPct val="20000"/>
              </a:spcBef>
              <a:buClr>
                <a:schemeClr val="tx1"/>
              </a:buClr>
              <a:buSzPct val="75000"/>
              <a:buFont typeface="Monotype Sorts" charset="0"/>
              <a:buChar char="l"/>
              <a:defRPr/>
            </a:pPr>
            <a:endParaRPr lang="en-US" sz="2000" b="0" dirty="0">
              <a:latin typeface="Helvetica" charset="0"/>
              <a:cs typeface="+mn-cs"/>
            </a:endParaRPr>
          </a:p>
          <a:p>
            <a:pPr marL="342900" indent="-342900">
              <a:lnSpc>
                <a:spcPct val="90000"/>
              </a:lnSpc>
              <a:spcBef>
                <a:spcPct val="20000"/>
              </a:spcBef>
              <a:buClr>
                <a:schemeClr val="tx1"/>
              </a:buClr>
              <a:buSzPct val="75000"/>
              <a:buFont typeface="Monotype Sorts" charset="0"/>
              <a:buChar char="l"/>
              <a:defRPr/>
            </a:pPr>
            <a:endParaRPr lang="en-US" sz="2000" b="0" dirty="0">
              <a:latin typeface="Helvetica" charset="0"/>
              <a:cs typeface="+mn-cs"/>
            </a:endParaRPr>
          </a:p>
          <a:p>
            <a:pPr marL="342900" indent="-342900">
              <a:lnSpc>
                <a:spcPct val="90000"/>
              </a:lnSpc>
              <a:spcBef>
                <a:spcPct val="20000"/>
              </a:spcBef>
              <a:buClr>
                <a:schemeClr val="tx1"/>
              </a:buClr>
              <a:buSzPct val="75000"/>
              <a:buFont typeface="Monotype Sorts" charset="0"/>
              <a:buChar char="l"/>
              <a:defRPr/>
            </a:pPr>
            <a:endParaRPr lang="en-US" sz="2000" b="0" dirty="0">
              <a:latin typeface="Helvetica" charset="0"/>
              <a:cs typeface="+mn-cs"/>
            </a:endParaRPr>
          </a:p>
          <a:p>
            <a:pPr marL="342900" indent="-342900">
              <a:lnSpc>
                <a:spcPct val="90000"/>
              </a:lnSpc>
              <a:spcBef>
                <a:spcPct val="20000"/>
              </a:spcBef>
              <a:buClr>
                <a:schemeClr val="tx1"/>
              </a:buClr>
              <a:buSzPct val="75000"/>
              <a:buFont typeface="Monotype Sorts" charset="0"/>
              <a:buChar char="l"/>
              <a:defRPr/>
            </a:pPr>
            <a:endParaRPr lang="en-US" sz="2000" b="0" dirty="0">
              <a:latin typeface="Helvetica" charset="0"/>
              <a:cs typeface="+mn-cs"/>
            </a:endParaRPr>
          </a:p>
          <a:p>
            <a:pPr marL="342900" indent="-342900">
              <a:lnSpc>
                <a:spcPct val="90000"/>
              </a:lnSpc>
              <a:spcBef>
                <a:spcPct val="20000"/>
              </a:spcBef>
              <a:buClr>
                <a:schemeClr val="tx1"/>
              </a:buClr>
              <a:buSzPct val="75000"/>
              <a:buFont typeface="Monotype Sorts" charset="0"/>
              <a:buChar char="l"/>
              <a:defRPr/>
            </a:pPr>
            <a:endParaRPr lang="en-US" sz="2000" b="0" dirty="0">
              <a:latin typeface="Helvetica" charset="0"/>
              <a:cs typeface="+mn-cs"/>
            </a:endParaRPr>
          </a:p>
          <a:p>
            <a:pPr marL="342900" indent="-342900">
              <a:lnSpc>
                <a:spcPct val="90000"/>
              </a:lnSpc>
              <a:spcBef>
                <a:spcPct val="20000"/>
              </a:spcBef>
              <a:buClr>
                <a:schemeClr val="tx1"/>
              </a:buClr>
              <a:buSzPct val="75000"/>
              <a:buFont typeface="Monotype Sorts" charset="0"/>
              <a:buChar char="l"/>
              <a:defRPr/>
            </a:pPr>
            <a:endParaRPr lang="en-US" sz="2000" b="0" dirty="0">
              <a:latin typeface="Helvetica" charset="0"/>
              <a:cs typeface="+mn-cs"/>
            </a:endParaRPr>
          </a:p>
          <a:p>
            <a:pPr marL="342900" indent="-342900">
              <a:lnSpc>
                <a:spcPct val="90000"/>
              </a:lnSpc>
              <a:spcBef>
                <a:spcPct val="20000"/>
              </a:spcBef>
              <a:buClr>
                <a:schemeClr val="tx1"/>
              </a:buClr>
              <a:buSzPct val="75000"/>
              <a:buFont typeface="Monotype Sorts" charset="0"/>
              <a:buChar char="l"/>
              <a:defRPr/>
            </a:pPr>
            <a:endParaRPr lang="en-US" sz="2000" b="0" dirty="0">
              <a:latin typeface="Helvetica" charset="0"/>
              <a:cs typeface="+mn-cs"/>
            </a:endParaRPr>
          </a:p>
          <a:p>
            <a:pPr marL="342900" indent="-342900">
              <a:lnSpc>
                <a:spcPct val="90000"/>
              </a:lnSpc>
              <a:spcBef>
                <a:spcPct val="20000"/>
              </a:spcBef>
              <a:buClr>
                <a:schemeClr val="tx1"/>
              </a:buClr>
              <a:buSzPct val="75000"/>
              <a:buFont typeface="Monotype Sorts" charset="0"/>
              <a:buChar char="l"/>
              <a:defRPr/>
            </a:pPr>
            <a:endParaRPr lang="en-US" sz="2000" b="0" dirty="0">
              <a:latin typeface="Helvetica" charset="0"/>
              <a:cs typeface="+mn-cs"/>
            </a:endParaRPr>
          </a:p>
          <a:p>
            <a:pPr marL="342900" indent="-342900">
              <a:lnSpc>
                <a:spcPct val="90000"/>
              </a:lnSpc>
              <a:spcBef>
                <a:spcPct val="20000"/>
              </a:spcBef>
              <a:buClr>
                <a:schemeClr val="tx1"/>
              </a:buClr>
              <a:buSzPct val="75000"/>
              <a:buFont typeface="Monotype Sorts" charset="0"/>
              <a:buChar char="l"/>
              <a:defRPr/>
            </a:pPr>
            <a:endParaRPr lang="en-US" sz="2000" b="0" dirty="0">
              <a:latin typeface="Helvetica" charset="0"/>
              <a:cs typeface="+mn-cs"/>
            </a:endParaRPr>
          </a:p>
          <a:p>
            <a:pPr marL="342900" indent="-342900">
              <a:lnSpc>
                <a:spcPct val="90000"/>
              </a:lnSpc>
              <a:spcBef>
                <a:spcPct val="20000"/>
              </a:spcBef>
              <a:buClr>
                <a:schemeClr val="tx1"/>
              </a:buClr>
              <a:buSzPct val="75000"/>
              <a:buFont typeface="Monotype Sorts" charset="0"/>
              <a:buNone/>
              <a:defRPr/>
            </a:pPr>
            <a:endParaRPr lang="en-US" sz="2000" b="0" dirty="0">
              <a:latin typeface="Helvetica" charset="0"/>
              <a:cs typeface="+mn-cs"/>
            </a:endParaRPr>
          </a:p>
        </p:txBody>
      </p:sp>
      <p:pic>
        <p:nvPicPr>
          <p:cNvPr id="22532" name="Picture 6" descr="forPeterhRSS"/>
          <p:cNvPicPr>
            <a:picLocks noChangeAspect="1" noChangeArrowheads="1"/>
          </p:cNvPicPr>
          <p:nvPr/>
        </p:nvPicPr>
        <p:blipFill>
          <a:blip r:embed="rId2" cstate="screen">
            <a:extLst>
              <a:ext uri="{28A0092B-C50C-407E-A947-70E740481C1C}">
                <a14:useLocalDpi xmlns:a14="http://schemas.microsoft.com/office/drawing/2010/main"/>
              </a:ext>
            </a:extLst>
          </a:blip>
          <a:srcRect l="28804" r="7201"/>
          <a:stretch>
            <a:fillRect/>
          </a:stretch>
        </p:blipFill>
        <p:spPr bwMode="auto">
          <a:xfrm>
            <a:off x="6049963" y="2252663"/>
            <a:ext cx="2586037" cy="323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7" descr="forPeterhPlushCross"/>
          <p:cNvPicPr>
            <a:picLocks noChangeAspect="1" noChangeArrowheads="1"/>
          </p:cNvPicPr>
          <p:nvPr/>
        </p:nvPicPr>
        <p:blipFill>
          <a:blip r:embed="rId3" cstate="screen">
            <a:extLst>
              <a:ext uri="{28A0092B-C50C-407E-A947-70E740481C1C}">
                <a14:useLocalDpi xmlns:a14="http://schemas.microsoft.com/office/drawing/2010/main"/>
              </a:ext>
            </a:extLst>
          </a:blip>
          <a:srcRect l="18713" t="5534" r="2879" b="2766"/>
          <a:stretch>
            <a:fillRect/>
          </a:stretch>
        </p:blipFill>
        <p:spPr bwMode="auto">
          <a:xfrm>
            <a:off x="457200" y="2286000"/>
            <a:ext cx="5029200"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8" descr="forPeterhRSS"/>
          <p:cNvPicPr>
            <a:picLocks noChangeAspect="1" noChangeArrowheads="1"/>
          </p:cNvPicPr>
          <p:nvPr/>
        </p:nvPicPr>
        <p:blipFill>
          <a:blip r:embed="rId2" cstate="screen">
            <a:extLst>
              <a:ext uri="{28A0092B-C50C-407E-A947-70E740481C1C}">
                <a14:useLocalDpi xmlns:a14="http://schemas.microsoft.com/office/drawing/2010/main"/>
              </a:ext>
            </a:extLst>
          </a:blip>
          <a:srcRect l="28804" r="7201"/>
          <a:stretch>
            <a:fillRect/>
          </a:stretch>
        </p:blipFill>
        <p:spPr bwMode="auto">
          <a:xfrm>
            <a:off x="6067425" y="2443163"/>
            <a:ext cx="2586038" cy="323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9" descr="forPeterhPlushCross"/>
          <p:cNvPicPr>
            <a:picLocks noChangeAspect="1" noChangeArrowheads="1"/>
          </p:cNvPicPr>
          <p:nvPr/>
        </p:nvPicPr>
        <p:blipFill>
          <a:blip r:embed="rId3" cstate="screen">
            <a:extLst>
              <a:ext uri="{28A0092B-C50C-407E-A947-70E740481C1C}">
                <a14:useLocalDpi xmlns:a14="http://schemas.microsoft.com/office/drawing/2010/main"/>
              </a:ext>
            </a:extLst>
          </a:blip>
          <a:srcRect l="18713" t="5534" r="2879" b="2766"/>
          <a:stretch>
            <a:fillRect/>
          </a:stretch>
        </p:blipFill>
        <p:spPr bwMode="auto">
          <a:xfrm>
            <a:off x="474663" y="2476500"/>
            <a:ext cx="5029200"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0346" name="Text Box 10"/>
          <p:cNvSpPr txBox="1">
            <a:spLocks noChangeArrowheads="1"/>
          </p:cNvSpPr>
          <p:nvPr/>
        </p:nvSpPr>
        <p:spPr bwMode="auto">
          <a:xfrm>
            <a:off x="947738" y="2027238"/>
            <a:ext cx="1889125"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ja-JP" altLang="en-US" sz="2000" b="0">
                <a:solidFill>
                  <a:srgbClr val="990033"/>
                </a:solidFill>
                <a:latin typeface="Arial"/>
                <a:cs typeface="+mn-cs"/>
              </a:rPr>
              <a:t>“</a:t>
            </a:r>
            <a:r>
              <a:rPr lang="en-US" sz="2400" b="0">
                <a:solidFill>
                  <a:srgbClr val="990033"/>
                </a:solidFill>
                <a:cs typeface="+mn-cs"/>
                <a:sym typeface="Symbol" charset="0"/>
              </a:rPr>
              <a:t></a:t>
            </a:r>
            <a:r>
              <a:rPr lang="ja-JP" altLang="en-US" sz="2000" b="0">
                <a:solidFill>
                  <a:srgbClr val="990033"/>
                </a:solidFill>
                <a:latin typeface="Arial"/>
                <a:cs typeface="+mn-cs"/>
                <a:sym typeface="Symbol" charset="0"/>
              </a:rPr>
              <a:t>”</a:t>
            </a:r>
            <a:r>
              <a:rPr lang="en-US" sz="2000" b="0">
                <a:solidFill>
                  <a:srgbClr val="990033"/>
                </a:solidFill>
                <a:cs typeface="+mn-cs"/>
                <a:sym typeface="Symbol" charset="0"/>
              </a:rPr>
              <a:t> polarization</a:t>
            </a:r>
            <a:endParaRPr lang="en-US" sz="2000" b="0">
              <a:solidFill>
                <a:srgbClr val="990033"/>
              </a:solidFill>
              <a:cs typeface="+mn-cs"/>
            </a:endParaRPr>
          </a:p>
        </p:txBody>
      </p:sp>
      <p:sp>
        <p:nvSpPr>
          <p:cNvPr id="270347" name="Text Box 11"/>
          <p:cNvSpPr txBox="1">
            <a:spLocks noChangeArrowheads="1"/>
          </p:cNvSpPr>
          <p:nvPr/>
        </p:nvSpPr>
        <p:spPr bwMode="auto">
          <a:xfrm>
            <a:off x="3386138" y="2027238"/>
            <a:ext cx="1889125"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ja-JP" altLang="en-US" sz="2000" b="0">
                <a:solidFill>
                  <a:srgbClr val="990033"/>
                </a:solidFill>
                <a:latin typeface="Arial"/>
                <a:cs typeface="+mn-cs"/>
              </a:rPr>
              <a:t>“</a:t>
            </a:r>
            <a:r>
              <a:rPr lang="en-US" sz="2400" b="0">
                <a:solidFill>
                  <a:srgbClr val="990033"/>
                </a:solidFill>
                <a:cs typeface="+mn-cs"/>
                <a:sym typeface="Symbol" charset="0"/>
              </a:rPr>
              <a:t></a:t>
            </a:r>
            <a:r>
              <a:rPr lang="ja-JP" altLang="en-US" sz="2000" b="0">
                <a:solidFill>
                  <a:srgbClr val="990033"/>
                </a:solidFill>
                <a:latin typeface="Arial"/>
                <a:cs typeface="+mn-cs"/>
              </a:rPr>
              <a:t>”</a:t>
            </a:r>
            <a:r>
              <a:rPr lang="en-US" sz="2000" b="0">
                <a:solidFill>
                  <a:srgbClr val="990033"/>
                </a:solidFill>
                <a:cs typeface="+mn-cs"/>
              </a:rPr>
              <a:t> polarization</a:t>
            </a:r>
          </a:p>
        </p:txBody>
      </p:sp>
      <p:sp>
        <p:nvSpPr>
          <p:cNvPr id="270348" name="Text Box 12"/>
          <p:cNvSpPr txBox="1">
            <a:spLocks noChangeArrowheads="1"/>
          </p:cNvSpPr>
          <p:nvPr/>
        </p:nvSpPr>
        <p:spPr bwMode="auto">
          <a:xfrm>
            <a:off x="6434138" y="2103438"/>
            <a:ext cx="1920875"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b="0">
                <a:solidFill>
                  <a:srgbClr val="990033"/>
                </a:solidFill>
                <a:cs typeface="+mn-cs"/>
              </a:rPr>
              <a:t>RMS sensitivity</a:t>
            </a:r>
          </a:p>
        </p:txBody>
      </p:sp>
    </p:spTree>
    <p:extLst>
      <p:ext uri="{BB962C8B-B14F-4D97-AF65-F5344CB8AC3E}">
        <p14:creationId xmlns:p14="http://schemas.microsoft.com/office/powerpoint/2010/main" val="300606113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2016: The Centenary of Gravitational Waves</a:t>
            </a:r>
            <a:endParaRPr lang="en-US" dirty="0"/>
          </a:p>
        </p:txBody>
      </p:sp>
      <p:sp>
        <p:nvSpPr>
          <p:cNvPr id="4" name="Slide Number Placeholder 3"/>
          <p:cNvSpPr>
            <a:spLocks noGrp="1"/>
          </p:cNvSpPr>
          <p:nvPr>
            <p:ph type="sldNum" sz="quarter" idx="11"/>
          </p:nvPr>
        </p:nvSpPr>
        <p:spPr/>
        <p:txBody>
          <a:bodyPr/>
          <a:lstStyle/>
          <a:p>
            <a:pPr>
              <a:defRPr/>
            </a:pPr>
            <a:fld id="{9CCA3137-1EFE-EA4A-A1BE-2156D2A3F41F}" type="slidenum">
              <a:rPr lang="en-US" smtClean="0"/>
              <a:pPr>
                <a:defRPr/>
              </a:pPr>
              <a:t>3</a:t>
            </a:fld>
            <a:endParaRPr lang="en-US"/>
          </a:p>
        </p:txBody>
      </p:sp>
      <p:graphicFrame>
        <p:nvGraphicFramePr>
          <p:cNvPr id="25603" name="Object 5"/>
          <p:cNvGraphicFramePr>
            <a:graphicFrameLocks noChangeAspect="1"/>
          </p:cNvGraphicFramePr>
          <p:nvPr/>
        </p:nvGraphicFramePr>
        <p:xfrm>
          <a:off x="522288" y="2089150"/>
          <a:ext cx="2560637" cy="1103313"/>
        </p:xfrm>
        <a:graphic>
          <a:graphicData uri="http://schemas.openxmlformats.org/presentationml/2006/ole">
            <mc:AlternateContent xmlns:mc="http://schemas.openxmlformats.org/markup-compatibility/2006">
              <mc:Choice xmlns:v="urn:schemas-microsoft-com:vml" Requires="v">
                <p:oleObj spid="_x0000_s188182" name="Equation" r:id="rId3" imgW="914400" imgH="393700" progId="Equation.3">
                  <p:embed/>
                </p:oleObj>
              </mc:Choice>
              <mc:Fallback>
                <p:oleObj name="Equation" r:id="rId3" imgW="914400" imgH="3937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288" y="2089150"/>
                        <a:ext cx="2560637"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25604" name="Object 6"/>
          <p:cNvGraphicFramePr>
            <a:graphicFrameLocks noChangeAspect="1"/>
          </p:cNvGraphicFramePr>
          <p:nvPr/>
        </p:nvGraphicFramePr>
        <p:xfrm>
          <a:off x="3860800" y="1863725"/>
          <a:ext cx="2279650" cy="577850"/>
        </p:xfrm>
        <a:graphic>
          <a:graphicData uri="http://schemas.openxmlformats.org/presentationml/2006/ole">
            <mc:AlternateContent xmlns:mc="http://schemas.openxmlformats.org/markup-compatibility/2006">
              <mc:Choice xmlns:v="urn:schemas-microsoft-com:vml" Requires="v">
                <p:oleObj spid="_x0000_s188183" name="Equation" r:id="rId5" imgW="1003300" imgH="254000" progId="Equation.3">
                  <p:embed/>
                </p:oleObj>
              </mc:Choice>
              <mc:Fallback>
                <p:oleObj name="Equation" r:id="rId5" imgW="1003300" imgH="2540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60800" y="1863725"/>
                        <a:ext cx="227965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605" name="Object 7"/>
          <p:cNvGraphicFramePr>
            <a:graphicFrameLocks noChangeAspect="1"/>
          </p:cNvGraphicFramePr>
          <p:nvPr>
            <p:extLst>
              <p:ext uri="{D42A27DB-BD31-4B8C-83A1-F6EECF244321}">
                <p14:modId xmlns:p14="http://schemas.microsoft.com/office/powerpoint/2010/main" val="3689343004"/>
              </p:ext>
            </p:extLst>
          </p:nvPr>
        </p:nvGraphicFramePr>
        <p:xfrm>
          <a:off x="3775075" y="3549650"/>
          <a:ext cx="2325688" cy="588963"/>
        </p:xfrm>
        <a:graphic>
          <a:graphicData uri="http://schemas.openxmlformats.org/presentationml/2006/ole">
            <mc:AlternateContent xmlns:mc="http://schemas.openxmlformats.org/markup-compatibility/2006">
              <mc:Choice xmlns:v="urn:schemas-microsoft-com:vml" Requires="v">
                <p:oleObj spid="_x0000_s188184" name="Equation" r:id="rId7" imgW="901700" imgH="228600" progId="Equation.3">
                  <p:embed/>
                </p:oleObj>
              </mc:Choice>
              <mc:Fallback>
                <p:oleObj name="Equation" r:id="rId7" imgW="901700" imgH="228600" progId="Equation.3">
                  <p:embed/>
                  <p:pic>
                    <p:nvPicPr>
                      <p:cNvPr id="0" name=""/>
                      <p:cNvPicPr>
                        <a:picLocks noChangeAspect="1" noChangeArrowheads="1"/>
                      </p:cNvPicPr>
                      <p:nvPr/>
                    </p:nvPicPr>
                    <p:blipFill>
                      <a:blip r:embed="rId8"/>
                      <a:srcRect/>
                      <a:stretch>
                        <a:fillRect/>
                      </a:stretch>
                    </p:blipFill>
                    <p:spPr bwMode="auto">
                      <a:xfrm>
                        <a:off x="3775075" y="3549650"/>
                        <a:ext cx="2325688"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5607" name="Picture 4"/>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6570032" y="3996295"/>
            <a:ext cx="2370137"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3813175" y="1349375"/>
            <a:ext cx="2130425" cy="522288"/>
          </a:xfrm>
          <a:prstGeom prst="rect">
            <a:avLst/>
          </a:prstGeom>
          <a:noFill/>
        </p:spPr>
        <p:txBody>
          <a:bodyPr wrap="none">
            <a:spAutoFit/>
          </a:bodyPr>
          <a:lstStyle/>
          <a:p>
            <a:pPr>
              <a:defRPr/>
            </a:pPr>
            <a:r>
              <a:rPr lang="en-US" dirty="0">
                <a:effectLst>
                  <a:outerShdw blurRad="50800" dist="38100" dir="2700000" algn="tl" rotWithShape="0">
                    <a:srgbClr val="000000">
                      <a:alpha val="30000"/>
                    </a:srgbClr>
                  </a:outerShdw>
                </a:effectLst>
              </a:rPr>
              <a:t>The metric: distance in </a:t>
            </a:r>
          </a:p>
          <a:p>
            <a:pPr>
              <a:defRPr/>
            </a:pPr>
            <a:r>
              <a:rPr lang="en-US" dirty="0">
                <a:effectLst>
                  <a:outerShdw blurRad="50800" dist="38100" dir="2700000" algn="tl" rotWithShape="0">
                    <a:srgbClr val="000000">
                      <a:alpha val="30000"/>
                    </a:srgbClr>
                  </a:outerShdw>
                </a:effectLst>
              </a:rPr>
              <a:t>space-time</a:t>
            </a:r>
          </a:p>
        </p:txBody>
      </p:sp>
      <p:sp>
        <p:nvSpPr>
          <p:cNvPr id="14" name="TextBox 13"/>
          <p:cNvSpPr txBox="1"/>
          <p:nvPr/>
        </p:nvSpPr>
        <p:spPr>
          <a:xfrm>
            <a:off x="3821113" y="4143375"/>
            <a:ext cx="2778125" cy="738188"/>
          </a:xfrm>
          <a:prstGeom prst="rect">
            <a:avLst/>
          </a:prstGeom>
          <a:noFill/>
        </p:spPr>
        <p:txBody>
          <a:bodyPr wrap="none">
            <a:spAutoFit/>
          </a:bodyPr>
          <a:lstStyle/>
          <a:p>
            <a:pPr>
              <a:defRPr/>
            </a:pPr>
            <a:r>
              <a:rPr lang="en-US" dirty="0">
                <a:effectLst>
                  <a:outerShdw blurRad="50800" dist="38100" dir="2700000" algn="tl" rotWithShape="0">
                    <a:srgbClr val="000000">
                      <a:alpha val="30000"/>
                    </a:srgbClr>
                  </a:outerShdw>
                </a:effectLst>
              </a:rPr>
              <a:t>Weak field approximation: </a:t>
            </a:r>
          </a:p>
          <a:p>
            <a:pPr>
              <a:defRPr/>
            </a:pPr>
            <a:r>
              <a:rPr lang="en-US" dirty="0">
                <a:effectLst>
                  <a:outerShdw blurRad="50800" dist="38100" dir="2700000" algn="tl" rotWithShape="0">
                    <a:srgbClr val="000000">
                      <a:alpha val="30000"/>
                    </a:srgbClr>
                  </a:outerShdw>
                </a:effectLst>
              </a:rPr>
              <a:t>space-time is slightly </a:t>
            </a:r>
          </a:p>
          <a:p>
            <a:pPr>
              <a:defRPr/>
            </a:pPr>
            <a:r>
              <a:rPr lang="en-US" dirty="0">
                <a:effectLst>
                  <a:outerShdw blurRad="50800" dist="38100" dir="2700000" algn="tl" rotWithShape="0">
                    <a:srgbClr val="000000">
                      <a:alpha val="30000"/>
                    </a:srgbClr>
                  </a:outerShdw>
                </a:effectLst>
              </a:rPr>
              <a:t>perturbed from flat space-time</a:t>
            </a:r>
          </a:p>
        </p:txBody>
      </p:sp>
      <p:sp>
        <p:nvSpPr>
          <p:cNvPr id="15" name="TextBox 14"/>
          <p:cNvSpPr txBox="1"/>
          <p:nvPr/>
        </p:nvSpPr>
        <p:spPr>
          <a:xfrm>
            <a:off x="514350" y="1311275"/>
            <a:ext cx="2865438" cy="647700"/>
          </a:xfrm>
          <a:prstGeom prst="rect">
            <a:avLst/>
          </a:prstGeom>
          <a:noFill/>
        </p:spPr>
        <p:txBody>
          <a:bodyPr wrap="none">
            <a:spAutoFit/>
          </a:bodyPr>
          <a:lstStyle/>
          <a:p>
            <a:pPr>
              <a:defRPr/>
            </a:pPr>
            <a:r>
              <a:rPr lang="en-US" sz="1800" dirty="0">
                <a:solidFill>
                  <a:schemeClr val="tx1">
                    <a:lumMod val="75000"/>
                  </a:schemeClr>
                </a:solidFill>
                <a:effectLst>
                  <a:outerShdw blurRad="50800" dist="38100" dir="2700000" algn="tl" rotWithShape="0">
                    <a:srgbClr val="000000">
                      <a:alpha val="43000"/>
                    </a:srgbClr>
                  </a:outerShdw>
                </a:effectLst>
              </a:rPr>
              <a:t>General Relativity: </a:t>
            </a:r>
          </a:p>
          <a:p>
            <a:pPr>
              <a:defRPr/>
            </a:pPr>
            <a:r>
              <a:rPr lang="en-US" sz="1800" dirty="0">
                <a:solidFill>
                  <a:schemeClr val="tx1">
                    <a:lumMod val="75000"/>
                  </a:schemeClr>
                </a:solidFill>
                <a:effectLst>
                  <a:outerShdw blurRad="50800" dist="38100" dir="2700000" algn="tl" rotWithShape="0">
                    <a:srgbClr val="000000">
                      <a:alpha val="43000"/>
                    </a:srgbClr>
                  </a:outerShdw>
                </a:effectLst>
              </a:rPr>
              <a:t>Einstein Field Equations</a:t>
            </a:r>
          </a:p>
        </p:txBody>
      </p:sp>
      <p:cxnSp>
        <p:nvCxnSpPr>
          <p:cNvPr id="16" name="Straight Arrow Connector 15"/>
          <p:cNvCxnSpPr/>
          <p:nvPr/>
        </p:nvCxnSpPr>
        <p:spPr bwMode="auto">
          <a:xfrm>
            <a:off x="4926013" y="2425700"/>
            <a:ext cx="12700" cy="1141413"/>
          </a:xfrm>
          <a:prstGeom prst="straightConnector1">
            <a:avLst/>
          </a:prstGeom>
          <a:solidFill>
            <a:schemeClr val="accent1"/>
          </a:solidFill>
          <a:ln w="5715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0" name="Straight Arrow Connector 19"/>
          <p:cNvCxnSpPr/>
          <p:nvPr/>
        </p:nvCxnSpPr>
        <p:spPr bwMode="auto">
          <a:xfrm flipH="1" flipV="1">
            <a:off x="2749550" y="3336925"/>
            <a:ext cx="928688" cy="446088"/>
          </a:xfrm>
          <a:prstGeom prst="straightConnector1">
            <a:avLst/>
          </a:prstGeom>
          <a:solidFill>
            <a:schemeClr val="accent1"/>
          </a:solidFill>
          <a:ln w="5715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1" name="Down Arrow 30"/>
          <p:cNvSpPr/>
          <p:nvPr/>
        </p:nvSpPr>
        <p:spPr bwMode="auto">
          <a:xfrm>
            <a:off x="1725613" y="3381375"/>
            <a:ext cx="288925" cy="1743075"/>
          </a:xfrm>
          <a:prstGeom prst="downArrow">
            <a:avLst>
              <a:gd name="adj1" fmla="val 50000"/>
              <a:gd name="adj2" fmla="val 101515"/>
            </a:avLst>
          </a:prstGeom>
          <a:solidFill>
            <a:schemeClr val="tx2"/>
          </a:solidFill>
          <a:ln w="12700" cap="flat" cmpd="sng" algn="ctr">
            <a:noFill/>
            <a:prstDash val="solid"/>
            <a:round/>
            <a:headEnd type="none" w="sm" len="sm"/>
            <a:tailEnd type="none" w="sm" len="sm"/>
          </a:ln>
          <a:effectLst>
            <a:outerShdw blurRad="50800" dist="38100" dir="2700000" algn="tl" rotWithShape="0">
              <a:srgbClr val="000000">
                <a:alpha val="43000"/>
              </a:srgbClr>
            </a:outerShdw>
          </a:effectLst>
          <a:extLst/>
        </p:spPr>
        <p:txBody>
          <a:bodyPr/>
          <a:lstStyle/>
          <a:p>
            <a:pPr>
              <a:defRPr/>
            </a:pPr>
            <a:endParaRPr lang="en-US"/>
          </a:p>
        </p:txBody>
      </p:sp>
      <p:sp>
        <p:nvSpPr>
          <p:cNvPr id="22528" name="Rectangle 22527"/>
          <p:cNvSpPr/>
          <p:nvPr/>
        </p:nvSpPr>
        <p:spPr bwMode="auto">
          <a:xfrm>
            <a:off x="560388" y="5211763"/>
            <a:ext cx="2487612" cy="814387"/>
          </a:xfrm>
          <a:prstGeom prst="rect">
            <a:avLst/>
          </a:prstGeom>
          <a:noFill/>
          <a:ln w="57150" cap="flat" cmpd="sng" algn="ctr">
            <a:solidFill>
              <a:srgbClr val="000000"/>
            </a:solidFill>
            <a:prstDash val="solid"/>
            <a:round/>
            <a:headEnd type="none" w="sm" len="sm"/>
            <a:tailEnd type="none" w="sm" len="sm"/>
          </a:ln>
          <a:effectLst>
            <a:outerShdw blurRad="50800" dist="38100" dir="2700000" algn="tl" rotWithShape="0">
              <a:srgbClr val="000000">
                <a:alpha val="43000"/>
              </a:srgbClr>
            </a:outerShdw>
          </a:effectLst>
          <a:extLst/>
        </p:spPr>
        <p:txBody>
          <a:bodyPr/>
          <a:lstStyle/>
          <a:p>
            <a:pPr>
              <a:defRPr/>
            </a:pPr>
            <a:endParaRPr lang="en-US"/>
          </a:p>
        </p:txBody>
      </p:sp>
      <p:sp>
        <p:nvSpPr>
          <p:cNvPr id="34" name="TextBox 33"/>
          <p:cNvSpPr txBox="1"/>
          <p:nvPr/>
        </p:nvSpPr>
        <p:spPr>
          <a:xfrm>
            <a:off x="3482975" y="5154613"/>
            <a:ext cx="2867025" cy="922337"/>
          </a:xfrm>
          <a:prstGeom prst="rect">
            <a:avLst/>
          </a:prstGeom>
          <a:noFill/>
          <a:effectLst>
            <a:outerShdw blurRad="50800" dist="38100" dir="2700000" algn="tl" rotWithShape="0">
              <a:srgbClr val="000000">
                <a:alpha val="30000"/>
              </a:srgbClr>
            </a:outerShdw>
          </a:effectLst>
        </p:spPr>
        <p:txBody>
          <a:bodyPr>
            <a:spAutoFit/>
          </a:bodyPr>
          <a:lstStyle/>
          <a:p>
            <a:pPr>
              <a:defRPr/>
            </a:pPr>
            <a:r>
              <a:rPr lang="en-US" sz="1800" dirty="0">
                <a:solidFill>
                  <a:schemeClr val="tx2"/>
                </a:solidFill>
              </a:rPr>
              <a:t>Simple wave equation for the metric perturbation </a:t>
            </a:r>
            <a:r>
              <a:rPr lang="en-US" sz="1800" i="1" dirty="0" err="1">
                <a:solidFill>
                  <a:schemeClr val="tx2"/>
                </a:solidFill>
              </a:rPr>
              <a:t>h</a:t>
            </a:r>
            <a:r>
              <a:rPr lang="en-US" sz="1800" i="1" baseline="-25000" dirty="0" err="1">
                <a:solidFill>
                  <a:schemeClr val="tx2"/>
                </a:solidFill>
                <a:latin typeface="Symbol" charset="2"/>
                <a:cs typeface="Symbol" charset="2"/>
              </a:rPr>
              <a:t>mn</a:t>
            </a:r>
            <a:r>
              <a:rPr lang="en-US" sz="1800" dirty="0">
                <a:solidFill>
                  <a:schemeClr val="tx2"/>
                </a:solidFill>
              </a:rPr>
              <a:t> </a:t>
            </a:r>
          </a:p>
        </p:txBody>
      </p:sp>
      <p:sp>
        <p:nvSpPr>
          <p:cNvPr id="35" name="Rectangle 34"/>
          <p:cNvSpPr/>
          <p:nvPr/>
        </p:nvSpPr>
        <p:spPr bwMode="auto">
          <a:xfrm>
            <a:off x="490538" y="2101850"/>
            <a:ext cx="2609850" cy="1130300"/>
          </a:xfrm>
          <a:prstGeom prst="rect">
            <a:avLst/>
          </a:prstGeom>
          <a:noFill/>
          <a:ln w="57150" cap="flat" cmpd="sng" algn="ctr">
            <a:solidFill>
              <a:srgbClr val="000000"/>
            </a:solidFill>
            <a:prstDash val="solid"/>
            <a:round/>
            <a:headEnd type="none" w="sm" len="sm"/>
            <a:tailEnd type="none" w="sm" len="sm"/>
          </a:ln>
          <a:effectLst>
            <a:outerShdw blurRad="50800" dist="38100" dir="2700000" algn="tl" rotWithShape="0">
              <a:srgbClr val="000000">
                <a:alpha val="43000"/>
              </a:srgbClr>
            </a:outerShdw>
          </a:effectLst>
          <a:extLst/>
        </p:spPr>
        <p:txBody>
          <a:bodyPr/>
          <a:lstStyle/>
          <a:p>
            <a:pPr>
              <a:defRPr/>
            </a:pPr>
            <a:endParaRPr lang="en-US"/>
          </a:p>
        </p:txBody>
      </p:sp>
      <p:sp>
        <p:nvSpPr>
          <p:cNvPr id="36" name="Rectangle 35"/>
          <p:cNvSpPr/>
          <p:nvPr/>
        </p:nvSpPr>
        <p:spPr bwMode="auto">
          <a:xfrm>
            <a:off x="3681413" y="1860550"/>
            <a:ext cx="2487612" cy="547688"/>
          </a:xfrm>
          <a:prstGeom prst="rect">
            <a:avLst/>
          </a:prstGeom>
          <a:noFill/>
          <a:ln w="28575" cap="flat" cmpd="sng" algn="ctr">
            <a:solidFill>
              <a:srgbClr val="000000"/>
            </a:solidFill>
            <a:prstDash val="solid"/>
            <a:round/>
            <a:headEnd type="none" w="sm" len="sm"/>
            <a:tailEnd type="none" w="sm" len="sm"/>
          </a:ln>
          <a:effectLst>
            <a:outerShdw blurRad="50800" dist="38100" dir="2700000" algn="tl" rotWithShape="0">
              <a:srgbClr val="000000">
                <a:alpha val="43000"/>
              </a:srgbClr>
            </a:outerShdw>
          </a:effectLst>
          <a:extLst/>
        </p:spPr>
        <p:txBody>
          <a:bodyPr/>
          <a:lstStyle/>
          <a:p>
            <a:pPr>
              <a:defRPr/>
            </a:pPr>
            <a:endParaRPr lang="en-US"/>
          </a:p>
        </p:txBody>
      </p:sp>
      <p:sp>
        <p:nvSpPr>
          <p:cNvPr id="37" name="Rectangle 36"/>
          <p:cNvSpPr/>
          <p:nvPr/>
        </p:nvSpPr>
        <p:spPr bwMode="auto">
          <a:xfrm>
            <a:off x="3808413" y="3571875"/>
            <a:ext cx="2314575" cy="547688"/>
          </a:xfrm>
          <a:prstGeom prst="rect">
            <a:avLst/>
          </a:prstGeom>
          <a:noFill/>
          <a:ln w="28575" cap="flat" cmpd="sng" algn="ctr">
            <a:solidFill>
              <a:srgbClr val="000000"/>
            </a:solidFill>
            <a:prstDash val="solid"/>
            <a:round/>
            <a:headEnd type="none" w="sm" len="sm"/>
            <a:tailEnd type="none" w="sm" len="sm"/>
          </a:ln>
          <a:effectLst>
            <a:outerShdw blurRad="50800" dist="38100" dir="2700000" algn="tl" rotWithShape="0">
              <a:srgbClr val="000000">
                <a:alpha val="43000"/>
              </a:srgbClr>
            </a:outerShdw>
          </a:effectLst>
          <a:extLst/>
        </p:spPr>
        <p:txBody>
          <a:bodyPr/>
          <a:lstStyle/>
          <a:p>
            <a:pPr>
              <a:defRPr/>
            </a:pPr>
            <a:endParaRPr lang="en-US"/>
          </a:p>
        </p:txBody>
      </p:sp>
      <p:pic>
        <p:nvPicPr>
          <p:cNvPr id="5" name="Picture 4"/>
          <p:cNvPicPr>
            <a:picLocks noChangeAspect="1"/>
          </p:cNvPicPr>
          <p:nvPr/>
        </p:nvPicPr>
        <p:blipFill>
          <a:blip r:embed="rId10"/>
          <a:stretch>
            <a:fillRect/>
          </a:stretch>
        </p:blipFill>
        <p:spPr>
          <a:xfrm>
            <a:off x="536823" y="6262076"/>
            <a:ext cx="4896876" cy="443418"/>
          </a:xfrm>
          <a:prstGeom prst="rect">
            <a:avLst/>
          </a:prstGeom>
          <a:solidFill>
            <a:srgbClr val="618FFD"/>
          </a:solidFill>
        </p:spPr>
      </p:pic>
      <p:sp>
        <p:nvSpPr>
          <p:cNvPr id="23" name="TextBox 22"/>
          <p:cNvSpPr txBox="1"/>
          <p:nvPr/>
        </p:nvSpPr>
        <p:spPr>
          <a:xfrm>
            <a:off x="1982599" y="3880996"/>
            <a:ext cx="986531" cy="923330"/>
          </a:xfrm>
          <a:prstGeom prst="rect">
            <a:avLst/>
          </a:prstGeom>
          <a:noFill/>
        </p:spPr>
        <p:txBody>
          <a:bodyPr wrap="none">
            <a:spAutoFit/>
          </a:bodyPr>
          <a:lstStyle/>
          <a:p>
            <a:pPr>
              <a:defRPr/>
            </a:pPr>
            <a:r>
              <a:rPr lang="en-US" sz="1800" dirty="0" smtClean="0">
                <a:solidFill>
                  <a:schemeClr val="tx1">
                    <a:lumMod val="75000"/>
                  </a:schemeClr>
                </a:solidFill>
                <a:effectLst>
                  <a:outerShdw blurRad="50800" dist="38100" dir="2700000" algn="tl" rotWithShape="0">
                    <a:srgbClr val="000000">
                      <a:alpha val="43000"/>
                    </a:srgbClr>
                  </a:outerShdw>
                </a:effectLst>
              </a:rPr>
              <a:t>Free</a:t>
            </a:r>
          </a:p>
          <a:p>
            <a:pPr>
              <a:defRPr/>
            </a:pPr>
            <a:r>
              <a:rPr lang="en-US" sz="1800" dirty="0" smtClean="0">
                <a:solidFill>
                  <a:schemeClr val="tx1">
                    <a:lumMod val="75000"/>
                  </a:schemeClr>
                </a:solidFill>
                <a:effectLst>
                  <a:outerShdw blurRad="50800" dist="38100" dir="2700000" algn="tl" rotWithShape="0">
                    <a:srgbClr val="000000">
                      <a:alpha val="43000"/>
                    </a:srgbClr>
                  </a:outerShdw>
                </a:effectLst>
              </a:rPr>
              <a:t>Space</a:t>
            </a:r>
          </a:p>
          <a:p>
            <a:pPr>
              <a:defRPr/>
            </a:pPr>
            <a:r>
              <a:rPr lang="en-US" sz="1800" dirty="0" smtClean="0">
                <a:solidFill>
                  <a:schemeClr val="tx1">
                    <a:lumMod val="75000"/>
                  </a:schemeClr>
                </a:solidFill>
                <a:effectLst>
                  <a:outerShdw blurRad="50800" dist="38100" dir="2700000" algn="tl" rotWithShape="0">
                    <a:srgbClr val="000000">
                      <a:alpha val="43000"/>
                    </a:srgbClr>
                  </a:outerShdw>
                </a:effectLst>
              </a:rPr>
              <a:t>(</a:t>
            </a:r>
            <a:r>
              <a:rPr lang="en-US" sz="1800" i="1" dirty="0" err="1" smtClean="0">
                <a:solidFill>
                  <a:schemeClr val="tx1">
                    <a:lumMod val="75000"/>
                  </a:schemeClr>
                </a:solidFill>
                <a:effectLst>
                  <a:outerShdw blurRad="50800" dist="38100" dir="2700000" algn="tl" rotWithShape="0">
                    <a:srgbClr val="000000">
                      <a:alpha val="43000"/>
                    </a:srgbClr>
                  </a:outerShdw>
                </a:effectLst>
              </a:rPr>
              <a:t>T</a:t>
            </a:r>
            <a:r>
              <a:rPr lang="en-US" sz="1800" i="1" baseline="-25000" dirty="0" err="1" smtClean="0">
                <a:solidFill>
                  <a:schemeClr val="tx1">
                    <a:lumMod val="75000"/>
                  </a:schemeClr>
                </a:solidFill>
                <a:effectLst>
                  <a:outerShdw blurRad="50800" dist="38100" dir="2700000" algn="tl" rotWithShape="0">
                    <a:srgbClr val="000000">
                      <a:alpha val="43000"/>
                    </a:srgbClr>
                  </a:outerShdw>
                </a:effectLst>
                <a:latin typeface="Symbol" charset="2"/>
                <a:cs typeface="Symbol" charset="2"/>
              </a:rPr>
              <a:t>mn</a:t>
            </a:r>
            <a:r>
              <a:rPr lang="en-US" sz="1800" i="1" baseline="-25000" dirty="0" smtClean="0">
                <a:solidFill>
                  <a:schemeClr val="tx1">
                    <a:lumMod val="75000"/>
                  </a:schemeClr>
                </a:solidFill>
                <a:effectLst>
                  <a:outerShdw blurRad="50800" dist="38100" dir="2700000" algn="tl" rotWithShape="0">
                    <a:srgbClr val="000000">
                      <a:alpha val="43000"/>
                    </a:srgbClr>
                  </a:outerShdw>
                </a:effectLst>
                <a:latin typeface="Symbol" charset="2"/>
                <a:cs typeface="Symbol" charset="2"/>
              </a:rPr>
              <a:t> </a:t>
            </a:r>
            <a:r>
              <a:rPr lang="en-US" sz="1800" dirty="0" smtClean="0">
                <a:solidFill>
                  <a:schemeClr val="tx1">
                    <a:lumMod val="75000"/>
                  </a:schemeClr>
                </a:solidFill>
                <a:effectLst>
                  <a:outerShdw blurRad="50800" dist="38100" dir="2700000" algn="tl" rotWithShape="0">
                    <a:srgbClr val="000000">
                      <a:alpha val="43000"/>
                    </a:srgbClr>
                  </a:outerShdw>
                </a:effectLst>
                <a:latin typeface="Symbol" charset="2"/>
                <a:cs typeface="Symbol" charset="2"/>
              </a:rPr>
              <a:t>= 0)</a:t>
            </a:r>
            <a:endParaRPr lang="en-US" sz="1800" dirty="0">
              <a:solidFill>
                <a:schemeClr val="tx1">
                  <a:lumMod val="75000"/>
                </a:schemeClr>
              </a:solidFill>
              <a:effectLst>
                <a:outerShdw blurRad="50800" dist="38100" dir="2700000" algn="tl" rotWithShape="0">
                  <a:srgbClr val="000000">
                    <a:alpha val="43000"/>
                  </a:srgbClr>
                </a:outerShdw>
              </a:effectLst>
              <a:latin typeface="Symbol" charset="2"/>
              <a:cs typeface="Symbol" charset="2"/>
            </a:endParaRPr>
          </a:p>
        </p:txBody>
      </p:sp>
      <p:graphicFrame>
        <p:nvGraphicFramePr>
          <p:cNvPr id="24" name="Object 90"/>
          <p:cNvGraphicFramePr>
            <a:graphicFrameLocks noGrp="1" noChangeAspect="1"/>
          </p:cNvGraphicFramePr>
          <p:nvPr>
            <p:ph sz="half" idx="1"/>
            <p:extLst>
              <p:ext uri="{D42A27DB-BD31-4B8C-83A1-F6EECF244321}">
                <p14:modId xmlns:p14="http://schemas.microsoft.com/office/powerpoint/2010/main" val="3678629444"/>
              </p:ext>
            </p:extLst>
          </p:nvPr>
        </p:nvGraphicFramePr>
        <p:xfrm>
          <a:off x="858838" y="5238750"/>
          <a:ext cx="2063750" cy="779463"/>
        </p:xfrm>
        <a:graphic>
          <a:graphicData uri="http://schemas.openxmlformats.org/presentationml/2006/ole">
            <mc:AlternateContent xmlns:mc="http://schemas.openxmlformats.org/markup-compatibility/2006">
              <mc:Choice xmlns:v="urn:schemas-microsoft-com:vml" Requires="v">
                <p:oleObj spid="_x0000_s188185" name="Equation" r:id="rId11" imgW="1244600" imgH="469900" progId="Equation.3">
                  <p:embed/>
                </p:oleObj>
              </mc:Choice>
              <mc:Fallback>
                <p:oleObj name="Equation" r:id="rId11" imgW="1244600" imgH="469900" progId="Equation.3">
                  <p:embed/>
                  <p:pic>
                    <p:nvPicPr>
                      <p:cNvPr id="0" name=""/>
                      <p:cNvPicPr>
                        <a:picLocks noGrp="1" noChangeAspect="1" noChangeArrowheads="1"/>
                      </p:cNvPicPr>
                      <p:nvPr/>
                    </p:nvPicPr>
                    <p:blipFill>
                      <a:blip r:embed="rId12"/>
                      <a:srcRect/>
                      <a:stretch>
                        <a:fillRect/>
                      </a:stretch>
                    </p:blipFill>
                    <p:spPr bwMode="auto">
                      <a:xfrm>
                        <a:off x="858838" y="5238750"/>
                        <a:ext cx="2063750" cy="779463"/>
                      </a:xfrm>
                      <a:prstGeom prst="rect">
                        <a:avLst/>
                      </a:prstGeom>
                      <a:noFill/>
                      <a:ln>
                        <a:noFill/>
                      </a:ln>
                      <a:effectLst/>
                      <a:extLst>
                        <a:ext uri="{FAA26D3D-D897-4be2-8F04-BA451C77F1D7}">
                          <ma14:placeholderFlag xmlns:ma14="http://schemas.microsoft.com/office/mac/drawingml/2011/main" val="1"/>
                        </a:ext>
                      </a:extLst>
                    </p:spPr>
                  </p:pic>
                </p:oleObj>
              </mc:Fallback>
            </mc:AlternateContent>
          </a:graphicData>
        </a:graphic>
      </p:graphicFrame>
      <p:pic>
        <p:nvPicPr>
          <p:cNvPr id="3" name="Picture 2"/>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304251" y="1710266"/>
            <a:ext cx="2686112" cy="1507067"/>
          </a:xfrm>
          <a:prstGeom prst="rect">
            <a:avLst/>
          </a:prstGeom>
        </p:spPr>
      </p:pic>
    </p:spTree>
    <p:extLst>
      <p:ext uri="{BB962C8B-B14F-4D97-AF65-F5344CB8AC3E}">
        <p14:creationId xmlns:p14="http://schemas.microsoft.com/office/powerpoint/2010/main" val="207482441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bwMode="auto">
          <a:xfrm>
            <a:off x="0" y="0"/>
            <a:ext cx="9144000" cy="6858000"/>
          </a:xfrm>
          <a:prstGeom prst="rect">
            <a:avLst/>
          </a:prstGeom>
          <a:solidFill>
            <a:schemeClr val="tx2"/>
          </a:solidFill>
          <a:ln w="12700" cap="flat"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Arial" charset="0"/>
              <a:ea typeface="ＭＳ Ｐゴシック" charset="0"/>
            </a:endParaRPr>
          </a:p>
        </p:txBody>
      </p:sp>
      <p:sp>
        <p:nvSpPr>
          <p:cNvPr id="2" name="Title 1"/>
          <p:cNvSpPr>
            <a:spLocks noGrp="1"/>
          </p:cNvSpPr>
          <p:nvPr>
            <p:ph type="title"/>
          </p:nvPr>
        </p:nvSpPr>
        <p:spPr/>
        <p:txBody>
          <a:bodyPr/>
          <a:lstStyle/>
          <a:p>
            <a:r>
              <a:rPr lang="en-US" sz="3200" dirty="0">
                <a:latin typeface="Helvetica" charset="0"/>
                <a:ea typeface="ＭＳ Ｐゴシック" charset="0"/>
              </a:rPr>
              <a:t>What powers short gamma ray bursts, the brightest events in the universe</a:t>
            </a:r>
            <a:r>
              <a:rPr lang="en-US" sz="3200" dirty="0" smtClean="0">
                <a:latin typeface="Helvetica" charset="0"/>
                <a:ea typeface="ＭＳ Ｐゴシック" charset="0"/>
              </a:rPr>
              <a:t>?</a:t>
            </a:r>
            <a:endParaRPr lang="en-US" sz="3200" dirty="0"/>
          </a:p>
        </p:txBody>
      </p:sp>
      <p:sp>
        <p:nvSpPr>
          <p:cNvPr id="6" name="Slide Number Placeholder 5"/>
          <p:cNvSpPr>
            <a:spLocks noGrp="1"/>
          </p:cNvSpPr>
          <p:nvPr>
            <p:ph type="sldNum" sz="quarter" idx="11"/>
          </p:nvPr>
        </p:nvSpPr>
        <p:spPr>
          <a:xfrm>
            <a:off x="6899451" y="6238386"/>
            <a:ext cx="1905000" cy="457200"/>
          </a:xfrm>
        </p:spPr>
        <p:txBody>
          <a:bodyPr/>
          <a:lstStyle/>
          <a:p>
            <a:pPr>
              <a:defRPr/>
            </a:pPr>
            <a:fld id="{ECBA69B5-38E2-2E47-9FDA-50ACE7A3D2A7}" type="slidenum">
              <a:rPr lang="en-US" smtClean="0"/>
              <a:pPr>
                <a:defRPr/>
              </a:pPr>
              <a:t>30</a:t>
            </a:fld>
            <a:endParaRPr lang="en-US" dirty="0"/>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94586" y="1459957"/>
            <a:ext cx="3770870" cy="3681311"/>
          </a:xfrm>
          <a:prstGeom prst="rect">
            <a:avLst/>
          </a:prstGeom>
        </p:spPr>
      </p:pic>
      <p:sp>
        <p:nvSpPr>
          <p:cNvPr id="8" name="Rectangle 7"/>
          <p:cNvSpPr/>
          <p:nvPr/>
        </p:nvSpPr>
        <p:spPr>
          <a:xfrm>
            <a:off x="5076610" y="4830773"/>
            <a:ext cx="3730982" cy="253916"/>
          </a:xfrm>
          <a:prstGeom prst="rect">
            <a:avLst/>
          </a:prstGeom>
        </p:spPr>
        <p:txBody>
          <a:bodyPr wrap="square">
            <a:spAutoFit/>
          </a:bodyPr>
          <a:lstStyle/>
          <a:p>
            <a:r>
              <a:rPr lang="en-US" sz="1050" dirty="0" smtClean="0">
                <a:solidFill>
                  <a:schemeClr val="bg1"/>
                </a:solidFill>
                <a:latin typeface="Arial"/>
                <a:cs typeface="Arial"/>
              </a:rPr>
              <a:t>Credit: NASA</a:t>
            </a:r>
            <a:r>
              <a:rPr lang="en-US" sz="1050" dirty="0">
                <a:solidFill>
                  <a:schemeClr val="bg1"/>
                </a:solidFill>
                <a:latin typeface="Arial"/>
                <a:cs typeface="Arial"/>
              </a:rPr>
              <a:t>/Swift/Mary Pat </a:t>
            </a:r>
            <a:r>
              <a:rPr lang="en-US" sz="1050" dirty="0" err="1">
                <a:solidFill>
                  <a:schemeClr val="bg1"/>
                </a:solidFill>
                <a:latin typeface="Arial"/>
                <a:cs typeface="Arial"/>
              </a:rPr>
              <a:t>Hrybyk</a:t>
            </a:r>
            <a:r>
              <a:rPr lang="en-US" sz="1050" dirty="0">
                <a:solidFill>
                  <a:schemeClr val="bg1"/>
                </a:solidFill>
                <a:latin typeface="Arial"/>
                <a:cs typeface="Arial"/>
              </a:rPr>
              <a:t>-Keith </a:t>
            </a:r>
            <a:r>
              <a:rPr lang="en-US" sz="1050" dirty="0" smtClean="0">
                <a:solidFill>
                  <a:schemeClr val="bg1"/>
                </a:solidFill>
                <a:latin typeface="Arial"/>
                <a:cs typeface="Arial"/>
              </a:rPr>
              <a:t>and John </a:t>
            </a:r>
            <a:r>
              <a:rPr lang="en-US" sz="1050" dirty="0">
                <a:solidFill>
                  <a:schemeClr val="bg1"/>
                </a:solidFill>
                <a:latin typeface="Arial"/>
                <a:cs typeface="Arial"/>
              </a:rPr>
              <a:t>Jones</a:t>
            </a:r>
          </a:p>
        </p:txBody>
      </p:sp>
      <p:grpSp>
        <p:nvGrpSpPr>
          <p:cNvPr id="16" name="Group 15"/>
          <p:cNvGrpSpPr/>
          <p:nvPr/>
        </p:nvGrpSpPr>
        <p:grpSpPr>
          <a:xfrm>
            <a:off x="614115" y="971126"/>
            <a:ext cx="2443956" cy="4889501"/>
            <a:chOff x="543560" y="1521459"/>
            <a:chExt cx="2443956" cy="4889501"/>
          </a:xfrm>
        </p:grpSpPr>
        <p:pic>
          <p:nvPicPr>
            <p:cNvPr id="13" name="Picture 12"/>
            <p:cNvPicPr>
              <a:picLocks noChangeAspect="1"/>
            </p:cNvPicPr>
            <p:nvPr/>
          </p:nvPicPr>
          <p:blipFill>
            <a:blip r:embed="rId4"/>
            <a:stretch>
              <a:fillRect/>
            </a:stretch>
          </p:blipFill>
          <p:spPr>
            <a:xfrm>
              <a:off x="543560" y="1521459"/>
              <a:ext cx="2433320" cy="1627925"/>
            </a:xfrm>
            <a:prstGeom prst="rect">
              <a:avLst/>
            </a:prstGeom>
          </p:spPr>
        </p:pic>
        <p:pic>
          <p:nvPicPr>
            <p:cNvPr id="14" name="Picture 13"/>
            <p:cNvPicPr>
              <a:picLocks noChangeAspect="1"/>
            </p:cNvPicPr>
            <p:nvPr/>
          </p:nvPicPr>
          <p:blipFill>
            <a:blip r:embed="rId5"/>
            <a:stretch>
              <a:fillRect/>
            </a:stretch>
          </p:blipFill>
          <p:spPr>
            <a:xfrm>
              <a:off x="553719" y="3159760"/>
              <a:ext cx="2424997" cy="1605280"/>
            </a:xfrm>
            <a:prstGeom prst="rect">
              <a:avLst/>
            </a:prstGeom>
          </p:spPr>
        </p:pic>
        <p:pic>
          <p:nvPicPr>
            <p:cNvPr id="15" name="Picture 14"/>
            <p:cNvPicPr>
              <a:picLocks noChangeAspect="1"/>
            </p:cNvPicPr>
            <p:nvPr/>
          </p:nvPicPr>
          <p:blipFill>
            <a:blip r:embed="rId6"/>
            <a:stretch>
              <a:fillRect/>
            </a:stretch>
          </p:blipFill>
          <p:spPr>
            <a:xfrm>
              <a:off x="568960" y="4787314"/>
              <a:ext cx="2418556" cy="1623646"/>
            </a:xfrm>
            <a:prstGeom prst="rect">
              <a:avLst/>
            </a:prstGeom>
          </p:spPr>
        </p:pic>
      </p:grpSp>
      <p:sp>
        <p:nvSpPr>
          <p:cNvPr id="12" name="TextBox 11"/>
          <p:cNvSpPr txBox="1"/>
          <p:nvPr/>
        </p:nvSpPr>
        <p:spPr>
          <a:xfrm>
            <a:off x="569524" y="407529"/>
            <a:ext cx="2407781" cy="830997"/>
          </a:xfrm>
          <a:prstGeom prst="rect">
            <a:avLst/>
          </a:prstGeom>
          <a:noFill/>
        </p:spPr>
        <p:txBody>
          <a:bodyPr wrap="none" rtlCol="0">
            <a:spAutoFit/>
          </a:bodyPr>
          <a:lstStyle/>
          <a:p>
            <a:r>
              <a:rPr lang="en-US" sz="2400" b="1" dirty="0" smtClean="0">
                <a:solidFill>
                  <a:srgbClr val="FFFFFF"/>
                </a:solidFill>
                <a:latin typeface="Arial"/>
                <a:cs typeface="Arial"/>
              </a:rPr>
              <a:t>Binary Neutron</a:t>
            </a:r>
          </a:p>
          <a:p>
            <a:r>
              <a:rPr lang="en-US" sz="2400" b="1" dirty="0" smtClean="0">
                <a:solidFill>
                  <a:srgbClr val="FFFFFF"/>
                </a:solidFill>
                <a:latin typeface="Arial"/>
                <a:cs typeface="Arial"/>
              </a:rPr>
              <a:t> Star Merger</a:t>
            </a:r>
            <a:endParaRPr lang="en-US" sz="2400" b="1" dirty="0">
              <a:solidFill>
                <a:srgbClr val="FFFFFF"/>
              </a:solidFill>
              <a:latin typeface="Arial"/>
              <a:cs typeface="Arial"/>
            </a:endParaRPr>
          </a:p>
        </p:txBody>
      </p:sp>
      <p:sp>
        <p:nvSpPr>
          <p:cNvPr id="11" name="Rectangle 10"/>
          <p:cNvSpPr/>
          <p:nvPr/>
        </p:nvSpPr>
        <p:spPr>
          <a:xfrm>
            <a:off x="647413" y="5595032"/>
            <a:ext cx="2798047" cy="261610"/>
          </a:xfrm>
          <a:prstGeom prst="rect">
            <a:avLst/>
          </a:prstGeom>
        </p:spPr>
        <p:txBody>
          <a:bodyPr wrap="square">
            <a:spAutoFit/>
          </a:bodyPr>
          <a:lstStyle/>
          <a:p>
            <a:r>
              <a:rPr lang="en-US" sz="1100" dirty="0" smtClean="0">
                <a:solidFill>
                  <a:schemeClr val="bg1"/>
                </a:solidFill>
                <a:latin typeface="Arial"/>
                <a:cs typeface="Arial"/>
              </a:rPr>
              <a:t>Credit: NASA /Dana Berry</a:t>
            </a:r>
            <a:endParaRPr lang="en-US" sz="1100" dirty="0">
              <a:solidFill>
                <a:schemeClr val="bg1"/>
              </a:solidFill>
              <a:latin typeface="Arial"/>
              <a:cs typeface="Arial"/>
            </a:endParaRPr>
          </a:p>
        </p:txBody>
      </p:sp>
      <p:sp>
        <p:nvSpPr>
          <p:cNvPr id="17" name="TextBox 16"/>
          <p:cNvSpPr txBox="1"/>
          <p:nvPr/>
        </p:nvSpPr>
        <p:spPr>
          <a:xfrm>
            <a:off x="5770881" y="692008"/>
            <a:ext cx="2835757" cy="707886"/>
          </a:xfrm>
          <a:prstGeom prst="rect">
            <a:avLst/>
          </a:prstGeom>
          <a:noFill/>
        </p:spPr>
        <p:txBody>
          <a:bodyPr wrap="none" rtlCol="0">
            <a:spAutoFit/>
          </a:bodyPr>
          <a:lstStyle/>
          <a:p>
            <a:r>
              <a:rPr lang="en-US" sz="2000" b="1" dirty="0" smtClean="0">
                <a:solidFill>
                  <a:srgbClr val="FFFFFF"/>
                </a:solidFill>
                <a:latin typeface="Arial"/>
                <a:cs typeface="Arial"/>
              </a:rPr>
              <a:t>Short Hard Gamma</a:t>
            </a:r>
          </a:p>
          <a:p>
            <a:r>
              <a:rPr lang="en-US" sz="2000" b="1" dirty="0" smtClean="0">
                <a:solidFill>
                  <a:srgbClr val="FFFFFF"/>
                </a:solidFill>
                <a:latin typeface="Arial"/>
                <a:cs typeface="Arial"/>
              </a:rPr>
              <a:t>Ray Bursts/</a:t>
            </a:r>
            <a:r>
              <a:rPr lang="en-US" sz="2000" b="1" dirty="0" err="1" smtClean="0">
                <a:solidFill>
                  <a:srgbClr val="FFFFFF"/>
                </a:solidFill>
                <a:latin typeface="Arial"/>
                <a:cs typeface="Arial"/>
              </a:rPr>
              <a:t>Kilonovae</a:t>
            </a:r>
            <a:endParaRPr lang="en-US" sz="2000" b="1" dirty="0">
              <a:solidFill>
                <a:srgbClr val="FFFFFF"/>
              </a:solidFill>
              <a:latin typeface="Arial"/>
              <a:cs typeface="Arial"/>
            </a:endParaRPr>
          </a:p>
        </p:txBody>
      </p:sp>
      <p:sp>
        <p:nvSpPr>
          <p:cNvPr id="18" name="TextBox 17"/>
          <p:cNvSpPr txBox="1"/>
          <p:nvPr/>
        </p:nvSpPr>
        <p:spPr>
          <a:xfrm>
            <a:off x="3593253" y="1775743"/>
            <a:ext cx="1308020" cy="2400657"/>
          </a:xfrm>
          <a:prstGeom prst="rect">
            <a:avLst/>
          </a:prstGeom>
          <a:noFill/>
        </p:spPr>
        <p:txBody>
          <a:bodyPr wrap="none" rtlCol="0">
            <a:spAutoFit/>
          </a:bodyPr>
          <a:lstStyle/>
          <a:p>
            <a:r>
              <a:rPr lang="en-US" sz="15000" dirty="0">
                <a:solidFill>
                  <a:srgbClr val="FFFFFF"/>
                </a:solidFill>
                <a:latin typeface="Arial"/>
                <a:cs typeface="Arial"/>
              </a:rPr>
              <a:t>=</a:t>
            </a:r>
          </a:p>
        </p:txBody>
      </p:sp>
      <p:sp>
        <p:nvSpPr>
          <p:cNvPr id="19" name="TextBox 18"/>
          <p:cNvSpPr txBox="1"/>
          <p:nvPr/>
        </p:nvSpPr>
        <p:spPr>
          <a:xfrm>
            <a:off x="3804920" y="1148080"/>
            <a:ext cx="812800" cy="1446550"/>
          </a:xfrm>
          <a:prstGeom prst="rect">
            <a:avLst/>
          </a:prstGeom>
          <a:noFill/>
        </p:spPr>
        <p:txBody>
          <a:bodyPr wrap="square" rtlCol="0">
            <a:spAutoFit/>
          </a:bodyPr>
          <a:lstStyle/>
          <a:p>
            <a:r>
              <a:rPr lang="en-US" sz="8800" b="1" dirty="0" smtClean="0">
                <a:latin typeface="Arial"/>
                <a:cs typeface="Arial"/>
              </a:rPr>
              <a:t>?</a:t>
            </a:r>
            <a:endParaRPr lang="en-US" sz="8800" b="1" dirty="0">
              <a:latin typeface="Arial"/>
              <a:cs typeface="Arial"/>
            </a:endParaRPr>
          </a:p>
        </p:txBody>
      </p:sp>
    </p:spTree>
    <p:extLst>
      <p:ext uri="{BB962C8B-B14F-4D97-AF65-F5344CB8AC3E}">
        <p14:creationId xmlns:p14="http://schemas.microsoft.com/office/powerpoint/2010/main" val="231624734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dirty="0" smtClean="0"/>
              <a:t>Enabling multi-messenger astronomy with gravitational waves</a:t>
            </a:r>
            <a:endParaRPr lang="en-US" sz="3200" dirty="0"/>
          </a:p>
        </p:txBody>
      </p:sp>
      <p:sp>
        <p:nvSpPr>
          <p:cNvPr id="5" name="Slide Number Placeholder 4"/>
          <p:cNvSpPr>
            <a:spLocks noGrp="1"/>
          </p:cNvSpPr>
          <p:nvPr>
            <p:ph type="sldNum" sz="quarter" idx="11"/>
          </p:nvPr>
        </p:nvSpPr>
        <p:spPr>
          <a:xfrm>
            <a:off x="4918291" y="6113300"/>
            <a:ext cx="1905000" cy="457200"/>
          </a:xfrm>
        </p:spPr>
        <p:txBody>
          <a:bodyPr/>
          <a:lstStyle/>
          <a:p>
            <a:pPr>
              <a:defRPr/>
            </a:pPr>
            <a:fld id="{D6C3978E-66EC-064F-B7D0-E57D63D89FA7}" type="slidenum">
              <a:rPr lang="en-US" smtClean="0"/>
              <a:pPr>
                <a:defRPr/>
              </a:pPr>
              <a:t>31</a:t>
            </a:fld>
            <a:endParaRPr lang="en-US"/>
          </a:p>
        </p:txBody>
      </p:sp>
      <p:sp>
        <p:nvSpPr>
          <p:cNvPr id="9" name="Text Box 11"/>
          <p:cNvSpPr txBox="1">
            <a:spLocks noChangeArrowheads="1"/>
          </p:cNvSpPr>
          <p:nvPr/>
        </p:nvSpPr>
        <p:spPr bwMode="auto">
          <a:xfrm>
            <a:off x="6283541" y="1231738"/>
            <a:ext cx="65563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dirty="0">
                <a:solidFill>
                  <a:schemeClr val="bg1"/>
                </a:solidFill>
                <a:cs typeface="+mn-cs"/>
              </a:rPr>
              <a:t>Swift</a:t>
            </a:r>
          </a:p>
        </p:txBody>
      </p:sp>
      <p:pic>
        <p:nvPicPr>
          <p:cNvPr id="56325" name="Picture 1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08479" y="2681125"/>
            <a:ext cx="3706812" cy="370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Connector 19"/>
          <p:cNvCxnSpPr/>
          <p:nvPr/>
        </p:nvCxnSpPr>
        <p:spPr bwMode="auto">
          <a:xfrm>
            <a:off x="2862479" y="3733638"/>
            <a:ext cx="146050" cy="166687"/>
          </a:xfrm>
          <a:prstGeom prst="line">
            <a:avLst/>
          </a:prstGeom>
          <a:solidFill>
            <a:schemeClr val="accent1"/>
          </a:solidFill>
          <a:ln w="38100" cap="flat" cmpd="sng" algn="ctr">
            <a:solidFill>
              <a:srgbClr val="CCFFCC"/>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3" name="Straight Connector 22"/>
          <p:cNvCxnSpPr/>
          <p:nvPr/>
        </p:nvCxnSpPr>
        <p:spPr bwMode="auto">
          <a:xfrm flipV="1">
            <a:off x="2805329" y="3892388"/>
            <a:ext cx="211137" cy="120650"/>
          </a:xfrm>
          <a:prstGeom prst="line">
            <a:avLst/>
          </a:prstGeom>
          <a:solidFill>
            <a:schemeClr val="accent1"/>
          </a:solidFill>
          <a:ln w="38100" cap="flat" cmpd="sng" algn="ctr">
            <a:solidFill>
              <a:srgbClr val="CCFFCC"/>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7" name="Straight Connector 26"/>
          <p:cNvCxnSpPr/>
          <p:nvPr/>
        </p:nvCxnSpPr>
        <p:spPr bwMode="auto">
          <a:xfrm rot="5983116" flipH="1" flipV="1">
            <a:off x="3052979" y="4335300"/>
            <a:ext cx="161925" cy="187325"/>
          </a:xfrm>
          <a:prstGeom prst="line">
            <a:avLst/>
          </a:prstGeom>
          <a:solidFill>
            <a:schemeClr val="accent1"/>
          </a:solidFill>
          <a:ln w="38100" cap="flat" cmpd="sng" algn="ctr">
            <a:solidFill>
              <a:srgbClr val="FF0000"/>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8" name="Straight Connector 27"/>
          <p:cNvCxnSpPr/>
          <p:nvPr/>
        </p:nvCxnSpPr>
        <p:spPr bwMode="auto">
          <a:xfrm rot="5983116" flipH="1">
            <a:off x="3162517" y="4413087"/>
            <a:ext cx="234950" cy="136525"/>
          </a:xfrm>
          <a:prstGeom prst="line">
            <a:avLst/>
          </a:prstGeom>
          <a:solidFill>
            <a:schemeClr val="accent1"/>
          </a:solidFill>
          <a:ln w="38100" cap="flat" cmpd="sng" algn="ctr">
            <a:solidFill>
              <a:srgbClr val="FF0000"/>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2" name="Straight Connector 31"/>
          <p:cNvCxnSpPr/>
          <p:nvPr/>
        </p:nvCxnSpPr>
        <p:spPr bwMode="auto">
          <a:xfrm rot="13628580" flipH="1" flipV="1">
            <a:off x="5488204" y="3960650"/>
            <a:ext cx="112712" cy="153988"/>
          </a:xfrm>
          <a:prstGeom prst="line">
            <a:avLst/>
          </a:prstGeom>
          <a:solidFill>
            <a:schemeClr val="accent1"/>
          </a:solidFill>
          <a:ln w="38100" cap="flat" cmpd="sng" algn="ctr">
            <a:solidFill>
              <a:srgbClr val="FFFF00"/>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3" name="Straight Connector 32"/>
          <p:cNvCxnSpPr/>
          <p:nvPr/>
        </p:nvCxnSpPr>
        <p:spPr bwMode="auto">
          <a:xfrm rot="13628580" flipH="1">
            <a:off x="5368347" y="4053520"/>
            <a:ext cx="161925" cy="112712"/>
          </a:xfrm>
          <a:prstGeom prst="line">
            <a:avLst/>
          </a:prstGeom>
          <a:solidFill>
            <a:schemeClr val="accent1"/>
          </a:solidFill>
          <a:ln w="38100" cap="flat" cmpd="sng" algn="ctr">
            <a:solidFill>
              <a:srgbClr val="FFFF00"/>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6331" name="TextBox 34"/>
          <p:cNvSpPr txBox="1">
            <a:spLocks noChangeArrowheads="1"/>
          </p:cNvSpPr>
          <p:nvPr/>
        </p:nvSpPr>
        <p:spPr bwMode="auto">
          <a:xfrm>
            <a:off x="3095841" y="4576600"/>
            <a:ext cx="76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sz="1000" b="0">
                <a:solidFill>
                  <a:srgbClr val="FFC6E3"/>
                </a:solidFill>
              </a:rPr>
              <a:t>LIGO </a:t>
            </a:r>
          </a:p>
          <a:p>
            <a:r>
              <a:rPr lang="en-US" sz="1000" b="0">
                <a:solidFill>
                  <a:srgbClr val="FFC6E3"/>
                </a:solidFill>
              </a:rPr>
              <a:t>Livingston</a:t>
            </a:r>
          </a:p>
        </p:txBody>
      </p:sp>
      <p:sp>
        <p:nvSpPr>
          <p:cNvPr id="56332" name="TextBox 35"/>
          <p:cNvSpPr txBox="1">
            <a:spLocks noChangeArrowheads="1"/>
          </p:cNvSpPr>
          <p:nvPr/>
        </p:nvSpPr>
        <p:spPr bwMode="auto">
          <a:xfrm>
            <a:off x="5192929" y="4260688"/>
            <a:ext cx="4826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sz="1000" b="0">
                <a:solidFill>
                  <a:srgbClr val="FFFF00"/>
                </a:solidFill>
              </a:rPr>
              <a:t>Virgo</a:t>
            </a:r>
          </a:p>
        </p:txBody>
      </p:sp>
      <p:pic>
        <p:nvPicPr>
          <p:cNvPr id="37"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681504" y="1390488"/>
            <a:ext cx="1458912" cy="1093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8" name="Text Box 12"/>
          <p:cNvSpPr txBox="1">
            <a:spLocks noChangeArrowheads="1"/>
          </p:cNvSpPr>
          <p:nvPr/>
        </p:nvSpPr>
        <p:spPr bwMode="auto">
          <a:xfrm>
            <a:off x="2667216" y="4087650"/>
            <a:ext cx="373063" cy="342900"/>
          </a:xfrm>
          <a:prstGeom prst="rect">
            <a:avLst/>
          </a:prstGeom>
          <a:solidFill>
            <a:schemeClr val="bg1"/>
          </a:solidFill>
          <a:ln w="38100">
            <a:solidFill>
              <a:srgbClr val="FF0000"/>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i="1">
                <a:solidFill>
                  <a:schemeClr val="tx2"/>
                </a:solidFill>
                <a:cs typeface="+mn-cs"/>
              </a:rPr>
              <a:t>t</a:t>
            </a:r>
            <a:r>
              <a:rPr lang="en-US" i="1" baseline="-25000">
                <a:solidFill>
                  <a:schemeClr val="tx2"/>
                </a:solidFill>
                <a:cs typeface="+mn-cs"/>
              </a:rPr>
              <a:t>1</a:t>
            </a:r>
            <a:endParaRPr lang="en-US" i="1">
              <a:solidFill>
                <a:schemeClr val="tx2"/>
              </a:solidFill>
              <a:cs typeface="+mn-cs"/>
            </a:endParaRPr>
          </a:p>
        </p:txBody>
      </p:sp>
      <p:sp>
        <p:nvSpPr>
          <p:cNvPr id="39" name="Text Box 13"/>
          <p:cNvSpPr txBox="1">
            <a:spLocks noChangeArrowheads="1"/>
          </p:cNvSpPr>
          <p:nvPr/>
        </p:nvSpPr>
        <p:spPr bwMode="auto">
          <a:xfrm>
            <a:off x="3465729" y="4236875"/>
            <a:ext cx="373062" cy="342900"/>
          </a:xfrm>
          <a:prstGeom prst="rect">
            <a:avLst/>
          </a:prstGeom>
          <a:solidFill>
            <a:schemeClr val="bg1"/>
          </a:solidFill>
          <a:ln w="38100">
            <a:solidFill>
              <a:srgbClr val="FF0000"/>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i="1">
                <a:solidFill>
                  <a:schemeClr val="tx2"/>
                </a:solidFill>
                <a:cs typeface="+mn-cs"/>
              </a:rPr>
              <a:t>t</a:t>
            </a:r>
            <a:r>
              <a:rPr lang="en-US" i="1" baseline="-25000">
                <a:solidFill>
                  <a:schemeClr val="tx2"/>
                </a:solidFill>
                <a:cs typeface="+mn-cs"/>
              </a:rPr>
              <a:t>2</a:t>
            </a:r>
            <a:endParaRPr lang="en-US" i="1">
              <a:solidFill>
                <a:schemeClr val="tx2"/>
              </a:solidFill>
              <a:cs typeface="+mn-cs"/>
            </a:endParaRPr>
          </a:p>
        </p:txBody>
      </p:sp>
      <p:sp>
        <p:nvSpPr>
          <p:cNvPr id="40" name="Text Box 14"/>
          <p:cNvSpPr txBox="1">
            <a:spLocks noChangeArrowheads="1"/>
          </p:cNvSpPr>
          <p:nvPr/>
        </p:nvSpPr>
        <p:spPr bwMode="auto">
          <a:xfrm>
            <a:off x="5689816" y="4348000"/>
            <a:ext cx="373063" cy="342900"/>
          </a:xfrm>
          <a:prstGeom prst="rect">
            <a:avLst/>
          </a:prstGeom>
          <a:solidFill>
            <a:schemeClr val="bg1"/>
          </a:solidFill>
          <a:ln w="38100">
            <a:solidFill>
              <a:srgbClr val="FF0000"/>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i="1">
                <a:solidFill>
                  <a:schemeClr val="tx2"/>
                </a:solidFill>
                <a:cs typeface="+mn-cs"/>
              </a:rPr>
              <a:t>t</a:t>
            </a:r>
            <a:r>
              <a:rPr lang="en-US" i="1" baseline="-25000">
                <a:solidFill>
                  <a:schemeClr val="tx2"/>
                </a:solidFill>
                <a:cs typeface="+mn-cs"/>
              </a:rPr>
              <a:t>3</a:t>
            </a:r>
            <a:endParaRPr lang="en-US" i="1">
              <a:solidFill>
                <a:schemeClr val="tx2"/>
              </a:solidFill>
              <a:cs typeface="+mn-cs"/>
            </a:endParaRPr>
          </a:p>
        </p:txBody>
      </p:sp>
      <p:cxnSp>
        <p:nvCxnSpPr>
          <p:cNvPr id="41" name="Straight Arrow Connector 40"/>
          <p:cNvCxnSpPr>
            <a:stCxn id="37" idx="2"/>
          </p:cNvCxnSpPr>
          <p:nvPr/>
        </p:nvCxnSpPr>
        <p:spPr bwMode="auto">
          <a:xfrm flipH="1">
            <a:off x="2924391" y="2484275"/>
            <a:ext cx="487363" cy="1265238"/>
          </a:xfrm>
          <a:prstGeom prst="straightConnector1">
            <a:avLst/>
          </a:prstGeom>
          <a:solidFill>
            <a:schemeClr val="accent1"/>
          </a:solidFill>
          <a:ln w="381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4" name="Straight Arrow Connector 43"/>
          <p:cNvCxnSpPr>
            <a:stCxn id="37" idx="2"/>
          </p:cNvCxnSpPr>
          <p:nvPr/>
        </p:nvCxnSpPr>
        <p:spPr bwMode="auto">
          <a:xfrm flipH="1">
            <a:off x="3330791" y="2484275"/>
            <a:ext cx="80963" cy="1931988"/>
          </a:xfrm>
          <a:prstGeom prst="straightConnector1">
            <a:avLst/>
          </a:prstGeom>
          <a:solidFill>
            <a:schemeClr val="accent1"/>
          </a:solidFill>
          <a:ln w="381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7" name="Straight Arrow Connector 46"/>
          <p:cNvCxnSpPr>
            <a:stCxn id="37" idx="2"/>
          </p:cNvCxnSpPr>
          <p:nvPr/>
        </p:nvCxnSpPr>
        <p:spPr bwMode="auto">
          <a:xfrm>
            <a:off x="3411754" y="2484275"/>
            <a:ext cx="2035175" cy="1571625"/>
          </a:xfrm>
          <a:prstGeom prst="straightConnector1">
            <a:avLst/>
          </a:prstGeom>
          <a:solidFill>
            <a:schemeClr val="accent1"/>
          </a:solidFill>
          <a:ln w="381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6340" name="TextBox 33"/>
          <p:cNvSpPr txBox="1">
            <a:spLocks noChangeArrowheads="1"/>
          </p:cNvSpPr>
          <p:nvPr/>
        </p:nvSpPr>
        <p:spPr bwMode="auto">
          <a:xfrm>
            <a:off x="3005354" y="3730463"/>
            <a:ext cx="6413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sz="1000" b="0">
                <a:solidFill>
                  <a:srgbClr val="CCFFCC"/>
                </a:solidFill>
              </a:rPr>
              <a:t>LIGO </a:t>
            </a:r>
          </a:p>
          <a:p>
            <a:r>
              <a:rPr lang="en-US" sz="1000" b="0">
                <a:solidFill>
                  <a:srgbClr val="CCFFCC"/>
                </a:solidFill>
              </a:rPr>
              <a:t>Hanford</a:t>
            </a:r>
          </a:p>
        </p:txBody>
      </p:sp>
      <p:pic>
        <p:nvPicPr>
          <p:cNvPr id="8" name="Picture 1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32691" y="1226975"/>
            <a:ext cx="1216025" cy="126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 name="Oval 9"/>
          <p:cNvSpPr>
            <a:spLocks noChangeArrowheads="1"/>
          </p:cNvSpPr>
          <p:nvPr/>
        </p:nvSpPr>
        <p:spPr bwMode="auto">
          <a:xfrm>
            <a:off x="2381466" y="3325650"/>
            <a:ext cx="4029075" cy="1811338"/>
          </a:xfrm>
          <a:prstGeom prst="ellipse">
            <a:avLst/>
          </a:prstGeom>
          <a:noFill/>
          <a:ln w="381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10" name="Straight Arrow Connector 9"/>
          <p:cNvCxnSpPr/>
          <p:nvPr/>
        </p:nvCxnSpPr>
        <p:spPr bwMode="auto">
          <a:xfrm flipV="1">
            <a:off x="5053229" y="2389025"/>
            <a:ext cx="788987" cy="969963"/>
          </a:xfrm>
          <a:prstGeom prst="straightConnector1">
            <a:avLst/>
          </a:prstGeom>
          <a:solidFill>
            <a:schemeClr val="accent1"/>
          </a:solidFill>
          <a:ln w="381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 name="Straight Arrow Connector 11"/>
          <p:cNvCxnSpPr/>
          <p:nvPr/>
        </p:nvCxnSpPr>
        <p:spPr bwMode="auto">
          <a:xfrm flipH="1">
            <a:off x="4205664" y="5136988"/>
            <a:ext cx="255427" cy="481600"/>
          </a:xfrm>
          <a:prstGeom prst="straightConnector1">
            <a:avLst/>
          </a:prstGeom>
          <a:solidFill>
            <a:schemeClr val="accent1"/>
          </a:solidFill>
          <a:ln w="381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3" name="TextBox 12"/>
          <p:cNvSpPr txBox="1"/>
          <p:nvPr/>
        </p:nvSpPr>
        <p:spPr>
          <a:xfrm>
            <a:off x="5840629" y="2517613"/>
            <a:ext cx="1260475" cy="584200"/>
          </a:xfrm>
          <a:prstGeom prst="rect">
            <a:avLst/>
          </a:prstGeom>
          <a:noFill/>
        </p:spPr>
        <p:txBody>
          <a:bodyPr wrap="none">
            <a:spAutoFit/>
          </a:bodyPr>
          <a:lstStyle/>
          <a:p>
            <a:pPr>
              <a:defRPr/>
            </a:pPr>
            <a:r>
              <a:rPr lang="en-US" sz="1600" dirty="0">
                <a:solidFill>
                  <a:schemeClr val="tx2"/>
                </a:solidFill>
                <a:latin typeface="+mn-lt"/>
              </a:rPr>
              <a:t>X-ray, </a:t>
            </a:r>
            <a:r>
              <a:rPr lang="en-US" sz="1600" dirty="0">
                <a:solidFill>
                  <a:schemeClr val="tx2"/>
                </a:solidFill>
                <a:latin typeface="Symbol" charset="2"/>
                <a:cs typeface="Symbol" charset="2"/>
              </a:rPr>
              <a:t>g</a:t>
            </a:r>
            <a:r>
              <a:rPr lang="en-US" sz="1600" dirty="0">
                <a:solidFill>
                  <a:schemeClr val="tx2"/>
                </a:solidFill>
                <a:latin typeface="+mn-lt"/>
              </a:rPr>
              <a:t>-ray </a:t>
            </a:r>
          </a:p>
          <a:p>
            <a:pPr>
              <a:defRPr/>
            </a:pPr>
            <a:r>
              <a:rPr lang="en-US" sz="1600" dirty="0">
                <a:solidFill>
                  <a:schemeClr val="tx2"/>
                </a:solidFill>
                <a:latin typeface="+mn-lt"/>
              </a:rPr>
              <a:t>follow-up  </a:t>
            </a:r>
          </a:p>
        </p:txBody>
      </p:sp>
      <p:sp>
        <p:nvSpPr>
          <p:cNvPr id="14" name="TextBox 13"/>
          <p:cNvSpPr txBox="1"/>
          <p:nvPr/>
        </p:nvSpPr>
        <p:spPr>
          <a:xfrm>
            <a:off x="4276476" y="5586679"/>
            <a:ext cx="1095375" cy="584200"/>
          </a:xfrm>
          <a:prstGeom prst="rect">
            <a:avLst/>
          </a:prstGeom>
          <a:noFill/>
          <a:ln>
            <a:noFill/>
          </a:ln>
        </p:spPr>
        <p:txBody>
          <a:bodyPr wrap="none">
            <a:spAutoFit/>
          </a:bodyPr>
          <a:lstStyle/>
          <a:p>
            <a:pPr>
              <a:defRPr/>
            </a:pPr>
            <a:r>
              <a:rPr lang="en-US" sz="1600" dirty="0">
                <a:solidFill>
                  <a:schemeClr val="bg1"/>
                </a:solidFill>
                <a:latin typeface="+mn-lt"/>
              </a:rPr>
              <a:t>Optical </a:t>
            </a:r>
          </a:p>
          <a:p>
            <a:pPr>
              <a:defRPr/>
            </a:pPr>
            <a:r>
              <a:rPr lang="en-US" sz="1600" dirty="0">
                <a:solidFill>
                  <a:schemeClr val="bg1"/>
                </a:solidFill>
                <a:latin typeface="+mn-lt"/>
              </a:rPr>
              <a:t>follow-up</a:t>
            </a:r>
          </a:p>
        </p:txBody>
      </p:sp>
      <p:sp>
        <p:nvSpPr>
          <p:cNvPr id="57" name="TextBox 56"/>
          <p:cNvSpPr txBox="1">
            <a:spLocks noChangeArrowheads="1"/>
          </p:cNvSpPr>
          <p:nvPr/>
        </p:nvSpPr>
        <p:spPr bwMode="auto">
          <a:xfrm>
            <a:off x="3992779" y="4213063"/>
            <a:ext cx="97948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a:solidFill>
                  <a:schemeClr val="bg1"/>
                </a:solidFill>
              </a:rPr>
              <a:t>Coherent </a:t>
            </a:r>
          </a:p>
          <a:p>
            <a:r>
              <a:rPr lang="en-US">
                <a:solidFill>
                  <a:schemeClr val="bg1"/>
                </a:solidFill>
              </a:rPr>
              <a:t>Detector</a:t>
            </a:r>
          </a:p>
          <a:p>
            <a:r>
              <a:rPr lang="en-US">
                <a:solidFill>
                  <a:schemeClr val="bg1"/>
                </a:solidFill>
              </a:rPr>
              <a:t>Network</a:t>
            </a:r>
          </a:p>
        </p:txBody>
      </p:sp>
      <p:graphicFrame>
        <p:nvGraphicFramePr>
          <p:cNvPr id="56349" name="Object 61"/>
          <p:cNvGraphicFramePr>
            <a:graphicFrameLocks noChangeAspect="1"/>
          </p:cNvGraphicFramePr>
          <p:nvPr>
            <p:extLst>
              <p:ext uri="{D42A27DB-BD31-4B8C-83A1-F6EECF244321}">
                <p14:modId xmlns:p14="http://schemas.microsoft.com/office/powerpoint/2010/main" val="3214020720"/>
              </p:ext>
            </p:extLst>
          </p:nvPr>
        </p:nvGraphicFramePr>
        <p:xfrm>
          <a:off x="5854497" y="1770322"/>
          <a:ext cx="2816225" cy="414338"/>
        </p:xfrm>
        <a:graphic>
          <a:graphicData uri="http://schemas.openxmlformats.org/presentationml/2006/ole">
            <mc:AlternateContent xmlns:mc="http://schemas.openxmlformats.org/markup-compatibility/2006">
              <mc:Choice xmlns:v="urn:schemas-microsoft-com:vml" Requires="v">
                <p:oleObj spid="_x0000_s56688" name="Equation" r:id="rId6" imgW="1701800" imgH="215900" progId="Equation.3">
                  <p:embed/>
                </p:oleObj>
              </mc:Choice>
              <mc:Fallback>
                <p:oleObj name="Equation" r:id="rId6" imgW="1701800" imgH="215900" progId="Equation.3">
                  <p:embed/>
                  <p:pic>
                    <p:nvPicPr>
                      <p:cNvPr id="0" name="Object 6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54497" y="1770322"/>
                        <a:ext cx="2816225" cy="41433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6350" name="Rectangle 63"/>
          <p:cNvSpPr>
            <a:spLocks noChangeArrowheads="1"/>
          </p:cNvSpPr>
          <p:nvPr/>
        </p:nvSpPr>
        <p:spPr bwMode="auto">
          <a:xfrm>
            <a:off x="5723154" y="5851363"/>
            <a:ext cx="1863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b="0">
                <a:solidFill>
                  <a:schemeClr val="tx2"/>
                </a:solidFill>
              </a:rPr>
              <a:t>Image:</a:t>
            </a:r>
          </a:p>
          <a:p>
            <a:r>
              <a:rPr lang="en-US" sz="900" b="0">
                <a:solidFill>
                  <a:schemeClr val="tx2"/>
                </a:solidFill>
              </a:rPr>
              <a:t>http://earthobservatory.nasa.gov/</a:t>
            </a:r>
          </a:p>
        </p:txBody>
      </p:sp>
      <p:sp>
        <p:nvSpPr>
          <p:cNvPr id="56351" name="TextBox 64"/>
          <p:cNvSpPr txBox="1">
            <a:spLocks noChangeArrowheads="1"/>
          </p:cNvSpPr>
          <p:nvPr/>
        </p:nvSpPr>
        <p:spPr bwMode="auto">
          <a:xfrm>
            <a:off x="6453404" y="1196813"/>
            <a:ext cx="5730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b="0">
                <a:solidFill>
                  <a:schemeClr val="bg1"/>
                </a:solidFill>
              </a:rPr>
              <a:t>Swift</a:t>
            </a:r>
          </a:p>
        </p:txBody>
      </p:sp>
      <p:pic>
        <p:nvPicPr>
          <p:cNvPr id="36" name="Picture 5"/>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4679310" y="2322276"/>
            <a:ext cx="4256851" cy="3434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2621383" y="5605495"/>
            <a:ext cx="1749197" cy="1107926"/>
            <a:chOff x="4111284" y="4740041"/>
            <a:chExt cx="1749197" cy="1107926"/>
          </a:xfrm>
        </p:grpSpPr>
        <p:pic>
          <p:nvPicPr>
            <p:cNvPr id="35" name="Picture 34" descr="48q2.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139450" y="4779322"/>
              <a:ext cx="1659858" cy="1068645"/>
            </a:xfrm>
            <a:prstGeom prst="rect">
              <a:avLst/>
            </a:prstGeom>
          </p:spPr>
        </p:pic>
        <p:sp>
          <p:nvSpPr>
            <p:cNvPr id="3" name="TextBox 2"/>
            <p:cNvSpPr txBox="1"/>
            <p:nvPr/>
          </p:nvSpPr>
          <p:spPr>
            <a:xfrm>
              <a:off x="4111284" y="4740041"/>
              <a:ext cx="1749197" cy="523220"/>
            </a:xfrm>
            <a:prstGeom prst="rect">
              <a:avLst/>
            </a:prstGeom>
            <a:noFill/>
          </p:spPr>
          <p:txBody>
            <a:bodyPr wrap="none" rtlCol="0">
              <a:spAutoFit/>
            </a:bodyPr>
            <a:lstStyle/>
            <a:p>
              <a:r>
                <a:rPr lang="en-US" dirty="0" smtClean="0">
                  <a:solidFill>
                    <a:schemeClr val="bg1"/>
                  </a:solidFill>
                </a:rPr>
                <a:t>Palomar Transient </a:t>
              </a:r>
            </a:p>
            <a:p>
              <a:r>
                <a:rPr lang="en-US" dirty="0" smtClean="0">
                  <a:solidFill>
                    <a:schemeClr val="bg1"/>
                  </a:solidFill>
                </a:rPr>
                <a:t>Factory</a:t>
              </a:r>
              <a:endParaRPr lang="en-US" dirty="0">
                <a:solidFill>
                  <a:schemeClr val="bg1"/>
                </a:solidFill>
              </a:endParaRPr>
            </a:p>
          </p:txBody>
        </p:sp>
      </p:grpSp>
      <p:sp>
        <p:nvSpPr>
          <p:cNvPr id="7" name="Rectangle 6"/>
          <p:cNvSpPr/>
          <p:nvPr/>
        </p:nvSpPr>
        <p:spPr>
          <a:xfrm>
            <a:off x="6129161" y="5806271"/>
            <a:ext cx="2612792" cy="923330"/>
          </a:xfrm>
          <a:prstGeom prst="rect">
            <a:avLst/>
          </a:prstGeom>
          <a:solidFill>
            <a:schemeClr val="accent2"/>
          </a:solidFill>
        </p:spPr>
        <p:txBody>
          <a:bodyPr wrap="square">
            <a:spAutoFit/>
          </a:bodyPr>
          <a:lstStyle/>
          <a:p>
            <a:r>
              <a:rPr lang="en-US" sz="900" b="0" dirty="0" err="1">
                <a:solidFill>
                  <a:schemeClr val="tx2"/>
                </a:solidFill>
              </a:rPr>
              <a:t>Abadie</a:t>
            </a:r>
            <a:r>
              <a:rPr lang="en-US" sz="900" b="0" dirty="0">
                <a:solidFill>
                  <a:schemeClr val="tx2"/>
                </a:solidFill>
              </a:rPr>
              <a:t>, et al, (LSC &amp; Virgo Collaborations) </a:t>
            </a:r>
            <a:endParaRPr lang="en-US" sz="900" b="0" dirty="0" smtClean="0">
              <a:solidFill>
                <a:schemeClr val="tx2"/>
              </a:solidFill>
            </a:endParaRPr>
          </a:p>
          <a:p>
            <a:r>
              <a:rPr lang="en-US" sz="900" b="0" dirty="0" smtClean="0">
                <a:solidFill>
                  <a:schemeClr val="tx2"/>
                </a:solidFill>
              </a:rPr>
              <a:t>Astron. </a:t>
            </a:r>
            <a:r>
              <a:rPr lang="en-US" sz="900" b="0" dirty="0" err="1" smtClean="0">
                <a:solidFill>
                  <a:schemeClr val="tx2"/>
                </a:solidFill>
              </a:rPr>
              <a:t>Astrophys</a:t>
            </a:r>
            <a:r>
              <a:rPr lang="en-US" sz="900" b="0" dirty="0" smtClean="0">
                <a:solidFill>
                  <a:schemeClr val="tx2"/>
                </a:solidFill>
              </a:rPr>
              <a:t>.</a:t>
            </a:r>
            <a:r>
              <a:rPr lang="en-US" sz="900" dirty="0" smtClean="0">
                <a:solidFill>
                  <a:schemeClr val="tx2"/>
                </a:solidFill>
              </a:rPr>
              <a:t> </a:t>
            </a:r>
            <a:r>
              <a:rPr lang="en-US" sz="900" dirty="0">
                <a:solidFill>
                  <a:schemeClr val="tx2"/>
                </a:solidFill>
              </a:rPr>
              <a:t>541 </a:t>
            </a:r>
            <a:r>
              <a:rPr lang="en-US" sz="900" b="0" dirty="0">
                <a:solidFill>
                  <a:schemeClr val="tx2"/>
                </a:solidFill>
              </a:rPr>
              <a:t>(2012) A155</a:t>
            </a:r>
            <a:r>
              <a:rPr lang="en-US" sz="900" b="0" dirty="0" smtClean="0">
                <a:solidFill>
                  <a:schemeClr val="tx2"/>
                </a:solidFill>
              </a:rPr>
              <a:t>.</a:t>
            </a:r>
          </a:p>
          <a:p>
            <a:r>
              <a:rPr lang="en-US" sz="900" b="0" dirty="0" err="1" smtClean="0">
                <a:solidFill>
                  <a:schemeClr val="tx2"/>
                </a:solidFill>
              </a:rPr>
              <a:t>Nissanke</a:t>
            </a:r>
            <a:r>
              <a:rPr lang="en-US" sz="900" b="0" dirty="0" smtClean="0">
                <a:solidFill>
                  <a:schemeClr val="tx2"/>
                </a:solidFill>
              </a:rPr>
              <a:t>, </a:t>
            </a:r>
            <a:r>
              <a:rPr lang="en-US" sz="900" b="0" dirty="0" err="1" smtClean="0">
                <a:solidFill>
                  <a:schemeClr val="tx2"/>
                </a:solidFill>
              </a:rPr>
              <a:t>Kalsiwal</a:t>
            </a:r>
            <a:r>
              <a:rPr lang="en-US" sz="900" b="0" dirty="0">
                <a:solidFill>
                  <a:schemeClr val="tx2"/>
                </a:solidFill>
              </a:rPr>
              <a:t>, </a:t>
            </a:r>
            <a:r>
              <a:rPr lang="en-US" sz="900" b="0" dirty="0" err="1" smtClean="0">
                <a:solidFill>
                  <a:schemeClr val="tx2"/>
                </a:solidFill>
              </a:rPr>
              <a:t>Georgieva</a:t>
            </a:r>
            <a:r>
              <a:rPr lang="en-US" sz="900" b="0" dirty="0" smtClean="0">
                <a:solidFill>
                  <a:schemeClr val="tx2"/>
                </a:solidFill>
              </a:rPr>
              <a:t>, </a:t>
            </a:r>
            <a:endParaRPr lang="en-US" sz="900" b="0" dirty="0">
              <a:solidFill>
                <a:schemeClr val="tx2"/>
              </a:solidFill>
            </a:endParaRPr>
          </a:p>
          <a:p>
            <a:r>
              <a:rPr lang="en-US" sz="900" b="0" dirty="0" smtClean="0">
                <a:solidFill>
                  <a:schemeClr val="tx2"/>
                </a:solidFill>
              </a:rPr>
              <a:t>Astrophysical J. </a:t>
            </a:r>
            <a:r>
              <a:rPr lang="en-US" sz="900" dirty="0" smtClean="0">
                <a:solidFill>
                  <a:schemeClr val="tx2"/>
                </a:solidFill>
              </a:rPr>
              <a:t>767</a:t>
            </a:r>
            <a:r>
              <a:rPr lang="en-US" sz="900" b="0" dirty="0" smtClean="0">
                <a:solidFill>
                  <a:schemeClr val="tx2"/>
                </a:solidFill>
              </a:rPr>
              <a:t> </a:t>
            </a:r>
            <a:r>
              <a:rPr lang="en-US" sz="900" b="0" dirty="0">
                <a:solidFill>
                  <a:schemeClr val="tx2"/>
                </a:solidFill>
              </a:rPr>
              <a:t>(2013) </a:t>
            </a:r>
            <a:r>
              <a:rPr lang="en-US" sz="900" b="0" dirty="0" smtClean="0">
                <a:solidFill>
                  <a:schemeClr val="tx2"/>
                </a:solidFill>
              </a:rPr>
              <a:t>124.</a:t>
            </a:r>
          </a:p>
          <a:p>
            <a:r>
              <a:rPr lang="en-US" sz="900" b="0" dirty="0">
                <a:solidFill>
                  <a:schemeClr val="tx2"/>
                </a:solidFill>
              </a:rPr>
              <a:t>Singer, Price, et al., Astrophysical J., 795 (2014) 105.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0" presetClass="path" presetSubtype="0" accel="50000" decel="50000" fill="hold" grpId="0" nodeType="clickEffect">
                                  <p:stCondLst>
                                    <p:cond delay="0"/>
                                  </p:stCondLst>
                                  <p:childTnLst>
                                    <p:animMotion origin="layout" path="M 0 0 L -0.24189 -0.00139 " pathEditMode="relative" ptsTypes="AA">
                                      <p:cBhvr>
                                        <p:cTn id="24" dur="2000" fill="hold"/>
                                        <p:tgtEl>
                                          <p:spTgt spid="5"/>
                                        </p:tgtEl>
                                        <p:attrNameLst>
                                          <p:attrName>ppt_x</p:attrName>
                                          <p:attrName>ppt_y</p:attrName>
                                        </p:attrNameLst>
                                      </p:cBhvr>
                                    </p:animMotion>
                                  </p:childTnLst>
                                </p:cTn>
                              </p:par>
                              <p:par>
                                <p:cTn id="25" presetID="0" presetClass="path" presetSubtype="0" accel="50000" decel="50000" fill="hold" grpId="0" nodeType="withEffect">
                                  <p:stCondLst>
                                    <p:cond delay="0"/>
                                  </p:stCondLst>
                                  <p:childTnLst>
                                    <p:animMotion origin="layout" path="M 0 0 L -0.24189 -0.00139 " pathEditMode="relative" ptsTypes="AA">
                                      <p:cBhvr>
                                        <p:cTn id="26" dur="2000" fill="hold"/>
                                        <p:tgtEl>
                                          <p:spTgt spid="9"/>
                                        </p:tgtEl>
                                        <p:attrNameLst>
                                          <p:attrName>ppt_x</p:attrName>
                                          <p:attrName>ppt_y</p:attrName>
                                        </p:attrNameLst>
                                      </p:cBhvr>
                                    </p:animMotion>
                                  </p:childTnLst>
                                </p:cTn>
                              </p:par>
                              <p:par>
                                <p:cTn id="27" presetID="0" presetClass="path" presetSubtype="0" accel="50000" decel="50000" fill="hold" nodeType="withEffect">
                                  <p:stCondLst>
                                    <p:cond delay="0"/>
                                  </p:stCondLst>
                                  <p:childTnLst>
                                    <p:animMotion origin="layout" path="M 0 0 L -0.24189 -0.00139 " pathEditMode="relative" ptsTypes="AA">
                                      <p:cBhvr>
                                        <p:cTn id="28" dur="2000" fill="hold"/>
                                        <p:tgtEl>
                                          <p:spTgt spid="56325"/>
                                        </p:tgtEl>
                                        <p:attrNameLst>
                                          <p:attrName>ppt_x</p:attrName>
                                          <p:attrName>ppt_y</p:attrName>
                                        </p:attrNameLst>
                                      </p:cBhvr>
                                    </p:animMotion>
                                  </p:childTnLst>
                                </p:cTn>
                              </p:par>
                              <p:par>
                                <p:cTn id="29" presetID="0" presetClass="path" presetSubtype="0" accel="50000" decel="50000" fill="hold" nodeType="withEffect">
                                  <p:stCondLst>
                                    <p:cond delay="0"/>
                                  </p:stCondLst>
                                  <p:childTnLst>
                                    <p:animMotion origin="layout" path="M 0 0 L -0.24189 -0.00139 " pathEditMode="relative" ptsTypes="AA">
                                      <p:cBhvr>
                                        <p:cTn id="30" dur="2000" fill="hold"/>
                                        <p:tgtEl>
                                          <p:spTgt spid="20"/>
                                        </p:tgtEl>
                                        <p:attrNameLst>
                                          <p:attrName>ppt_x</p:attrName>
                                          <p:attrName>ppt_y</p:attrName>
                                        </p:attrNameLst>
                                      </p:cBhvr>
                                    </p:animMotion>
                                  </p:childTnLst>
                                </p:cTn>
                              </p:par>
                              <p:par>
                                <p:cTn id="31" presetID="0" presetClass="path" presetSubtype="0" accel="50000" decel="50000" fill="hold" nodeType="withEffect">
                                  <p:stCondLst>
                                    <p:cond delay="0"/>
                                  </p:stCondLst>
                                  <p:childTnLst>
                                    <p:animMotion origin="layout" path="M 0 0 L -0.24189 -0.00139 " pathEditMode="relative" ptsTypes="AA">
                                      <p:cBhvr>
                                        <p:cTn id="32" dur="2000" fill="hold"/>
                                        <p:tgtEl>
                                          <p:spTgt spid="23"/>
                                        </p:tgtEl>
                                        <p:attrNameLst>
                                          <p:attrName>ppt_x</p:attrName>
                                          <p:attrName>ppt_y</p:attrName>
                                        </p:attrNameLst>
                                      </p:cBhvr>
                                    </p:animMotion>
                                  </p:childTnLst>
                                </p:cTn>
                              </p:par>
                              <p:par>
                                <p:cTn id="33" presetID="0" presetClass="path" presetSubtype="0" accel="50000" decel="50000" fill="hold" nodeType="withEffect">
                                  <p:stCondLst>
                                    <p:cond delay="0"/>
                                  </p:stCondLst>
                                  <p:childTnLst>
                                    <p:animMotion origin="layout" path="M 0 0 L -0.24189 -0.00139 " pathEditMode="relative" ptsTypes="AA">
                                      <p:cBhvr>
                                        <p:cTn id="34" dur="2000" fill="hold"/>
                                        <p:tgtEl>
                                          <p:spTgt spid="27"/>
                                        </p:tgtEl>
                                        <p:attrNameLst>
                                          <p:attrName>ppt_x</p:attrName>
                                          <p:attrName>ppt_y</p:attrName>
                                        </p:attrNameLst>
                                      </p:cBhvr>
                                    </p:animMotion>
                                  </p:childTnLst>
                                </p:cTn>
                              </p:par>
                              <p:par>
                                <p:cTn id="35" presetID="0" presetClass="path" presetSubtype="0" accel="50000" decel="50000" fill="hold" nodeType="withEffect">
                                  <p:stCondLst>
                                    <p:cond delay="0"/>
                                  </p:stCondLst>
                                  <p:childTnLst>
                                    <p:animMotion origin="layout" path="M 0 0 L -0.24189 -0.00139 " pathEditMode="relative" ptsTypes="AA">
                                      <p:cBhvr>
                                        <p:cTn id="36" dur="2000" fill="hold"/>
                                        <p:tgtEl>
                                          <p:spTgt spid="28"/>
                                        </p:tgtEl>
                                        <p:attrNameLst>
                                          <p:attrName>ppt_x</p:attrName>
                                          <p:attrName>ppt_y</p:attrName>
                                        </p:attrNameLst>
                                      </p:cBhvr>
                                    </p:animMotion>
                                  </p:childTnLst>
                                </p:cTn>
                              </p:par>
                              <p:par>
                                <p:cTn id="37" presetID="0" presetClass="path" presetSubtype="0" accel="50000" decel="50000" fill="hold" nodeType="withEffect">
                                  <p:stCondLst>
                                    <p:cond delay="0"/>
                                  </p:stCondLst>
                                  <p:childTnLst>
                                    <p:animMotion origin="layout" path="M 0 0 L -0.24189 -0.00139 " pathEditMode="relative" ptsTypes="AA">
                                      <p:cBhvr>
                                        <p:cTn id="38" dur="2000" fill="hold"/>
                                        <p:tgtEl>
                                          <p:spTgt spid="32"/>
                                        </p:tgtEl>
                                        <p:attrNameLst>
                                          <p:attrName>ppt_x</p:attrName>
                                          <p:attrName>ppt_y</p:attrName>
                                        </p:attrNameLst>
                                      </p:cBhvr>
                                    </p:animMotion>
                                  </p:childTnLst>
                                </p:cTn>
                              </p:par>
                              <p:par>
                                <p:cTn id="39" presetID="0" presetClass="path" presetSubtype="0" accel="50000" decel="50000" fill="hold" nodeType="withEffect">
                                  <p:stCondLst>
                                    <p:cond delay="0"/>
                                  </p:stCondLst>
                                  <p:childTnLst>
                                    <p:animMotion origin="layout" path="M 0 0 L -0.24189 -0.00139 " pathEditMode="relative" ptsTypes="AA">
                                      <p:cBhvr>
                                        <p:cTn id="40" dur="2000" fill="hold"/>
                                        <p:tgtEl>
                                          <p:spTgt spid="33"/>
                                        </p:tgtEl>
                                        <p:attrNameLst>
                                          <p:attrName>ppt_x</p:attrName>
                                          <p:attrName>ppt_y</p:attrName>
                                        </p:attrNameLst>
                                      </p:cBhvr>
                                    </p:animMotion>
                                  </p:childTnLst>
                                </p:cTn>
                              </p:par>
                              <p:par>
                                <p:cTn id="41" presetID="0" presetClass="path" presetSubtype="0" accel="50000" decel="50000" fill="hold" grpId="0" nodeType="withEffect">
                                  <p:stCondLst>
                                    <p:cond delay="0"/>
                                  </p:stCondLst>
                                  <p:childTnLst>
                                    <p:animMotion origin="layout" path="M 0 0 L -0.24189 -0.00139 " pathEditMode="relative" ptsTypes="AA">
                                      <p:cBhvr>
                                        <p:cTn id="42" dur="2000" fill="hold"/>
                                        <p:tgtEl>
                                          <p:spTgt spid="56331"/>
                                        </p:tgtEl>
                                        <p:attrNameLst>
                                          <p:attrName>ppt_x</p:attrName>
                                          <p:attrName>ppt_y</p:attrName>
                                        </p:attrNameLst>
                                      </p:cBhvr>
                                    </p:animMotion>
                                  </p:childTnLst>
                                </p:cTn>
                              </p:par>
                              <p:par>
                                <p:cTn id="43" presetID="0" presetClass="path" presetSubtype="0" accel="50000" decel="50000" fill="hold" grpId="0" nodeType="withEffect">
                                  <p:stCondLst>
                                    <p:cond delay="0"/>
                                  </p:stCondLst>
                                  <p:childTnLst>
                                    <p:animMotion origin="layout" path="M 0 0 L -0.24189 -0.00139 " pathEditMode="relative" ptsTypes="AA">
                                      <p:cBhvr>
                                        <p:cTn id="44" dur="2000" fill="hold"/>
                                        <p:tgtEl>
                                          <p:spTgt spid="56332"/>
                                        </p:tgtEl>
                                        <p:attrNameLst>
                                          <p:attrName>ppt_x</p:attrName>
                                          <p:attrName>ppt_y</p:attrName>
                                        </p:attrNameLst>
                                      </p:cBhvr>
                                    </p:animMotion>
                                  </p:childTnLst>
                                </p:cTn>
                              </p:par>
                              <p:par>
                                <p:cTn id="45" presetID="0" presetClass="path" presetSubtype="0" accel="50000" decel="50000" fill="hold" nodeType="withEffect">
                                  <p:stCondLst>
                                    <p:cond delay="0"/>
                                  </p:stCondLst>
                                  <p:childTnLst>
                                    <p:animMotion origin="layout" path="M 0 0 L -0.24189 -0.00139 " pathEditMode="relative" ptsTypes="AA">
                                      <p:cBhvr>
                                        <p:cTn id="46" dur="2000" fill="hold"/>
                                        <p:tgtEl>
                                          <p:spTgt spid="37"/>
                                        </p:tgtEl>
                                        <p:attrNameLst>
                                          <p:attrName>ppt_x</p:attrName>
                                          <p:attrName>ppt_y</p:attrName>
                                        </p:attrNameLst>
                                      </p:cBhvr>
                                    </p:animMotion>
                                  </p:childTnLst>
                                </p:cTn>
                              </p:par>
                              <p:par>
                                <p:cTn id="47" presetID="0" presetClass="path" presetSubtype="0" accel="50000" decel="50000" fill="hold" grpId="0" nodeType="withEffect">
                                  <p:stCondLst>
                                    <p:cond delay="0"/>
                                  </p:stCondLst>
                                  <p:childTnLst>
                                    <p:animMotion origin="layout" path="M 0 0 L -0.24189 -0.00139 " pathEditMode="relative" ptsTypes="AA">
                                      <p:cBhvr>
                                        <p:cTn id="48" dur="2000" fill="hold"/>
                                        <p:tgtEl>
                                          <p:spTgt spid="38"/>
                                        </p:tgtEl>
                                        <p:attrNameLst>
                                          <p:attrName>ppt_x</p:attrName>
                                          <p:attrName>ppt_y</p:attrName>
                                        </p:attrNameLst>
                                      </p:cBhvr>
                                    </p:animMotion>
                                  </p:childTnLst>
                                </p:cTn>
                              </p:par>
                              <p:par>
                                <p:cTn id="49" presetID="0" presetClass="path" presetSubtype="0" accel="50000" decel="50000" fill="hold" grpId="0" nodeType="withEffect">
                                  <p:stCondLst>
                                    <p:cond delay="0"/>
                                  </p:stCondLst>
                                  <p:childTnLst>
                                    <p:animMotion origin="layout" path="M 0 0 L -0.24189 -0.00139 " pathEditMode="relative" ptsTypes="AA">
                                      <p:cBhvr>
                                        <p:cTn id="50" dur="2000" fill="hold"/>
                                        <p:tgtEl>
                                          <p:spTgt spid="39"/>
                                        </p:tgtEl>
                                        <p:attrNameLst>
                                          <p:attrName>ppt_x</p:attrName>
                                          <p:attrName>ppt_y</p:attrName>
                                        </p:attrNameLst>
                                      </p:cBhvr>
                                    </p:animMotion>
                                  </p:childTnLst>
                                </p:cTn>
                              </p:par>
                              <p:par>
                                <p:cTn id="51" presetID="0" presetClass="path" presetSubtype="0" accel="50000" decel="50000" fill="hold" grpId="0" nodeType="withEffect">
                                  <p:stCondLst>
                                    <p:cond delay="0"/>
                                  </p:stCondLst>
                                  <p:childTnLst>
                                    <p:animMotion origin="layout" path="M 0 0 L -0.24189 -0.00139 " pathEditMode="relative" ptsTypes="AA">
                                      <p:cBhvr>
                                        <p:cTn id="52" dur="2000" fill="hold"/>
                                        <p:tgtEl>
                                          <p:spTgt spid="40"/>
                                        </p:tgtEl>
                                        <p:attrNameLst>
                                          <p:attrName>ppt_x</p:attrName>
                                          <p:attrName>ppt_y</p:attrName>
                                        </p:attrNameLst>
                                      </p:cBhvr>
                                    </p:animMotion>
                                  </p:childTnLst>
                                </p:cTn>
                              </p:par>
                              <p:par>
                                <p:cTn id="53" presetID="0" presetClass="path" presetSubtype="0" accel="50000" decel="50000" fill="hold" nodeType="withEffect">
                                  <p:stCondLst>
                                    <p:cond delay="0"/>
                                  </p:stCondLst>
                                  <p:childTnLst>
                                    <p:animMotion origin="layout" path="M 0 0 L -0.24189 -0.00139 " pathEditMode="relative" ptsTypes="AA">
                                      <p:cBhvr>
                                        <p:cTn id="54" dur="2000" fill="hold"/>
                                        <p:tgtEl>
                                          <p:spTgt spid="41"/>
                                        </p:tgtEl>
                                        <p:attrNameLst>
                                          <p:attrName>ppt_x</p:attrName>
                                          <p:attrName>ppt_y</p:attrName>
                                        </p:attrNameLst>
                                      </p:cBhvr>
                                    </p:animMotion>
                                  </p:childTnLst>
                                </p:cTn>
                              </p:par>
                              <p:par>
                                <p:cTn id="55" presetID="0" presetClass="path" presetSubtype="0" accel="50000" decel="50000" fill="hold" nodeType="withEffect">
                                  <p:stCondLst>
                                    <p:cond delay="0"/>
                                  </p:stCondLst>
                                  <p:childTnLst>
                                    <p:animMotion origin="layout" path="M 0 0 L -0.24189 -0.00139 " pathEditMode="relative" ptsTypes="AA">
                                      <p:cBhvr>
                                        <p:cTn id="56" dur="2000" fill="hold"/>
                                        <p:tgtEl>
                                          <p:spTgt spid="44"/>
                                        </p:tgtEl>
                                        <p:attrNameLst>
                                          <p:attrName>ppt_x</p:attrName>
                                          <p:attrName>ppt_y</p:attrName>
                                        </p:attrNameLst>
                                      </p:cBhvr>
                                    </p:animMotion>
                                  </p:childTnLst>
                                </p:cTn>
                              </p:par>
                              <p:par>
                                <p:cTn id="57" presetID="0" presetClass="path" presetSubtype="0" accel="50000" decel="50000" fill="hold" nodeType="withEffect">
                                  <p:stCondLst>
                                    <p:cond delay="0"/>
                                  </p:stCondLst>
                                  <p:childTnLst>
                                    <p:animMotion origin="layout" path="M 0 0 L -0.24189 -0.00139 " pathEditMode="relative" ptsTypes="AA">
                                      <p:cBhvr>
                                        <p:cTn id="58" dur="2000" fill="hold"/>
                                        <p:tgtEl>
                                          <p:spTgt spid="47"/>
                                        </p:tgtEl>
                                        <p:attrNameLst>
                                          <p:attrName>ppt_x</p:attrName>
                                          <p:attrName>ppt_y</p:attrName>
                                        </p:attrNameLst>
                                      </p:cBhvr>
                                    </p:animMotion>
                                  </p:childTnLst>
                                </p:cTn>
                              </p:par>
                              <p:par>
                                <p:cTn id="59" presetID="0" presetClass="path" presetSubtype="0" accel="50000" decel="50000" fill="hold" grpId="0" nodeType="withEffect">
                                  <p:stCondLst>
                                    <p:cond delay="0"/>
                                  </p:stCondLst>
                                  <p:childTnLst>
                                    <p:animMotion origin="layout" path="M 0 0 L -0.24189 -0.00139 " pathEditMode="relative" ptsTypes="AA">
                                      <p:cBhvr>
                                        <p:cTn id="60" dur="2000" fill="hold"/>
                                        <p:tgtEl>
                                          <p:spTgt spid="56340"/>
                                        </p:tgtEl>
                                        <p:attrNameLst>
                                          <p:attrName>ppt_x</p:attrName>
                                          <p:attrName>ppt_y</p:attrName>
                                        </p:attrNameLst>
                                      </p:cBhvr>
                                    </p:animMotion>
                                  </p:childTnLst>
                                </p:cTn>
                              </p:par>
                              <p:par>
                                <p:cTn id="61" presetID="0" presetClass="path" presetSubtype="0" accel="50000" decel="50000" fill="hold" nodeType="withEffect">
                                  <p:stCondLst>
                                    <p:cond delay="0"/>
                                  </p:stCondLst>
                                  <p:childTnLst>
                                    <p:animMotion origin="layout" path="M 0 0 L -0.24189 -0.00139 " pathEditMode="relative" ptsTypes="AA">
                                      <p:cBhvr>
                                        <p:cTn id="62" dur="2000" fill="hold"/>
                                        <p:tgtEl>
                                          <p:spTgt spid="8"/>
                                        </p:tgtEl>
                                        <p:attrNameLst>
                                          <p:attrName>ppt_x</p:attrName>
                                          <p:attrName>ppt_y</p:attrName>
                                        </p:attrNameLst>
                                      </p:cBhvr>
                                    </p:animMotion>
                                  </p:childTnLst>
                                </p:cTn>
                              </p:par>
                              <p:par>
                                <p:cTn id="63" presetID="0" presetClass="path" presetSubtype="0" accel="50000" decel="50000" fill="hold" grpId="1" nodeType="withEffect">
                                  <p:stCondLst>
                                    <p:cond delay="0"/>
                                  </p:stCondLst>
                                  <p:childTnLst>
                                    <p:animMotion origin="layout" path="M 0 0 L -0.24189 -0.00139 " pathEditMode="relative" ptsTypes="AA">
                                      <p:cBhvr>
                                        <p:cTn id="64" dur="2000" fill="hold"/>
                                        <p:tgtEl>
                                          <p:spTgt spid="15"/>
                                        </p:tgtEl>
                                        <p:attrNameLst>
                                          <p:attrName>ppt_x</p:attrName>
                                          <p:attrName>ppt_y</p:attrName>
                                        </p:attrNameLst>
                                      </p:cBhvr>
                                    </p:animMotion>
                                  </p:childTnLst>
                                </p:cTn>
                              </p:par>
                              <p:par>
                                <p:cTn id="65" presetID="0" presetClass="path" presetSubtype="0" accel="50000" decel="50000" fill="hold" nodeType="withEffect">
                                  <p:stCondLst>
                                    <p:cond delay="0"/>
                                  </p:stCondLst>
                                  <p:childTnLst>
                                    <p:animMotion origin="layout" path="M 0 0 L -0.24189 -0.00139 " pathEditMode="relative" ptsTypes="AA">
                                      <p:cBhvr>
                                        <p:cTn id="66" dur="2000" fill="hold"/>
                                        <p:tgtEl>
                                          <p:spTgt spid="10"/>
                                        </p:tgtEl>
                                        <p:attrNameLst>
                                          <p:attrName>ppt_x</p:attrName>
                                          <p:attrName>ppt_y</p:attrName>
                                        </p:attrNameLst>
                                      </p:cBhvr>
                                    </p:animMotion>
                                  </p:childTnLst>
                                </p:cTn>
                              </p:par>
                              <p:par>
                                <p:cTn id="67" presetID="0" presetClass="path" presetSubtype="0" accel="50000" decel="50000" fill="hold" nodeType="withEffect">
                                  <p:stCondLst>
                                    <p:cond delay="0"/>
                                  </p:stCondLst>
                                  <p:childTnLst>
                                    <p:animMotion origin="layout" path="M 0 0 L -0.24189 -0.00139 " pathEditMode="relative" ptsTypes="AA">
                                      <p:cBhvr>
                                        <p:cTn id="68" dur="2000" fill="hold"/>
                                        <p:tgtEl>
                                          <p:spTgt spid="12"/>
                                        </p:tgtEl>
                                        <p:attrNameLst>
                                          <p:attrName>ppt_x</p:attrName>
                                          <p:attrName>ppt_y</p:attrName>
                                        </p:attrNameLst>
                                      </p:cBhvr>
                                    </p:animMotion>
                                  </p:childTnLst>
                                </p:cTn>
                              </p:par>
                              <p:par>
                                <p:cTn id="69" presetID="0" presetClass="path" presetSubtype="0" accel="50000" decel="50000" fill="hold" grpId="1" nodeType="withEffect">
                                  <p:stCondLst>
                                    <p:cond delay="0"/>
                                  </p:stCondLst>
                                  <p:childTnLst>
                                    <p:animMotion origin="layout" path="M 0 0 L -0.24189 -0.00139 " pathEditMode="relative" ptsTypes="AA">
                                      <p:cBhvr>
                                        <p:cTn id="70" dur="2000" fill="hold"/>
                                        <p:tgtEl>
                                          <p:spTgt spid="13"/>
                                        </p:tgtEl>
                                        <p:attrNameLst>
                                          <p:attrName>ppt_x</p:attrName>
                                          <p:attrName>ppt_y</p:attrName>
                                        </p:attrNameLst>
                                      </p:cBhvr>
                                    </p:animMotion>
                                  </p:childTnLst>
                                </p:cTn>
                              </p:par>
                              <p:par>
                                <p:cTn id="71" presetID="0" presetClass="path" presetSubtype="0" accel="50000" decel="50000" fill="hold" grpId="1" nodeType="withEffect">
                                  <p:stCondLst>
                                    <p:cond delay="0"/>
                                  </p:stCondLst>
                                  <p:childTnLst>
                                    <p:animMotion origin="layout" path="M 0 0 L -0.24189 -0.00139 " pathEditMode="relative" ptsTypes="AA">
                                      <p:cBhvr>
                                        <p:cTn id="72" dur="2000" fill="hold"/>
                                        <p:tgtEl>
                                          <p:spTgt spid="14"/>
                                        </p:tgtEl>
                                        <p:attrNameLst>
                                          <p:attrName>ppt_x</p:attrName>
                                          <p:attrName>ppt_y</p:attrName>
                                        </p:attrNameLst>
                                      </p:cBhvr>
                                    </p:animMotion>
                                  </p:childTnLst>
                                </p:cTn>
                              </p:par>
                              <p:par>
                                <p:cTn id="73" presetID="0" presetClass="path" presetSubtype="0" accel="50000" decel="50000" fill="hold" grpId="1" nodeType="withEffect">
                                  <p:stCondLst>
                                    <p:cond delay="0"/>
                                  </p:stCondLst>
                                  <p:childTnLst>
                                    <p:animMotion origin="layout" path="M 0 0 L -0.24189 -0.00139 " pathEditMode="relative" ptsTypes="AA">
                                      <p:cBhvr>
                                        <p:cTn id="74" dur="2000" fill="hold"/>
                                        <p:tgtEl>
                                          <p:spTgt spid="57"/>
                                        </p:tgtEl>
                                        <p:attrNameLst>
                                          <p:attrName>ppt_x</p:attrName>
                                          <p:attrName>ppt_y</p:attrName>
                                        </p:attrNameLst>
                                      </p:cBhvr>
                                    </p:animMotion>
                                  </p:childTnLst>
                                </p:cTn>
                              </p:par>
                              <p:par>
                                <p:cTn id="75" presetID="0" presetClass="path" presetSubtype="0" accel="50000" decel="50000" fill="hold" grpId="0" nodeType="withEffect">
                                  <p:stCondLst>
                                    <p:cond delay="0"/>
                                  </p:stCondLst>
                                  <p:childTnLst>
                                    <p:animMotion origin="layout" path="M 0 0 L -0.24189 -0.00139 " pathEditMode="relative" ptsTypes="AA">
                                      <p:cBhvr>
                                        <p:cTn id="76" dur="2000" fill="hold"/>
                                        <p:tgtEl>
                                          <p:spTgt spid="56350"/>
                                        </p:tgtEl>
                                        <p:attrNameLst>
                                          <p:attrName>ppt_x</p:attrName>
                                          <p:attrName>ppt_y</p:attrName>
                                        </p:attrNameLst>
                                      </p:cBhvr>
                                    </p:animMotion>
                                  </p:childTnLst>
                                </p:cTn>
                              </p:par>
                              <p:par>
                                <p:cTn id="77" presetID="0" presetClass="path" presetSubtype="0" accel="50000" decel="50000" fill="hold" grpId="0" nodeType="withEffect">
                                  <p:stCondLst>
                                    <p:cond delay="0"/>
                                  </p:stCondLst>
                                  <p:childTnLst>
                                    <p:animMotion origin="layout" path="M 0 0 L -0.24189 -0.00139 " pathEditMode="relative" ptsTypes="AA">
                                      <p:cBhvr>
                                        <p:cTn id="78" dur="2000" fill="hold"/>
                                        <p:tgtEl>
                                          <p:spTgt spid="56351"/>
                                        </p:tgtEl>
                                        <p:attrNameLst>
                                          <p:attrName>ppt_x</p:attrName>
                                          <p:attrName>ppt_y</p:attrName>
                                        </p:attrNameLst>
                                      </p:cBhvr>
                                    </p:animMotion>
                                  </p:childTnLst>
                                </p:cTn>
                              </p:par>
                              <p:par>
                                <p:cTn id="79" presetID="0" presetClass="path" presetSubtype="0" accel="50000" decel="50000" fill="hold" nodeType="withEffect">
                                  <p:stCondLst>
                                    <p:cond delay="0"/>
                                  </p:stCondLst>
                                  <p:childTnLst>
                                    <p:animMotion origin="layout" path="M 0 0 L -0.24189 -0.00139 " pathEditMode="relative" ptsTypes="AA">
                                      <p:cBhvr>
                                        <p:cTn id="80" dur="2000" fill="hold"/>
                                        <p:tgtEl>
                                          <p:spTgt spid="4"/>
                                        </p:tgtEl>
                                        <p:attrNameLst>
                                          <p:attrName>ppt_x</p:attrName>
                                          <p:attrName>ppt_y</p:attrName>
                                        </p:attrNameLst>
                                      </p:cBhvr>
                                    </p:animMotion>
                                  </p:childTnLst>
                                </p:cTn>
                              </p:par>
                            </p:childTnLst>
                          </p:cTn>
                        </p:par>
                        <p:par>
                          <p:cTn id="81" fill="hold">
                            <p:stCondLst>
                              <p:cond delay="2000"/>
                            </p:stCondLst>
                            <p:childTnLst>
                              <p:par>
                                <p:cTn id="82" presetID="10" presetClass="entr" presetSubtype="0" fill="hold" nodeType="afterEffect">
                                  <p:stCondLst>
                                    <p:cond delay="0"/>
                                  </p:stCondLst>
                                  <p:childTnLst>
                                    <p:set>
                                      <p:cBhvr>
                                        <p:cTn id="83" dur="1" fill="hold">
                                          <p:stCondLst>
                                            <p:cond delay="0"/>
                                          </p:stCondLst>
                                        </p:cTn>
                                        <p:tgtEl>
                                          <p:spTgt spid="36"/>
                                        </p:tgtEl>
                                        <p:attrNameLst>
                                          <p:attrName>style.visibility</p:attrName>
                                        </p:attrNameLst>
                                      </p:cBhvr>
                                      <p:to>
                                        <p:strVal val="visible"/>
                                      </p:to>
                                    </p:set>
                                    <p:animEffect transition="in" filter="fade">
                                      <p:cBhvr>
                                        <p:cTn id="84" dur="500"/>
                                        <p:tgtEl>
                                          <p:spTgt spid="36"/>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56349"/>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56331" grpId="0"/>
      <p:bldP spid="56332" grpId="0"/>
      <p:bldP spid="38" grpId="0" animBg="1"/>
      <p:bldP spid="39" grpId="0" animBg="1"/>
      <p:bldP spid="40" grpId="0" animBg="1"/>
      <p:bldP spid="56340" grpId="0"/>
      <p:bldP spid="15" grpId="0" animBg="1"/>
      <p:bldP spid="15" grpId="1" animBg="1"/>
      <p:bldP spid="13" grpId="0"/>
      <p:bldP spid="13" grpId="1"/>
      <p:bldP spid="14" grpId="0"/>
      <p:bldP spid="14" grpId="1"/>
      <p:bldP spid="57" grpId="0"/>
      <p:bldP spid="57" grpId="1"/>
      <p:bldP spid="56350" grpId="0"/>
      <p:bldP spid="56351" grpId="0"/>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W Detector Map Al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grpSp>
        <p:nvGrpSpPr>
          <p:cNvPr id="8" name="Group 7"/>
          <p:cNvGrpSpPr/>
          <p:nvPr/>
        </p:nvGrpSpPr>
        <p:grpSpPr>
          <a:xfrm>
            <a:off x="1203571" y="3643765"/>
            <a:ext cx="1584105" cy="338554"/>
            <a:chOff x="1203571" y="3643765"/>
            <a:chExt cx="1584105" cy="338554"/>
          </a:xfrm>
        </p:grpSpPr>
        <p:cxnSp>
          <p:nvCxnSpPr>
            <p:cNvPr id="6" name="Straight Arrow Connector 5"/>
            <p:cNvCxnSpPr/>
            <p:nvPr/>
          </p:nvCxnSpPr>
          <p:spPr bwMode="auto">
            <a:xfrm>
              <a:off x="1203571" y="3826370"/>
              <a:ext cx="439924" cy="0"/>
            </a:xfrm>
            <a:prstGeom prst="straightConnector1">
              <a:avLst/>
            </a:prstGeom>
            <a:solidFill>
              <a:schemeClr val="accent1"/>
            </a:solidFill>
            <a:ln w="38100" cap="flat" cmpd="sng" algn="ctr">
              <a:solidFill>
                <a:srgbClr val="FB872D"/>
              </a:solidFill>
              <a:prstDash val="solid"/>
              <a:round/>
              <a:headEnd type="none" w="sm" len="sm"/>
              <a:tailEnd type="arrow"/>
            </a:ln>
            <a:effectLst>
              <a:outerShdw blurRad="63500" dist="38099" dir="2700000" algn="ctr" rotWithShape="0">
                <a:schemeClr val="tx2">
                  <a:alpha val="43000"/>
                </a:schemeClr>
              </a:outerShdw>
            </a:effectLst>
            <a:extLst/>
          </p:spPr>
        </p:cxnSp>
        <p:sp>
          <p:nvSpPr>
            <p:cNvPr id="7" name="TextBox 6"/>
            <p:cNvSpPr txBox="1"/>
            <p:nvPr/>
          </p:nvSpPr>
          <p:spPr>
            <a:xfrm>
              <a:off x="1577088" y="3643765"/>
              <a:ext cx="1210588" cy="338554"/>
            </a:xfrm>
            <a:prstGeom prst="rect">
              <a:avLst/>
            </a:prstGeom>
            <a:noFill/>
          </p:spPr>
          <p:txBody>
            <a:bodyPr wrap="none" rtlCol="0">
              <a:spAutoFit/>
            </a:bodyPr>
            <a:lstStyle/>
            <a:p>
              <a:r>
                <a:rPr lang="en-US" sz="1600" dirty="0" smtClean="0">
                  <a:solidFill>
                    <a:srgbClr val="FB872D"/>
                  </a:solidFill>
                  <a:effectLst>
                    <a:outerShdw blurRad="50800" dist="38100" dir="2700000" algn="tl" rotWithShape="0">
                      <a:srgbClr val="000000">
                        <a:alpha val="43000"/>
                      </a:srgbClr>
                    </a:outerShdw>
                  </a:effectLst>
                </a:rPr>
                <a:t>Approved!</a:t>
              </a:r>
              <a:endParaRPr lang="en-US" sz="1600" dirty="0">
                <a:solidFill>
                  <a:srgbClr val="FB872D"/>
                </a:solidFill>
                <a:effectLst>
                  <a:outerShdw blurRad="50800" dist="38100" dir="2700000" algn="tl" rotWithShape="0">
                    <a:srgbClr val="000000">
                      <a:alpha val="43000"/>
                    </a:srgbClr>
                  </a:outerShdw>
                </a:effectLst>
              </a:endParaRPr>
            </a:p>
          </p:txBody>
        </p:sp>
      </p:grpSp>
    </p:spTree>
    <p:extLst>
      <p:ext uri="{BB962C8B-B14F-4D97-AF65-F5344CB8AC3E}">
        <p14:creationId xmlns:p14="http://schemas.microsoft.com/office/powerpoint/2010/main" val="519067027"/>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GW150914 EM Follow Up</a:t>
            </a:r>
            <a:endParaRPr lang="en-US" dirty="0"/>
          </a:p>
        </p:txBody>
      </p:sp>
      <p:sp>
        <p:nvSpPr>
          <p:cNvPr id="4" name="Slide Number Placeholder 3"/>
          <p:cNvSpPr>
            <a:spLocks noGrp="1"/>
          </p:cNvSpPr>
          <p:nvPr>
            <p:ph type="sldNum" sz="quarter" idx="11"/>
          </p:nvPr>
        </p:nvSpPr>
        <p:spPr/>
        <p:txBody>
          <a:bodyPr/>
          <a:lstStyle/>
          <a:p>
            <a:pPr>
              <a:defRPr/>
            </a:pPr>
            <a:fld id="{4703B35A-92CA-9244-943F-6D1BF23D8702}" type="slidenum">
              <a:rPr lang="en-US" smtClean="0"/>
              <a:pPr>
                <a:defRPr/>
              </a:pPr>
              <a:t>33</a:t>
            </a:fld>
            <a:endParaRPr lang="en-US"/>
          </a:p>
        </p:txBody>
      </p:sp>
      <p:pic>
        <p:nvPicPr>
          <p:cNvPr id="5" name="Picture 4"/>
          <p:cNvPicPr>
            <a:picLocks noChangeAspect="1"/>
          </p:cNvPicPr>
          <p:nvPr/>
        </p:nvPicPr>
        <p:blipFill>
          <a:blip r:embed="rId2"/>
          <a:stretch>
            <a:fillRect/>
          </a:stretch>
        </p:blipFill>
        <p:spPr>
          <a:xfrm>
            <a:off x="3009899" y="1214968"/>
            <a:ext cx="5765800" cy="5397500"/>
          </a:xfrm>
          <a:prstGeom prst="rect">
            <a:avLst/>
          </a:prstGeom>
        </p:spPr>
      </p:pic>
      <p:sp>
        <p:nvSpPr>
          <p:cNvPr id="6" name="Rectangle 7"/>
          <p:cNvSpPr>
            <a:spLocks noChangeArrowheads="1"/>
          </p:cNvSpPr>
          <p:nvPr/>
        </p:nvSpPr>
        <p:spPr bwMode="auto">
          <a:xfrm>
            <a:off x="352430" y="4830604"/>
            <a:ext cx="2997373" cy="1015663"/>
          </a:xfrm>
          <a:prstGeom prst="rect">
            <a:avLst/>
          </a:prstGeom>
          <a:solidFill>
            <a:srgbClr val="618FFD"/>
          </a:solidFill>
          <a:ln w="9525">
            <a:noFill/>
            <a:miter lim="800000"/>
            <a:headEnd/>
            <a:tailEnd/>
          </a:ln>
        </p:spPr>
        <p:txBody>
          <a:bodyPr wrap="square">
            <a:spAutoFit/>
          </a:bodyPr>
          <a:lstStyle/>
          <a:p>
            <a:r>
              <a:rPr lang="en-US" sz="1000" b="0" dirty="0" smtClean="0">
                <a:solidFill>
                  <a:srgbClr val="000000"/>
                </a:solidFill>
              </a:rPr>
              <a:t>Abbott, et al. ,LIGO </a:t>
            </a:r>
            <a:r>
              <a:rPr lang="en-US" sz="1000" b="0" dirty="0">
                <a:solidFill>
                  <a:srgbClr val="000000"/>
                </a:solidFill>
              </a:rPr>
              <a:t>Scientific Collaboration and Virgo Collaboration, “Localization and Broadband Follow-Up of the Gravitational-Wave Transient GW150914”, </a:t>
            </a:r>
            <a:r>
              <a:rPr lang="en-US" sz="1000" b="0" dirty="0">
                <a:solidFill>
                  <a:srgbClr val="000000"/>
                </a:solidFill>
                <a:hlinkClick r:id="rId3"/>
              </a:rPr>
              <a:t>http://arxiv.org/pdf/1602.08492v1.pdf</a:t>
            </a:r>
            <a:r>
              <a:rPr lang="en-US" sz="1000" b="0" dirty="0">
                <a:solidFill>
                  <a:srgbClr val="000000"/>
                </a:solidFill>
              </a:rPr>
              <a:t>, </a:t>
            </a:r>
            <a:r>
              <a:rPr lang="en-US" sz="1000" b="0" dirty="0" smtClean="0">
                <a:solidFill>
                  <a:srgbClr val="000000"/>
                </a:solidFill>
              </a:rPr>
              <a:t>accepted </a:t>
            </a:r>
            <a:r>
              <a:rPr lang="en-US" sz="1000" b="0" dirty="0" err="1" smtClean="0">
                <a:solidFill>
                  <a:srgbClr val="000000"/>
                </a:solidFill>
              </a:rPr>
              <a:t>ApJLett</a:t>
            </a:r>
            <a:endParaRPr lang="en-US" sz="1000" dirty="0"/>
          </a:p>
        </p:txBody>
      </p:sp>
      <p:sp>
        <p:nvSpPr>
          <p:cNvPr id="7" name="Rectangle 6"/>
          <p:cNvSpPr/>
          <p:nvPr/>
        </p:nvSpPr>
        <p:spPr>
          <a:xfrm>
            <a:off x="135467" y="2032856"/>
            <a:ext cx="3386666" cy="2308324"/>
          </a:xfrm>
          <a:prstGeom prst="rect">
            <a:avLst/>
          </a:prstGeom>
        </p:spPr>
        <p:txBody>
          <a:bodyPr wrap="square">
            <a:spAutoFit/>
          </a:bodyPr>
          <a:lstStyle/>
          <a:p>
            <a:pPr marL="285750" indent="-285750">
              <a:buFont typeface="Arial"/>
              <a:buChar char="•"/>
            </a:pPr>
            <a:r>
              <a:rPr lang="en-US" sz="2400" b="0" dirty="0" smtClean="0">
                <a:solidFill>
                  <a:schemeClr val="tx2"/>
                </a:solidFill>
              </a:rPr>
              <a:t>Follow</a:t>
            </a:r>
            <a:r>
              <a:rPr lang="en-US" sz="2400" b="0" dirty="0">
                <a:solidFill>
                  <a:schemeClr val="tx2"/>
                </a:solidFill>
              </a:rPr>
              <a:t>-up observations reported by 25 teams via private Gamma-ray Coordinates Network </a:t>
            </a:r>
            <a:r>
              <a:rPr lang="en-US" sz="2400" b="0" dirty="0" smtClean="0">
                <a:solidFill>
                  <a:schemeClr val="tx2"/>
                </a:solidFill>
              </a:rPr>
              <a:t>Circulars</a:t>
            </a:r>
            <a:endParaRPr lang="en-US" sz="2400" b="0" dirty="0">
              <a:solidFill>
                <a:schemeClr val="tx2"/>
              </a:solidFill>
            </a:endParaRPr>
          </a:p>
        </p:txBody>
      </p:sp>
    </p:spTree>
    <p:extLst>
      <p:ext uri="{BB962C8B-B14F-4D97-AF65-F5344CB8AC3E}">
        <p14:creationId xmlns:p14="http://schemas.microsoft.com/office/powerpoint/2010/main" val="39345941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Improved Localization:</a:t>
            </a:r>
            <a:br>
              <a:rPr lang="en-US" dirty="0" smtClean="0"/>
            </a:br>
            <a:r>
              <a:rPr lang="en-US" dirty="0" err="1" smtClean="0"/>
              <a:t>LIGO</a:t>
            </a:r>
            <a:r>
              <a:rPr lang="en-US" dirty="0" err="1" smtClean="0">
                <a:sym typeface="Wingdings"/>
              </a:rPr>
              <a:t>Virgo</a:t>
            </a:r>
            <a:r>
              <a:rPr lang="en-US" dirty="0" smtClean="0">
                <a:sym typeface="Wingdings"/>
              </a:rPr>
              <a:t> LIGO-India</a:t>
            </a:r>
            <a:endParaRPr lang="en-US" dirty="0"/>
          </a:p>
        </p:txBody>
      </p:sp>
      <p:sp>
        <p:nvSpPr>
          <p:cNvPr id="4" name="Slide Number Placeholder 3"/>
          <p:cNvSpPr>
            <a:spLocks noGrp="1"/>
          </p:cNvSpPr>
          <p:nvPr>
            <p:ph type="sldNum" sz="quarter" idx="11"/>
          </p:nvPr>
        </p:nvSpPr>
        <p:spPr/>
        <p:txBody>
          <a:bodyPr/>
          <a:lstStyle/>
          <a:p>
            <a:pPr>
              <a:defRPr/>
            </a:pPr>
            <a:fld id="{4703B35A-92CA-9244-943F-6D1BF23D8702}" type="slidenum">
              <a:rPr lang="en-US" smtClean="0"/>
              <a:pPr>
                <a:defRPr/>
              </a:pPr>
              <a:t>34</a:t>
            </a:fld>
            <a:endParaRPr lang="en-US"/>
          </a:p>
        </p:txBody>
      </p:sp>
      <p:sp>
        <p:nvSpPr>
          <p:cNvPr id="7" name="TextBox 6"/>
          <p:cNvSpPr txBox="1"/>
          <p:nvPr/>
        </p:nvSpPr>
        <p:spPr>
          <a:xfrm>
            <a:off x="931334" y="1278466"/>
            <a:ext cx="2621230" cy="369332"/>
          </a:xfrm>
          <a:prstGeom prst="rect">
            <a:avLst/>
          </a:prstGeom>
          <a:noFill/>
        </p:spPr>
        <p:txBody>
          <a:bodyPr wrap="none" rtlCol="0">
            <a:spAutoFit/>
          </a:bodyPr>
          <a:lstStyle/>
          <a:p>
            <a:r>
              <a:rPr lang="en-US" sz="1800" dirty="0" smtClean="0">
                <a:solidFill>
                  <a:srgbClr val="000000"/>
                </a:solidFill>
              </a:rPr>
              <a:t>GW150914: LIGO only</a:t>
            </a:r>
            <a:endParaRPr lang="en-US" sz="1800" dirty="0">
              <a:solidFill>
                <a:srgbClr val="000000"/>
              </a:solidFill>
            </a:endParaRPr>
          </a:p>
        </p:txBody>
      </p:sp>
      <p:sp>
        <p:nvSpPr>
          <p:cNvPr id="8" name="TextBox 7"/>
          <p:cNvSpPr txBox="1"/>
          <p:nvPr/>
        </p:nvSpPr>
        <p:spPr>
          <a:xfrm>
            <a:off x="5215467" y="1278466"/>
            <a:ext cx="3386113" cy="646331"/>
          </a:xfrm>
          <a:prstGeom prst="rect">
            <a:avLst/>
          </a:prstGeom>
          <a:noFill/>
        </p:spPr>
        <p:txBody>
          <a:bodyPr wrap="none" rtlCol="0">
            <a:spAutoFit/>
          </a:bodyPr>
          <a:lstStyle/>
          <a:p>
            <a:pPr algn="ctr"/>
            <a:r>
              <a:rPr lang="en-US" sz="1800" dirty="0" smtClean="0">
                <a:solidFill>
                  <a:srgbClr val="000000"/>
                </a:solidFill>
              </a:rPr>
              <a:t>GW150914: LIGO </a:t>
            </a:r>
            <a:r>
              <a:rPr lang="en-US" sz="1800" dirty="0" smtClean="0">
                <a:solidFill>
                  <a:srgbClr val="000000"/>
                </a:solidFill>
                <a:sym typeface="Wingdings"/>
              </a:rPr>
              <a:t> LV  LVI</a:t>
            </a:r>
          </a:p>
          <a:p>
            <a:pPr algn="ctr"/>
            <a:r>
              <a:rPr lang="en-US" sz="1800" dirty="0" smtClean="0">
                <a:solidFill>
                  <a:srgbClr val="000000"/>
                </a:solidFill>
                <a:sym typeface="Wingdings"/>
              </a:rPr>
              <a:t>(Preliminary)</a:t>
            </a:r>
            <a:endParaRPr lang="en-US" sz="1800" dirty="0">
              <a:solidFill>
                <a:srgbClr val="000000"/>
              </a:solidFill>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18305" y="2048930"/>
            <a:ext cx="3962572" cy="3555999"/>
          </a:xfrm>
          <a:prstGeom prst="rect">
            <a:avLst/>
          </a:prstGeom>
        </p:spPr>
      </p:pic>
      <p:grpSp>
        <p:nvGrpSpPr>
          <p:cNvPr id="20" name="Group 19"/>
          <p:cNvGrpSpPr/>
          <p:nvPr/>
        </p:nvGrpSpPr>
        <p:grpSpPr>
          <a:xfrm>
            <a:off x="5824449" y="2424960"/>
            <a:ext cx="2110386" cy="3755267"/>
            <a:chOff x="5824449" y="2424960"/>
            <a:chExt cx="2110386" cy="3755267"/>
          </a:xfrm>
        </p:grpSpPr>
        <p:grpSp>
          <p:nvGrpSpPr>
            <p:cNvPr id="18" name="Group 17"/>
            <p:cNvGrpSpPr/>
            <p:nvPr/>
          </p:nvGrpSpPr>
          <p:grpSpPr>
            <a:xfrm>
              <a:off x="6722535" y="2424960"/>
              <a:ext cx="1049865" cy="2138573"/>
              <a:chOff x="6722535" y="2424960"/>
              <a:chExt cx="1049865" cy="2138573"/>
            </a:xfrm>
          </p:grpSpPr>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35234" y="2424960"/>
                <a:ext cx="1020233" cy="1596706"/>
              </a:xfrm>
              <a:prstGeom prst="rect">
                <a:avLst/>
              </a:prstGeom>
              <a:ln w="28575" cmpd="sng">
                <a:solidFill>
                  <a:schemeClr val="tx1"/>
                </a:solidFill>
              </a:ln>
            </p:spPr>
          </p:pic>
          <p:cxnSp>
            <p:nvCxnSpPr>
              <p:cNvPr id="11" name="Straight Connector 10"/>
              <p:cNvCxnSpPr/>
              <p:nvPr/>
            </p:nvCxnSpPr>
            <p:spPr bwMode="auto">
              <a:xfrm flipH="1" flipV="1">
                <a:off x="6722535" y="4030134"/>
                <a:ext cx="203200" cy="389467"/>
              </a:xfrm>
              <a:prstGeom prst="line">
                <a:avLst/>
              </a:prstGeom>
              <a:solidFill>
                <a:schemeClr val="accent1"/>
              </a:solidFill>
              <a:ln w="381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 name="Straight Connector 13"/>
              <p:cNvCxnSpPr/>
              <p:nvPr/>
            </p:nvCxnSpPr>
            <p:spPr bwMode="auto">
              <a:xfrm flipV="1">
                <a:off x="7044267" y="4038598"/>
                <a:ext cx="728133" cy="457201"/>
              </a:xfrm>
              <a:prstGeom prst="line">
                <a:avLst/>
              </a:prstGeom>
              <a:solidFill>
                <a:schemeClr val="accent1"/>
              </a:solidFill>
              <a:ln w="381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6" name="Rectangle 15"/>
              <p:cNvSpPr/>
              <p:nvPr/>
            </p:nvSpPr>
            <p:spPr bwMode="auto">
              <a:xfrm>
                <a:off x="6908801" y="4411133"/>
                <a:ext cx="152400" cy="152400"/>
              </a:xfrm>
              <a:prstGeom prst="rect">
                <a:avLst/>
              </a:prstGeom>
              <a:noFill/>
              <a:ln w="12700" cap="flat"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grpSp>
        <p:sp>
          <p:nvSpPr>
            <p:cNvPr id="19" name="TextBox 18"/>
            <p:cNvSpPr txBox="1"/>
            <p:nvPr/>
          </p:nvSpPr>
          <p:spPr>
            <a:xfrm>
              <a:off x="5824449" y="5657007"/>
              <a:ext cx="2110386" cy="523220"/>
            </a:xfrm>
            <a:prstGeom prst="rect">
              <a:avLst/>
            </a:prstGeom>
            <a:noFill/>
          </p:spPr>
          <p:txBody>
            <a:bodyPr wrap="none" rtlCol="0">
              <a:spAutoFit/>
            </a:bodyPr>
            <a:lstStyle/>
            <a:p>
              <a:r>
                <a:rPr lang="en-US" dirty="0" smtClean="0">
                  <a:solidFill>
                    <a:srgbClr val="000000"/>
                  </a:solidFill>
                </a:rPr>
                <a:t>375° </a:t>
              </a:r>
              <a:r>
                <a:rPr lang="en-US" dirty="0" smtClean="0">
                  <a:solidFill>
                    <a:srgbClr val="000000"/>
                  </a:solidFill>
                  <a:sym typeface="Wingdings"/>
                </a:rPr>
                <a:t> 9.3</a:t>
              </a:r>
              <a:r>
                <a:rPr lang="en-US" dirty="0" smtClean="0">
                  <a:solidFill>
                    <a:srgbClr val="000000"/>
                  </a:solidFill>
                </a:rPr>
                <a:t>° </a:t>
              </a:r>
              <a:r>
                <a:rPr lang="en-US" dirty="0" smtClean="0">
                  <a:solidFill>
                    <a:srgbClr val="000000"/>
                  </a:solidFill>
                  <a:sym typeface="Wingdings"/>
                </a:rPr>
                <a:t> 7.8</a:t>
              </a:r>
              <a:r>
                <a:rPr lang="en-US" dirty="0" smtClean="0">
                  <a:solidFill>
                    <a:srgbClr val="000000"/>
                  </a:solidFill>
                </a:rPr>
                <a:t>°</a:t>
              </a:r>
            </a:p>
            <a:p>
              <a:r>
                <a:rPr lang="en-US" dirty="0" smtClean="0">
                  <a:solidFill>
                    <a:srgbClr val="000000"/>
                  </a:solidFill>
                </a:rPr>
                <a:t>(99% confidence level)</a:t>
              </a:r>
              <a:endParaRPr lang="en-US" dirty="0">
                <a:solidFill>
                  <a:srgbClr val="000000"/>
                </a:solidFill>
              </a:endParaRPr>
            </a:p>
          </p:txBody>
        </p:sp>
      </p:grpSp>
      <p:pic>
        <p:nvPicPr>
          <p:cNvPr id="15" name="Picture 14"/>
          <p:cNvPicPr>
            <a:picLocks noChangeAspect="1"/>
          </p:cNvPicPr>
          <p:nvPr/>
        </p:nvPicPr>
        <p:blipFill>
          <a:blip r:embed="rId4"/>
          <a:stretch>
            <a:fillRect/>
          </a:stretch>
        </p:blipFill>
        <p:spPr>
          <a:xfrm>
            <a:off x="300062" y="1642773"/>
            <a:ext cx="4480517" cy="4194317"/>
          </a:xfrm>
          <a:prstGeom prst="rect">
            <a:avLst/>
          </a:prstGeom>
        </p:spPr>
      </p:pic>
    </p:spTree>
    <p:extLst>
      <p:ext uri="{BB962C8B-B14F-4D97-AF65-F5344CB8AC3E}">
        <p14:creationId xmlns:p14="http://schemas.microsoft.com/office/powerpoint/2010/main" val="18411301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next Advanced LIGO run</a:t>
            </a:r>
            <a:endParaRPr lang="en-US" dirty="0"/>
          </a:p>
        </p:txBody>
      </p:sp>
      <p:sp>
        <p:nvSpPr>
          <p:cNvPr id="3" name="Content Placeholder 2"/>
          <p:cNvSpPr>
            <a:spLocks noGrp="1"/>
          </p:cNvSpPr>
          <p:nvPr>
            <p:ph idx="1"/>
          </p:nvPr>
        </p:nvSpPr>
        <p:spPr>
          <a:xfrm>
            <a:off x="0" y="1133727"/>
            <a:ext cx="8966200" cy="5299246"/>
          </a:xfrm>
        </p:spPr>
        <p:txBody>
          <a:bodyPr/>
          <a:lstStyle/>
          <a:p>
            <a:r>
              <a:rPr lang="en-US" dirty="0">
                <a:solidFill>
                  <a:schemeClr val="tx2"/>
                </a:solidFill>
              </a:rPr>
              <a:t>Advanced LIGO’s second </a:t>
            </a:r>
            <a:r>
              <a:rPr lang="en-US" dirty="0" smtClean="0">
                <a:solidFill>
                  <a:schemeClr val="tx2"/>
                </a:solidFill>
              </a:rPr>
              <a:t>‘O2’ run began on Nov 30, 2016</a:t>
            </a:r>
          </a:p>
          <a:p>
            <a:r>
              <a:rPr lang="en-US" dirty="0">
                <a:solidFill>
                  <a:schemeClr val="tx2"/>
                </a:solidFill>
              </a:rPr>
              <a:t>R</a:t>
            </a:r>
            <a:r>
              <a:rPr lang="en-US" dirty="0" smtClean="0">
                <a:solidFill>
                  <a:schemeClr val="tx2"/>
                </a:solidFill>
              </a:rPr>
              <a:t>un duration: six months </a:t>
            </a:r>
          </a:p>
          <a:p>
            <a:r>
              <a:rPr lang="en-US" dirty="0" smtClean="0">
                <a:solidFill>
                  <a:schemeClr val="tx2"/>
                </a:solidFill>
              </a:rPr>
              <a:t>Virgo anticipated to join in Spring 2017  </a:t>
            </a:r>
          </a:p>
          <a:p>
            <a:pPr marL="0" indent="0">
              <a:buNone/>
              <a:defRPr/>
            </a:pPr>
            <a:endParaRPr lang="en-US" sz="2000" dirty="0" smtClean="0">
              <a:solidFill>
                <a:srgbClr val="000000"/>
              </a:solidFill>
            </a:endParaRPr>
          </a:p>
          <a:p>
            <a:pPr>
              <a:defRPr/>
            </a:pPr>
            <a:endParaRPr lang="en-US" sz="2800" b="1" i="1" u="sng" dirty="0" smtClean="0">
              <a:solidFill>
                <a:srgbClr val="000000"/>
              </a:solidFill>
            </a:endParaRPr>
          </a:p>
          <a:p>
            <a:pPr marL="0" indent="0">
              <a:buNone/>
            </a:pPr>
            <a:endParaRPr lang="en-US" sz="2800" dirty="0"/>
          </a:p>
        </p:txBody>
      </p:sp>
      <p:sp>
        <p:nvSpPr>
          <p:cNvPr id="4" name="Slide Number Placeholder 3"/>
          <p:cNvSpPr>
            <a:spLocks noGrp="1"/>
          </p:cNvSpPr>
          <p:nvPr>
            <p:ph type="sldNum" sz="quarter" idx="11"/>
          </p:nvPr>
        </p:nvSpPr>
        <p:spPr/>
        <p:txBody>
          <a:bodyPr/>
          <a:lstStyle/>
          <a:p>
            <a:fld id="{3EF14EB4-1296-344E-98B2-51EF38DA7D3F}" type="slidenum">
              <a:rPr lang="en-US" smtClean="0"/>
              <a:pPr/>
              <a:t>35</a:t>
            </a:fld>
            <a:endParaRPr lang="en-US"/>
          </a:p>
        </p:txBody>
      </p:sp>
      <p:sp>
        <p:nvSpPr>
          <p:cNvPr id="6" name="TextBox 5"/>
          <p:cNvSpPr txBox="1"/>
          <p:nvPr/>
        </p:nvSpPr>
        <p:spPr>
          <a:xfrm>
            <a:off x="1355571" y="3333602"/>
            <a:ext cx="6615212" cy="1569660"/>
          </a:xfrm>
          <a:prstGeom prst="rect">
            <a:avLst/>
          </a:prstGeom>
          <a:noFill/>
        </p:spPr>
        <p:txBody>
          <a:bodyPr wrap="none" rtlCol="0">
            <a:spAutoFit/>
          </a:bodyPr>
          <a:lstStyle/>
          <a:p>
            <a:r>
              <a:rPr lang="en-US" sz="4800" dirty="0" smtClean="0"/>
              <a:t>ADD O2 RUN DATA:</a:t>
            </a:r>
          </a:p>
          <a:p>
            <a:r>
              <a:rPr lang="en-US" sz="4800" dirty="0" smtClean="0"/>
              <a:t>Spectra and </a:t>
            </a:r>
            <a:r>
              <a:rPr lang="en-US" sz="4800" dirty="0" err="1" smtClean="0"/>
              <a:t>SensMon</a:t>
            </a:r>
            <a:endParaRPr lang="en-US" sz="4800" dirty="0"/>
          </a:p>
        </p:txBody>
      </p:sp>
    </p:spTree>
    <p:extLst>
      <p:ext uri="{BB962C8B-B14F-4D97-AF65-F5344CB8AC3E}">
        <p14:creationId xmlns:p14="http://schemas.microsoft.com/office/powerpoint/2010/main" val="280161255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p:cNvSpPr/>
          <p:nvPr/>
        </p:nvSpPr>
        <p:spPr>
          <a:xfrm>
            <a:off x="136227" y="1045963"/>
            <a:ext cx="4423073" cy="2246769"/>
          </a:xfrm>
          <a:prstGeom prst="rect">
            <a:avLst/>
          </a:prstGeom>
        </p:spPr>
        <p:txBody>
          <a:bodyPr wrap="square">
            <a:spAutoFit/>
          </a:bodyPr>
          <a:lstStyle/>
          <a:p>
            <a:pPr marL="285750" indent="-285750">
              <a:buClr>
                <a:schemeClr val="tx1"/>
              </a:buClr>
              <a:buSzPct val="150000"/>
              <a:buFont typeface="Arial"/>
              <a:buChar char="•"/>
              <a:defRPr/>
            </a:pPr>
            <a:r>
              <a:rPr lang="en-US" sz="2000" dirty="0">
                <a:solidFill>
                  <a:schemeClr val="tx2"/>
                </a:solidFill>
                <a:effectLst>
                  <a:outerShdw blurRad="50800" dist="38100" dir="2700000" algn="tl" rotWithShape="0">
                    <a:srgbClr val="000000">
                      <a:alpha val="43000"/>
                    </a:srgbClr>
                  </a:outerShdw>
                </a:effectLst>
                <a:latin typeface="Helvetica" charset="0"/>
              </a:rPr>
              <a:t>Electromagnetic fields are </a:t>
            </a:r>
            <a:r>
              <a:rPr lang="en-US" sz="2000" dirty="0" smtClean="0">
                <a:solidFill>
                  <a:schemeClr val="tx2"/>
                </a:solidFill>
                <a:effectLst>
                  <a:outerShdw blurRad="50800" dist="38100" dir="2700000" algn="tl" rotWithShape="0">
                    <a:srgbClr val="000000">
                      <a:alpha val="43000"/>
                    </a:srgbClr>
                  </a:outerShdw>
                </a:effectLst>
                <a:latin typeface="Helvetica" charset="0"/>
              </a:rPr>
              <a:t>quantized:</a:t>
            </a:r>
            <a:endParaRPr lang="en-US" sz="2000" dirty="0">
              <a:solidFill>
                <a:schemeClr val="tx2"/>
              </a:solidFill>
              <a:effectLst>
                <a:outerShdw blurRad="50800" dist="38100" dir="2700000" algn="tl" rotWithShape="0">
                  <a:srgbClr val="000000">
                    <a:alpha val="43000"/>
                  </a:srgbClr>
                </a:outerShdw>
              </a:effectLst>
              <a:latin typeface="Helvetica" charset="0"/>
            </a:endParaRPr>
          </a:p>
          <a:p>
            <a:pPr marL="285750" indent="-285750">
              <a:buClr>
                <a:schemeClr val="tx1"/>
              </a:buClr>
              <a:buSzPct val="150000"/>
              <a:buFont typeface="Arial"/>
              <a:buChar char="•"/>
              <a:defRPr/>
            </a:pPr>
            <a:endParaRPr lang="en-US" sz="2000" dirty="0">
              <a:solidFill>
                <a:schemeClr val="tx2"/>
              </a:solidFill>
              <a:effectLst>
                <a:outerShdw blurRad="50800" dist="38100" dir="2700000" algn="tl" rotWithShape="0">
                  <a:srgbClr val="000000">
                    <a:alpha val="43000"/>
                  </a:srgbClr>
                </a:outerShdw>
              </a:effectLst>
              <a:latin typeface="Helvetica" charset="0"/>
            </a:endParaRPr>
          </a:p>
          <a:p>
            <a:pPr marL="285750" indent="-285750">
              <a:buClr>
                <a:schemeClr val="tx1"/>
              </a:buClr>
              <a:buSzPct val="150000"/>
              <a:buFont typeface="Arial"/>
              <a:buChar char="•"/>
              <a:defRPr/>
            </a:pPr>
            <a:endParaRPr lang="en-US" sz="2000" dirty="0">
              <a:solidFill>
                <a:schemeClr val="tx2"/>
              </a:solidFill>
              <a:effectLst>
                <a:outerShdw blurRad="50800" dist="38100" dir="2700000" algn="tl" rotWithShape="0">
                  <a:srgbClr val="000000">
                    <a:alpha val="43000"/>
                  </a:srgbClr>
                </a:outerShdw>
              </a:effectLst>
              <a:latin typeface="Helvetica" charset="0"/>
            </a:endParaRPr>
          </a:p>
          <a:p>
            <a:pPr marL="285750" indent="-285750">
              <a:buClr>
                <a:schemeClr val="tx1"/>
              </a:buClr>
              <a:buSzPct val="150000"/>
              <a:buFont typeface="Arial"/>
              <a:buChar char="•"/>
              <a:defRPr/>
            </a:pPr>
            <a:r>
              <a:rPr lang="en-US" sz="2000" dirty="0">
                <a:solidFill>
                  <a:schemeClr val="tx2"/>
                </a:solidFill>
                <a:effectLst>
                  <a:outerShdw blurRad="50800" dist="38100" dir="2700000" algn="tl" rotWithShape="0">
                    <a:srgbClr val="000000">
                      <a:alpha val="43000"/>
                    </a:srgbClr>
                  </a:outerShdw>
                </a:effectLst>
                <a:latin typeface="Helvetica" charset="0"/>
              </a:rPr>
              <a:t>Quantum fluctuations exist in the </a:t>
            </a:r>
            <a:r>
              <a:rPr lang="en-US" sz="2000" dirty="0" smtClean="0">
                <a:solidFill>
                  <a:schemeClr val="tx2"/>
                </a:solidFill>
                <a:effectLst>
                  <a:outerShdw blurRad="50800" dist="38100" dir="2700000" algn="tl" rotWithShape="0">
                    <a:srgbClr val="000000">
                      <a:alpha val="43000"/>
                    </a:srgbClr>
                  </a:outerShdw>
                </a:effectLst>
                <a:latin typeface="Helvetica" charset="0"/>
              </a:rPr>
              <a:t>vacuum state:</a:t>
            </a:r>
            <a:endParaRPr lang="en-US" sz="2000" dirty="0">
              <a:solidFill>
                <a:schemeClr val="tx2"/>
              </a:solidFill>
              <a:effectLst>
                <a:outerShdw blurRad="50800" dist="38100" dir="2700000" algn="tl" rotWithShape="0">
                  <a:srgbClr val="000000">
                    <a:alpha val="43000"/>
                  </a:srgbClr>
                </a:outerShdw>
              </a:effectLst>
              <a:latin typeface="Helvetica" charset="0"/>
            </a:endParaRPr>
          </a:p>
          <a:p>
            <a:pPr marL="285750" indent="-285750">
              <a:buClr>
                <a:schemeClr val="tx1"/>
              </a:buClr>
              <a:buSzPct val="150000"/>
              <a:buFont typeface="Arial"/>
              <a:buChar char="•"/>
              <a:defRPr/>
            </a:pPr>
            <a:endParaRPr lang="en-US" sz="2000" dirty="0">
              <a:solidFill>
                <a:schemeClr val="tx2"/>
              </a:solidFill>
              <a:effectLst>
                <a:outerShdw blurRad="50800" dist="38100" dir="2700000" algn="tl" rotWithShape="0">
                  <a:srgbClr val="000000">
                    <a:alpha val="43000"/>
                  </a:srgbClr>
                </a:outerShdw>
              </a:effectLst>
              <a:latin typeface="Helvetica" charset="0"/>
            </a:endParaRPr>
          </a:p>
        </p:txBody>
      </p:sp>
      <p:sp>
        <p:nvSpPr>
          <p:cNvPr id="14" name="Title 13"/>
          <p:cNvSpPr>
            <a:spLocks noGrp="1"/>
          </p:cNvSpPr>
          <p:nvPr>
            <p:ph type="title"/>
          </p:nvPr>
        </p:nvSpPr>
        <p:spPr>
          <a:xfrm>
            <a:off x="1293813" y="101600"/>
            <a:ext cx="7472362" cy="990600"/>
          </a:xfrm>
        </p:spPr>
        <p:txBody>
          <a:bodyPr>
            <a:normAutofit/>
          </a:bodyPr>
          <a:lstStyle/>
          <a:p>
            <a:pPr>
              <a:defRPr/>
            </a:pPr>
            <a:r>
              <a:rPr lang="en-US" dirty="0" smtClean="0"/>
              <a:t>Going Beyond Advanced LIGO </a:t>
            </a:r>
            <a:endParaRPr lang="en-US" dirty="0"/>
          </a:p>
        </p:txBody>
      </p:sp>
      <p:sp>
        <p:nvSpPr>
          <p:cNvPr id="5" name="Slide Number Placeholder 4"/>
          <p:cNvSpPr>
            <a:spLocks noGrp="1"/>
          </p:cNvSpPr>
          <p:nvPr>
            <p:ph type="sldNum" sz="quarter" idx="11"/>
          </p:nvPr>
        </p:nvSpPr>
        <p:spPr>
          <a:xfrm>
            <a:off x="7662863" y="6526213"/>
            <a:ext cx="1462087" cy="319087"/>
          </a:xfrm>
        </p:spPr>
        <p:txBody>
          <a:bodyPr/>
          <a:lstStyle/>
          <a:p>
            <a:pPr>
              <a:defRPr/>
            </a:pPr>
            <a:fld id="{2FA25A1F-ACBA-054F-827F-7F9AC10557AA}" type="slidenum">
              <a:rPr lang="en-US" smtClean="0"/>
              <a:pPr>
                <a:defRPr/>
              </a:pPr>
              <a:t>36</a:t>
            </a:fld>
            <a:endParaRPr lang="en-US"/>
          </a:p>
        </p:txBody>
      </p:sp>
      <p:sp>
        <p:nvSpPr>
          <p:cNvPr id="4" name="Rectangle 3"/>
          <p:cNvSpPr/>
          <p:nvPr/>
        </p:nvSpPr>
        <p:spPr>
          <a:xfrm>
            <a:off x="5432874" y="6068060"/>
            <a:ext cx="3374253" cy="400110"/>
          </a:xfrm>
          <a:prstGeom prst="rect">
            <a:avLst/>
          </a:prstGeom>
          <a:solidFill>
            <a:schemeClr val="accent2"/>
          </a:solidFill>
          <a:ln>
            <a:noFill/>
          </a:ln>
        </p:spPr>
        <p:txBody>
          <a:bodyPr wrap="square">
            <a:spAutoFit/>
          </a:bodyPr>
          <a:lstStyle/>
          <a:p>
            <a:pPr>
              <a:defRPr/>
            </a:pPr>
            <a:r>
              <a:rPr lang="en-US" sz="1000" b="0" dirty="0" err="1" smtClean="0">
                <a:solidFill>
                  <a:srgbClr val="000000"/>
                </a:solidFill>
                <a:latin typeface="Arial"/>
                <a:cs typeface="Arial"/>
              </a:rPr>
              <a:t>Aasi</a:t>
            </a:r>
            <a:r>
              <a:rPr lang="en-US" sz="1000" b="0" dirty="0" smtClean="0">
                <a:solidFill>
                  <a:srgbClr val="000000"/>
                </a:solidFill>
                <a:latin typeface="Arial"/>
                <a:cs typeface="Arial"/>
              </a:rPr>
              <a:t>, et al., (LIGO Scientific Collaboration), Nature Physics, </a:t>
            </a:r>
            <a:r>
              <a:rPr lang="fr-FR" sz="1000" dirty="0">
                <a:solidFill>
                  <a:srgbClr val="000000"/>
                </a:solidFill>
                <a:latin typeface="Arial"/>
                <a:cs typeface="Arial"/>
              </a:rPr>
              <a:t>7</a:t>
            </a:r>
            <a:r>
              <a:rPr lang="fr-FR" sz="1000" b="0" dirty="0">
                <a:solidFill>
                  <a:srgbClr val="000000"/>
                </a:solidFill>
                <a:latin typeface="Arial"/>
                <a:cs typeface="Arial"/>
              </a:rPr>
              <a:t>, 962 (2011</a:t>
            </a:r>
            <a:r>
              <a:rPr lang="fr-FR" sz="1000" b="0" dirty="0" smtClean="0">
                <a:solidFill>
                  <a:srgbClr val="000000"/>
                </a:solidFill>
                <a:latin typeface="Arial"/>
                <a:cs typeface="Arial"/>
              </a:rPr>
              <a:t>)</a:t>
            </a:r>
            <a:r>
              <a:rPr lang="en-US" sz="1000" b="0" dirty="0" smtClean="0">
                <a:solidFill>
                  <a:srgbClr val="000000"/>
                </a:solidFill>
                <a:latin typeface="Arial"/>
                <a:cs typeface="Arial"/>
              </a:rPr>
              <a:t>; Nature Photonics </a:t>
            </a:r>
            <a:r>
              <a:rPr lang="en-US" sz="1000" dirty="0" smtClean="0">
                <a:solidFill>
                  <a:srgbClr val="000000"/>
                </a:solidFill>
                <a:latin typeface="Arial"/>
                <a:cs typeface="Arial"/>
              </a:rPr>
              <a:t>7</a:t>
            </a:r>
            <a:r>
              <a:rPr lang="en-US" sz="1000" b="0" dirty="0" smtClean="0">
                <a:solidFill>
                  <a:srgbClr val="000000"/>
                </a:solidFill>
                <a:latin typeface="Arial"/>
                <a:cs typeface="Arial"/>
              </a:rPr>
              <a:t> 613 (2013).</a:t>
            </a:r>
            <a:endParaRPr lang="en-US" sz="1000" b="0" dirty="0">
              <a:solidFill>
                <a:srgbClr val="000000"/>
              </a:solidFill>
              <a:latin typeface="Arial"/>
              <a:cs typeface="Arial"/>
            </a:endParaRPr>
          </a:p>
        </p:txBody>
      </p:sp>
      <p:grpSp>
        <p:nvGrpSpPr>
          <p:cNvPr id="13" name="Group 12"/>
          <p:cNvGrpSpPr/>
          <p:nvPr/>
        </p:nvGrpSpPr>
        <p:grpSpPr>
          <a:xfrm>
            <a:off x="4517268" y="2202851"/>
            <a:ext cx="4463128" cy="3731893"/>
            <a:chOff x="4543186" y="1606785"/>
            <a:chExt cx="4463128" cy="3731893"/>
          </a:xfrm>
        </p:grpSpPr>
        <p:sp>
          <p:nvSpPr>
            <p:cNvPr id="2" name="Rectangle 1"/>
            <p:cNvSpPr/>
            <p:nvPr/>
          </p:nvSpPr>
          <p:spPr bwMode="auto">
            <a:xfrm>
              <a:off x="6704499" y="3677193"/>
              <a:ext cx="441452" cy="67918"/>
            </a:xfrm>
            <a:prstGeom prst="rect">
              <a:avLst/>
            </a:prstGeom>
            <a:solidFill>
              <a:srgbClr val="FFFFFF"/>
            </a:solidFill>
            <a:ln w="12700" cap="flat" cmpd="sng" algn="ctr">
              <a:no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grpSp>
          <p:nvGrpSpPr>
            <p:cNvPr id="3" name="Group 2"/>
            <p:cNvGrpSpPr/>
            <p:nvPr/>
          </p:nvGrpSpPr>
          <p:grpSpPr>
            <a:xfrm>
              <a:off x="4543186" y="1606785"/>
              <a:ext cx="4463128" cy="3731893"/>
              <a:chOff x="111303" y="3061530"/>
              <a:chExt cx="3459999" cy="3436067"/>
            </a:xfrm>
          </p:grpSpPr>
          <p:grpSp>
            <p:nvGrpSpPr>
              <p:cNvPr id="81" name="Group 80"/>
              <p:cNvGrpSpPr/>
              <p:nvPr/>
            </p:nvGrpSpPr>
            <p:grpSpPr>
              <a:xfrm>
                <a:off x="857806" y="3061530"/>
                <a:ext cx="2713496" cy="3013832"/>
                <a:chOff x="988067" y="3159230"/>
                <a:chExt cx="2713496" cy="3013832"/>
              </a:xfrm>
            </p:grpSpPr>
            <p:sp>
              <p:nvSpPr>
                <p:cNvPr id="32" name="Right Arrow 31"/>
                <p:cNvSpPr/>
                <p:nvPr/>
              </p:nvSpPr>
              <p:spPr>
                <a:xfrm rot="5400000">
                  <a:off x="2264815" y="4834697"/>
                  <a:ext cx="464232" cy="82111"/>
                </a:xfrm>
                <a:prstGeom prst="rightArrow">
                  <a:avLst/>
                </a:prstGeom>
                <a:gradFill flip="none" rotWithShape="1">
                  <a:gsLst>
                    <a:gs pos="19000">
                      <a:schemeClr val="accent4">
                        <a:lumMod val="75000"/>
                        <a:alpha val="80000"/>
                      </a:schemeClr>
                    </a:gs>
                    <a:gs pos="100000">
                      <a:srgbClr val="FF0000">
                        <a:alpha val="20000"/>
                      </a:srgbClr>
                    </a:gs>
                  </a:gsLst>
                  <a:path path="rect">
                    <a:fillToRect l="50000" t="50000" r="50000" b="50000"/>
                  </a:path>
                  <a:tileRect/>
                </a:gradFill>
                <a:ln>
                  <a:solidFill>
                    <a:schemeClr val="accent4">
                      <a:lumMod val="75000"/>
                    </a:schemeClr>
                  </a:solidFill>
                </a:ln>
                <a:effectLst>
                  <a:glow>
                    <a:srgbClr val="FF0000"/>
                  </a:glow>
                  <a:outerShdw blurRad="228600" dist="38100" dir="5400000" sx="104000" sy="104000" algn="ctr" rotWithShape="0">
                    <a:srgbClr val="000000">
                      <a:alpha val="8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33" name="Right Arrow 32"/>
                <p:cNvSpPr/>
                <p:nvPr/>
              </p:nvSpPr>
              <p:spPr>
                <a:xfrm>
                  <a:off x="1899857" y="4532287"/>
                  <a:ext cx="530956" cy="136559"/>
                </a:xfrm>
                <a:prstGeom prst="rightArrow">
                  <a:avLst/>
                </a:prstGeom>
                <a:gradFill flip="none" rotWithShape="1">
                  <a:gsLst>
                    <a:gs pos="19000">
                      <a:srgbClr val="FF0000"/>
                    </a:gs>
                    <a:gs pos="100000">
                      <a:srgbClr val="FF0000">
                        <a:alpha val="20000"/>
                      </a:srgbClr>
                    </a:gs>
                  </a:gsLst>
                  <a:path path="circle">
                    <a:fillToRect l="50000" t="50000" r="50000" b="50000"/>
                  </a:path>
                  <a:tileRec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34" name="Right Arrow 33"/>
                <p:cNvSpPr/>
                <p:nvPr/>
              </p:nvSpPr>
              <p:spPr>
                <a:xfrm>
                  <a:off x="2493841" y="4581221"/>
                  <a:ext cx="386318" cy="136559"/>
                </a:xfrm>
                <a:prstGeom prst="rightArrow">
                  <a:avLst/>
                </a:prstGeom>
                <a:gradFill flip="none" rotWithShape="1">
                  <a:gsLst>
                    <a:gs pos="19000">
                      <a:srgbClr val="FF0000"/>
                    </a:gs>
                    <a:gs pos="100000">
                      <a:srgbClr val="FF0000">
                        <a:alpha val="20000"/>
                      </a:srgbClr>
                    </a:gs>
                  </a:gsLst>
                  <a:path path="circle">
                    <a:fillToRect l="50000" t="50000" r="50000" b="50000"/>
                  </a:path>
                  <a:tileRec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35" name="Right Arrow 34"/>
                <p:cNvSpPr/>
                <p:nvPr/>
              </p:nvSpPr>
              <p:spPr>
                <a:xfrm>
                  <a:off x="2941718" y="4532287"/>
                  <a:ext cx="604221" cy="228428"/>
                </a:xfrm>
                <a:prstGeom prst="rightArrow">
                  <a:avLst/>
                </a:prstGeom>
                <a:gradFill flip="none" rotWithShape="1">
                  <a:gsLst>
                    <a:gs pos="19000">
                      <a:srgbClr val="FF0000"/>
                    </a:gs>
                    <a:gs pos="100000">
                      <a:srgbClr val="FF0000">
                        <a:alpha val="20000"/>
                      </a:srgbClr>
                    </a:gs>
                  </a:gsLst>
                  <a:path path="circle">
                    <a:fillToRect l="50000" t="50000" r="50000" b="50000"/>
                  </a:path>
                  <a:tileRec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36" name="Right Arrow 35"/>
                <p:cNvSpPr/>
                <p:nvPr/>
              </p:nvSpPr>
              <p:spPr>
                <a:xfrm rot="16200000">
                  <a:off x="2078147" y="3610655"/>
                  <a:ext cx="774022" cy="220444"/>
                </a:xfrm>
                <a:prstGeom prst="rightArrow">
                  <a:avLst/>
                </a:prstGeom>
                <a:gradFill flip="none" rotWithShape="1">
                  <a:gsLst>
                    <a:gs pos="19000">
                      <a:srgbClr val="FF0000"/>
                    </a:gs>
                    <a:gs pos="100000">
                      <a:srgbClr val="FF0000">
                        <a:alpha val="20000"/>
                      </a:srgbClr>
                    </a:gs>
                  </a:gsLst>
                  <a:path path="circle">
                    <a:fillToRect l="50000" t="50000" r="50000" b="50000"/>
                  </a:path>
                  <a:tileRec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37" name="Right Arrow 36"/>
                <p:cNvSpPr/>
                <p:nvPr/>
              </p:nvSpPr>
              <p:spPr>
                <a:xfrm rot="16200000">
                  <a:off x="2214713" y="4364241"/>
                  <a:ext cx="500893" cy="131786"/>
                </a:xfrm>
                <a:prstGeom prst="rightArrow">
                  <a:avLst/>
                </a:prstGeom>
                <a:gradFill flip="none" rotWithShape="1">
                  <a:gsLst>
                    <a:gs pos="19000">
                      <a:srgbClr val="FF0000"/>
                    </a:gs>
                    <a:gs pos="100000">
                      <a:srgbClr val="FF0000">
                        <a:alpha val="20000"/>
                      </a:srgbClr>
                    </a:gs>
                  </a:gsLst>
                  <a:path path="circle">
                    <a:fillToRect l="50000" t="50000" r="50000" b="50000"/>
                  </a:path>
                  <a:tileRec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38" name="Text Box 115"/>
                <p:cNvSpPr txBox="1">
                  <a:spLocks noChangeArrowheads="1"/>
                </p:cNvSpPr>
                <p:nvPr/>
              </p:nvSpPr>
              <p:spPr bwMode="auto">
                <a:xfrm>
                  <a:off x="2114389" y="5896063"/>
                  <a:ext cx="103090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accent2"/>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spcBef>
                      <a:spcPct val="0"/>
                    </a:spcBef>
                    <a:buFontTx/>
                    <a:buNone/>
                    <a:defRPr/>
                  </a:pPr>
                  <a:r>
                    <a:rPr lang="en-US" sz="1200" dirty="0">
                      <a:latin typeface="Helvetica" charset="0"/>
                      <a:cs typeface="+mn-cs"/>
                    </a:rPr>
                    <a:t>P</a:t>
                  </a:r>
                  <a:r>
                    <a:rPr lang="en-US" sz="1200" dirty="0" smtClean="0">
                      <a:latin typeface="Helvetica" charset="0"/>
                      <a:cs typeface="+mn-cs"/>
                    </a:rPr>
                    <a:t>hotodiode</a:t>
                  </a:r>
                  <a:endParaRPr lang="en-US" sz="1200" dirty="0">
                    <a:latin typeface="Helvetica" charset="0"/>
                    <a:cs typeface="+mn-cs"/>
                  </a:endParaRPr>
                </a:p>
              </p:txBody>
            </p:sp>
            <p:sp>
              <p:nvSpPr>
                <p:cNvPr id="39" name="Rectangle 116"/>
                <p:cNvSpPr>
                  <a:spLocks noChangeArrowheads="1"/>
                </p:cNvSpPr>
                <p:nvPr/>
              </p:nvSpPr>
              <p:spPr bwMode="auto">
                <a:xfrm rot="18900000">
                  <a:off x="2347098" y="4586109"/>
                  <a:ext cx="309101" cy="105653"/>
                </a:xfrm>
                <a:prstGeom prst="rect">
                  <a:avLst/>
                </a:prstGeom>
                <a:gradFill rotWithShape="1">
                  <a:gsLst>
                    <a:gs pos="0">
                      <a:srgbClr val="25D990"/>
                    </a:gs>
                    <a:gs pos="50000">
                      <a:srgbClr val="25D990">
                        <a:gamma/>
                        <a:tint val="40000"/>
                        <a:invGamma/>
                      </a:srgbClr>
                    </a:gs>
                    <a:gs pos="100000">
                      <a:srgbClr val="25D990"/>
                    </a:gs>
                  </a:gsLst>
                  <a:lin ang="0" scaled="1"/>
                </a:gradFill>
                <a:ln>
                  <a:noFill/>
                </a:ln>
                <a:effectLst/>
                <a:extLst>
                  <a:ext uri="{91240B29-F687-4f45-9708-019B960494DF}">
                    <a14:hiddenLine xmlns:a14="http://schemas.microsoft.com/office/drawing/2010/main" w="38100">
                      <a:solidFill>
                        <a:schemeClr val="bg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cs typeface="+mn-cs"/>
                  </a:endParaRPr>
                </a:p>
              </p:txBody>
            </p:sp>
            <p:sp>
              <p:nvSpPr>
                <p:cNvPr id="40" name="Line 117"/>
                <p:cNvSpPr>
                  <a:spLocks noChangeShapeType="1"/>
                </p:cNvSpPr>
                <p:nvPr/>
              </p:nvSpPr>
              <p:spPr bwMode="auto">
                <a:xfrm flipV="1">
                  <a:off x="2362124" y="4493801"/>
                  <a:ext cx="206068" cy="213531"/>
                </a:xfrm>
                <a:prstGeom prst="line">
                  <a:avLst/>
                </a:prstGeom>
                <a:noFill/>
                <a:ln w="38100">
                  <a:solidFill>
                    <a:srgbClr val="FF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cs typeface="+mn-cs"/>
                  </a:endParaRPr>
                </a:p>
              </p:txBody>
            </p:sp>
            <p:grpSp>
              <p:nvGrpSpPr>
                <p:cNvPr id="41" name="Group 118"/>
                <p:cNvGrpSpPr>
                  <a:grpSpLocks/>
                </p:cNvGrpSpPr>
                <p:nvPr/>
              </p:nvGrpSpPr>
              <p:grpSpPr bwMode="auto">
                <a:xfrm>
                  <a:off x="2310607" y="3159230"/>
                  <a:ext cx="309101" cy="160148"/>
                  <a:chOff x="4272" y="1392"/>
                  <a:chExt cx="288" cy="144"/>
                </a:xfrm>
              </p:grpSpPr>
              <p:sp>
                <p:nvSpPr>
                  <p:cNvPr id="75" name="Rectangle 119"/>
                  <p:cNvSpPr>
                    <a:spLocks noChangeArrowheads="1"/>
                  </p:cNvSpPr>
                  <p:nvPr/>
                </p:nvSpPr>
                <p:spPr bwMode="auto">
                  <a:xfrm>
                    <a:off x="4272" y="1392"/>
                    <a:ext cx="288" cy="144"/>
                  </a:xfrm>
                  <a:prstGeom prst="rect">
                    <a:avLst/>
                  </a:prstGeom>
                  <a:gradFill rotWithShape="1">
                    <a:gsLst>
                      <a:gs pos="0">
                        <a:srgbClr val="25D990"/>
                      </a:gs>
                      <a:gs pos="50000">
                        <a:srgbClr val="25D990">
                          <a:gamma/>
                          <a:tint val="40000"/>
                          <a:invGamma/>
                        </a:srgbClr>
                      </a:gs>
                      <a:gs pos="100000">
                        <a:srgbClr val="25D990"/>
                      </a:gs>
                    </a:gsLst>
                    <a:lin ang="0" scaled="1"/>
                  </a:gradFill>
                  <a:ln>
                    <a:noFill/>
                  </a:ln>
                  <a:effectLst/>
                  <a:extLst>
                    <a:ext uri="{91240B29-F687-4f45-9708-019B960494DF}">
                      <a14:hiddenLine xmlns:a14="http://schemas.microsoft.com/office/drawing/2010/main" w="38100">
                        <a:solidFill>
                          <a:schemeClr val="bg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cs typeface="+mn-cs"/>
                    </a:endParaRPr>
                  </a:p>
                </p:txBody>
              </p:sp>
              <p:sp>
                <p:nvSpPr>
                  <p:cNvPr id="76" name="Line 120"/>
                  <p:cNvSpPr>
                    <a:spLocks noChangeShapeType="1"/>
                  </p:cNvSpPr>
                  <p:nvPr/>
                </p:nvSpPr>
                <p:spPr bwMode="auto">
                  <a:xfrm>
                    <a:off x="4272" y="1536"/>
                    <a:ext cx="288" cy="0"/>
                  </a:xfrm>
                  <a:prstGeom prst="line">
                    <a:avLst/>
                  </a:prstGeom>
                  <a:noFill/>
                  <a:ln w="38100">
                    <a:solidFill>
                      <a:srgbClr val="FF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cs typeface="+mn-cs"/>
                    </a:endParaRPr>
                  </a:p>
                </p:txBody>
              </p:sp>
            </p:grpSp>
            <p:grpSp>
              <p:nvGrpSpPr>
                <p:cNvPr id="42" name="Group 121"/>
                <p:cNvGrpSpPr>
                  <a:grpSpLocks/>
                </p:cNvGrpSpPr>
                <p:nvPr/>
              </p:nvGrpSpPr>
              <p:grpSpPr bwMode="auto">
                <a:xfrm rot="5400000">
                  <a:off x="3464139" y="4576674"/>
                  <a:ext cx="320297" cy="154551"/>
                  <a:chOff x="4272" y="1392"/>
                  <a:chExt cx="288" cy="144"/>
                </a:xfrm>
              </p:grpSpPr>
              <p:sp>
                <p:nvSpPr>
                  <p:cNvPr id="73" name="Rectangle 122"/>
                  <p:cNvSpPr>
                    <a:spLocks noChangeArrowheads="1"/>
                  </p:cNvSpPr>
                  <p:nvPr/>
                </p:nvSpPr>
                <p:spPr bwMode="auto">
                  <a:xfrm>
                    <a:off x="4272" y="1392"/>
                    <a:ext cx="288" cy="144"/>
                  </a:xfrm>
                  <a:prstGeom prst="rect">
                    <a:avLst/>
                  </a:prstGeom>
                  <a:gradFill rotWithShape="1">
                    <a:gsLst>
                      <a:gs pos="0">
                        <a:srgbClr val="25D990"/>
                      </a:gs>
                      <a:gs pos="50000">
                        <a:srgbClr val="25D990">
                          <a:gamma/>
                          <a:tint val="40000"/>
                          <a:invGamma/>
                        </a:srgbClr>
                      </a:gs>
                      <a:gs pos="100000">
                        <a:srgbClr val="25D990"/>
                      </a:gs>
                    </a:gsLst>
                    <a:lin ang="0" scaled="1"/>
                  </a:gradFill>
                  <a:ln>
                    <a:noFill/>
                  </a:ln>
                  <a:effectLst/>
                  <a:extLst>
                    <a:ext uri="{91240B29-F687-4f45-9708-019B960494DF}">
                      <a14:hiddenLine xmlns:a14="http://schemas.microsoft.com/office/drawing/2010/main" w="38100">
                        <a:solidFill>
                          <a:schemeClr val="bg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cs typeface="+mn-cs"/>
                    </a:endParaRPr>
                  </a:p>
                </p:txBody>
              </p:sp>
              <p:sp>
                <p:nvSpPr>
                  <p:cNvPr id="74" name="Line 123"/>
                  <p:cNvSpPr>
                    <a:spLocks noChangeShapeType="1"/>
                  </p:cNvSpPr>
                  <p:nvPr/>
                </p:nvSpPr>
                <p:spPr bwMode="auto">
                  <a:xfrm>
                    <a:off x="4271" y="1537"/>
                    <a:ext cx="288" cy="0"/>
                  </a:xfrm>
                  <a:prstGeom prst="line">
                    <a:avLst/>
                  </a:prstGeom>
                  <a:noFill/>
                  <a:ln w="38100">
                    <a:solidFill>
                      <a:srgbClr val="FF99CC"/>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cs typeface="+mn-cs"/>
                    </a:endParaRPr>
                  </a:p>
                </p:txBody>
              </p:sp>
            </p:grpSp>
            <p:grpSp>
              <p:nvGrpSpPr>
                <p:cNvPr id="43" name="Group 124"/>
                <p:cNvGrpSpPr>
                  <a:grpSpLocks/>
                </p:cNvGrpSpPr>
                <p:nvPr/>
              </p:nvGrpSpPr>
              <p:grpSpPr bwMode="auto">
                <a:xfrm rot="16200000">
                  <a:off x="2691386" y="4576674"/>
                  <a:ext cx="320297" cy="154551"/>
                  <a:chOff x="4272" y="1392"/>
                  <a:chExt cx="288" cy="144"/>
                </a:xfrm>
              </p:grpSpPr>
              <p:sp>
                <p:nvSpPr>
                  <p:cNvPr id="71" name="Rectangle 125"/>
                  <p:cNvSpPr>
                    <a:spLocks noChangeArrowheads="1"/>
                  </p:cNvSpPr>
                  <p:nvPr/>
                </p:nvSpPr>
                <p:spPr bwMode="auto">
                  <a:xfrm>
                    <a:off x="4272" y="1392"/>
                    <a:ext cx="288" cy="144"/>
                  </a:xfrm>
                  <a:prstGeom prst="rect">
                    <a:avLst/>
                  </a:prstGeom>
                  <a:gradFill rotWithShape="1">
                    <a:gsLst>
                      <a:gs pos="0">
                        <a:srgbClr val="25D990"/>
                      </a:gs>
                      <a:gs pos="50000">
                        <a:srgbClr val="25D990">
                          <a:gamma/>
                          <a:tint val="40000"/>
                          <a:invGamma/>
                        </a:srgbClr>
                      </a:gs>
                      <a:gs pos="100000">
                        <a:srgbClr val="25D990"/>
                      </a:gs>
                    </a:gsLst>
                    <a:lin ang="0" scaled="1"/>
                  </a:gradFill>
                  <a:ln>
                    <a:noFill/>
                  </a:ln>
                  <a:effectLst/>
                  <a:extLst>
                    <a:ext uri="{91240B29-F687-4f45-9708-019B960494DF}">
                      <a14:hiddenLine xmlns:a14="http://schemas.microsoft.com/office/drawing/2010/main" w="38100">
                        <a:solidFill>
                          <a:schemeClr val="bg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cs typeface="+mn-cs"/>
                    </a:endParaRPr>
                  </a:p>
                </p:txBody>
              </p:sp>
              <p:sp>
                <p:nvSpPr>
                  <p:cNvPr id="72" name="Line 126"/>
                  <p:cNvSpPr>
                    <a:spLocks noChangeShapeType="1"/>
                  </p:cNvSpPr>
                  <p:nvPr/>
                </p:nvSpPr>
                <p:spPr bwMode="auto">
                  <a:xfrm>
                    <a:off x="4272" y="1536"/>
                    <a:ext cx="288" cy="0"/>
                  </a:xfrm>
                  <a:prstGeom prst="line">
                    <a:avLst/>
                  </a:prstGeom>
                  <a:noFill/>
                  <a:ln w="38100">
                    <a:solidFill>
                      <a:srgbClr val="FF99CC"/>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cs typeface="+mn-cs"/>
                    </a:endParaRPr>
                  </a:p>
                </p:txBody>
              </p:sp>
            </p:grpSp>
            <p:grpSp>
              <p:nvGrpSpPr>
                <p:cNvPr id="44" name="Group 127"/>
                <p:cNvGrpSpPr>
                  <a:grpSpLocks/>
                </p:cNvGrpSpPr>
                <p:nvPr/>
              </p:nvGrpSpPr>
              <p:grpSpPr bwMode="auto">
                <a:xfrm rot="10800000">
                  <a:off x="2310607" y="4120121"/>
                  <a:ext cx="309101" cy="160148"/>
                  <a:chOff x="4272" y="1392"/>
                  <a:chExt cx="288" cy="144"/>
                </a:xfrm>
              </p:grpSpPr>
              <p:sp>
                <p:nvSpPr>
                  <p:cNvPr id="69" name="Rectangle 128"/>
                  <p:cNvSpPr>
                    <a:spLocks noChangeArrowheads="1"/>
                  </p:cNvSpPr>
                  <p:nvPr/>
                </p:nvSpPr>
                <p:spPr bwMode="auto">
                  <a:xfrm>
                    <a:off x="4272" y="1392"/>
                    <a:ext cx="288" cy="144"/>
                  </a:xfrm>
                  <a:prstGeom prst="rect">
                    <a:avLst/>
                  </a:prstGeom>
                  <a:gradFill rotWithShape="1">
                    <a:gsLst>
                      <a:gs pos="0">
                        <a:srgbClr val="25D990"/>
                      </a:gs>
                      <a:gs pos="50000">
                        <a:srgbClr val="25D990">
                          <a:gamma/>
                          <a:tint val="40000"/>
                          <a:invGamma/>
                        </a:srgbClr>
                      </a:gs>
                      <a:gs pos="100000">
                        <a:srgbClr val="25D990"/>
                      </a:gs>
                    </a:gsLst>
                    <a:lin ang="0" scaled="1"/>
                  </a:gradFill>
                  <a:ln>
                    <a:noFill/>
                  </a:ln>
                  <a:effectLst/>
                  <a:extLst>
                    <a:ext uri="{91240B29-F687-4f45-9708-019B960494DF}">
                      <a14:hiddenLine xmlns:a14="http://schemas.microsoft.com/office/drawing/2010/main" w="38100">
                        <a:solidFill>
                          <a:schemeClr val="bg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cs typeface="+mn-cs"/>
                    </a:endParaRPr>
                  </a:p>
                </p:txBody>
              </p:sp>
              <p:sp>
                <p:nvSpPr>
                  <p:cNvPr id="70" name="Line 129"/>
                  <p:cNvSpPr>
                    <a:spLocks noChangeShapeType="1"/>
                  </p:cNvSpPr>
                  <p:nvPr/>
                </p:nvSpPr>
                <p:spPr bwMode="auto">
                  <a:xfrm>
                    <a:off x="4273" y="1537"/>
                    <a:ext cx="288" cy="0"/>
                  </a:xfrm>
                  <a:prstGeom prst="line">
                    <a:avLst/>
                  </a:prstGeom>
                  <a:noFill/>
                  <a:ln w="38100">
                    <a:solidFill>
                      <a:srgbClr val="FF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cs typeface="+mn-cs"/>
                    </a:endParaRPr>
                  </a:p>
                </p:txBody>
              </p:sp>
            </p:grpSp>
            <p:grpSp>
              <p:nvGrpSpPr>
                <p:cNvPr id="45" name="Group 44"/>
                <p:cNvGrpSpPr/>
                <p:nvPr/>
              </p:nvGrpSpPr>
              <p:grpSpPr>
                <a:xfrm rot="16200000">
                  <a:off x="1503793" y="4327842"/>
                  <a:ext cx="358955" cy="545451"/>
                  <a:chOff x="1624641" y="3813174"/>
                  <a:chExt cx="666574" cy="1082888"/>
                </a:xfrm>
              </p:grpSpPr>
              <p:sp>
                <p:nvSpPr>
                  <p:cNvPr id="65" name="Rectangle 64"/>
                  <p:cNvSpPr/>
                  <p:nvPr/>
                </p:nvSpPr>
                <p:spPr>
                  <a:xfrm>
                    <a:off x="1624641" y="3886680"/>
                    <a:ext cx="666574" cy="1009382"/>
                  </a:xfrm>
                  <a:prstGeom prst="rect">
                    <a:avLst/>
                  </a:prstGeom>
                  <a:solidFill>
                    <a:schemeClr val="bg1">
                      <a:lumMod val="75000"/>
                      <a:lumOff val="2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66" name="Snip Same Side Corner Rectangle 65"/>
                  <p:cNvSpPr/>
                  <p:nvPr/>
                </p:nvSpPr>
                <p:spPr>
                  <a:xfrm>
                    <a:off x="1761730" y="3931130"/>
                    <a:ext cx="390081" cy="945167"/>
                  </a:xfrm>
                  <a:prstGeom prst="snip2SameRect">
                    <a:avLst/>
                  </a:prstGeom>
                  <a:gradFill flip="none" rotWithShape="1">
                    <a:gsLst>
                      <a:gs pos="15000">
                        <a:schemeClr val="bg1">
                          <a:lumMod val="50000"/>
                          <a:lumOff val="50000"/>
                        </a:schemeClr>
                      </a:gs>
                      <a:gs pos="85000">
                        <a:schemeClr val="tx1">
                          <a:lumMod val="95000"/>
                        </a:schemeClr>
                      </a:gs>
                    </a:gsLst>
                    <a:lin ang="0" scaled="0"/>
                    <a:tileRect/>
                  </a:gradFill>
                  <a:ln>
                    <a:noFill/>
                  </a:ln>
                  <a:effectLst>
                    <a:glow rad="50800">
                      <a:srgbClr val="FF0000">
                        <a:alpha val="5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67" name="Oval 66"/>
                  <p:cNvSpPr/>
                  <p:nvPr/>
                </p:nvSpPr>
                <p:spPr>
                  <a:xfrm>
                    <a:off x="1774430" y="4489399"/>
                    <a:ext cx="362593" cy="375634"/>
                  </a:xfrm>
                  <a:prstGeom prst="ellipse">
                    <a:avLst/>
                  </a:prstGeom>
                  <a:gradFill flip="none" rotWithShape="1">
                    <a:gsLst>
                      <a:gs pos="0">
                        <a:srgbClr val="FF0000"/>
                      </a:gs>
                      <a:gs pos="70000">
                        <a:schemeClr val="tx1">
                          <a:alpha val="0"/>
                        </a:schemeClr>
                      </a:gs>
                    </a:gsLst>
                    <a:path path="circle">
                      <a:fillToRect l="50000" t="50000" r="50000" b="50000"/>
                    </a:path>
                    <a:tileRect/>
                  </a:gradFill>
                  <a:ln>
                    <a:noFill/>
                  </a:ln>
                  <a:effectLst>
                    <a:glow>
                      <a:schemeClr val="bg1"/>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68" name="Rectangle 67"/>
                  <p:cNvSpPr/>
                  <p:nvPr/>
                </p:nvSpPr>
                <p:spPr>
                  <a:xfrm>
                    <a:off x="1726241" y="3813174"/>
                    <a:ext cx="461334" cy="73505"/>
                  </a:xfrm>
                  <a:prstGeom prst="rect">
                    <a:avLst/>
                  </a:prstGeom>
                  <a:solidFill>
                    <a:schemeClr val="bg1">
                      <a:lumMod val="85000"/>
                      <a:lumOff val="1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grpSp>
            <p:sp>
              <p:nvSpPr>
                <p:cNvPr id="46" name="Delay 45"/>
                <p:cNvSpPr/>
                <p:nvPr/>
              </p:nvSpPr>
              <p:spPr>
                <a:xfrm rot="5400000">
                  <a:off x="2388733" y="5725287"/>
                  <a:ext cx="212087" cy="177074"/>
                </a:xfrm>
                <a:prstGeom prst="flowChartDelay">
                  <a:avLst/>
                </a:prstGeom>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47" name="Right Arrow 46"/>
                <p:cNvSpPr/>
                <p:nvPr/>
              </p:nvSpPr>
              <p:spPr>
                <a:xfrm rot="5400000">
                  <a:off x="2308445" y="5455591"/>
                  <a:ext cx="373987" cy="82111"/>
                </a:xfrm>
                <a:prstGeom prst="rightArrow">
                  <a:avLst/>
                </a:prstGeom>
                <a:gradFill flip="none" rotWithShape="1">
                  <a:gsLst>
                    <a:gs pos="19000">
                      <a:schemeClr val="accent4">
                        <a:lumMod val="75000"/>
                        <a:alpha val="80000"/>
                      </a:schemeClr>
                    </a:gs>
                    <a:gs pos="100000">
                      <a:srgbClr val="FF0000">
                        <a:alpha val="20000"/>
                      </a:srgbClr>
                    </a:gs>
                  </a:gsLst>
                  <a:path path="rect">
                    <a:fillToRect l="50000" t="50000" r="50000" b="50000"/>
                  </a:path>
                  <a:tileRect/>
                </a:gradFill>
                <a:ln>
                  <a:solidFill>
                    <a:schemeClr val="accent4">
                      <a:lumMod val="75000"/>
                    </a:schemeClr>
                  </a:solidFill>
                </a:ln>
                <a:effectLst>
                  <a:glow>
                    <a:srgbClr val="FF0000"/>
                  </a:glow>
                  <a:outerShdw blurRad="228600" dist="38100" dir="5400000" sx="104000" sy="104000" algn="ctr" rotWithShape="0">
                    <a:srgbClr val="000000">
                      <a:alpha val="8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48" name="Text Box 115"/>
                <p:cNvSpPr txBox="1">
                  <a:spLocks noChangeArrowheads="1"/>
                </p:cNvSpPr>
                <p:nvPr/>
              </p:nvSpPr>
              <p:spPr bwMode="auto">
                <a:xfrm>
                  <a:off x="2625328" y="5107866"/>
                  <a:ext cx="77489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accent2"/>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spcBef>
                      <a:spcPct val="0"/>
                    </a:spcBef>
                    <a:buFontTx/>
                    <a:buNone/>
                    <a:defRPr/>
                  </a:pPr>
                  <a:r>
                    <a:rPr lang="en-US" sz="1200" dirty="0" smtClean="0">
                      <a:latin typeface="Helvetica" charset="0"/>
                      <a:cs typeface="+mn-cs"/>
                    </a:rPr>
                    <a:t>Faraday</a:t>
                  </a:r>
                </a:p>
                <a:p>
                  <a:pPr eaLnBrk="0" hangingPunct="0">
                    <a:spcBef>
                      <a:spcPct val="0"/>
                    </a:spcBef>
                    <a:buFontTx/>
                    <a:buNone/>
                    <a:defRPr/>
                  </a:pPr>
                  <a:r>
                    <a:rPr lang="en-US" sz="1200" dirty="0" smtClean="0">
                      <a:latin typeface="Helvetica" charset="0"/>
                      <a:cs typeface="+mn-cs"/>
                    </a:rPr>
                    <a:t>Isolator</a:t>
                  </a:r>
                  <a:endParaRPr lang="en-US" sz="1200" dirty="0">
                    <a:latin typeface="Helvetica" charset="0"/>
                    <a:cs typeface="+mn-cs"/>
                  </a:endParaRPr>
                </a:p>
              </p:txBody>
            </p:sp>
            <p:sp>
              <p:nvSpPr>
                <p:cNvPr id="49" name="Rectangle 48"/>
                <p:cNvSpPr/>
                <p:nvPr/>
              </p:nvSpPr>
              <p:spPr>
                <a:xfrm rot="16200000">
                  <a:off x="1522306" y="4921762"/>
                  <a:ext cx="358955" cy="508426"/>
                </a:xfrm>
                <a:prstGeom prst="rect">
                  <a:avLst/>
                </a:prstGeom>
                <a:solidFill>
                  <a:schemeClr val="bg1">
                    <a:lumMod val="75000"/>
                    <a:lumOff val="2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50" name="Snip Same Side Corner Rectangle 49"/>
                <p:cNvSpPr/>
                <p:nvPr/>
              </p:nvSpPr>
              <p:spPr>
                <a:xfrm rot="16200000">
                  <a:off x="1602971" y="4938558"/>
                  <a:ext cx="210061" cy="476082"/>
                </a:xfrm>
                <a:prstGeom prst="snip2SameRect">
                  <a:avLst/>
                </a:prstGeom>
                <a:gradFill flip="none" rotWithShape="1">
                  <a:gsLst>
                    <a:gs pos="85000">
                      <a:schemeClr val="tx1"/>
                    </a:gs>
                    <a:gs pos="15000">
                      <a:srgbClr val="58D064"/>
                    </a:gs>
                  </a:gsLst>
                  <a:lin ang="0" scaled="0"/>
                  <a:tileRect/>
                </a:gradFill>
                <a:ln>
                  <a:noFill/>
                </a:ln>
                <a:effectLst>
                  <a:glow rad="50800">
                    <a:srgbClr val="FF0000">
                      <a:alpha val="5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51" name="Oval 50"/>
                <p:cNvSpPr/>
                <p:nvPr/>
              </p:nvSpPr>
              <p:spPr>
                <a:xfrm rot="16200000">
                  <a:off x="1770528" y="5140223"/>
                  <a:ext cx="239104" cy="75593"/>
                </a:xfrm>
                <a:prstGeom prst="ellipse">
                  <a:avLst/>
                </a:prstGeom>
                <a:gradFill flip="none" rotWithShape="1">
                  <a:gsLst>
                    <a:gs pos="0">
                      <a:srgbClr val="FF0000"/>
                    </a:gs>
                    <a:gs pos="70000">
                      <a:schemeClr val="tx1">
                        <a:alpha val="0"/>
                      </a:schemeClr>
                    </a:gs>
                  </a:gsLst>
                  <a:path path="circle">
                    <a:fillToRect l="50000" t="50000" r="50000" b="50000"/>
                  </a:path>
                  <a:tileRect/>
                </a:gradFill>
                <a:ln>
                  <a:noFill/>
                </a:ln>
                <a:effectLst>
                  <a:glow>
                    <a:schemeClr val="bg1"/>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52" name="Rectangle 51"/>
                <p:cNvSpPr/>
                <p:nvPr/>
              </p:nvSpPr>
              <p:spPr>
                <a:xfrm rot="16200000">
                  <a:off x="1304842" y="5158011"/>
                  <a:ext cx="248432" cy="37025"/>
                </a:xfrm>
                <a:prstGeom prst="rect">
                  <a:avLst/>
                </a:prstGeom>
                <a:solidFill>
                  <a:schemeClr val="bg1">
                    <a:lumMod val="85000"/>
                    <a:lumOff val="1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53" name="Oval 52"/>
                <p:cNvSpPr/>
                <p:nvPr/>
              </p:nvSpPr>
              <p:spPr>
                <a:xfrm rot="16200000">
                  <a:off x="1476420" y="5080364"/>
                  <a:ext cx="195259" cy="189207"/>
                </a:xfrm>
                <a:prstGeom prst="ellipse">
                  <a:avLst/>
                </a:prstGeom>
                <a:gradFill flip="none" rotWithShape="1">
                  <a:gsLst>
                    <a:gs pos="0">
                      <a:srgbClr val="FF0000"/>
                    </a:gs>
                    <a:gs pos="70000">
                      <a:schemeClr val="tx1">
                        <a:alpha val="0"/>
                      </a:schemeClr>
                    </a:gs>
                  </a:gsLst>
                  <a:path path="circle">
                    <a:fillToRect l="50000" t="50000" r="50000" b="50000"/>
                  </a:path>
                  <a:tileRect/>
                </a:gradFill>
                <a:ln>
                  <a:noFill/>
                </a:ln>
                <a:effectLst>
                  <a:glow>
                    <a:schemeClr val="bg1"/>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cxnSp>
              <p:nvCxnSpPr>
                <p:cNvPr id="54" name="Straight Arrow Connector 53"/>
                <p:cNvCxnSpPr/>
                <p:nvPr/>
              </p:nvCxnSpPr>
              <p:spPr>
                <a:xfrm>
                  <a:off x="1674738" y="5176743"/>
                  <a:ext cx="171065" cy="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55" name="Text Box 115"/>
                <p:cNvSpPr txBox="1">
                  <a:spLocks noChangeArrowheads="1"/>
                </p:cNvSpPr>
                <p:nvPr/>
              </p:nvSpPr>
              <p:spPr bwMode="auto">
                <a:xfrm>
                  <a:off x="1067988" y="5317597"/>
                  <a:ext cx="115048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accent2"/>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0"/>
                    </a:spcBef>
                    <a:buFontTx/>
                    <a:buNone/>
                    <a:defRPr/>
                  </a:pPr>
                  <a:r>
                    <a:rPr lang="en-US" sz="1200" dirty="0" smtClean="0">
                      <a:latin typeface="Helvetica" charset="0"/>
                      <a:cs typeface="+mn-cs"/>
                    </a:rPr>
                    <a:t>Squeezed Vacuum</a:t>
                  </a:r>
                </a:p>
                <a:p>
                  <a:pPr algn="ctr" eaLnBrk="0" hangingPunct="0">
                    <a:spcBef>
                      <a:spcPct val="0"/>
                    </a:spcBef>
                    <a:buFontTx/>
                    <a:buNone/>
                    <a:defRPr/>
                  </a:pPr>
                  <a:r>
                    <a:rPr lang="en-US" sz="1200" dirty="0" smtClean="0">
                      <a:latin typeface="Helvetica" charset="0"/>
                    </a:rPr>
                    <a:t>Source</a:t>
                  </a:r>
                  <a:endParaRPr lang="en-US" sz="1200" dirty="0" smtClean="0">
                    <a:latin typeface="Helvetica" charset="0"/>
                    <a:cs typeface="+mn-cs"/>
                  </a:endParaRPr>
                </a:p>
              </p:txBody>
            </p:sp>
            <p:sp>
              <p:nvSpPr>
                <p:cNvPr id="56" name="Text Box 115"/>
                <p:cNvSpPr txBox="1">
                  <a:spLocks noChangeArrowheads="1"/>
                </p:cNvSpPr>
                <p:nvPr/>
              </p:nvSpPr>
              <p:spPr bwMode="auto">
                <a:xfrm>
                  <a:off x="1131663" y="4212103"/>
                  <a:ext cx="115048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accent2"/>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0"/>
                    </a:spcBef>
                    <a:buFontTx/>
                    <a:buNone/>
                    <a:defRPr/>
                  </a:pPr>
                  <a:r>
                    <a:rPr lang="en-US" sz="1200" dirty="0" smtClean="0">
                      <a:latin typeface="Helvetica" charset="0"/>
                    </a:rPr>
                    <a:t>Main </a:t>
                  </a:r>
                  <a:r>
                    <a:rPr lang="en-US" sz="1200" dirty="0" smtClean="0">
                      <a:latin typeface="Helvetica" charset="0"/>
                      <a:cs typeface="+mn-cs"/>
                    </a:rPr>
                    <a:t>Laser</a:t>
                  </a:r>
                </a:p>
              </p:txBody>
            </p:sp>
            <p:sp>
              <p:nvSpPr>
                <p:cNvPr id="57" name="Freeform 56"/>
                <p:cNvSpPr/>
                <p:nvPr/>
              </p:nvSpPr>
              <p:spPr>
                <a:xfrm>
                  <a:off x="1964390" y="4753379"/>
                  <a:ext cx="466425" cy="432579"/>
                </a:xfrm>
                <a:custGeom>
                  <a:avLst/>
                  <a:gdLst>
                    <a:gd name="connsiteX0" fmla="*/ 0 w 737044"/>
                    <a:gd name="connsiteY0" fmla="*/ 617474 h 627601"/>
                    <a:gd name="connsiteX1" fmla="*/ 582353 w 737044"/>
                    <a:gd name="connsiteY1" fmla="*/ 617474 h 627601"/>
                    <a:gd name="connsiteX2" fmla="*/ 715663 w 737044"/>
                    <a:gd name="connsiteY2" fmla="*/ 512223 h 627601"/>
                    <a:gd name="connsiteX3" fmla="*/ 736712 w 737044"/>
                    <a:gd name="connsiteY3" fmla="*/ 0 h 627601"/>
                    <a:gd name="connsiteX0" fmla="*/ 0 w 736712"/>
                    <a:gd name="connsiteY0" fmla="*/ 617474 h 620377"/>
                    <a:gd name="connsiteX1" fmla="*/ 610418 w 736712"/>
                    <a:gd name="connsiteY1" fmla="*/ 596424 h 620377"/>
                    <a:gd name="connsiteX2" fmla="*/ 715663 w 736712"/>
                    <a:gd name="connsiteY2" fmla="*/ 512223 h 620377"/>
                    <a:gd name="connsiteX3" fmla="*/ 736712 w 736712"/>
                    <a:gd name="connsiteY3" fmla="*/ 0 h 620377"/>
                    <a:gd name="connsiteX0" fmla="*/ 0 w 751327"/>
                    <a:gd name="connsiteY0" fmla="*/ 617474 h 620377"/>
                    <a:gd name="connsiteX1" fmla="*/ 610418 w 751327"/>
                    <a:gd name="connsiteY1" fmla="*/ 596424 h 620377"/>
                    <a:gd name="connsiteX2" fmla="*/ 715663 w 751327"/>
                    <a:gd name="connsiteY2" fmla="*/ 512223 h 620377"/>
                    <a:gd name="connsiteX3" fmla="*/ 736712 w 751327"/>
                    <a:gd name="connsiteY3" fmla="*/ 0 h 620377"/>
                    <a:gd name="connsiteX0" fmla="*/ 0 w 751556"/>
                    <a:gd name="connsiteY0" fmla="*/ 617474 h 617474"/>
                    <a:gd name="connsiteX1" fmla="*/ 610418 w 751556"/>
                    <a:gd name="connsiteY1" fmla="*/ 596424 h 617474"/>
                    <a:gd name="connsiteX2" fmla="*/ 743728 w 751556"/>
                    <a:gd name="connsiteY2" fmla="*/ 413989 h 617474"/>
                    <a:gd name="connsiteX3" fmla="*/ 736712 w 751556"/>
                    <a:gd name="connsiteY3" fmla="*/ 0 h 617474"/>
                    <a:gd name="connsiteX0" fmla="*/ 0 w 754610"/>
                    <a:gd name="connsiteY0" fmla="*/ 617474 h 617474"/>
                    <a:gd name="connsiteX1" fmla="*/ 568320 w 754610"/>
                    <a:gd name="connsiteY1" fmla="*/ 610458 h 617474"/>
                    <a:gd name="connsiteX2" fmla="*/ 743728 w 754610"/>
                    <a:gd name="connsiteY2" fmla="*/ 413989 h 617474"/>
                    <a:gd name="connsiteX3" fmla="*/ 736712 w 754610"/>
                    <a:gd name="connsiteY3" fmla="*/ 0 h 617474"/>
                    <a:gd name="connsiteX0" fmla="*/ 0 w 754610"/>
                    <a:gd name="connsiteY0" fmla="*/ 617474 h 631509"/>
                    <a:gd name="connsiteX1" fmla="*/ 568320 w 754610"/>
                    <a:gd name="connsiteY1" fmla="*/ 631509 h 631509"/>
                    <a:gd name="connsiteX2" fmla="*/ 743728 w 754610"/>
                    <a:gd name="connsiteY2" fmla="*/ 413989 h 631509"/>
                    <a:gd name="connsiteX3" fmla="*/ 736712 w 754610"/>
                    <a:gd name="connsiteY3" fmla="*/ 0 h 631509"/>
                    <a:gd name="connsiteX0" fmla="*/ 0 w 755180"/>
                    <a:gd name="connsiteY0" fmla="*/ 617474 h 617474"/>
                    <a:gd name="connsiteX1" fmla="*/ 560505 w 755180"/>
                    <a:gd name="connsiteY1" fmla="*/ 615878 h 617474"/>
                    <a:gd name="connsiteX2" fmla="*/ 743728 w 755180"/>
                    <a:gd name="connsiteY2" fmla="*/ 413989 h 617474"/>
                    <a:gd name="connsiteX3" fmla="*/ 736712 w 755180"/>
                    <a:gd name="connsiteY3" fmla="*/ 0 h 617474"/>
                    <a:gd name="connsiteX0" fmla="*/ 0 w 739550"/>
                    <a:gd name="connsiteY0" fmla="*/ 617474 h 630384"/>
                    <a:gd name="connsiteX1" fmla="*/ 560505 w 739550"/>
                    <a:gd name="connsiteY1" fmla="*/ 615878 h 630384"/>
                    <a:gd name="connsiteX2" fmla="*/ 720282 w 739550"/>
                    <a:gd name="connsiteY2" fmla="*/ 425712 h 630384"/>
                    <a:gd name="connsiteX3" fmla="*/ 736712 w 739550"/>
                    <a:gd name="connsiteY3" fmla="*/ 0 h 630384"/>
                    <a:gd name="connsiteX0" fmla="*/ 0 w 736712"/>
                    <a:gd name="connsiteY0" fmla="*/ 617474 h 630384"/>
                    <a:gd name="connsiteX1" fmla="*/ 560505 w 736712"/>
                    <a:gd name="connsiteY1" fmla="*/ 615878 h 630384"/>
                    <a:gd name="connsiteX2" fmla="*/ 720282 w 736712"/>
                    <a:gd name="connsiteY2" fmla="*/ 425712 h 630384"/>
                    <a:gd name="connsiteX3" fmla="*/ 736712 w 736712"/>
                    <a:gd name="connsiteY3" fmla="*/ 0 h 630384"/>
                    <a:gd name="connsiteX0" fmla="*/ 0 w 737074"/>
                    <a:gd name="connsiteY0" fmla="*/ 617474 h 632699"/>
                    <a:gd name="connsiteX1" fmla="*/ 560505 w 737074"/>
                    <a:gd name="connsiteY1" fmla="*/ 615878 h 632699"/>
                    <a:gd name="connsiteX2" fmla="*/ 735912 w 737074"/>
                    <a:gd name="connsiteY2" fmla="*/ 394451 h 632699"/>
                    <a:gd name="connsiteX3" fmla="*/ 736712 w 737074"/>
                    <a:gd name="connsiteY3" fmla="*/ 0 h 632699"/>
                    <a:gd name="connsiteX0" fmla="*/ 0 w 736712"/>
                    <a:gd name="connsiteY0" fmla="*/ 617474 h 632699"/>
                    <a:gd name="connsiteX1" fmla="*/ 560505 w 736712"/>
                    <a:gd name="connsiteY1" fmla="*/ 615878 h 632699"/>
                    <a:gd name="connsiteX2" fmla="*/ 735912 w 736712"/>
                    <a:gd name="connsiteY2" fmla="*/ 394451 h 632699"/>
                    <a:gd name="connsiteX3" fmla="*/ 736712 w 736712"/>
                    <a:gd name="connsiteY3" fmla="*/ 0 h 632699"/>
                    <a:gd name="connsiteX0" fmla="*/ 0 w 821460"/>
                    <a:gd name="connsiteY0" fmla="*/ 617474 h 617474"/>
                    <a:gd name="connsiteX1" fmla="*/ 560505 w 821460"/>
                    <a:gd name="connsiteY1" fmla="*/ 615878 h 617474"/>
                    <a:gd name="connsiteX2" fmla="*/ 735912 w 821460"/>
                    <a:gd name="connsiteY2" fmla="*/ 394451 h 617474"/>
                    <a:gd name="connsiteX3" fmla="*/ 736712 w 821460"/>
                    <a:gd name="connsiteY3" fmla="*/ 0 h 617474"/>
                    <a:gd name="connsiteX0" fmla="*/ 0 w 736712"/>
                    <a:gd name="connsiteY0" fmla="*/ 617474 h 617474"/>
                    <a:gd name="connsiteX1" fmla="*/ 560505 w 736712"/>
                    <a:gd name="connsiteY1" fmla="*/ 615878 h 617474"/>
                    <a:gd name="connsiteX2" fmla="*/ 735912 w 736712"/>
                    <a:gd name="connsiteY2" fmla="*/ 394451 h 617474"/>
                    <a:gd name="connsiteX3" fmla="*/ 736712 w 736712"/>
                    <a:gd name="connsiteY3" fmla="*/ 0 h 617474"/>
                  </a:gdLst>
                  <a:ahLst/>
                  <a:cxnLst>
                    <a:cxn ang="0">
                      <a:pos x="connsiteX0" y="connsiteY0"/>
                    </a:cxn>
                    <a:cxn ang="0">
                      <a:pos x="connsiteX1" y="connsiteY1"/>
                    </a:cxn>
                    <a:cxn ang="0">
                      <a:pos x="connsiteX2" y="connsiteY2"/>
                    </a:cxn>
                    <a:cxn ang="0">
                      <a:pos x="connsiteX3" y="connsiteY3"/>
                    </a:cxn>
                  </a:cxnLst>
                  <a:rect l="l" t="t" r="r" b="b"/>
                  <a:pathLst>
                    <a:path w="736712" h="617474">
                      <a:moveTo>
                        <a:pt x="0" y="617474"/>
                      </a:moveTo>
                      <a:lnTo>
                        <a:pt x="560505" y="615878"/>
                      </a:lnTo>
                      <a:cubicBezTo>
                        <a:pt x="702696" y="613877"/>
                        <a:pt x="737805" y="504913"/>
                        <a:pt x="735912" y="394451"/>
                      </a:cubicBezTo>
                      <a:cubicBezTo>
                        <a:pt x="734019" y="283989"/>
                        <a:pt x="736712" y="0"/>
                        <a:pt x="736712" y="0"/>
                      </a:cubicBezTo>
                    </a:path>
                  </a:pathLst>
                </a:custGeom>
                <a:ln w="57150" cmpd="sng">
                  <a:solidFill>
                    <a:schemeClr val="accent6">
                      <a:lumMod val="60000"/>
                      <a:lumOff val="40000"/>
                    </a:schemeClr>
                  </a:solidFill>
                  <a:prstDash val="solid"/>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a:p>
              </p:txBody>
            </p:sp>
            <p:cxnSp>
              <p:nvCxnSpPr>
                <p:cNvPr id="58" name="Straight Arrow Connector 57"/>
                <p:cNvCxnSpPr/>
                <p:nvPr/>
              </p:nvCxnSpPr>
              <p:spPr>
                <a:xfrm>
                  <a:off x="2560349" y="4760718"/>
                  <a:ext cx="0" cy="922923"/>
                </a:xfrm>
                <a:prstGeom prst="straightConnector1">
                  <a:avLst/>
                </a:prstGeom>
                <a:ln w="57150" cmpd="sng">
                  <a:solidFill>
                    <a:srgbClr val="BB86E3"/>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59" name="Oval 58"/>
                <p:cNvSpPr/>
                <p:nvPr/>
              </p:nvSpPr>
              <p:spPr>
                <a:xfrm>
                  <a:off x="2337880" y="5017621"/>
                  <a:ext cx="309101" cy="320297"/>
                </a:xfrm>
                <a:prstGeom prst="ellipse">
                  <a:avLst/>
                </a:prstGeom>
                <a:gradFill>
                  <a:gsLst>
                    <a:gs pos="0">
                      <a:schemeClr val="accent1">
                        <a:shade val="30000"/>
                        <a:satMod val="100000"/>
                      </a:schemeClr>
                    </a:gs>
                    <a:gs pos="69000">
                      <a:schemeClr val="accent1">
                        <a:shade val="90000"/>
                        <a:satMod val="100000"/>
                        <a:alpha val="50000"/>
                      </a:schemeClr>
                    </a:gs>
                    <a:gs pos="100000">
                      <a:schemeClr val="accent1">
                        <a:tint val="90000"/>
                        <a:shade val="100000"/>
                        <a:satMod val="150000"/>
                      </a:schemeClr>
                    </a:gs>
                  </a:gsLst>
                </a:gradFill>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60" name="Circular Arrow 59"/>
                <p:cNvSpPr/>
                <p:nvPr/>
              </p:nvSpPr>
              <p:spPr>
                <a:xfrm rot="6254955">
                  <a:off x="2381736" y="5063748"/>
                  <a:ext cx="224208" cy="216371"/>
                </a:xfrm>
                <a:prstGeom prst="circularArrow">
                  <a:avLst>
                    <a:gd name="adj1" fmla="val 12866"/>
                    <a:gd name="adj2" fmla="val 1756545"/>
                    <a:gd name="adj3" fmla="val 20331059"/>
                    <a:gd name="adj4" fmla="val 5421625"/>
                    <a:gd name="adj5" fmla="val 14414"/>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chemeClr val="tx1"/>
                    </a:solidFill>
                  </a:endParaRPr>
                </a:p>
              </p:txBody>
            </p:sp>
            <p:pic>
              <p:nvPicPr>
                <p:cNvPr id="61" name="Picture 60" descr="BU001997.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5136" y="4698344"/>
                  <a:ext cx="393999" cy="429005"/>
                </a:xfrm>
                <a:prstGeom prst="rect">
                  <a:avLst/>
                </a:prstGeom>
              </p:spPr>
            </p:pic>
            <p:sp>
              <p:nvSpPr>
                <p:cNvPr id="62" name="Bent Arrow 61"/>
                <p:cNvSpPr/>
                <p:nvPr/>
              </p:nvSpPr>
              <p:spPr>
                <a:xfrm rot="16200000">
                  <a:off x="1153218" y="4966495"/>
                  <a:ext cx="206199" cy="308456"/>
                </a:xfrm>
                <a:prstGeom prst="ben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200">
                    <a:solidFill>
                      <a:schemeClr val="tx1"/>
                    </a:solidFill>
                  </a:endParaRPr>
                </a:p>
              </p:txBody>
            </p:sp>
            <p:sp>
              <p:nvSpPr>
                <p:cNvPr id="63" name="Bent Arrow 62"/>
                <p:cNvSpPr/>
                <p:nvPr/>
              </p:nvSpPr>
              <p:spPr>
                <a:xfrm rot="16200000" flipH="1">
                  <a:off x="1147200" y="4526188"/>
                  <a:ext cx="218237" cy="308456"/>
                </a:xfrm>
                <a:prstGeom prst="ben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200">
                    <a:solidFill>
                      <a:schemeClr val="tx1"/>
                    </a:solidFill>
                  </a:endParaRPr>
                </a:p>
              </p:txBody>
            </p:sp>
            <p:sp>
              <p:nvSpPr>
                <p:cNvPr id="64" name="TextBox 63"/>
                <p:cNvSpPr txBox="1"/>
                <p:nvPr/>
              </p:nvSpPr>
              <p:spPr>
                <a:xfrm>
                  <a:off x="988067" y="4773627"/>
                  <a:ext cx="472530" cy="276999"/>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PLL</a:t>
                  </a:r>
                  <a:endParaRPr lang="en-US" sz="1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nvGrpSpPr>
              <p:cNvPr id="24" name="Group 23"/>
              <p:cNvGrpSpPr/>
              <p:nvPr/>
            </p:nvGrpSpPr>
            <p:grpSpPr>
              <a:xfrm>
                <a:off x="111303" y="5351661"/>
                <a:ext cx="1223442" cy="1145936"/>
                <a:chOff x="6186686" y="1536023"/>
                <a:chExt cx="1953588" cy="1870012"/>
              </a:xfrm>
            </p:grpSpPr>
            <p:sp>
              <p:nvSpPr>
                <p:cNvPr id="26" name="Oval 24"/>
                <p:cNvSpPr>
                  <a:spLocks noChangeArrowheads="1"/>
                </p:cNvSpPr>
                <p:nvPr/>
              </p:nvSpPr>
              <p:spPr bwMode="auto">
                <a:xfrm rot="7748480">
                  <a:off x="6798064" y="2591981"/>
                  <a:ext cx="546700" cy="217948"/>
                </a:xfrm>
                <a:prstGeom prst="ellipse">
                  <a:avLst/>
                </a:prstGeom>
                <a:gradFill rotWithShape="1">
                  <a:gsLst>
                    <a:gs pos="0">
                      <a:srgbClr val="FF0000"/>
                    </a:gs>
                    <a:gs pos="100000">
                      <a:srgbClr val="FFFFFF"/>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endParaRPr lang="en-US" sz="1000"/>
                </a:p>
              </p:txBody>
            </p:sp>
            <p:cxnSp>
              <p:nvCxnSpPr>
                <p:cNvPr id="27" name="Straight Arrow Connector 26"/>
                <p:cNvCxnSpPr/>
                <p:nvPr/>
              </p:nvCxnSpPr>
              <p:spPr bwMode="auto">
                <a:xfrm>
                  <a:off x="6390318" y="2715001"/>
                  <a:ext cx="1327598" cy="0"/>
                </a:xfrm>
                <a:prstGeom prst="straightConnector1">
                  <a:avLst/>
                </a:prstGeom>
                <a:solidFill>
                  <a:schemeClr val="accent1"/>
                </a:solidFill>
                <a:ln w="12700" cap="flat" cmpd="sng" algn="ctr">
                  <a:solidFill>
                    <a:srgbClr val="000000"/>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8" name="Straight Arrow Connector 27"/>
                <p:cNvCxnSpPr/>
                <p:nvPr/>
              </p:nvCxnSpPr>
              <p:spPr bwMode="auto">
                <a:xfrm flipH="1" flipV="1">
                  <a:off x="7048939" y="2025942"/>
                  <a:ext cx="10355" cy="1380093"/>
                </a:xfrm>
                <a:prstGeom prst="straightConnector1">
                  <a:avLst/>
                </a:prstGeom>
                <a:solidFill>
                  <a:schemeClr val="accent1"/>
                </a:solidFill>
                <a:ln w="12700" cap="flat" cmpd="sng" algn="ctr">
                  <a:solidFill>
                    <a:srgbClr val="000000"/>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9" name="Rectangle 48"/>
                <p:cNvSpPr>
                  <a:spLocks noChangeArrowheads="1"/>
                </p:cNvSpPr>
                <p:nvPr/>
              </p:nvSpPr>
              <p:spPr bwMode="auto">
                <a:xfrm>
                  <a:off x="7666122" y="2549163"/>
                  <a:ext cx="474152" cy="349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b="0" dirty="0"/>
                    <a:t>x</a:t>
                  </a:r>
                  <a:r>
                    <a:rPr lang="en-US" sz="1100" b="0" baseline="-25000" dirty="0"/>
                    <a:t>1</a:t>
                  </a:r>
                  <a:endParaRPr lang="en-US" sz="1100" b="0" dirty="0"/>
                </a:p>
              </p:txBody>
            </p:sp>
            <p:sp>
              <p:nvSpPr>
                <p:cNvPr id="30" name="Rectangle 49"/>
                <p:cNvSpPr>
                  <a:spLocks noChangeArrowheads="1"/>
                </p:cNvSpPr>
                <p:nvPr/>
              </p:nvSpPr>
              <p:spPr bwMode="auto">
                <a:xfrm>
                  <a:off x="6646233" y="1789457"/>
                  <a:ext cx="482488" cy="349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b="0" dirty="0"/>
                    <a:t>x</a:t>
                  </a:r>
                  <a:r>
                    <a:rPr lang="en-US" sz="1100" b="0" baseline="-25000" dirty="0"/>
                    <a:t>2</a:t>
                  </a:r>
                  <a:endParaRPr lang="en-US" sz="1100" b="0" dirty="0"/>
                </a:p>
              </p:txBody>
            </p:sp>
            <p:sp>
              <p:nvSpPr>
                <p:cNvPr id="31" name="Rectangle 20"/>
                <p:cNvSpPr>
                  <a:spLocks noChangeArrowheads="1"/>
                </p:cNvSpPr>
                <p:nvPr/>
              </p:nvSpPr>
              <p:spPr bwMode="auto">
                <a:xfrm>
                  <a:off x="6186686" y="1536023"/>
                  <a:ext cx="1775393" cy="49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900" b="0" dirty="0" smtClean="0">
                      <a:solidFill>
                        <a:srgbClr val="000000"/>
                      </a:solidFill>
                    </a:rPr>
                    <a:t>Squeezed Vacuum </a:t>
                  </a:r>
                  <a:endParaRPr lang="en-US" sz="900" b="0" dirty="0">
                    <a:solidFill>
                      <a:srgbClr val="000000"/>
                    </a:solidFill>
                  </a:endParaRPr>
                </a:p>
                <a:p>
                  <a:pPr algn="ctr"/>
                  <a:r>
                    <a:rPr lang="en-US" sz="900" b="0" dirty="0">
                      <a:solidFill>
                        <a:srgbClr val="000000"/>
                      </a:solidFill>
                    </a:rPr>
                    <a:t>State</a:t>
                  </a:r>
                </a:p>
              </p:txBody>
            </p:sp>
          </p:grpSp>
          <p:sp>
            <p:nvSpPr>
              <p:cNvPr id="20" name="Bent Arrow 19"/>
              <p:cNvSpPr/>
              <p:nvPr/>
            </p:nvSpPr>
            <p:spPr bwMode="auto">
              <a:xfrm rot="16200000" flipV="1">
                <a:off x="1238181" y="5200028"/>
                <a:ext cx="1003143" cy="861512"/>
              </a:xfrm>
              <a:prstGeom prst="bentArrow">
                <a:avLst>
                  <a:gd name="adj1" fmla="val 9193"/>
                  <a:gd name="adj2" fmla="val 14412"/>
                  <a:gd name="adj3" fmla="val 22647"/>
                  <a:gd name="adj4" fmla="val 40113"/>
                </a:avLst>
              </a:prstGeom>
              <a:solidFill>
                <a:srgbClr val="FF0000"/>
              </a:solidFill>
              <a:ln w="1270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grpSp>
      </p:grpSp>
      <p:pic>
        <p:nvPicPr>
          <p:cNvPr id="78" name="Picture 21" descr="txp_fig"/>
          <p:cNvPicPr>
            <a:picLocks noChangeAspect="1" noChangeArrowheads="1"/>
          </p:cNvPicPr>
          <p:nvPr>
            <p:custDataLst>
              <p:tags r:id="rId2"/>
            </p:custDataLst>
          </p:nvPr>
        </p:nvPicPr>
        <p:blipFill>
          <a:blip r:embed="rId6" cstate="screen">
            <a:extLst>
              <a:ext uri="{28A0092B-C50C-407E-A947-70E740481C1C}">
                <a14:useLocalDpi xmlns:a14="http://schemas.microsoft.com/office/drawing/2010/main"/>
              </a:ext>
            </a:extLst>
          </a:blip>
          <a:srcRect/>
          <a:stretch>
            <a:fillRect/>
          </a:stretch>
        </p:blipFill>
        <p:spPr bwMode="auto">
          <a:xfrm>
            <a:off x="969335" y="3045131"/>
            <a:ext cx="2474192" cy="372412"/>
          </a:xfrm>
          <a:prstGeom prst="rect">
            <a:avLst/>
          </a:prstGeom>
          <a:solidFill>
            <a:srgbClr val="618FFD"/>
          </a:solidFill>
          <a:ln>
            <a:solidFill>
              <a:srgbClr val="FFFFFF"/>
            </a:solidFill>
          </a:ln>
          <a:extLst/>
        </p:spPr>
      </p:pic>
      <p:graphicFrame>
        <p:nvGraphicFramePr>
          <p:cNvPr id="79" name="Object 78"/>
          <p:cNvGraphicFramePr>
            <a:graphicFrameLocks noChangeAspect="1"/>
          </p:cNvGraphicFramePr>
          <p:nvPr>
            <p:extLst>
              <p:ext uri="{D42A27DB-BD31-4B8C-83A1-F6EECF244321}">
                <p14:modId xmlns:p14="http://schemas.microsoft.com/office/powerpoint/2010/main" val="473898238"/>
              </p:ext>
            </p:extLst>
          </p:nvPr>
        </p:nvGraphicFramePr>
        <p:xfrm>
          <a:off x="1061793" y="1743477"/>
          <a:ext cx="2446182" cy="446602"/>
        </p:xfrm>
        <a:graphic>
          <a:graphicData uri="http://schemas.openxmlformats.org/presentationml/2006/ole">
            <mc:AlternateContent xmlns:mc="http://schemas.openxmlformats.org/markup-compatibility/2006">
              <mc:Choice xmlns:v="urn:schemas-microsoft-com:vml" Requires="v">
                <p:oleObj spid="_x0000_s202789" name="Equation" r:id="rId7" imgW="1511300" imgH="241300" progId="Equation.3">
                  <p:embed/>
                </p:oleObj>
              </mc:Choice>
              <mc:Fallback>
                <p:oleObj name="Equation" r:id="rId7" imgW="1511300" imgH="241300" progId="Equation.3">
                  <p:embed/>
                  <p:pic>
                    <p:nvPicPr>
                      <p:cNvPr id="0" name=""/>
                      <p:cNvPicPr>
                        <a:picLocks noChangeAspect="1" noChangeArrowheads="1"/>
                      </p:cNvPicPr>
                      <p:nvPr/>
                    </p:nvPicPr>
                    <p:blipFill>
                      <a:blip r:embed="rId8"/>
                      <a:srcRect/>
                      <a:stretch>
                        <a:fillRect/>
                      </a:stretch>
                    </p:blipFill>
                    <p:spPr bwMode="auto">
                      <a:xfrm>
                        <a:off x="1061793" y="1743477"/>
                        <a:ext cx="2446182" cy="446602"/>
                      </a:xfrm>
                      <a:prstGeom prst="rect">
                        <a:avLst/>
                      </a:prstGeom>
                      <a:noFill/>
                      <a:ln>
                        <a:solidFill>
                          <a:srgbClr val="FFFFFF"/>
                        </a:solidFill>
                      </a:ln>
                      <a:effectLst/>
                      <a:extLst/>
                    </p:spPr>
                  </p:pic>
                </p:oleObj>
              </mc:Fallback>
            </mc:AlternateContent>
          </a:graphicData>
        </a:graphic>
      </p:graphicFrame>
      <p:sp>
        <p:nvSpPr>
          <p:cNvPr id="82" name="Arc 81"/>
          <p:cNvSpPr/>
          <p:nvPr/>
        </p:nvSpPr>
        <p:spPr bwMode="auto">
          <a:xfrm>
            <a:off x="2846607" y="5376437"/>
            <a:ext cx="136269" cy="882256"/>
          </a:xfrm>
          <a:prstGeom prst="arc">
            <a:avLst/>
          </a:prstGeom>
          <a:noFill/>
          <a:ln w="38100" cap="flat" cmpd="sng" algn="ctr">
            <a:solidFill>
              <a:schemeClr val="accent4">
                <a:lumMod val="50000"/>
              </a:schemeClr>
            </a:solidFill>
            <a:prstDash val="solid"/>
            <a:round/>
            <a:headEnd type="triangle" w="med" len="med"/>
            <a:tailEnd type="none" w="med" len="med"/>
          </a:ln>
          <a:effectLst/>
        </p:spPr>
        <p:txBody>
          <a:bodyPr anchor="ctr"/>
          <a:lstStyle/>
          <a:p>
            <a:pPr algn="ctr">
              <a:defRPr/>
            </a:pPr>
            <a:endParaRPr lang="en-US" sz="1000"/>
          </a:p>
        </p:txBody>
      </p:sp>
      <p:sp>
        <p:nvSpPr>
          <p:cNvPr id="83" name="Oval 82"/>
          <p:cNvSpPr/>
          <p:nvPr/>
        </p:nvSpPr>
        <p:spPr bwMode="auto">
          <a:xfrm rot="1800000">
            <a:off x="2119837" y="4141278"/>
            <a:ext cx="545078" cy="529354"/>
          </a:xfrm>
          <a:prstGeom prst="ellipse">
            <a:avLst/>
          </a:prstGeom>
          <a:solidFill>
            <a:schemeClr val="accent2">
              <a:lumMod val="75000"/>
              <a:alpha val="50000"/>
            </a:schemeClr>
          </a:solidFill>
          <a:ln w="12700" cap="flat" cmpd="sng" algn="ctr">
            <a:solidFill>
              <a:schemeClr val="accent2">
                <a:lumMod val="75000"/>
              </a:schemeClr>
            </a:solidFill>
            <a:prstDash val="solid"/>
            <a:round/>
            <a:headEnd type="none" w="sm" len="sm"/>
            <a:tailEnd type="none" w="sm" len="sm"/>
          </a:ln>
          <a:effectLst/>
        </p:spPr>
        <p:txBody>
          <a:bodyPr/>
          <a:lstStyle/>
          <a:p>
            <a:pPr>
              <a:defRPr/>
            </a:pPr>
            <a:endParaRPr lang="en-US" i="1">
              <a:latin typeface="Times New Roman" pitchFamily="18" charset="0"/>
            </a:endParaRPr>
          </a:p>
        </p:txBody>
      </p:sp>
      <p:cxnSp>
        <p:nvCxnSpPr>
          <p:cNvPr id="84" name="Straight Connector 5"/>
          <p:cNvCxnSpPr>
            <a:cxnSpLocks noChangeShapeType="1"/>
          </p:cNvCxnSpPr>
          <p:nvPr/>
        </p:nvCxnSpPr>
        <p:spPr bwMode="auto">
          <a:xfrm>
            <a:off x="1529336" y="4053052"/>
            <a:ext cx="0" cy="2117415"/>
          </a:xfrm>
          <a:prstGeom prst="line">
            <a:avLst/>
          </a:prstGeom>
          <a:noFill/>
          <a:ln w="38100">
            <a:solidFill>
              <a:srgbClr val="326464"/>
            </a:solidFill>
            <a:round/>
            <a:headEnd/>
            <a:tailEnd/>
          </a:ln>
          <a:extLst>
            <a:ext uri="{909E8E84-426E-40dd-AFC4-6F175D3DCCD1}">
              <a14:hiddenFill xmlns:a14="http://schemas.microsoft.com/office/drawing/2010/main">
                <a:noFill/>
              </a14:hiddenFill>
            </a:ext>
          </a:extLst>
        </p:spPr>
      </p:cxnSp>
      <p:cxnSp>
        <p:nvCxnSpPr>
          <p:cNvPr id="85" name="Straight Connector 8"/>
          <p:cNvCxnSpPr>
            <a:cxnSpLocks noChangeShapeType="1"/>
          </p:cNvCxnSpPr>
          <p:nvPr/>
        </p:nvCxnSpPr>
        <p:spPr bwMode="auto">
          <a:xfrm>
            <a:off x="484604" y="5817565"/>
            <a:ext cx="3225043" cy="0"/>
          </a:xfrm>
          <a:prstGeom prst="line">
            <a:avLst/>
          </a:prstGeom>
          <a:noFill/>
          <a:ln w="38100">
            <a:solidFill>
              <a:srgbClr val="326464"/>
            </a:solidFill>
            <a:round/>
            <a:headEnd/>
            <a:tailEnd/>
          </a:ln>
          <a:extLst>
            <a:ext uri="{909E8E84-426E-40dd-AFC4-6F175D3DCCD1}">
              <a14:hiddenFill xmlns:a14="http://schemas.microsoft.com/office/drawing/2010/main">
                <a:noFill/>
              </a14:hiddenFill>
            </a:ext>
          </a:extLst>
        </p:spPr>
      </p:cxnSp>
      <p:cxnSp>
        <p:nvCxnSpPr>
          <p:cNvPr id="86" name="Straight Arrow Connector 85"/>
          <p:cNvCxnSpPr/>
          <p:nvPr/>
        </p:nvCxnSpPr>
        <p:spPr bwMode="auto">
          <a:xfrm flipV="1">
            <a:off x="1529336" y="4405955"/>
            <a:ext cx="863040" cy="1411610"/>
          </a:xfrm>
          <a:prstGeom prst="straightConnector1">
            <a:avLst/>
          </a:prstGeom>
          <a:solidFill>
            <a:schemeClr val="accent1"/>
          </a:solidFill>
          <a:ln w="76200" cap="flat" cmpd="sng" algn="ctr">
            <a:solidFill>
              <a:schemeClr val="accent2">
                <a:lumMod val="75000"/>
              </a:schemeClr>
            </a:solidFill>
            <a:prstDash val="solid"/>
            <a:round/>
            <a:headEnd type="oval" w="med" len="med"/>
            <a:tailEnd type="triangle" w="med" len="med"/>
          </a:ln>
          <a:effectLst/>
        </p:spPr>
      </p:cxnSp>
      <p:cxnSp>
        <p:nvCxnSpPr>
          <p:cNvPr id="87" name="Straight Arrow Connector 86"/>
          <p:cNvCxnSpPr/>
          <p:nvPr/>
        </p:nvCxnSpPr>
        <p:spPr bwMode="auto">
          <a:xfrm flipH="1" flipV="1">
            <a:off x="802566" y="4670632"/>
            <a:ext cx="726770" cy="1146933"/>
          </a:xfrm>
          <a:prstGeom prst="straightConnector1">
            <a:avLst/>
          </a:prstGeom>
          <a:solidFill>
            <a:schemeClr val="accent1"/>
          </a:solidFill>
          <a:ln w="76200" cap="flat" cmpd="sng" algn="ctr">
            <a:solidFill>
              <a:schemeClr val="accent2">
                <a:lumMod val="60000"/>
                <a:lumOff val="40000"/>
              </a:schemeClr>
            </a:solidFill>
            <a:prstDash val="solid"/>
            <a:round/>
            <a:headEnd type="oval" w="med" len="med"/>
            <a:tailEnd type="triangle" w="med" len="med"/>
          </a:ln>
          <a:effectLst/>
        </p:spPr>
      </p:cxnSp>
      <p:cxnSp>
        <p:nvCxnSpPr>
          <p:cNvPr id="88" name="Straight Arrow Connector 87"/>
          <p:cNvCxnSpPr/>
          <p:nvPr/>
        </p:nvCxnSpPr>
        <p:spPr bwMode="auto">
          <a:xfrm flipV="1">
            <a:off x="1529336" y="5067647"/>
            <a:ext cx="2271157" cy="749918"/>
          </a:xfrm>
          <a:prstGeom prst="straightConnector1">
            <a:avLst/>
          </a:prstGeom>
          <a:solidFill>
            <a:schemeClr val="accent1"/>
          </a:solidFill>
          <a:ln w="76200" cap="flat" cmpd="sng" algn="ctr">
            <a:solidFill>
              <a:schemeClr val="accent2">
                <a:lumMod val="50000"/>
              </a:schemeClr>
            </a:solidFill>
            <a:prstDash val="solid"/>
            <a:round/>
            <a:headEnd type="oval" w="med" len="med"/>
            <a:tailEnd type="triangle"/>
          </a:ln>
          <a:effectLst/>
        </p:spPr>
      </p:cxnSp>
      <p:sp>
        <p:nvSpPr>
          <p:cNvPr id="89" name="Oval 88"/>
          <p:cNvSpPr/>
          <p:nvPr/>
        </p:nvSpPr>
        <p:spPr bwMode="auto">
          <a:xfrm rot="20460000">
            <a:off x="3255416" y="4935308"/>
            <a:ext cx="1090155" cy="264677"/>
          </a:xfrm>
          <a:prstGeom prst="ellipse">
            <a:avLst/>
          </a:prstGeom>
          <a:solidFill>
            <a:schemeClr val="accent2">
              <a:lumMod val="50000"/>
              <a:alpha val="50000"/>
            </a:schemeClr>
          </a:solidFill>
          <a:ln w="12700" cap="flat" cmpd="sng" algn="ctr">
            <a:solidFill>
              <a:schemeClr val="accent2">
                <a:lumMod val="50000"/>
              </a:schemeClr>
            </a:solidFill>
            <a:prstDash val="solid"/>
            <a:round/>
            <a:headEnd type="none" w="sm" len="sm"/>
            <a:tailEnd type="none" w="sm" len="sm"/>
          </a:ln>
          <a:effectLst/>
        </p:spPr>
        <p:txBody>
          <a:bodyPr/>
          <a:lstStyle/>
          <a:p>
            <a:pPr>
              <a:defRPr/>
            </a:pPr>
            <a:endParaRPr lang="en-US" i="1">
              <a:latin typeface="Times New Roman" pitchFamily="18" charset="0"/>
            </a:endParaRPr>
          </a:p>
        </p:txBody>
      </p:sp>
      <p:cxnSp>
        <p:nvCxnSpPr>
          <p:cNvPr id="90" name="Straight Connector 30"/>
          <p:cNvCxnSpPr>
            <a:cxnSpLocks noChangeShapeType="1"/>
            <a:stCxn id="83" idx="0"/>
            <a:endCxn id="83" idx="4"/>
          </p:cNvCxnSpPr>
          <p:nvPr/>
        </p:nvCxnSpPr>
        <p:spPr bwMode="auto">
          <a:xfrm flipH="1">
            <a:off x="2256107" y="4177120"/>
            <a:ext cx="272539" cy="457670"/>
          </a:xfrm>
          <a:prstGeom prst="line">
            <a:avLst/>
          </a:prstGeom>
          <a:noFill/>
          <a:ln w="0">
            <a:solidFill>
              <a:srgbClr val="FF3300"/>
            </a:solidFill>
            <a:round/>
            <a:headEnd/>
            <a:tailEnd type="none" w="lg" len="lg"/>
          </a:ln>
          <a:extLst>
            <a:ext uri="{909E8E84-426E-40dd-AFC4-6F175D3DCCD1}">
              <a14:hiddenFill xmlns:a14="http://schemas.microsoft.com/office/drawing/2010/main">
                <a:noFill/>
              </a14:hiddenFill>
            </a:ext>
          </a:extLst>
        </p:spPr>
      </p:cxnSp>
      <p:cxnSp>
        <p:nvCxnSpPr>
          <p:cNvPr id="91" name="Straight Connector 31"/>
          <p:cNvCxnSpPr>
            <a:cxnSpLocks noChangeShapeType="1"/>
            <a:stCxn id="83" idx="2"/>
            <a:endCxn id="83" idx="6"/>
          </p:cNvCxnSpPr>
          <p:nvPr/>
        </p:nvCxnSpPr>
        <p:spPr bwMode="auto">
          <a:xfrm>
            <a:off x="2156744" y="4273616"/>
            <a:ext cx="471265" cy="264677"/>
          </a:xfrm>
          <a:prstGeom prst="line">
            <a:avLst/>
          </a:prstGeom>
          <a:noFill/>
          <a:ln w="0">
            <a:solidFill>
              <a:srgbClr val="FF3300"/>
            </a:solidFill>
            <a:round/>
            <a:headEnd/>
            <a:tailEnd type="none" w="lg" len="lg"/>
          </a:ln>
          <a:extLst>
            <a:ext uri="{909E8E84-426E-40dd-AFC4-6F175D3DCCD1}">
              <a14:hiddenFill xmlns:a14="http://schemas.microsoft.com/office/drawing/2010/main">
                <a:noFill/>
              </a14:hiddenFill>
            </a:ext>
          </a:extLst>
        </p:spPr>
      </p:cxnSp>
      <p:cxnSp>
        <p:nvCxnSpPr>
          <p:cNvPr id="92" name="Straight Connector 32"/>
          <p:cNvCxnSpPr>
            <a:cxnSpLocks noChangeShapeType="1"/>
            <a:stCxn id="89" idx="0"/>
            <a:endCxn id="89" idx="4"/>
          </p:cNvCxnSpPr>
          <p:nvPr/>
        </p:nvCxnSpPr>
        <p:spPr bwMode="auto">
          <a:xfrm>
            <a:off x="3756017" y="4942661"/>
            <a:ext cx="88954" cy="249973"/>
          </a:xfrm>
          <a:prstGeom prst="line">
            <a:avLst/>
          </a:prstGeom>
          <a:noFill/>
          <a:ln w="0">
            <a:solidFill>
              <a:srgbClr val="FF3300"/>
            </a:solidFill>
            <a:round/>
            <a:headEnd/>
            <a:tailEnd type="none" w="lg" len="lg"/>
          </a:ln>
          <a:extLst>
            <a:ext uri="{909E8E84-426E-40dd-AFC4-6F175D3DCCD1}">
              <a14:hiddenFill xmlns:a14="http://schemas.microsoft.com/office/drawing/2010/main">
                <a:noFill/>
              </a14:hiddenFill>
            </a:ext>
          </a:extLst>
        </p:spPr>
      </p:cxnSp>
      <p:cxnSp>
        <p:nvCxnSpPr>
          <p:cNvPr id="93" name="Straight Connector 34"/>
          <p:cNvCxnSpPr>
            <a:cxnSpLocks noChangeShapeType="1"/>
          </p:cNvCxnSpPr>
          <p:nvPr/>
        </p:nvCxnSpPr>
        <p:spPr bwMode="auto">
          <a:xfrm rot="19800000">
            <a:off x="802566" y="4538293"/>
            <a:ext cx="0" cy="264677"/>
          </a:xfrm>
          <a:prstGeom prst="line">
            <a:avLst/>
          </a:prstGeom>
          <a:noFill/>
          <a:ln w="0">
            <a:solidFill>
              <a:srgbClr val="FF3300"/>
            </a:solidFill>
            <a:round/>
            <a:headEnd/>
            <a:tailEnd type="none" w="lg" len="lg"/>
          </a:ln>
          <a:extLst>
            <a:ext uri="{909E8E84-426E-40dd-AFC4-6F175D3DCCD1}">
              <a14:hiddenFill xmlns:a14="http://schemas.microsoft.com/office/drawing/2010/main">
                <a:noFill/>
              </a14:hiddenFill>
            </a:ext>
          </a:extLst>
        </p:spPr>
      </p:cxnSp>
      <p:cxnSp>
        <p:nvCxnSpPr>
          <p:cNvPr id="94" name="Straight Connector 35"/>
          <p:cNvCxnSpPr>
            <a:cxnSpLocks noChangeShapeType="1"/>
          </p:cNvCxnSpPr>
          <p:nvPr/>
        </p:nvCxnSpPr>
        <p:spPr bwMode="auto">
          <a:xfrm rot="19800000">
            <a:off x="257489" y="4670632"/>
            <a:ext cx="1090155" cy="0"/>
          </a:xfrm>
          <a:prstGeom prst="line">
            <a:avLst/>
          </a:prstGeom>
          <a:noFill/>
          <a:ln w="0">
            <a:solidFill>
              <a:srgbClr val="FF3300"/>
            </a:solidFill>
            <a:round/>
            <a:headEnd/>
            <a:tailEnd type="none" w="lg" len="lg"/>
          </a:ln>
          <a:extLst>
            <a:ext uri="{909E8E84-426E-40dd-AFC4-6F175D3DCCD1}">
              <a14:hiddenFill xmlns:a14="http://schemas.microsoft.com/office/drawing/2010/main">
                <a:noFill/>
              </a14:hiddenFill>
            </a:ext>
          </a:extLst>
        </p:spPr>
      </p:cxnSp>
      <p:cxnSp>
        <p:nvCxnSpPr>
          <p:cNvPr id="95" name="Straight Connector 44"/>
          <p:cNvCxnSpPr>
            <a:cxnSpLocks noChangeShapeType="1"/>
            <a:stCxn id="89" idx="2"/>
            <a:endCxn id="89" idx="6"/>
          </p:cNvCxnSpPr>
          <p:nvPr/>
        </p:nvCxnSpPr>
        <p:spPr bwMode="auto">
          <a:xfrm flipV="1">
            <a:off x="3284752" y="4894872"/>
            <a:ext cx="1031484" cy="345550"/>
          </a:xfrm>
          <a:prstGeom prst="line">
            <a:avLst/>
          </a:prstGeom>
          <a:noFill/>
          <a:ln w="0">
            <a:solidFill>
              <a:srgbClr val="FF3300"/>
            </a:solidFill>
            <a:round/>
            <a:headEnd/>
            <a:tailEnd type="none" w="lg" len="lg"/>
          </a:ln>
          <a:extLst>
            <a:ext uri="{909E8E84-426E-40dd-AFC4-6F175D3DCCD1}">
              <a14:hiddenFill xmlns:a14="http://schemas.microsoft.com/office/drawing/2010/main">
                <a:noFill/>
              </a14:hiddenFill>
            </a:ext>
          </a:extLst>
        </p:spPr>
      </p:cxnSp>
      <p:sp>
        <p:nvSpPr>
          <p:cNvPr id="96" name="Oval 95"/>
          <p:cNvSpPr/>
          <p:nvPr/>
        </p:nvSpPr>
        <p:spPr bwMode="auto">
          <a:xfrm rot="19800000">
            <a:off x="257489" y="4538293"/>
            <a:ext cx="1090155" cy="264677"/>
          </a:xfrm>
          <a:prstGeom prst="ellipse">
            <a:avLst/>
          </a:prstGeom>
          <a:solidFill>
            <a:schemeClr val="tx1">
              <a:lumMod val="60000"/>
              <a:lumOff val="40000"/>
              <a:alpha val="50000"/>
            </a:schemeClr>
          </a:solidFill>
          <a:ln w="12700" cap="flat" cmpd="sng" algn="ctr">
            <a:solidFill>
              <a:schemeClr val="tx1">
                <a:lumMod val="60000"/>
                <a:lumOff val="40000"/>
              </a:schemeClr>
            </a:solidFill>
            <a:prstDash val="solid"/>
            <a:round/>
            <a:headEnd type="none" w="sm" len="sm"/>
            <a:tailEnd type="none" w="sm" len="sm"/>
          </a:ln>
          <a:effectLst/>
        </p:spPr>
        <p:txBody>
          <a:bodyPr/>
          <a:lstStyle/>
          <a:p>
            <a:pPr>
              <a:defRPr/>
            </a:pPr>
            <a:endParaRPr lang="en-US" i="1">
              <a:latin typeface="Times New Roman" pitchFamily="18" charset="0"/>
            </a:endParaRPr>
          </a:p>
        </p:txBody>
      </p:sp>
      <p:sp>
        <p:nvSpPr>
          <p:cNvPr id="97" name="TextBox 75"/>
          <p:cNvSpPr txBox="1">
            <a:spLocks noChangeArrowheads="1"/>
          </p:cNvSpPr>
          <p:nvPr/>
        </p:nvSpPr>
        <p:spPr bwMode="auto">
          <a:xfrm rot="19847951">
            <a:off x="-110760" y="4227831"/>
            <a:ext cx="1634334" cy="261610"/>
          </a:xfrm>
          <a:prstGeom prst="rect">
            <a:avLst/>
          </a:prstGeom>
          <a:solidFill>
            <a:schemeClr val="bg1">
              <a:alpha val="50195"/>
            </a:schemeClr>
          </a:solidFill>
          <a:ln w="12700">
            <a:noFill/>
            <a:miter lim="800000"/>
            <a:headEnd/>
            <a:tailEnd/>
          </a:ln>
        </p:spPr>
        <p:txBody>
          <a:bodyPr wrap="squar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sz="1100" dirty="0">
                <a:solidFill>
                  <a:srgbClr val="326464"/>
                </a:solidFill>
                <a:latin typeface="Helvetica" charset="0"/>
                <a:cs typeface="Helvetica" charset="0"/>
              </a:rPr>
              <a:t> Amplitude squeezing</a:t>
            </a:r>
          </a:p>
        </p:txBody>
      </p:sp>
      <p:sp>
        <p:nvSpPr>
          <p:cNvPr id="98" name="TextBox 76"/>
          <p:cNvSpPr txBox="1">
            <a:spLocks noChangeArrowheads="1"/>
          </p:cNvSpPr>
          <p:nvPr/>
        </p:nvSpPr>
        <p:spPr bwMode="auto">
          <a:xfrm rot="20423679">
            <a:off x="3152084" y="5234741"/>
            <a:ext cx="1214299" cy="430887"/>
          </a:xfrm>
          <a:prstGeom prst="rect">
            <a:avLst/>
          </a:prstGeom>
          <a:solidFill>
            <a:schemeClr val="bg1">
              <a:alpha val="50195"/>
            </a:schemeClr>
          </a:solidFill>
          <a:ln w="12700">
            <a:solidFill>
              <a:srgbClr val="FFFFFF">
                <a:alpha val="50195"/>
              </a:srgbClr>
            </a:solidFill>
            <a:miter lim="800000"/>
            <a:headEnd/>
            <a:tailEnd/>
          </a:ln>
        </p:spPr>
        <p:txBody>
          <a:bodyPr wrap="squar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sz="1100" dirty="0" smtClean="0">
                <a:solidFill>
                  <a:srgbClr val="326464"/>
                </a:solidFill>
                <a:latin typeface="Helvetica" charset="0"/>
                <a:cs typeface="Helvetica" charset="0"/>
              </a:rPr>
              <a:t>Phase </a:t>
            </a:r>
          </a:p>
          <a:p>
            <a:r>
              <a:rPr lang="en-US" sz="1100" dirty="0" smtClean="0">
                <a:solidFill>
                  <a:srgbClr val="326464"/>
                </a:solidFill>
                <a:latin typeface="Helvetica" charset="0"/>
                <a:cs typeface="Helvetica" charset="0"/>
              </a:rPr>
              <a:t>squeezing</a:t>
            </a:r>
            <a:endParaRPr lang="en-US" sz="1100" dirty="0">
              <a:solidFill>
                <a:srgbClr val="326464"/>
              </a:solidFill>
              <a:latin typeface="Helvetica" charset="0"/>
              <a:cs typeface="Helvetica" charset="0"/>
            </a:endParaRPr>
          </a:p>
        </p:txBody>
      </p:sp>
      <p:sp>
        <p:nvSpPr>
          <p:cNvPr id="99" name="TextBox 77"/>
          <p:cNvSpPr txBox="1">
            <a:spLocks noChangeArrowheads="1"/>
          </p:cNvSpPr>
          <p:nvPr/>
        </p:nvSpPr>
        <p:spPr bwMode="auto">
          <a:xfrm>
            <a:off x="1938145" y="3832488"/>
            <a:ext cx="1305934" cy="261610"/>
          </a:xfrm>
          <a:prstGeom prst="rect">
            <a:avLst/>
          </a:prstGeom>
          <a:solidFill>
            <a:schemeClr val="bg1">
              <a:alpha val="50195"/>
            </a:schemeClr>
          </a:solidFill>
          <a:ln w="12700">
            <a:solidFill>
              <a:srgbClr val="FFFFFF">
                <a:alpha val="50195"/>
              </a:srgbClr>
            </a:solidFill>
            <a:miter lim="800000"/>
            <a:headEnd/>
            <a:tailEnd/>
          </a:ln>
        </p:spPr>
        <p:txBody>
          <a:bodyPr wrap="squar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sz="1100" dirty="0" smtClean="0">
                <a:solidFill>
                  <a:srgbClr val="326464"/>
                </a:solidFill>
                <a:latin typeface="Helvetica" charset="0"/>
                <a:cs typeface="Helvetica" charset="0"/>
              </a:rPr>
              <a:t>Coherent State</a:t>
            </a:r>
            <a:endParaRPr lang="en-US" sz="1100" dirty="0">
              <a:solidFill>
                <a:srgbClr val="326464"/>
              </a:solidFill>
              <a:latin typeface="Helvetica" charset="0"/>
              <a:cs typeface="Helvetica" charset="0"/>
            </a:endParaRPr>
          </a:p>
        </p:txBody>
      </p:sp>
      <p:sp>
        <p:nvSpPr>
          <p:cNvPr id="100" name="TextBox 99"/>
          <p:cNvSpPr txBox="1"/>
          <p:nvPr/>
        </p:nvSpPr>
        <p:spPr>
          <a:xfrm>
            <a:off x="2645543" y="5418069"/>
            <a:ext cx="499655" cy="369332"/>
          </a:xfrm>
          <a:prstGeom prst="rect">
            <a:avLst/>
          </a:prstGeom>
          <a:noFill/>
        </p:spPr>
        <p:txBody>
          <a:bodyPr>
            <a:spAutoFit/>
          </a:bodyPr>
          <a:lstStyle/>
          <a:p>
            <a:pPr>
              <a:defRPr/>
            </a:pPr>
            <a:r>
              <a:rPr lang="el-GR" sz="1800" dirty="0">
                <a:solidFill>
                  <a:schemeClr val="accent4">
                    <a:lumMod val="50000"/>
                  </a:schemeClr>
                </a:solidFill>
                <a:latin typeface="+mn-lt"/>
              </a:rPr>
              <a:t>ϕ</a:t>
            </a:r>
            <a:endParaRPr lang="en-US" sz="1800" dirty="0">
              <a:solidFill>
                <a:schemeClr val="accent4">
                  <a:lumMod val="50000"/>
                </a:schemeClr>
              </a:solidFill>
              <a:latin typeface="+mn-lt"/>
            </a:endParaRPr>
          </a:p>
        </p:txBody>
      </p:sp>
      <p:sp>
        <p:nvSpPr>
          <p:cNvPr id="101" name="TextBox 100"/>
          <p:cNvSpPr txBox="1"/>
          <p:nvPr/>
        </p:nvSpPr>
        <p:spPr>
          <a:xfrm>
            <a:off x="1945232" y="4974461"/>
            <a:ext cx="1169261" cy="461665"/>
          </a:xfrm>
          <a:prstGeom prst="rect">
            <a:avLst/>
          </a:prstGeom>
          <a:noFill/>
        </p:spPr>
        <p:txBody>
          <a:bodyPr wrap="square">
            <a:spAutoFit/>
          </a:bodyPr>
          <a:lstStyle/>
          <a:p>
            <a:pPr>
              <a:defRPr/>
            </a:pPr>
            <a:r>
              <a:rPr lang="en-US" sz="2400" spc="-300" dirty="0">
                <a:solidFill>
                  <a:schemeClr val="accent4">
                    <a:lumMod val="50000"/>
                  </a:schemeClr>
                </a:solidFill>
                <a:latin typeface="+mn-lt"/>
              </a:rPr>
              <a:t>│E</a:t>
            </a:r>
            <a:r>
              <a:rPr lang="en-US" sz="2400" spc="-300" dirty="0">
                <a:solidFill>
                  <a:schemeClr val="accent4">
                    <a:lumMod val="50000"/>
                  </a:schemeClr>
                </a:solidFill>
              </a:rPr>
              <a:t> │</a:t>
            </a:r>
            <a:endParaRPr lang="en-US" sz="2400" spc="-300" dirty="0">
              <a:solidFill>
                <a:schemeClr val="accent4">
                  <a:lumMod val="50000"/>
                </a:schemeClr>
              </a:solidFill>
              <a:latin typeface="+mn-lt"/>
            </a:endParaRPr>
          </a:p>
        </p:txBody>
      </p:sp>
      <p:grpSp>
        <p:nvGrpSpPr>
          <p:cNvPr id="8" name="Group 7"/>
          <p:cNvGrpSpPr/>
          <p:nvPr/>
        </p:nvGrpSpPr>
        <p:grpSpPr>
          <a:xfrm>
            <a:off x="4042757" y="1905211"/>
            <a:ext cx="5246189" cy="4053873"/>
            <a:chOff x="3897811" y="2087169"/>
            <a:chExt cx="5246189" cy="4053873"/>
          </a:xfrm>
        </p:grpSpPr>
        <p:pic>
          <p:nvPicPr>
            <p:cNvPr id="10" name="Picture 9" descr="SqzLIGOandGEO.pdf"/>
            <p:cNvPicPr>
              <a:picLocks noChangeAspect="1"/>
            </p:cNvPicPr>
            <p:nvPr/>
          </p:nvPicPr>
          <p:blipFill>
            <a:blip r:embed="rId9"/>
            <a:stretch>
              <a:fillRect/>
            </a:stretch>
          </p:blipFill>
          <p:spPr>
            <a:xfrm>
              <a:off x="3897811" y="2087169"/>
              <a:ext cx="5246189" cy="4053873"/>
            </a:xfrm>
            <a:prstGeom prst="rect">
              <a:avLst/>
            </a:prstGeom>
          </p:spPr>
        </p:pic>
        <p:sp>
          <p:nvSpPr>
            <p:cNvPr id="6" name="TextBox 5"/>
            <p:cNvSpPr txBox="1"/>
            <p:nvPr/>
          </p:nvSpPr>
          <p:spPr>
            <a:xfrm>
              <a:off x="7362413" y="2348291"/>
              <a:ext cx="1613242" cy="461665"/>
            </a:xfrm>
            <a:prstGeom prst="rect">
              <a:avLst/>
            </a:prstGeom>
            <a:solidFill>
              <a:schemeClr val="accent5"/>
            </a:solidFill>
            <a:effectLst>
              <a:glow rad="101600">
                <a:schemeClr val="accent1">
                  <a:alpha val="25000"/>
                </a:schemeClr>
              </a:glow>
              <a:outerShdw blurRad="50800" dist="38100" dir="2700000" algn="tl" rotWithShape="0">
                <a:srgbClr val="000000">
                  <a:alpha val="43000"/>
                </a:srgbClr>
              </a:outerShdw>
            </a:effectLst>
          </p:spPr>
          <p:txBody>
            <a:bodyPr wrap="none" rtlCol="0">
              <a:spAutoFit/>
            </a:bodyPr>
            <a:lstStyle/>
            <a:p>
              <a:r>
                <a:rPr lang="en-US" sz="1200" b="0" dirty="0" smtClean="0">
                  <a:latin typeface="Arial"/>
                  <a:cs typeface="Arial"/>
                </a:rPr>
                <a:t>3.5 dB squeezing</a:t>
              </a:r>
            </a:p>
            <a:p>
              <a:r>
                <a:rPr lang="en-US" sz="1200" b="0" dirty="0" smtClean="0">
                  <a:latin typeface="Arial"/>
                  <a:cs typeface="Arial"/>
                </a:rPr>
                <a:t>(1.5X reduced noise)</a:t>
              </a:r>
              <a:endParaRPr lang="en-US" sz="1200" b="0" dirty="0">
                <a:latin typeface="Arial"/>
                <a:cs typeface="Arial"/>
              </a:endParaRPr>
            </a:p>
          </p:txBody>
        </p:sp>
        <p:sp>
          <p:nvSpPr>
            <p:cNvPr id="12" name="TextBox 11"/>
            <p:cNvSpPr txBox="1"/>
            <p:nvPr/>
          </p:nvSpPr>
          <p:spPr>
            <a:xfrm>
              <a:off x="7315240" y="5147108"/>
              <a:ext cx="1572647" cy="430887"/>
            </a:xfrm>
            <a:prstGeom prst="rect">
              <a:avLst/>
            </a:prstGeom>
            <a:solidFill>
              <a:srgbClr val="E6CDFF"/>
            </a:solidFill>
            <a:effectLst>
              <a:glow rad="101600">
                <a:schemeClr val="accent5">
                  <a:alpha val="75000"/>
                </a:schemeClr>
              </a:glow>
              <a:outerShdw blurRad="50800" dist="38100" dir="2700000" algn="tl" rotWithShape="0">
                <a:srgbClr val="000000">
                  <a:alpha val="43000"/>
                </a:srgbClr>
              </a:outerShdw>
            </a:effectLst>
          </p:spPr>
          <p:txBody>
            <a:bodyPr wrap="none" rtlCol="0">
              <a:spAutoFit/>
            </a:bodyPr>
            <a:lstStyle/>
            <a:p>
              <a:r>
                <a:rPr lang="en-US" sz="1100" b="0" dirty="0" smtClean="0">
                  <a:latin typeface="Arial"/>
                  <a:cs typeface="Arial"/>
                </a:rPr>
                <a:t>2.1 dB squeezing</a:t>
              </a:r>
            </a:p>
            <a:p>
              <a:r>
                <a:rPr lang="en-US" sz="1100" b="0" dirty="0" smtClean="0">
                  <a:latin typeface="Arial"/>
                  <a:cs typeface="Arial"/>
                </a:rPr>
                <a:t>(1.27X reduced noise)</a:t>
              </a:r>
              <a:endParaRPr lang="en-US" sz="1100" b="0" dirty="0">
                <a:latin typeface="Arial"/>
                <a:cs typeface="Arial"/>
              </a:endParaRPr>
            </a:p>
          </p:txBody>
        </p:sp>
        <p:cxnSp>
          <p:nvCxnSpPr>
            <p:cNvPr id="15" name="Straight Arrow Connector 14"/>
            <p:cNvCxnSpPr/>
            <p:nvPr/>
          </p:nvCxnSpPr>
          <p:spPr bwMode="auto">
            <a:xfrm>
              <a:off x="8331094" y="2831112"/>
              <a:ext cx="134682" cy="712020"/>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7" name="Straight Arrow Connector 16"/>
            <p:cNvCxnSpPr/>
            <p:nvPr/>
          </p:nvCxnSpPr>
          <p:spPr bwMode="auto">
            <a:xfrm flipH="1" flipV="1">
              <a:off x="7254651" y="4884420"/>
              <a:ext cx="695726" cy="274651"/>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7" name="TextBox 6"/>
            <p:cNvSpPr txBox="1"/>
            <p:nvPr/>
          </p:nvSpPr>
          <p:spPr>
            <a:xfrm>
              <a:off x="5070355" y="2542907"/>
              <a:ext cx="2080318" cy="369332"/>
            </a:xfrm>
            <a:prstGeom prst="rect">
              <a:avLst/>
            </a:prstGeom>
            <a:solidFill>
              <a:schemeClr val="bg1"/>
            </a:solidFill>
          </p:spPr>
          <p:txBody>
            <a:bodyPr wrap="square" rtlCol="0">
              <a:spAutoFit/>
            </a:bodyPr>
            <a:lstStyle/>
            <a:p>
              <a:r>
                <a:rPr lang="en-US" sz="900" dirty="0" smtClean="0">
                  <a:solidFill>
                    <a:schemeClr val="tx2"/>
                  </a:solidFill>
                  <a:latin typeface="Helvetica"/>
                  <a:cs typeface="Helvetica"/>
                </a:rPr>
                <a:t>Typical noise without squeezing</a:t>
              </a:r>
            </a:p>
            <a:p>
              <a:r>
                <a:rPr lang="en-US" sz="900" dirty="0" smtClean="0">
                  <a:solidFill>
                    <a:schemeClr val="tx2"/>
                  </a:solidFill>
                  <a:latin typeface="Helvetica"/>
                  <a:cs typeface="Helvetica"/>
                </a:rPr>
                <a:t>Squeezing-enhanced sensitivity      </a:t>
              </a:r>
              <a:endParaRPr lang="en-US" sz="900" dirty="0">
                <a:solidFill>
                  <a:schemeClr val="tx2"/>
                </a:solidFill>
                <a:latin typeface="Helvetica"/>
                <a:cs typeface="Helvetica"/>
              </a:endParaRPr>
            </a:p>
          </p:txBody>
        </p:sp>
      </p:grpSp>
      <p:sp>
        <p:nvSpPr>
          <p:cNvPr id="102" name="TextBox 2"/>
          <p:cNvSpPr txBox="1">
            <a:spLocks noChangeArrowheads="1"/>
          </p:cNvSpPr>
          <p:nvPr/>
        </p:nvSpPr>
        <p:spPr bwMode="auto">
          <a:xfrm>
            <a:off x="5635032" y="1228619"/>
            <a:ext cx="2860560" cy="600164"/>
          </a:xfrm>
          <a:prstGeom prst="rect">
            <a:avLst/>
          </a:prstGeom>
          <a:solidFill>
            <a:srgbClr val="618FFD"/>
          </a:solidFill>
          <a:ln w="9525">
            <a:noFill/>
            <a:miter lim="800000"/>
            <a:headEnd/>
            <a:tailEnd/>
          </a:ln>
          <a:extLst/>
        </p:spPr>
        <p:txBody>
          <a:bodyPr wrap="non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sz="1100" b="0" dirty="0">
                <a:solidFill>
                  <a:srgbClr val="000000"/>
                </a:solidFill>
              </a:rPr>
              <a:t>H. P. Yuen, Phys. Rev. A</a:t>
            </a:r>
            <a:r>
              <a:rPr lang="en-US" sz="1100" dirty="0">
                <a:solidFill>
                  <a:srgbClr val="000000"/>
                </a:solidFill>
              </a:rPr>
              <a:t>13</a:t>
            </a:r>
            <a:r>
              <a:rPr lang="en-US" sz="1100" b="0" dirty="0">
                <a:solidFill>
                  <a:srgbClr val="000000"/>
                </a:solidFill>
              </a:rPr>
              <a:t>, 2226 (1976)</a:t>
            </a:r>
          </a:p>
          <a:p>
            <a:r>
              <a:rPr lang="en-US" sz="1100" b="0" dirty="0">
                <a:solidFill>
                  <a:srgbClr val="000000"/>
                </a:solidFill>
              </a:rPr>
              <a:t>C. M. Caves, Phys. Rev. D</a:t>
            </a:r>
            <a:r>
              <a:rPr lang="en-US" sz="1100" dirty="0">
                <a:solidFill>
                  <a:srgbClr val="000000"/>
                </a:solidFill>
              </a:rPr>
              <a:t>26</a:t>
            </a:r>
            <a:r>
              <a:rPr lang="en-US" sz="1100" b="0" dirty="0">
                <a:solidFill>
                  <a:srgbClr val="000000"/>
                </a:solidFill>
              </a:rPr>
              <a:t>, 1817 (1982</a:t>
            </a:r>
            <a:r>
              <a:rPr lang="en-US" sz="1100" b="0" dirty="0" smtClean="0">
                <a:solidFill>
                  <a:srgbClr val="000000"/>
                </a:solidFill>
              </a:rPr>
              <a:t>)</a:t>
            </a:r>
          </a:p>
          <a:p>
            <a:r>
              <a:rPr lang="en-US" sz="1100" b="0" dirty="0">
                <a:solidFill>
                  <a:srgbClr val="000000"/>
                </a:solidFill>
                <a:cs typeface="Times New Roman" charset="0"/>
              </a:rPr>
              <a:t>Wu, Kimble, Hall, Wu, PRL (1986</a:t>
            </a:r>
            <a:r>
              <a:rPr lang="en-US" sz="1100" b="0" dirty="0" smtClean="0">
                <a:solidFill>
                  <a:srgbClr val="000000"/>
                </a:solidFill>
                <a:cs typeface="Times New Roman" charset="0"/>
              </a:rPr>
              <a:t>)</a:t>
            </a:r>
            <a:endParaRPr lang="en-US" sz="1100" b="0" dirty="0">
              <a:solidFill>
                <a:srgbClr val="000000"/>
              </a:solidFill>
              <a:cs typeface="Times New Roman" charset="0"/>
            </a:endParaRPr>
          </a:p>
        </p:txBody>
      </p:sp>
    </p:spTree>
    <p:extLst>
      <p:ext uri="{BB962C8B-B14F-4D97-AF65-F5344CB8AC3E}">
        <p14:creationId xmlns:p14="http://schemas.microsoft.com/office/powerpoint/2010/main" val="15570185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4150" y="-71438"/>
            <a:ext cx="7689850" cy="1143001"/>
          </a:xfrm>
        </p:spPr>
        <p:txBody>
          <a:bodyPr/>
          <a:lstStyle/>
          <a:p>
            <a:r>
              <a:rPr lang="en-US" dirty="0" smtClean="0"/>
              <a:t>The Best of Both Worlds: Frequency </a:t>
            </a:r>
            <a:r>
              <a:rPr lang="en-US" smtClean="0"/>
              <a:t>Dependent Squeezing</a:t>
            </a:r>
            <a:endParaRPr lang="en-US" dirty="0"/>
          </a:p>
        </p:txBody>
      </p:sp>
      <p:sp>
        <p:nvSpPr>
          <p:cNvPr id="3" name="Slide Number Placeholder 2"/>
          <p:cNvSpPr>
            <a:spLocks noGrp="1"/>
          </p:cNvSpPr>
          <p:nvPr>
            <p:ph type="sldNum" sz="quarter" idx="11"/>
          </p:nvPr>
        </p:nvSpPr>
        <p:spPr/>
        <p:txBody>
          <a:bodyPr/>
          <a:lstStyle/>
          <a:p>
            <a:pPr>
              <a:defRPr/>
            </a:pPr>
            <a:fld id="{6C44F27E-7259-A544-87CC-77CCC20BF5BB}" type="slidenum">
              <a:rPr lang="en-US" smtClean="0"/>
              <a:pPr>
                <a:defRPr/>
              </a:pPr>
              <a:t>37</a:t>
            </a:fld>
            <a:endParaRPr lang="en-US"/>
          </a:p>
        </p:txBody>
      </p:sp>
      <p:pic>
        <p:nvPicPr>
          <p:cNvPr id="6" name="Picture 5" descr="SQZtoday.pdf"/>
          <p:cNvPicPr>
            <a:picLocks noChangeAspect="1"/>
          </p:cNvPicPr>
          <p:nvPr/>
        </p:nvPicPr>
        <p:blipFill rotWithShape="1">
          <a:blip r:embed="rId3" cstate="screen">
            <a:extLst>
              <a:ext uri="{28A0092B-C50C-407E-A947-70E740481C1C}">
                <a14:useLocalDpi xmlns:a14="http://schemas.microsoft.com/office/drawing/2010/main"/>
              </a:ext>
            </a:extLst>
          </a:blip>
          <a:srcRect l="9933" t="8474" r="11129" b="5324"/>
          <a:stretch/>
        </p:blipFill>
        <p:spPr>
          <a:xfrm>
            <a:off x="324405" y="2124342"/>
            <a:ext cx="4355503" cy="3675325"/>
          </a:xfrm>
          <a:prstGeom prst="rect">
            <a:avLst/>
          </a:prstGeom>
          <a:noFill/>
        </p:spPr>
      </p:pic>
      <p:pic>
        <p:nvPicPr>
          <p:cNvPr id="7" name="Picture 6" descr="result_aLIGO.pdf"/>
          <p:cNvPicPr>
            <a:picLocks noChangeAspect="1"/>
          </p:cNvPicPr>
          <p:nvPr/>
        </p:nvPicPr>
        <p:blipFill rotWithShape="1">
          <a:blip r:embed="rId4" cstate="screen">
            <a:duotone>
              <a:prstClr val="black"/>
              <a:srgbClr val="FFFFFF">
                <a:tint val="45000"/>
                <a:satMod val="400000"/>
              </a:srgbClr>
            </a:duotone>
            <a:extLst>
              <a:ext uri="{28A0092B-C50C-407E-A947-70E740481C1C}">
                <a14:useLocalDpi xmlns:a14="http://schemas.microsoft.com/office/drawing/2010/main"/>
              </a:ext>
            </a:extLst>
          </a:blip>
          <a:srcRect l="4268" t="17318" r="90067" b="16416"/>
          <a:stretch/>
        </p:blipFill>
        <p:spPr>
          <a:xfrm>
            <a:off x="0" y="2370667"/>
            <a:ext cx="347715" cy="3143250"/>
          </a:xfrm>
          <a:prstGeom prst="rect">
            <a:avLst/>
          </a:prstGeom>
          <a:noFill/>
        </p:spPr>
      </p:pic>
      <p:sp>
        <p:nvSpPr>
          <p:cNvPr id="10" name="Striped Right Arrow 9"/>
          <p:cNvSpPr/>
          <p:nvPr/>
        </p:nvSpPr>
        <p:spPr>
          <a:xfrm rot="5400000">
            <a:off x="3757538" y="3725274"/>
            <a:ext cx="549815" cy="253608"/>
          </a:xfrm>
          <a:prstGeom prst="stripedRightArrow">
            <a:avLst/>
          </a:prstGeom>
          <a:gradFill>
            <a:gsLst>
              <a:gs pos="0">
                <a:schemeClr val="accent6">
                  <a:lumMod val="75000"/>
                  <a:alpha val="20000"/>
                </a:schemeClr>
              </a:gs>
              <a:gs pos="75000">
                <a:schemeClr val="accent6">
                  <a:lumMod val="75000"/>
                  <a:alpha val="50000"/>
                </a:schemeClr>
              </a:gs>
              <a:gs pos="100000">
                <a:schemeClr val="accent6">
                  <a:lumMod val="75000"/>
                </a:schemeClr>
              </a:gs>
            </a:gsLst>
            <a:lin ang="0" scaled="0"/>
          </a:gradFill>
          <a:ln>
            <a:noFill/>
          </a:ln>
          <a:effectLst>
            <a:outerShdw blurRad="228600" dist="38100" dir="5400000" sx="104000" sy="104000" algn="ctr" rotWithShape="0">
              <a:srgbClr val="000000">
                <a:alpha val="8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triped Right Arrow 10"/>
          <p:cNvSpPr/>
          <p:nvPr/>
        </p:nvSpPr>
        <p:spPr>
          <a:xfrm rot="16200000">
            <a:off x="987046" y="3527043"/>
            <a:ext cx="504746" cy="251667"/>
          </a:xfrm>
          <a:prstGeom prst="stripedRightArrow">
            <a:avLst/>
          </a:prstGeom>
          <a:gradFill>
            <a:gsLst>
              <a:gs pos="0">
                <a:schemeClr val="accent6">
                  <a:lumMod val="75000"/>
                  <a:alpha val="20000"/>
                </a:schemeClr>
              </a:gs>
              <a:gs pos="75000">
                <a:schemeClr val="accent6">
                  <a:lumMod val="75000"/>
                  <a:alpha val="50000"/>
                </a:schemeClr>
              </a:gs>
              <a:gs pos="100000">
                <a:schemeClr val="accent6">
                  <a:lumMod val="75000"/>
                </a:schemeClr>
              </a:gs>
            </a:gsLst>
            <a:lin ang="0" scaled="0"/>
          </a:gradFill>
          <a:ln>
            <a:noFill/>
          </a:ln>
          <a:effectLst>
            <a:outerShdw blurRad="228600" dist="38100" dir="5400000" sx="104000" sy="104000" algn="ctr" rotWithShape="0">
              <a:srgbClr val="000000">
                <a:alpha val="8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9639" y="2868083"/>
            <a:ext cx="4568777" cy="2248695"/>
          </a:xfrm>
          <a:prstGeom prst="rect">
            <a:avLst/>
          </a:prstGeom>
        </p:spPr>
      </p:pic>
      <p:grpSp>
        <p:nvGrpSpPr>
          <p:cNvPr id="8" name="Group 7"/>
          <p:cNvGrpSpPr/>
          <p:nvPr/>
        </p:nvGrpSpPr>
        <p:grpSpPr>
          <a:xfrm>
            <a:off x="5041485" y="2129852"/>
            <a:ext cx="3626837" cy="3214731"/>
            <a:chOff x="5411902" y="1209102"/>
            <a:chExt cx="3626837" cy="3214731"/>
          </a:xfrm>
        </p:grpSpPr>
        <p:pic>
          <p:nvPicPr>
            <p:cNvPr id="12" name="Picture 11"/>
            <p:cNvPicPr>
              <a:picLocks noChangeAspect="1"/>
            </p:cNvPicPr>
            <p:nvPr/>
          </p:nvPicPr>
          <p:blipFill rotWithShape="1">
            <a:blip r:embed="rId6" cstate="screen">
              <a:extLst>
                <a:ext uri="{28A0092B-C50C-407E-A947-70E740481C1C}">
                  <a14:useLocalDpi xmlns:a14="http://schemas.microsoft.com/office/drawing/2010/main"/>
                </a:ext>
              </a:extLst>
            </a:blip>
            <a:srcRect b="11916"/>
            <a:stretch/>
          </p:blipFill>
          <p:spPr>
            <a:xfrm>
              <a:off x="5660442" y="1209102"/>
              <a:ext cx="3378297" cy="3214731"/>
            </a:xfrm>
            <a:prstGeom prst="rect">
              <a:avLst/>
            </a:prstGeom>
          </p:spPr>
        </p:pic>
        <p:grpSp>
          <p:nvGrpSpPr>
            <p:cNvPr id="4" name="Group 3"/>
            <p:cNvGrpSpPr/>
            <p:nvPr/>
          </p:nvGrpSpPr>
          <p:grpSpPr>
            <a:xfrm>
              <a:off x="5411902" y="2835630"/>
              <a:ext cx="472530" cy="729443"/>
              <a:chOff x="988067" y="4571297"/>
              <a:chExt cx="472530" cy="729443"/>
            </a:xfrm>
          </p:grpSpPr>
          <p:sp>
            <p:nvSpPr>
              <p:cNvPr id="13" name="Rectangle 12"/>
              <p:cNvSpPr/>
              <p:nvPr/>
            </p:nvSpPr>
            <p:spPr>
              <a:xfrm rot="16200000">
                <a:off x="1304842" y="5158011"/>
                <a:ext cx="248432" cy="37025"/>
              </a:xfrm>
              <a:prstGeom prst="rect">
                <a:avLst/>
              </a:prstGeom>
              <a:solidFill>
                <a:schemeClr val="bg1">
                  <a:lumMod val="85000"/>
                  <a:lumOff val="1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pic>
            <p:nvPicPr>
              <p:cNvPr id="14" name="Picture 13" descr="BU001997.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95136" y="4698344"/>
                <a:ext cx="393999" cy="429005"/>
              </a:xfrm>
              <a:prstGeom prst="rect">
                <a:avLst/>
              </a:prstGeom>
            </p:spPr>
          </p:pic>
          <p:sp>
            <p:nvSpPr>
              <p:cNvPr id="15" name="Bent Arrow 14"/>
              <p:cNvSpPr/>
              <p:nvPr/>
            </p:nvSpPr>
            <p:spPr>
              <a:xfrm rot="16200000">
                <a:off x="1153218" y="4966495"/>
                <a:ext cx="206199" cy="308456"/>
              </a:xfrm>
              <a:prstGeom prst="ben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200">
                  <a:solidFill>
                    <a:schemeClr val="tx1"/>
                  </a:solidFill>
                </a:endParaRPr>
              </a:p>
            </p:txBody>
          </p:sp>
          <p:sp>
            <p:nvSpPr>
              <p:cNvPr id="16" name="Bent Arrow 15"/>
              <p:cNvSpPr/>
              <p:nvPr/>
            </p:nvSpPr>
            <p:spPr>
              <a:xfrm rot="16200000" flipH="1">
                <a:off x="1147200" y="4526188"/>
                <a:ext cx="218237" cy="308456"/>
              </a:xfrm>
              <a:prstGeom prst="ben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200">
                  <a:solidFill>
                    <a:schemeClr val="tx1"/>
                  </a:solidFill>
                </a:endParaRPr>
              </a:p>
            </p:txBody>
          </p:sp>
          <p:sp>
            <p:nvSpPr>
              <p:cNvPr id="17" name="TextBox 16"/>
              <p:cNvSpPr txBox="1"/>
              <p:nvPr/>
            </p:nvSpPr>
            <p:spPr>
              <a:xfrm>
                <a:off x="988067" y="4773627"/>
                <a:ext cx="472530" cy="276999"/>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PLL</a:t>
                </a:r>
                <a:endParaRPr lang="en-US" sz="1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pic>
          <p:nvPicPr>
            <p:cNvPr id="5" name="Picture 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0800000">
              <a:off x="7882960" y="2513167"/>
              <a:ext cx="168213" cy="420533"/>
            </a:xfrm>
            <a:prstGeom prst="rect">
              <a:avLst/>
            </a:prstGeom>
          </p:spPr>
        </p:pic>
        <p:pic>
          <p:nvPicPr>
            <p:cNvPr id="18" name="Picture 1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5400000">
              <a:off x="7476560" y="2189317"/>
              <a:ext cx="168213" cy="420533"/>
            </a:xfrm>
            <a:prstGeom prst="rect">
              <a:avLst/>
            </a:prstGeom>
          </p:spPr>
        </p:pic>
      </p:grpSp>
      <p:pic>
        <p:nvPicPr>
          <p:cNvPr id="19" name="Picture 18" descr="plot.pdf"/>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937006" y="2192287"/>
            <a:ext cx="3906441" cy="3135723"/>
          </a:xfrm>
          <a:prstGeom prst="rect">
            <a:avLst/>
          </a:prstGeom>
        </p:spPr>
      </p:pic>
      <p:sp>
        <p:nvSpPr>
          <p:cNvPr id="22" name="Rectangle 21"/>
          <p:cNvSpPr/>
          <p:nvPr/>
        </p:nvSpPr>
        <p:spPr>
          <a:xfrm>
            <a:off x="5268826" y="5710254"/>
            <a:ext cx="3374253" cy="415498"/>
          </a:xfrm>
          <a:prstGeom prst="rect">
            <a:avLst/>
          </a:prstGeom>
          <a:solidFill>
            <a:schemeClr val="accent2"/>
          </a:solidFill>
          <a:ln>
            <a:noFill/>
          </a:ln>
        </p:spPr>
        <p:txBody>
          <a:bodyPr wrap="square">
            <a:spAutoFit/>
          </a:bodyPr>
          <a:lstStyle/>
          <a:p>
            <a:r>
              <a:rPr lang="en-US" sz="1050" b="0" dirty="0">
                <a:solidFill>
                  <a:schemeClr val="tx2"/>
                </a:solidFill>
              </a:rPr>
              <a:t>Concept: Kimble, Levin, </a:t>
            </a:r>
            <a:r>
              <a:rPr lang="en-US" sz="1050" b="0" dirty="0" err="1">
                <a:solidFill>
                  <a:schemeClr val="tx2"/>
                </a:solidFill>
              </a:rPr>
              <a:t>Matsko</a:t>
            </a:r>
            <a:r>
              <a:rPr lang="en-US" sz="1050" b="0" dirty="0">
                <a:solidFill>
                  <a:schemeClr val="tx2"/>
                </a:solidFill>
              </a:rPr>
              <a:t>, Thorne, </a:t>
            </a:r>
            <a:r>
              <a:rPr lang="en-US" sz="1050" b="0" dirty="0" err="1">
                <a:solidFill>
                  <a:schemeClr val="tx2"/>
                </a:solidFill>
              </a:rPr>
              <a:t>Vyatchanin</a:t>
            </a:r>
            <a:r>
              <a:rPr lang="en-US" sz="1050" b="0" dirty="0">
                <a:solidFill>
                  <a:schemeClr val="tx2"/>
                </a:solidFill>
              </a:rPr>
              <a:t>, Phys. Rev. D (2001)</a:t>
            </a:r>
          </a:p>
        </p:txBody>
      </p:sp>
      <p:sp>
        <p:nvSpPr>
          <p:cNvPr id="20" name="Rectangle 19"/>
          <p:cNvSpPr/>
          <p:nvPr/>
        </p:nvSpPr>
        <p:spPr>
          <a:xfrm>
            <a:off x="5271929" y="5713350"/>
            <a:ext cx="3374253" cy="415498"/>
          </a:xfrm>
          <a:prstGeom prst="rect">
            <a:avLst/>
          </a:prstGeom>
          <a:solidFill>
            <a:schemeClr val="accent2"/>
          </a:solidFill>
          <a:ln>
            <a:noFill/>
          </a:ln>
        </p:spPr>
        <p:txBody>
          <a:bodyPr wrap="square">
            <a:spAutoFit/>
          </a:bodyPr>
          <a:lstStyle/>
          <a:p>
            <a:pPr>
              <a:defRPr/>
            </a:pPr>
            <a:r>
              <a:rPr lang="en-US" sz="1050" b="0" dirty="0" err="1" smtClean="0">
                <a:solidFill>
                  <a:srgbClr val="000000"/>
                </a:solidFill>
                <a:latin typeface="Arial"/>
                <a:cs typeface="Arial"/>
              </a:rPr>
              <a:t>Oelker</a:t>
            </a:r>
            <a:r>
              <a:rPr lang="en-US" sz="1050" b="0" dirty="0" smtClean="0">
                <a:solidFill>
                  <a:srgbClr val="000000"/>
                </a:solidFill>
                <a:latin typeface="Arial"/>
                <a:cs typeface="Arial"/>
              </a:rPr>
              <a:t>, et al., “Audio-band Frequency-dependent </a:t>
            </a:r>
            <a:r>
              <a:rPr lang="en-US" sz="1050" b="0" dirty="0">
                <a:solidFill>
                  <a:srgbClr val="000000"/>
                </a:solidFill>
                <a:latin typeface="Arial"/>
                <a:cs typeface="Arial"/>
              </a:rPr>
              <a:t>Squeezing”, </a:t>
            </a:r>
            <a:r>
              <a:rPr lang="en-US" sz="1050" b="0" dirty="0" smtClean="0">
                <a:solidFill>
                  <a:srgbClr val="000000"/>
                </a:solidFill>
                <a:latin typeface="Arial"/>
                <a:cs typeface="Arial"/>
              </a:rPr>
              <a:t>Phys. Rev. </a:t>
            </a:r>
            <a:r>
              <a:rPr lang="en-US" sz="1050" b="0" dirty="0" err="1" smtClean="0">
                <a:solidFill>
                  <a:srgbClr val="000000"/>
                </a:solidFill>
                <a:latin typeface="Arial"/>
                <a:cs typeface="Arial"/>
              </a:rPr>
              <a:t>Lett</a:t>
            </a:r>
            <a:r>
              <a:rPr lang="en-US" sz="1050" b="0" dirty="0" smtClean="0">
                <a:solidFill>
                  <a:srgbClr val="000000"/>
                </a:solidFill>
                <a:latin typeface="Arial"/>
                <a:cs typeface="Arial"/>
              </a:rPr>
              <a:t>. </a:t>
            </a:r>
            <a:r>
              <a:rPr lang="en-US" sz="1050" dirty="0" smtClean="0">
                <a:solidFill>
                  <a:srgbClr val="000000"/>
                </a:solidFill>
                <a:latin typeface="Arial"/>
                <a:cs typeface="Arial"/>
              </a:rPr>
              <a:t>116</a:t>
            </a:r>
            <a:r>
              <a:rPr lang="en-US" sz="1050" b="0" dirty="0" smtClean="0">
                <a:solidFill>
                  <a:srgbClr val="000000"/>
                </a:solidFill>
                <a:latin typeface="Arial"/>
                <a:cs typeface="Arial"/>
              </a:rPr>
              <a:t>, 041102 (2016).</a:t>
            </a:r>
            <a:endParaRPr lang="en-US" sz="1050" b="0" dirty="0">
              <a:solidFill>
                <a:srgbClr val="000000"/>
              </a:solidFill>
              <a:latin typeface="Arial"/>
              <a:cs typeface="Arial"/>
            </a:endParaRPr>
          </a:p>
        </p:txBody>
      </p:sp>
    </p:spTree>
    <p:extLst>
      <p:ext uri="{BB962C8B-B14F-4D97-AF65-F5344CB8AC3E}">
        <p14:creationId xmlns:p14="http://schemas.microsoft.com/office/powerpoint/2010/main" val="41419284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p:nvPr/>
        </p:nvPicPr>
        <p:blipFill>
          <a:blip r:embed="rId2" cstate="screen">
            <a:extLst>
              <a:ext uri="{28A0092B-C50C-407E-A947-70E740481C1C}">
                <a14:useLocalDpi xmlns:a14="http://schemas.microsoft.com/office/drawing/2010/main"/>
              </a:ext>
            </a:extLst>
          </a:blip>
          <a:stretch>
            <a:fillRect/>
          </a:stretch>
        </p:blipFill>
        <p:spPr>
          <a:xfrm>
            <a:off x="7624970" y="76421"/>
            <a:ext cx="1519443" cy="613328"/>
          </a:xfrm>
          <a:prstGeom prst="rect">
            <a:avLst/>
          </a:prstGeom>
          <a:ln>
            <a:noFill/>
          </a:ln>
        </p:spPr>
      </p:pic>
      <p:sp>
        <p:nvSpPr>
          <p:cNvPr id="40" name="TextShape 1"/>
          <p:cNvSpPr txBox="1"/>
          <p:nvPr/>
        </p:nvSpPr>
        <p:spPr>
          <a:xfrm>
            <a:off x="1448581" y="384065"/>
            <a:ext cx="6155163" cy="593732"/>
          </a:xfrm>
          <a:prstGeom prst="rect">
            <a:avLst/>
          </a:prstGeom>
        </p:spPr>
        <p:txBody>
          <a:bodyPr lIns="81639" tIns="40820" rIns="81639" bIns="40820"/>
          <a:lstStyle/>
          <a:p>
            <a:pPr algn="ctr">
              <a:lnSpc>
                <a:spcPct val="93000"/>
              </a:lnSpc>
            </a:pPr>
            <a:r>
              <a:rPr lang="en-US" sz="3600">
                <a:solidFill>
                  <a:srgbClr val="0000FF"/>
                </a:solidFill>
                <a:latin typeface="Times New Roman"/>
              </a:rPr>
              <a:t>LIGO Scientific Collaboration</a:t>
            </a:r>
            <a:endParaRPr/>
          </a:p>
        </p:txBody>
      </p:sp>
      <p:pic>
        <p:nvPicPr>
          <p:cNvPr id="42" name="Picture 41"/>
          <p:cNvPicPr/>
          <p:nvPr/>
        </p:nvPicPr>
        <p:blipFill>
          <a:blip r:embed="rId3" cstate="screen">
            <a:extLst>
              <a:ext uri="{28A0092B-C50C-407E-A947-70E740481C1C}">
                <a14:useLocalDpi xmlns:a14="http://schemas.microsoft.com/office/drawing/2010/main"/>
              </a:ext>
            </a:extLst>
          </a:blip>
          <a:stretch>
            <a:fillRect/>
          </a:stretch>
        </p:blipFill>
        <p:spPr>
          <a:xfrm>
            <a:off x="32655" y="5391273"/>
            <a:ext cx="1529566" cy="677338"/>
          </a:xfrm>
          <a:prstGeom prst="rect">
            <a:avLst/>
          </a:prstGeom>
          <a:ln>
            <a:noFill/>
          </a:ln>
        </p:spPr>
      </p:pic>
      <p:pic>
        <p:nvPicPr>
          <p:cNvPr id="43" name="Picture 42"/>
          <p:cNvPicPr/>
          <p:nvPr/>
        </p:nvPicPr>
        <p:blipFill>
          <a:blip r:embed="rId4" cstate="screen">
            <a:extLst>
              <a:ext uri="{28A0092B-C50C-407E-A947-70E740481C1C}">
                <a14:useLocalDpi xmlns:a14="http://schemas.microsoft.com/office/drawing/2010/main"/>
              </a:ext>
            </a:extLst>
          </a:blip>
          <a:stretch>
            <a:fillRect/>
          </a:stretch>
        </p:blipFill>
        <p:spPr>
          <a:xfrm>
            <a:off x="3747501" y="2755075"/>
            <a:ext cx="912384" cy="678645"/>
          </a:xfrm>
          <a:prstGeom prst="rect">
            <a:avLst/>
          </a:prstGeom>
          <a:ln>
            <a:noFill/>
          </a:ln>
        </p:spPr>
      </p:pic>
      <p:pic>
        <p:nvPicPr>
          <p:cNvPr id="44" name="Picture 43"/>
          <p:cNvPicPr/>
          <p:nvPr/>
        </p:nvPicPr>
        <p:blipFill>
          <a:blip r:embed="rId5" cstate="screen">
            <a:extLst>
              <a:ext uri="{28A0092B-C50C-407E-A947-70E740481C1C}">
                <a14:useLocalDpi xmlns:a14="http://schemas.microsoft.com/office/drawing/2010/main"/>
              </a:ext>
            </a:extLst>
          </a:blip>
          <a:stretch>
            <a:fillRect/>
          </a:stretch>
        </p:blipFill>
        <p:spPr>
          <a:xfrm>
            <a:off x="5311028" y="912480"/>
            <a:ext cx="2382191" cy="705098"/>
          </a:xfrm>
          <a:prstGeom prst="rect">
            <a:avLst/>
          </a:prstGeom>
          <a:ln>
            <a:noFill/>
          </a:ln>
        </p:spPr>
      </p:pic>
      <p:pic>
        <p:nvPicPr>
          <p:cNvPr id="45" name="Picture 44"/>
          <p:cNvPicPr/>
          <p:nvPr/>
        </p:nvPicPr>
        <p:blipFill>
          <a:blip r:embed="rId6" cstate="screen">
            <a:extLst>
              <a:ext uri="{28A0092B-C50C-407E-A947-70E740481C1C}">
                <a14:useLocalDpi xmlns:a14="http://schemas.microsoft.com/office/drawing/2010/main"/>
              </a:ext>
            </a:extLst>
          </a:blip>
          <a:stretch>
            <a:fillRect/>
          </a:stretch>
        </p:blipFill>
        <p:spPr>
          <a:xfrm>
            <a:off x="7032606" y="1475513"/>
            <a:ext cx="1781337" cy="912480"/>
          </a:xfrm>
          <a:prstGeom prst="rect">
            <a:avLst/>
          </a:prstGeom>
          <a:ln>
            <a:noFill/>
          </a:ln>
        </p:spPr>
      </p:pic>
      <p:pic>
        <p:nvPicPr>
          <p:cNvPr id="46" name="Picture 45"/>
          <p:cNvPicPr/>
          <p:nvPr/>
        </p:nvPicPr>
        <p:blipFill>
          <a:blip r:embed="rId7" cstate="screen">
            <a:extLst>
              <a:ext uri="{28A0092B-C50C-407E-A947-70E740481C1C}">
                <a14:useLocalDpi xmlns:a14="http://schemas.microsoft.com/office/drawing/2010/main"/>
              </a:ext>
            </a:extLst>
          </a:blip>
          <a:stretch>
            <a:fillRect/>
          </a:stretch>
        </p:blipFill>
        <p:spPr>
          <a:xfrm>
            <a:off x="3068928" y="3152203"/>
            <a:ext cx="663552" cy="580669"/>
          </a:xfrm>
          <a:prstGeom prst="rect">
            <a:avLst/>
          </a:prstGeom>
          <a:ln>
            <a:noFill/>
          </a:ln>
        </p:spPr>
      </p:pic>
      <p:pic>
        <p:nvPicPr>
          <p:cNvPr id="47" name="Picture 46"/>
          <p:cNvPicPr/>
          <p:nvPr/>
        </p:nvPicPr>
        <p:blipFill>
          <a:blip r:embed="rId8" cstate="screen">
            <a:extLst>
              <a:ext uri="{28A0092B-C50C-407E-A947-70E740481C1C}">
                <a14:useLocalDpi xmlns:a14="http://schemas.microsoft.com/office/drawing/2010/main"/>
              </a:ext>
            </a:extLst>
          </a:blip>
          <a:stretch>
            <a:fillRect/>
          </a:stretch>
        </p:blipFill>
        <p:spPr>
          <a:xfrm>
            <a:off x="1922733" y="1161338"/>
            <a:ext cx="1866240" cy="263881"/>
          </a:xfrm>
          <a:prstGeom prst="rect">
            <a:avLst/>
          </a:prstGeom>
          <a:ln>
            <a:noFill/>
          </a:ln>
        </p:spPr>
      </p:pic>
      <p:pic>
        <p:nvPicPr>
          <p:cNvPr id="48" name="Picture 47"/>
          <p:cNvPicPr/>
          <p:nvPr/>
        </p:nvPicPr>
        <p:blipFill>
          <a:blip r:embed="rId9" cstate="screen">
            <a:extLst>
              <a:ext uri="{28A0092B-C50C-407E-A947-70E740481C1C}">
                <a14:useLocalDpi xmlns:a14="http://schemas.microsoft.com/office/drawing/2010/main"/>
              </a:ext>
            </a:extLst>
          </a:blip>
          <a:stretch>
            <a:fillRect/>
          </a:stretch>
        </p:blipFill>
        <p:spPr>
          <a:xfrm>
            <a:off x="746496" y="1852066"/>
            <a:ext cx="912384" cy="746574"/>
          </a:xfrm>
          <a:prstGeom prst="rect">
            <a:avLst/>
          </a:prstGeom>
          <a:ln>
            <a:noFill/>
          </a:ln>
        </p:spPr>
      </p:pic>
      <p:pic>
        <p:nvPicPr>
          <p:cNvPr id="49" name="Picture 48"/>
          <p:cNvPicPr/>
          <p:nvPr/>
        </p:nvPicPr>
        <p:blipFill>
          <a:blip r:embed="rId10"/>
          <a:stretch>
            <a:fillRect/>
          </a:stretch>
        </p:blipFill>
        <p:spPr>
          <a:xfrm>
            <a:off x="7165839" y="6070571"/>
            <a:ext cx="1741824" cy="303071"/>
          </a:xfrm>
          <a:prstGeom prst="rect">
            <a:avLst/>
          </a:prstGeom>
          <a:ln>
            <a:noFill/>
          </a:ln>
        </p:spPr>
      </p:pic>
      <p:pic>
        <p:nvPicPr>
          <p:cNvPr id="50" name="Picture 49"/>
          <p:cNvPicPr/>
          <p:nvPr/>
        </p:nvPicPr>
        <p:blipFill>
          <a:blip r:embed="rId11" cstate="screen">
            <a:extLst>
              <a:ext uri="{28A0092B-C50C-407E-A947-70E740481C1C}">
                <a14:useLocalDpi xmlns:a14="http://schemas.microsoft.com/office/drawing/2010/main"/>
              </a:ext>
            </a:extLst>
          </a:blip>
          <a:stretch>
            <a:fillRect/>
          </a:stretch>
        </p:blipFill>
        <p:spPr>
          <a:xfrm>
            <a:off x="1783296" y="5939936"/>
            <a:ext cx="1451520" cy="414764"/>
          </a:xfrm>
          <a:prstGeom prst="rect">
            <a:avLst/>
          </a:prstGeom>
          <a:ln>
            <a:noFill/>
          </a:ln>
        </p:spPr>
      </p:pic>
      <p:pic>
        <p:nvPicPr>
          <p:cNvPr id="51" name="Picture 50"/>
          <p:cNvPicPr/>
          <p:nvPr/>
        </p:nvPicPr>
        <p:blipFill>
          <a:blip r:embed="rId12"/>
          <a:stretch>
            <a:fillRect/>
          </a:stretch>
        </p:blipFill>
        <p:spPr>
          <a:xfrm>
            <a:off x="4467547" y="2651874"/>
            <a:ext cx="570158" cy="647946"/>
          </a:xfrm>
          <a:prstGeom prst="rect">
            <a:avLst/>
          </a:prstGeom>
          <a:ln>
            <a:noFill/>
          </a:ln>
        </p:spPr>
      </p:pic>
      <p:pic>
        <p:nvPicPr>
          <p:cNvPr id="52" name="Picture 51"/>
          <p:cNvPicPr/>
          <p:nvPr/>
        </p:nvPicPr>
        <p:blipFill>
          <a:blip r:embed="rId13" cstate="screen">
            <a:extLst>
              <a:ext uri="{28A0092B-C50C-407E-A947-70E740481C1C}">
                <a14:useLocalDpi xmlns:a14="http://schemas.microsoft.com/office/drawing/2010/main"/>
              </a:ext>
            </a:extLst>
          </a:blip>
          <a:stretch>
            <a:fillRect/>
          </a:stretch>
        </p:blipFill>
        <p:spPr>
          <a:xfrm>
            <a:off x="4769280" y="3733199"/>
            <a:ext cx="1278774" cy="636515"/>
          </a:xfrm>
          <a:prstGeom prst="rect">
            <a:avLst/>
          </a:prstGeom>
          <a:ln>
            <a:noFill/>
          </a:ln>
        </p:spPr>
      </p:pic>
      <p:pic>
        <p:nvPicPr>
          <p:cNvPr id="53" name="Picture 52"/>
          <p:cNvPicPr/>
          <p:nvPr/>
        </p:nvPicPr>
        <p:blipFill>
          <a:blip r:embed="rId14" cstate="screen">
            <a:extLst>
              <a:ext uri="{28A0092B-C50C-407E-A947-70E740481C1C}">
                <a14:useLocalDpi xmlns:a14="http://schemas.microsoft.com/office/drawing/2010/main"/>
              </a:ext>
            </a:extLst>
          </a:blip>
          <a:stretch>
            <a:fillRect/>
          </a:stretch>
        </p:blipFill>
        <p:spPr>
          <a:xfrm>
            <a:off x="5305803" y="6221453"/>
            <a:ext cx="1127908" cy="556175"/>
          </a:xfrm>
          <a:prstGeom prst="rect">
            <a:avLst/>
          </a:prstGeom>
          <a:ln>
            <a:noFill/>
          </a:ln>
        </p:spPr>
      </p:pic>
      <p:pic>
        <p:nvPicPr>
          <p:cNvPr id="54" name="Picture 53"/>
          <p:cNvPicPr/>
          <p:nvPr/>
        </p:nvPicPr>
        <p:blipFill>
          <a:blip r:embed="rId15" cstate="screen">
            <a:extLst>
              <a:ext uri="{28A0092B-C50C-407E-A947-70E740481C1C}">
                <a14:useLocalDpi xmlns:a14="http://schemas.microsoft.com/office/drawing/2010/main"/>
              </a:ext>
            </a:extLst>
          </a:blip>
          <a:stretch>
            <a:fillRect/>
          </a:stretch>
        </p:blipFill>
        <p:spPr>
          <a:xfrm>
            <a:off x="176991" y="6387359"/>
            <a:ext cx="1552424" cy="427827"/>
          </a:xfrm>
          <a:prstGeom prst="rect">
            <a:avLst/>
          </a:prstGeom>
          <a:ln>
            <a:noFill/>
          </a:ln>
        </p:spPr>
      </p:pic>
      <p:pic>
        <p:nvPicPr>
          <p:cNvPr id="55" name="Picture 54"/>
          <p:cNvPicPr/>
          <p:nvPr/>
        </p:nvPicPr>
        <p:blipFill>
          <a:blip r:embed="rId16" cstate="screen">
            <a:extLst>
              <a:ext uri="{28A0092B-C50C-407E-A947-70E740481C1C}">
                <a14:useLocalDpi xmlns:a14="http://schemas.microsoft.com/office/drawing/2010/main"/>
              </a:ext>
            </a:extLst>
          </a:blip>
          <a:stretch>
            <a:fillRect/>
          </a:stretch>
        </p:blipFill>
        <p:spPr>
          <a:xfrm>
            <a:off x="8211456" y="4087217"/>
            <a:ext cx="894097" cy="753106"/>
          </a:xfrm>
          <a:prstGeom prst="rect">
            <a:avLst/>
          </a:prstGeom>
          <a:ln>
            <a:noFill/>
          </a:ln>
        </p:spPr>
      </p:pic>
      <p:pic>
        <p:nvPicPr>
          <p:cNvPr id="56" name="Picture 55"/>
          <p:cNvPicPr/>
          <p:nvPr/>
        </p:nvPicPr>
        <p:blipFill>
          <a:blip r:embed="rId17" cstate="screen">
            <a:extLst>
              <a:ext uri="{28A0092B-C50C-407E-A947-70E740481C1C}">
                <a14:useLocalDpi xmlns:a14="http://schemas.microsoft.com/office/drawing/2010/main"/>
              </a:ext>
            </a:extLst>
          </a:blip>
          <a:stretch>
            <a:fillRect/>
          </a:stretch>
        </p:blipFill>
        <p:spPr>
          <a:xfrm>
            <a:off x="2073600" y="6387358"/>
            <a:ext cx="1907712" cy="414764"/>
          </a:xfrm>
          <a:prstGeom prst="rect">
            <a:avLst/>
          </a:prstGeom>
          <a:ln>
            <a:noFill/>
          </a:ln>
        </p:spPr>
      </p:pic>
      <p:pic>
        <p:nvPicPr>
          <p:cNvPr id="57" name="Picture 56"/>
          <p:cNvPicPr/>
          <p:nvPr/>
        </p:nvPicPr>
        <p:blipFill>
          <a:blip r:embed="rId18"/>
          <a:stretch>
            <a:fillRect/>
          </a:stretch>
        </p:blipFill>
        <p:spPr>
          <a:xfrm>
            <a:off x="6519921" y="6271747"/>
            <a:ext cx="2518363" cy="489552"/>
          </a:xfrm>
          <a:prstGeom prst="rect">
            <a:avLst/>
          </a:prstGeom>
          <a:ln>
            <a:noFill/>
          </a:ln>
        </p:spPr>
      </p:pic>
      <p:pic>
        <p:nvPicPr>
          <p:cNvPr id="58" name="Picture 57"/>
          <p:cNvPicPr/>
          <p:nvPr/>
        </p:nvPicPr>
        <p:blipFill>
          <a:blip r:embed="rId19" cstate="screen">
            <a:extLst>
              <a:ext uri="{28A0092B-C50C-407E-A947-70E740481C1C}">
                <a14:useLocalDpi xmlns:a14="http://schemas.microsoft.com/office/drawing/2010/main"/>
              </a:ext>
            </a:extLst>
          </a:blip>
          <a:stretch>
            <a:fillRect/>
          </a:stretch>
        </p:blipFill>
        <p:spPr>
          <a:xfrm>
            <a:off x="3296534" y="5969982"/>
            <a:ext cx="1400905" cy="414764"/>
          </a:xfrm>
          <a:prstGeom prst="rect">
            <a:avLst/>
          </a:prstGeom>
          <a:ln>
            <a:noFill/>
          </a:ln>
        </p:spPr>
      </p:pic>
      <p:pic>
        <p:nvPicPr>
          <p:cNvPr id="59" name="Picture 58"/>
          <p:cNvPicPr/>
          <p:nvPr/>
        </p:nvPicPr>
        <p:blipFill>
          <a:blip r:embed="rId20" cstate="screen">
            <a:extLst>
              <a:ext uri="{28A0092B-C50C-407E-A947-70E740481C1C}">
                <a14:useLocalDpi xmlns:a14="http://schemas.microsoft.com/office/drawing/2010/main"/>
              </a:ext>
            </a:extLst>
          </a:blip>
          <a:stretch>
            <a:fillRect/>
          </a:stretch>
        </p:blipFill>
        <p:spPr>
          <a:xfrm>
            <a:off x="2289777" y="2115621"/>
            <a:ext cx="712535" cy="787724"/>
          </a:xfrm>
          <a:prstGeom prst="rect">
            <a:avLst/>
          </a:prstGeom>
          <a:ln>
            <a:noFill/>
          </a:ln>
        </p:spPr>
      </p:pic>
      <p:pic>
        <p:nvPicPr>
          <p:cNvPr id="60" name="Picture 59"/>
          <p:cNvPicPr/>
          <p:nvPr/>
        </p:nvPicPr>
        <p:blipFill>
          <a:blip r:embed="rId21" cstate="screen">
            <a:extLst>
              <a:ext uri="{28A0092B-C50C-407E-A947-70E740481C1C}">
                <a14:useLocalDpi xmlns:a14="http://schemas.microsoft.com/office/drawing/2010/main"/>
              </a:ext>
            </a:extLst>
          </a:blip>
          <a:stretch>
            <a:fillRect/>
          </a:stretch>
        </p:blipFill>
        <p:spPr>
          <a:xfrm>
            <a:off x="1741824" y="2149912"/>
            <a:ext cx="465009" cy="587527"/>
          </a:xfrm>
          <a:prstGeom prst="rect">
            <a:avLst/>
          </a:prstGeom>
          <a:ln>
            <a:noFill/>
          </a:ln>
        </p:spPr>
      </p:pic>
      <p:pic>
        <p:nvPicPr>
          <p:cNvPr id="61" name="Picture 60"/>
          <p:cNvPicPr/>
          <p:nvPr/>
        </p:nvPicPr>
        <p:blipFill>
          <a:blip r:embed="rId22" cstate="screen">
            <a:extLst>
              <a:ext uri="{28A0092B-C50C-407E-A947-70E740481C1C}">
                <a14:useLocalDpi xmlns:a14="http://schemas.microsoft.com/office/drawing/2010/main"/>
              </a:ext>
            </a:extLst>
          </a:blip>
          <a:stretch>
            <a:fillRect/>
          </a:stretch>
        </p:blipFill>
        <p:spPr>
          <a:xfrm>
            <a:off x="3232204" y="2073818"/>
            <a:ext cx="663552" cy="438931"/>
          </a:xfrm>
          <a:prstGeom prst="rect">
            <a:avLst/>
          </a:prstGeom>
          <a:ln>
            <a:noFill/>
          </a:ln>
        </p:spPr>
      </p:pic>
      <p:pic>
        <p:nvPicPr>
          <p:cNvPr id="62" name="Picture 61"/>
          <p:cNvPicPr/>
          <p:nvPr/>
        </p:nvPicPr>
        <p:blipFill>
          <a:blip r:embed="rId23" cstate="screen">
            <a:extLst>
              <a:ext uri="{28A0092B-C50C-407E-A947-70E740481C1C}">
                <a14:useLocalDpi xmlns:a14="http://schemas.microsoft.com/office/drawing/2010/main"/>
              </a:ext>
            </a:extLst>
          </a:blip>
          <a:stretch>
            <a:fillRect/>
          </a:stretch>
        </p:blipFill>
        <p:spPr>
          <a:xfrm>
            <a:off x="4144588" y="1945469"/>
            <a:ext cx="580608" cy="663622"/>
          </a:xfrm>
          <a:prstGeom prst="rect">
            <a:avLst/>
          </a:prstGeom>
          <a:ln>
            <a:noFill/>
          </a:ln>
        </p:spPr>
      </p:pic>
      <p:pic>
        <p:nvPicPr>
          <p:cNvPr id="63" name="Picture 62"/>
          <p:cNvPicPr/>
          <p:nvPr/>
        </p:nvPicPr>
        <p:blipFill>
          <a:blip r:embed="rId24" cstate="screen">
            <a:extLst>
              <a:ext uri="{28A0092B-C50C-407E-A947-70E740481C1C}">
                <a14:useLocalDpi xmlns:a14="http://schemas.microsoft.com/office/drawing/2010/main"/>
              </a:ext>
            </a:extLst>
          </a:blip>
          <a:stretch>
            <a:fillRect/>
          </a:stretch>
        </p:blipFill>
        <p:spPr>
          <a:xfrm>
            <a:off x="8313993" y="2796552"/>
            <a:ext cx="829440" cy="746574"/>
          </a:xfrm>
          <a:prstGeom prst="rect">
            <a:avLst/>
          </a:prstGeom>
          <a:ln>
            <a:noFill/>
          </a:ln>
        </p:spPr>
      </p:pic>
      <p:pic>
        <p:nvPicPr>
          <p:cNvPr id="64" name="Picture 63"/>
          <p:cNvPicPr/>
          <p:nvPr/>
        </p:nvPicPr>
        <p:blipFill>
          <a:blip r:embed="rId25" cstate="screen">
            <a:extLst>
              <a:ext uri="{28A0092B-C50C-407E-A947-70E740481C1C}">
                <a14:useLocalDpi xmlns:a14="http://schemas.microsoft.com/office/drawing/2010/main"/>
              </a:ext>
            </a:extLst>
          </a:blip>
          <a:stretch>
            <a:fillRect/>
          </a:stretch>
        </p:blipFill>
        <p:spPr>
          <a:xfrm>
            <a:off x="2985984" y="1510458"/>
            <a:ext cx="995328" cy="435012"/>
          </a:xfrm>
          <a:prstGeom prst="rect">
            <a:avLst/>
          </a:prstGeom>
          <a:ln>
            <a:noFill/>
          </a:ln>
        </p:spPr>
      </p:pic>
      <p:pic>
        <p:nvPicPr>
          <p:cNvPr id="65" name="Picture 64"/>
          <p:cNvPicPr/>
          <p:nvPr/>
        </p:nvPicPr>
        <p:blipFill>
          <a:blip r:embed="rId26" cstate="screen">
            <a:extLst>
              <a:ext uri="{28A0092B-C50C-407E-A947-70E740481C1C}">
                <a14:useLocalDpi xmlns:a14="http://schemas.microsoft.com/office/drawing/2010/main"/>
              </a:ext>
            </a:extLst>
          </a:blip>
          <a:stretch>
            <a:fillRect/>
          </a:stretch>
        </p:blipFill>
        <p:spPr>
          <a:xfrm>
            <a:off x="6933008" y="5570242"/>
            <a:ext cx="2210425" cy="464078"/>
          </a:xfrm>
          <a:prstGeom prst="rect">
            <a:avLst/>
          </a:prstGeom>
          <a:ln>
            <a:noFill/>
          </a:ln>
        </p:spPr>
      </p:pic>
      <p:pic>
        <p:nvPicPr>
          <p:cNvPr id="66" name="Picture 65"/>
          <p:cNvPicPr/>
          <p:nvPr/>
        </p:nvPicPr>
        <p:blipFill>
          <a:blip r:embed="rId27" cstate="screen">
            <a:extLst>
              <a:ext uri="{28A0092B-C50C-407E-A947-70E740481C1C}">
                <a14:useLocalDpi xmlns:a14="http://schemas.microsoft.com/office/drawing/2010/main"/>
              </a:ext>
            </a:extLst>
          </a:blip>
          <a:stretch>
            <a:fillRect/>
          </a:stretch>
        </p:blipFill>
        <p:spPr>
          <a:xfrm>
            <a:off x="2206833" y="3466378"/>
            <a:ext cx="674002" cy="497716"/>
          </a:xfrm>
          <a:prstGeom prst="rect">
            <a:avLst/>
          </a:prstGeom>
          <a:ln>
            <a:noFill/>
          </a:ln>
        </p:spPr>
      </p:pic>
      <p:pic>
        <p:nvPicPr>
          <p:cNvPr id="67" name="Picture 66"/>
          <p:cNvPicPr/>
          <p:nvPr/>
        </p:nvPicPr>
        <p:blipFill>
          <a:blip r:embed="rId28" cstate="screen">
            <a:extLst>
              <a:ext uri="{28A0092B-C50C-407E-A947-70E740481C1C}">
                <a14:useLocalDpi xmlns:a14="http://schemas.microsoft.com/office/drawing/2010/main"/>
              </a:ext>
            </a:extLst>
          </a:blip>
          <a:stretch>
            <a:fillRect/>
          </a:stretch>
        </p:blipFill>
        <p:spPr>
          <a:xfrm>
            <a:off x="4064256" y="1539197"/>
            <a:ext cx="1866240" cy="406272"/>
          </a:xfrm>
          <a:prstGeom prst="rect">
            <a:avLst/>
          </a:prstGeom>
          <a:ln>
            <a:noFill/>
          </a:ln>
        </p:spPr>
      </p:pic>
      <p:pic>
        <p:nvPicPr>
          <p:cNvPr id="68" name="Picture 67"/>
          <p:cNvPicPr/>
          <p:nvPr/>
        </p:nvPicPr>
        <p:blipFill>
          <a:blip r:embed="rId29" cstate="screen">
            <a:extLst>
              <a:ext uri="{28A0092B-C50C-407E-A947-70E740481C1C}">
                <a14:useLocalDpi xmlns:a14="http://schemas.microsoft.com/office/drawing/2010/main"/>
              </a:ext>
            </a:extLst>
          </a:blip>
          <a:stretch>
            <a:fillRect/>
          </a:stretch>
        </p:blipFill>
        <p:spPr>
          <a:xfrm>
            <a:off x="2488320" y="4728304"/>
            <a:ext cx="700452" cy="806993"/>
          </a:xfrm>
          <a:prstGeom prst="rect">
            <a:avLst/>
          </a:prstGeom>
          <a:ln>
            <a:noFill/>
          </a:ln>
        </p:spPr>
      </p:pic>
      <p:pic>
        <p:nvPicPr>
          <p:cNvPr id="69" name="Picture 68"/>
          <p:cNvPicPr/>
          <p:nvPr/>
        </p:nvPicPr>
        <p:blipFill>
          <a:blip r:embed="rId30"/>
          <a:stretch>
            <a:fillRect/>
          </a:stretch>
        </p:blipFill>
        <p:spPr>
          <a:xfrm>
            <a:off x="2073600" y="2936003"/>
            <a:ext cx="829440" cy="414764"/>
          </a:xfrm>
          <a:prstGeom prst="rect">
            <a:avLst/>
          </a:prstGeom>
          <a:ln>
            <a:noFill/>
          </a:ln>
        </p:spPr>
      </p:pic>
      <p:pic>
        <p:nvPicPr>
          <p:cNvPr id="70" name="Picture 69"/>
          <p:cNvPicPr/>
          <p:nvPr/>
        </p:nvPicPr>
        <p:blipFill>
          <a:blip r:embed="rId31" cstate="screen">
            <a:extLst>
              <a:ext uri="{28A0092B-C50C-407E-A947-70E740481C1C}">
                <a14:useLocalDpi xmlns:a14="http://schemas.microsoft.com/office/drawing/2010/main"/>
              </a:ext>
            </a:extLst>
          </a:blip>
          <a:stretch>
            <a:fillRect/>
          </a:stretch>
        </p:blipFill>
        <p:spPr>
          <a:xfrm>
            <a:off x="1741824" y="4727651"/>
            <a:ext cx="675308" cy="663622"/>
          </a:xfrm>
          <a:prstGeom prst="rect">
            <a:avLst/>
          </a:prstGeom>
          <a:ln>
            <a:noFill/>
          </a:ln>
        </p:spPr>
      </p:pic>
      <p:pic>
        <p:nvPicPr>
          <p:cNvPr id="71" name="Picture 70"/>
          <p:cNvPicPr/>
          <p:nvPr/>
        </p:nvPicPr>
        <p:blipFill>
          <a:blip r:embed="rId32" cstate="screen">
            <a:extLst>
              <a:ext uri="{28A0092B-C50C-407E-A947-70E740481C1C}">
                <a14:useLocalDpi xmlns:a14="http://schemas.microsoft.com/office/drawing/2010/main"/>
              </a:ext>
            </a:extLst>
          </a:blip>
          <a:stretch>
            <a:fillRect/>
          </a:stretch>
        </p:blipFill>
        <p:spPr>
          <a:xfrm>
            <a:off x="82944" y="4820075"/>
            <a:ext cx="663552" cy="654804"/>
          </a:xfrm>
          <a:prstGeom prst="rect">
            <a:avLst/>
          </a:prstGeom>
          <a:ln>
            <a:noFill/>
          </a:ln>
        </p:spPr>
      </p:pic>
      <p:pic>
        <p:nvPicPr>
          <p:cNvPr id="72" name="Picture 71"/>
          <p:cNvPicPr/>
          <p:nvPr/>
        </p:nvPicPr>
        <p:blipFill>
          <a:blip r:embed="rId33" cstate="screen">
            <a:extLst>
              <a:ext uri="{28A0092B-C50C-407E-A947-70E740481C1C}">
                <a14:useLocalDpi xmlns:a14="http://schemas.microsoft.com/office/drawing/2010/main"/>
              </a:ext>
            </a:extLst>
          </a:blip>
          <a:stretch>
            <a:fillRect/>
          </a:stretch>
        </p:blipFill>
        <p:spPr>
          <a:xfrm>
            <a:off x="90128" y="4044434"/>
            <a:ext cx="739312" cy="751800"/>
          </a:xfrm>
          <a:prstGeom prst="rect">
            <a:avLst/>
          </a:prstGeom>
          <a:ln>
            <a:noFill/>
          </a:ln>
        </p:spPr>
      </p:pic>
      <p:pic>
        <p:nvPicPr>
          <p:cNvPr id="73" name="Picture 72"/>
          <p:cNvPicPr/>
          <p:nvPr/>
        </p:nvPicPr>
        <p:blipFill>
          <a:blip r:embed="rId34" cstate="screen">
            <a:extLst>
              <a:ext uri="{28A0092B-C50C-407E-A947-70E740481C1C}">
                <a14:useLocalDpi xmlns:a14="http://schemas.microsoft.com/office/drawing/2010/main"/>
              </a:ext>
            </a:extLst>
          </a:blip>
          <a:stretch>
            <a:fillRect/>
          </a:stretch>
        </p:blipFill>
        <p:spPr>
          <a:xfrm>
            <a:off x="5806080" y="2041159"/>
            <a:ext cx="1437805" cy="414764"/>
          </a:xfrm>
          <a:prstGeom prst="rect">
            <a:avLst/>
          </a:prstGeom>
          <a:ln>
            <a:noFill/>
          </a:ln>
        </p:spPr>
      </p:pic>
      <p:pic>
        <p:nvPicPr>
          <p:cNvPr id="74" name="Picture 73"/>
          <p:cNvPicPr/>
          <p:nvPr/>
        </p:nvPicPr>
        <p:blipFill>
          <a:blip r:embed="rId35" cstate="screen">
            <a:extLst>
              <a:ext uri="{28A0092B-C50C-407E-A947-70E740481C1C}">
                <a14:useLocalDpi xmlns:a14="http://schemas.microsoft.com/office/drawing/2010/main"/>
              </a:ext>
            </a:extLst>
          </a:blip>
          <a:stretch>
            <a:fillRect/>
          </a:stretch>
        </p:blipFill>
        <p:spPr>
          <a:xfrm>
            <a:off x="5856369" y="2621828"/>
            <a:ext cx="758905" cy="742655"/>
          </a:xfrm>
          <a:prstGeom prst="rect">
            <a:avLst/>
          </a:prstGeom>
          <a:ln>
            <a:noFill/>
          </a:ln>
        </p:spPr>
      </p:pic>
      <p:pic>
        <p:nvPicPr>
          <p:cNvPr id="75" name="Picture 74"/>
          <p:cNvPicPr/>
          <p:nvPr/>
        </p:nvPicPr>
        <p:blipFill>
          <a:blip r:embed="rId36" cstate="screen">
            <a:extLst>
              <a:ext uri="{28A0092B-C50C-407E-A947-70E740481C1C}">
                <a14:useLocalDpi xmlns:a14="http://schemas.microsoft.com/office/drawing/2010/main"/>
              </a:ext>
            </a:extLst>
          </a:blip>
          <a:stretch>
            <a:fillRect/>
          </a:stretch>
        </p:blipFill>
        <p:spPr>
          <a:xfrm>
            <a:off x="2405376" y="5581672"/>
            <a:ext cx="1568099" cy="307970"/>
          </a:xfrm>
          <a:prstGeom prst="rect">
            <a:avLst/>
          </a:prstGeom>
          <a:ln>
            <a:noFill/>
          </a:ln>
        </p:spPr>
      </p:pic>
      <p:pic>
        <p:nvPicPr>
          <p:cNvPr id="76" name="Picture 75"/>
          <p:cNvPicPr/>
          <p:nvPr/>
        </p:nvPicPr>
        <p:blipFill>
          <a:blip r:embed="rId37" cstate="screen">
            <a:extLst>
              <a:ext uri="{28A0092B-C50C-407E-A947-70E740481C1C}">
                <a14:useLocalDpi xmlns:a14="http://schemas.microsoft.com/office/drawing/2010/main"/>
              </a:ext>
            </a:extLst>
          </a:blip>
          <a:stretch>
            <a:fillRect/>
          </a:stretch>
        </p:blipFill>
        <p:spPr>
          <a:xfrm>
            <a:off x="1034514" y="1105165"/>
            <a:ext cx="674655" cy="608429"/>
          </a:xfrm>
          <a:prstGeom prst="rect">
            <a:avLst/>
          </a:prstGeom>
          <a:ln>
            <a:noFill/>
          </a:ln>
        </p:spPr>
      </p:pic>
      <p:pic>
        <p:nvPicPr>
          <p:cNvPr id="77" name="Picture 76"/>
          <p:cNvPicPr/>
          <p:nvPr/>
        </p:nvPicPr>
        <p:blipFill>
          <a:blip r:embed="rId38" cstate="screen">
            <a:extLst>
              <a:ext uri="{28A0092B-C50C-407E-A947-70E740481C1C}">
                <a14:useLocalDpi xmlns:a14="http://schemas.microsoft.com/office/drawing/2010/main"/>
              </a:ext>
            </a:extLst>
          </a:blip>
          <a:stretch>
            <a:fillRect/>
          </a:stretch>
        </p:blipFill>
        <p:spPr>
          <a:xfrm>
            <a:off x="2985984" y="2571534"/>
            <a:ext cx="748782" cy="479754"/>
          </a:xfrm>
          <a:prstGeom prst="rect">
            <a:avLst/>
          </a:prstGeom>
          <a:ln>
            <a:noFill/>
          </a:ln>
        </p:spPr>
      </p:pic>
      <p:pic>
        <p:nvPicPr>
          <p:cNvPr id="78" name="Picture 77"/>
          <p:cNvPicPr/>
          <p:nvPr/>
        </p:nvPicPr>
        <p:blipFill>
          <a:blip r:embed="rId39" cstate="screen">
            <a:extLst>
              <a:ext uri="{28A0092B-C50C-407E-A947-70E740481C1C}">
                <a14:useLocalDpi xmlns:a14="http://schemas.microsoft.com/office/drawing/2010/main"/>
              </a:ext>
            </a:extLst>
          </a:blip>
          <a:stretch>
            <a:fillRect/>
          </a:stretch>
        </p:blipFill>
        <p:spPr>
          <a:xfrm>
            <a:off x="3018639" y="3848483"/>
            <a:ext cx="829440" cy="663622"/>
          </a:xfrm>
          <a:prstGeom prst="rect">
            <a:avLst/>
          </a:prstGeom>
          <a:ln>
            <a:noFill/>
          </a:ln>
        </p:spPr>
      </p:pic>
      <p:pic>
        <p:nvPicPr>
          <p:cNvPr id="79" name="Picture 78"/>
          <p:cNvPicPr/>
          <p:nvPr/>
        </p:nvPicPr>
        <p:blipFill>
          <a:blip r:embed="rId40" cstate="screen">
            <a:extLst>
              <a:ext uri="{28A0092B-C50C-407E-A947-70E740481C1C}">
                <a14:useLocalDpi xmlns:a14="http://schemas.microsoft.com/office/drawing/2010/main"/>
              </a:ext>
            </a:extLst>
          </a:blip>
          <a:stretch>
            <a:fillRect/>
          </a:stretch>
        </p:blipFill>
        <p:spPr>
          <a:xfrm>
            <a:off x="7553782" y="4105506"/>
            <a:ext cx="557096" cy="537233"/>
          </a:xfrm>
          <a:prstGeom prst="rect">
            <a:avLst/>
          </a:prstGeom>
          <a:ln>
            <a:noFill/>
          </a:ln>
        </p:spPr>
      </p:pic>
      <p:pic>
        <p:nvPicPr>
          <p:cNvPr id="80" name="Picture 79"/>
          <p:cNvPicPr/>
          <p:nvPr/>
        </p:nvPicPr>
        <p:blipFill>
          <a:blip r:embed="rId41" cstate="screen">
            <a:extLst>
              <a:ext uri="{28A0092B-C50C-407E-A947-70E740481C1C}">
                <a14:useLocalDpi xmlns:a14="http://schemas.microsoft.com/office/drawing/2010/main"/>
              </a:ext>
            </a:extLst>
          </a:blip>
          <a:stretch>
            <a:fillRect/>
          </a:stretch>
        </p:blipFill>
        <p:spPr>
          <a:xfrm>
            <a:off x="5020398" y="4512105"/>
            <a:ext cx="1730721" cy="326912"/>
          </a:xfrm>
          <a:prstGeom prst="rect">
            <a:avLst/>
          </a:prstGeom>
          <a:ln>
            <a:noFill/>
          </a:ln>
        </p:spPr>
      </p:pic>
      <p:pic>
        <p:nvPicPr>
          <p:cNvPr id="81" name="Picture 80"/>
          <p:cNvPicPr/>
          <p:nvPr/>
        </p:nvPicPr>
        <p:blipFill>
          <a:blip r:embed="rId42" cstate="screen">
            <a:extLst>
              <a:ext uri="{28A0092B-C50C-407E-A947-70E740481C1C}">
                <a14:useLocalDpi xmlns:a14="http://schemas.microsoft.com/office/drawing/2010/main"/>
              </a:ext>
            </a:extLst>
          </a:blip>
          <a:stretch>
            <a:fillRect/>
          </a:stretch>
        </p:blipFill>
        <p:spPr>
          <a:xfrm>
            <a:off x="4911330" y="4839017"/>
            <a:ext cx="1492992" cy="497716"/>
          </a:xfrm>
          <a:prstGeom prst="rect">
            <a:avLst/>
          </a:prstGeom>
          <a:ln>
            <a:noFill/>
          </a:ln>
        </p:spPr>
      </p:pic>
      <p:pic>
        <p:nvPicPr>
          <p:cNvPr id="82" name="Picture 81"/>
          <p:cNvPicPr/>
          <p:nvPr/>
        </p:nvPicPr>
        <p:blipFill>
          <a:blip r:embed="rId43" cstate="screen">
            <a:extLst>
              <a:ext uri="{28A0092B-C50C-407E-A947-70E740481C1C}">
                <a14:useLocalDpi xmlns:a14="http://schemas.microsoft.com/office/drawing/2010/main"/>
              </a:ext>
            </a:extLst>
          </a:blip>
          <a:stretch>
            <a:fillRect/>
          </a:stretch>
        </p:blipFill>
        <p:spPr>
          <a:xfrm>
            <a:off x="3882040" y="1071200"/>
            <a:ext cx="1584100" cy="500656"/>
          </a:xfrm>
          <a:prstGeom prst="rect">
            <a:avLst/>
          </a:prstGeom>
          <a:ln>
            <a:noFill/>
          </a:ln>
        </p:spPr>
      </p:pic>
      <p:pic>
        <p:nvPicPr>
          <p:cNvPr id="83" name="Picture 82"/>
          <p:cNvPicPr/>
          <p:nvPr/>
        </p:nvPicPr>
        <p:blipFill>
          <a:blip r:embed="rId44" cstate="screen">
            <a:extLst>
              <a:ext uri="{28A0092B-C50C-407E-A947-70E740481C1C}">
                <a14:useLocalDpi xmlns:a14="http://schemas.microsoft.com/office/drawing/2010/main"/>
              </a:ext>
            </a:extLst>
          </a:blip>
          <a:stretch>
            <a:fillRect/>
          </a:stretch>
        </p:blipFill>
        <p:spPr>
          <a:xfrm>
            <a:off x="4561920" y="3326926"/>
            <a:ext cx="559382" cy="405946"/>
          </a:xfrm>
          <a:prstGeom prst="rect">
            <a:avLst/>
          </a:prstGeom>
          <a:ln>
            <a:noFill/>
          </a:ln>
        </p:spPr>
      </p:pic>
      <p:pic>
        <p:nvPicPr>
          <p:cNvPr id="84" name="Picture 83"/>
          <p:cNvPicPr/>
          <p:nvPr/>
        </p:nvPicPr>
        <p:blipFill>
          <a:blip r:embed="rId45" cstate="screen">
            <a:extLst>
              <a:ext uri="{28A0092B-C50C-407E-A947-70E740481C1C}">
                <a14:useLocalDpi xmlns:a14="http://schemas.microsoft.com/office/drawing/2010/main"/>
              </a:ext>
            </a:extLst>
          </a:blip>
          <a:stretch>
            <a:fillRect/>
          </a:stretch>
        </p:blipFill>
        <p:spPr>
          <a:xfrm>
            <a:off x="29716" y="1703470"/>
            <a:ext cx="799724" cy="663622"/>
          </a:xfrm>
          <a:prstGeom prst="rect">
            <a:avLst/>
          </a:prstGeom>
          <a:ln>
            <a:noFill/>
          </a:ln>
        </p:spPr>
      </p:pic>
      <p:pic>
        <p:nvPicPr>
          <p:cNvPr id="85" name="Picture 84"/>
          <p:cNvPicPr/>
          <p:nvPr/>
        </p:nvPicPr>
        <p:blipFill>
          <a:blip r:embed="rId46" cstate="screen">
            <a:extLst>
              <a:ext uri="{28A0092B-C50C-407E-A947-70E740481C1C}">
                <a14:useLocalDpi xmlns:a14="http://schemas.microsoft.com/office/drawing/2010/main"/>
              </a:ext>
            </a:extLst>
          </a:blip>
          <a:stretch>
            <a:fillRect/>
          </a:stretch>
        </p:blipFill>
        <p:spPr>
          <a:xfrm>
            <a:off x="82944" y="1039848"/>
            <a:ext cx="995328" cy="663622"/>
          </a:xfrm>
          <a:prstGeom prst="rect">
            <a:avLst/>
          </a:prstGeom>
          <a:ln>
            <a:noFill/>
          </a:ln>
        </p:spPr>
      </p:pic>
      <p:pic>
        <p:nvPicPr>
          <p:cNvPr id="86" name="Picture 85"/>
          <p:cNvPicPr/>
          <p:nvPr/>
        </p:nvPicPr>
        <p:blipFill>
          <a:blip r:embed="rId47" cstate="screen">
            <a:extLst>
              <a:ext uri="{28A0092B-C50C-407E-A947-70E740481C1C}">
                <a14:useLocalDpi xmlns:a14="http://schemas.microsoft.com/office/drawing/2010/main"/>
              </a:ext>
            </a:extLst>
          </a:blip>
          <a:stretch>
            <a:fillRect/>
          </a:stretch>
        </p:blipFill>
        <p:spPr>
          <a:xfrm>
            <a:off x="6866392" y="3955277"/>
            <a:ext cx="622080" cy="622145"/>
          </a:xfrm>
          <a:prstGeom prst="rect">
            <a:avLst/>
          </a:prstGeom>
          <a:ln>
            <a:noFill/>
          </a:ln>
        </p:spPr>
      </p:pic>
      <p:pic>
        <p:nvPicPr>
          <p:cNvPr id="87" name="Picture 86"/>
          <p:cNvPicPr/>
          <p:nvPr/>
        </p:nvPicPr>
        <p:blipFill>
          <a:blip r:embed="rId48" cstate="screen">
            <a:extLst>
              <a:ext uri="{28A0092B-C50C-407E-A947-70E740481C1C}">
                <a14:useLocalDpi xmlns:a14="http://schemas.microsoft.com/office/drawing/2010/main"/>
              </a:ext>
            </a:extLst>
          </a:blip>
          <a:stretch>
            <a:fillRect/>
          </a:stretch>
        </p:blipFill>
        <p:spPr>
          <a:xfrm>
            <a:off x="59106" y="3250178"/>
            <a:ext cx="521502" cy="648599"/>
          </a:xfrm>
          <a:prstGeom prst="rect">
            <a:avLst/>
          </a:prstGeom>
          <a:ln>
            <a:noFill/>
          </a:ln>
        </p:spPr>
      </p:pic>
      <p:pic>
        <p:nvPicPr>
          <p:cNvPr id="88" name="Picture 87"/>
          <p:cNvPicPr/>
          <p:nvPr/>
        </p:nvPicPr>
        <p:blipFill>
          <a:blip r:embed="rId49" cstate="screen">
            <a:extLst>
              <a:ext uri="{28A0092B-C50C-407E-A947-70E740481C1C}">
                <a14:useLocalDpi xmlns:a14="http://schemas.microsoft.com/office/drawing/2010/main"/>
              </a:ext>
            </a:extLst>
          </a:blip>
          <a:stretch>
            <a:fillRect/>
          </a:stretch>
        </p:blipFill>
        <p:spPr>
          <a:xfrm>
            <a:off x="6875862" y="4622491"/>
            <a:ext cx="555137" cy="575117"/>
          </a:xfrm>
          <a:prstGeom prst="rect">
            <a:avLst/>
          </a:prstGeom>
          <a:ln>
            <a:noFill/>
          </a:ln>
        </p:spPr>
      </p:pic>
      <p:pic>
        <p:nvPicPr>
          <p:cNvPr id="89" name="Picture 88"/>
          <p:cNvPicPr/>
          <p:nvPr/>
        </p:nvPicPr>
        <p:blipFill>
          <a:blip r:embed="rId50" cstate="screen">
            <a:extLst>
              <a:ext uri="{28A0092B-C50C-407E-A947-70E740481C1C}">
                <a14:useLocalDpi xmlns:a14="http://schemas.microsoft.com/office/drawing/2010/main"/>
              </a:ext>
            </a:extLst>
          </a:blip>
          <a:stretch>
            <a:fillRect/>
          </a:stretch>
        </p:blipFill>
        <p:spPr>
          <a:xfrm>
            <a:off x="4846020" y="1945470"/>
            <a:ext cx="912384" cy="709017"/>
          </a:xfrm>
          <a:prstGeom prst="rect">
            <a:avLst/>
          </a:prstGeom>
          <a:ln>
            <a:noFill/>
          </a:ln>
        </p:spPr>
      </p:pic>
      <p:pic>
        <p:nvPicPr>
          <p:cNvPr id="90" name="Picture 89"/>
          <p:cNvPicPr/>
          <p:nvPr/>
        </p:nvPicPr>
        <p:blipFill>
          <a:blip r:embed="rId51" cstate="screen">
            <a:extLst>
              <a:ext uri="{28A0092B-C50C-407E-A947-70E740481C1C}">
                <a14:useLocalDpi xmlns:a14="http://schemas.microsoft.com/office/drawing/2010/main"/>
              </a:ext>
            </a:extLst>
          </a:blip>
          <a:stretch>
            <a:fillRect/>
          </a:stretch>
        </p:blipFill>
        <p:spPr>
          <a:xfrm>
            <a:off x="5988295" y="1576102"/>
            <a:ext cx="1280734" cy="373287"/>
          </a:xfrm>
          <a:prstGeom prst="rect">
            <a:avLst/>
          </a:prstGeom>
          <a:ln>
            <a:noFill/>
          </a:ln>
        </p:spPr>
      </p:pic>
      <p:pic>
        <p:nvPicPr>
          <p:cNvPr id="91" name="Picture 90"/>
          <p:cNvPicPr/>
          <p:nvPr/>
        </p:nvPicPr>
        <p:blipFill>
          <a:blip r:embed="rId52" cstate="screen">
            <a:extLst>
              <a:ext uri="{28A0092B-C50C-407E-A947-70E740481C1C}">
                <a14:useLocalDpi xmlns:a14="http://schemas.microsoft.com/office/drawing/2010/main"/>
              </a:ext>
            </a:extLst>
          </a:blip>
          <a:stretch>
            <a:fillRect/>
          </a:stretch>
        </p:blipFill>
        <p:spPr>
          <a:xfrm>
            <a:off x="937529" y="4316153"/>
            <a:ext cx="1912610" cy="465058"/>
          </a:xfrm>
          <a:prstGeom prst="rect">
            <a:avLst/>
          </a:prstGeom>
          <a:ln>
            <a:noFill/>
          </a:ln>
        </p:spPr>
      </p:pic>
      <p:pic>
        <p:nvPicPr>
          <p:cNvPr id="92" name="Picture 91"/>
          <p:cNvPicPr/>
          <p:nvPr/>
        </p:nvPicPr>
        <p:blipFill>
          <a:blip r:embed="rId53" cstate="screen">
            <a:extLst>
              <a:ext uri="{28A0092B-C50C-407E-A947-70E740481C1C}">
                <a14:useLocalDpi xmlns:a14="http://schemas.microsoft.com/office/drawing/2010/main"/>
              </a:ext>
            </a:extLst>
          </a:blip>
          <a:stretch>
            <a:fillRect/>
          </a:stretch>
        </p:blipFill>
        <p:spPr>
          <a:xfrm>
            <a:off x="97965" y="2601253"/>
            <a:ext cx="1477971" cy="666561"/>
          </a:xfrm>
          <a:prstGeom prst="rect">
            <a:avLst/>
          </a:prstGeom>
          <a:ln>
            <a:noFill/>
          </a:ln>
        </p:spPr>
      </p:pic>
      <p:pic>
        <p:nvPicPr>
          <p:cNvPr id="93" name="Picture 92"/>
          <p:cNvPicPr/>
          <p:nvPr/>
        </p:nvPicPr>
        <p:blipFill>
          <a:blip r:embed="rId54" cstate="screen">
            <a:extLst>
              <a:ext uri="{28A0092B-C50C-407E-A947-70E740481C1C}">
                <a14:useLocalDpi xmlns:a14="http://schemas.microsoft.com/office/drawing/2010/main"/>
              </a:ext>
            </a:extLst>
          </a:blip>
          <a:stretch>
            <a:fillRect/>
          </a:stretch>
        </p:blipFill>
        <p:spPr>
          <a:xfrm>
            <a:off x="4744462" y="5540196"/>
            <a:ext cx="1775459" cy="580669"/>
          </a:xfrm>
          <a:prstGeom prst="rect">
            <a:avLst/>
          </a:prstGeom>
          <a:ln>
            <a:noFill/>
          </a:ln>
        </p:spPr>
      </p:pic>
      <p:pic>
        <p:nvPicPr>
          <p:cNvPr id="94" name="Picture 93"/>
          <p:cNvPicPr/>
          <p:nvPr/>
        </p:nvPicPr>
        <p:blipFill>
          <a:blip r:embed="rId55" cstate="screen">
            <a:extLst>
              <a:ext uri="{28A0092B-C50C-407E-A947-70E740481C1C}">
                <a14:useLocalDpi xmlns:a14="http://schemas.microsoft.com/office/drawing/2010/main"/>
              </a:ext>
            </a:extLst>
          </a:blip>
          <a:stretch>
            <a:fillRect/>
          </a:stretch>
        </p:blipFill>
        <p:spPr>
          <a:xfrm>
            <a:off x="3300126" y="4678010"/>
            <a:ext cx="776539" cy="793276"/>
          </a:xfrm>
          <a:prstGeom prst="rect">
            <a:avLst/>
          </a:prstGeom>
          <a:ln>
            <a:noFill/>
          </a:ln>
        </p:spPr>
      </p:pic>
      <p:pic>
        <p:nvPicPr>
          <p:cNvPr id="95" name="Picture 94"/>
          <p:cNvPicPr/>
          <p:nvPr/>
        </p:nvPicPr>
        <p:blipFill>
          <a:blip r:embed="rId56" cstate="screen">
            <a:extLst>
              <a:ext uri="{28A0092B-C50C-407E-A947-70E740481C1C}">
                <a14:useLocalDpi xmlns:a14="http://schemas.microsoft.com/office/drawing/2010/main"/>
              </a:ext>
            </a:extLst>
          </a:blip>
          <a:stretch>
            <a:fillRect/>
          </a:stretch>
        </p:blipFill>
        <p:spPr>
          <a:xfrm>
            <a:off x="3931023" y="3503936"/>
            <a:ext cx="912384" cy="709017"/>
          </a:xfrm>
          <a:prstGeom prst="rect">
            <a:avLst/>
          </a:prstGeom>
          <a:ln>
            <a:noFill/>
          </a:ln>
        </p:spPr>
      </p:pic>
      <p:pic>
        <p:nvPicPr>
          <p:cNvPr id="96" name="Picture 95"/>
          <p:cNvPicPr/>
          <p:nvPr/>
        </p:nvPicPr>
        <p:blipFill>
          <a:blip r:embed="rId57" cstate="screen">
            <a:extLst>
              <a:ext uri="{28A0092B-C50C-407E-A947-70E740481C1C}">
                <a14:useLocalDpi xmlns:a14="http://schemas.microsoft.com/office/drawing/2010/main"/>
              </a:ext>
            </a:extLst>
          </a:blip>
          <a:stretch>
            <a:fillRect/>
          </a:stretch>
        </p:blipFill>
        <p:spPr>
          <a:xfrm>
            <a:off x="1774479" y="3898777"/>
            <a:ext cx="1254610" cy="633576"/>
          </a:xfrm>
          <a:prstGeom prst="rect">
            <a:avLst/>
          </a:prstGeom>
          <a:ln>
            <a:noFill/>
          </a:ln>
        </p:spPr>
      </p:pic>
      <p:pic>
        <p:nvPicPr>
          <p:cNvPr id="97" name="Picture 96"/>
          <p:cNvPicPr/>
          <p:nvPr/>
        </p:nvPicPr>
        <p:blipFill>
          <a:blip r:embed="rId58" cstate="screen">
            <a:extLst>
              <a:ext uri="{28A0092B-C50C-407E-A947-70E740481C1C}">
                <a14:useLocalDpi xmlns:a14="http://schemas.microsoft.com/office/drawing/2010/main"/>
              </a:ext>
            </a:extLst>
          </a:blip>
          <a:stretch>
            <a:fillRect/>
          </a:stretch>
        </p:blipFill>
        <p:spPr>
          <a:xfrm>
            <a:off x="5167999" y="2737440"/>
            <a:ext cx="605426" cy="706404"/>
          </a:xfrm>
          <a:prstGeom prst="rect">
            <a:avLst/>
          </a:prstGeom>
          <a:ln>
            <a:noFill/>
          </a:ln>
        </p:spPr>
      </p:pic>
      <p:pic>
        <p:nvPicPr>
          <p:cNvPr id="98" name="Picture 97"/>
          <p:cNvPicPr/>
          <p:nvPr/>
        </p:nvPicPr>
        <p:blipFill>
          <a:blip r:embed="rId59" cstate="screen">
            <a:extLst>
              <a:ext uri="{28A0092B-C50C-407E-A947-70E740481C1C}">
                <a14:useLocalDpi xmlns:a14="http://schemas.microsoft.com/office/drawing/2010/main"/>
              </a:ext>
            </a:extLst>
          </a:blip>
          <a:stretch>
            <a:fillRect/>
          </a:stretch>
        </p:blipFill>
        <p:spPr>
          <a:xfrm>
            <a:off x="7403895" y="1010456"/>
            <a:ext cx="1604346" cy="797848"/>
          </a:xfrm>
          <a:prstGeom prst="rect">
            <a:avLst/>
          </a:prstGeom>
          <a:ln>
            <a:noFill/>
          </a:ln>
        </p:spPr>
      </p:pic>
      <p:pic>
        <p:nvPicPr>
          <p:cNvPr id="99" name="Picture 98"/>
          <p:cNvPicPr/>
          <p:nvPr/>
        </p:nvPicPr>
        <p:blipFill>
          <a:blip r:embed="rId60" cstate="screen">
            <a:extLst>
              <a:ext uri="{28A0092B-C50C-407E-A947-70E740481C1C}">
                <a14:useLocalDpi xmlns:a14="http://schemas.microsoft.com/office/drawing/2010/main"/>
              </a:ext>
            </a:extLst>
          </a:blip>
          <a:stretch>
            <a:fillRect/>
          </a:stretch>
        </p:blipFill>
        <p:spPr>
          <a:xfrm>
            <a:off x="8313993" y="2110069"/>
            <a:ext cx="746496" cy="731551"/>
          </a:xfrm>
          <a:prstGeom prst="rect">
            <a:avLst/>
          </a:prstGeom>
          <a:ln>
            <a:noFill/>
          </a:ln>
        </p:spPr>
      </p:pic>
      <p:pic>
        <p:nvPicPr>
          <p:cNvPr id="100" name="Picture 99"/>
          <p:cNvPicPr/>
          <p:nvPr/>
        </p:nvPicPr>
        <p:blipFill>
          <a:blip r:embed="rId61" cstate="screen">
            <a:extLst>
              <a:ext uri="{28A0092B-C50C-407E-A947-70E740481C1C}">
                <a14:useLocalDpi xmlns:a14="http://schemas.microsoft.com/office/drawing/2010/main"/>
              </a:ext>
            </a:extLst>
          </a:blip>
          <a:stretch>
            <a:fillRect/>
          </a:stretch>
        </p:blipFill>
        <p:spPr>
          <a:xfrm>
            <a:off x="1492992" y="5398458"/>
            <a:ext cx="576363" cy="491185"/>
          </a:xfrm>
          <a:prstGeom prst="rect">
            <a:avLst/>
          </a:prstGeom>
          <a:ln>
            <a:noFill/>
          </a:ln>
        </p:spPr>
      </p:pic>
      <p:pic>
        <p:nvPicPr>
          <p:cNvPr id="101" name="Picture 100"/>
          <p:cNvPicPr/>
          <p:nvPr/>
        </p:nvPicPr>
        <p:blipFill>
          <a:blip r:embed="rId62" cstate="screen">
            <a:extLst>
              <a:ext uri="{28A0092B-C50C-407E-A947-70E740481C1C}">
                <a14:useLocalDpi xmlns:a14="http://schemas.microsoft.com/office/drawing/2010/main"/>
              </a:ext>
            </a:extLst>
          </a:blip>
          <a:stretch>
            <a:fillRect/>
          </a:stretch>
        </p:blipFill>
        <p:spPr>
          <a:xfrm>
            <a:off x="794172" y="4792968"/>
            <a:ext cx="987491" cy="551276"/>
          </a:xfrm>
          <a:prstGeom prst="rect">
            <a:avLst/>
          </a:prstGeom>
          <a:ln>
            <a:noFill/>
          </a:ln>
        </p:spPr>
      </p:pic>
      <p:pic>
        <p:nvPicPr>
          <p:cNvPr id="102" name="Picture 101"/>
          <p:cNvPicPr/>
          <p:nvPr/>
        </p:nvPicPr>
        <p:blipFill>
          <a:blip r:embed="rId63" cstate="screen">
            <a:extLst>
              <a:ext uri="{28A0092B-C50C-407E-A947-70E740481C1C}">
                <a14:useLocalDpi xmlns:a14="http://schemas.microsoft.com/office/drawing/2010/main"/>
              </a:ext>
            </a:extLst>
          </a:blip>
          <a:stretch>
            <a:fillRect/>
          </a:stretch>
        </p:blipFill>
        <p:spPr>
          <a:xfrm>
            <a:off x="6019971" y="3397142"/>
            <a:ext cx="1294122" cy="537886"/>
          </a:xfrm>
          <a:prstGeom prst="rect">
            <a:avLst/>
          </a:prstGeom>
          <a:ln>
            <a:noFill/>
          </a:ln>
        </p:spPr>
      </p:pic>
      <p:pic>
        <p:nvPicPr>
          <p:cNvPr id="103" name="Picture 102"/>
          <p:cNvPicPr/>
          <p:nvPr/>
        </p:nvPicPr>
        <p:blipFill>
          <a:blip r:embed="rId64" cstate="screen">
            <a:extLst>
              <a:ext uri="{28A0092B-C50C-407E-A947-70E740481C1C}">
                <a14:useLocalDpi xmlns:a14="http://schemas.microsoft.com/office/drawing/2010/main"/>
              </a:ext>
            </a:extLst>
          </a:blip>
          <a:stretch>
            <a:fillRect/>
          </a:stretch>
        </p:blipFill>
        <p:spPr>
          <a:xfrm>
            <a:off x="7399650" y="2174406"/>
            <a:ext cx="815725" cy="503921"/>
          </a:xfrm>
          <a:prstGeom prst="rect">
            <a:avLst/>
          </a:prstGeom>
          <a:ln>
            <a:noFill/>
          </a:ln>
        </p:spPr>
      </p:pic>
      <p:pic>
        <p:nvPicPr>
          <p:cNvPr id="104" name="Picture 103"/>
          <p:cNvPicPr/>
          <p:nvPr/>
        </p:nvPicPr>
        <p:blipFill>
          <a:blip r:embed="rId65" cstate="screen">
            <a:extLst>
              <a:ext uri="{28A0092B-C50C-407E-A947-70E740481C1C}">
                <a14:useLocalDpi xmlns:a14="http://schemas.microsoft.com/office/drawing/2010/main"/>
              </a:ext>
            </a:extLst>
          </a:blip>
          <a:stretch>
            <a:fillRect/>
          </a:stretch>
        </p:blipFill>
        <p:spPr>
          <a:xfrm>
            <a:off x="626978" y="3110727"/>
            <a:ext cx="1280734" cy="456240"/>
          </a:xfrm>
          <a:prstGeom prst="rect">
            <a:avLst/>
          </a:prstGeom>
          <a:ln>
            <a:noFill/>
          </a:ln>
        </p:spPr>
      </p:pic>
      <p:pic>
        <p:nvPicPr>
          <p:cNvPr id="105" name="Picture 104"/>
          <p:cNvPicPr/>
          <p:nvPr/>
        </p:nvPicPr>
        <p:blipFill>
          <a:blip r:embed="rId66" cstate="screen">
            <a:extLst>
              <a:ext uri="{28A0092B-C50C-407E-A947-70E740481C1C}">
                <a14:useLocalDpi xmlns:a14="http://schemas.microsoft.com/office/drawing/2010/main"/>
              </a:ext>
            </a:extLst>
          </a:blip>
          <a:stretch>
            <a:fillRect/>
          </a:stretch>
        </p:blipFill>
        <p:spPr>
          <a:xfrm>
            <a:off x="6650541" y="2538875"/>
            <a:ext cx="746496" cy="735144"/>
          </a:xfrm>
          <a:prstGeom prst="rect">
            <a:avLst/>
          </a:prstGeom>
          <a:ln>
            <a:noFill/>
          </a:ln>
        </p:spPr>
      </p:pic>
      <p:pic>
        <p:nvPicPr>
          <p:cNvPr id="106" name="Picture 105"/>
          <p:cNvPicPr/>
          <p:nvPr/>
        </p:nvPicPr>
        <p:blipFill>
          <a:blip r:embed="rId67" cstate="screen">
            <a:extLst>
              <a:ext uri="{28A0092B-C50C-407E-A947-70E740481C1C}">
                <a14:useLocalDpi xmlns:a14="http://schemas.microsoft.com/office/drawing/2010/main"/>
              </a:ext>
            </a:extLst>
          </a:blip>
          <a:stretch>
            <a:fillRect/>
          </a:stretch>
        </p:blipFill>
        <p:spPr>
          <a:xfrm>
            <a:off x="7414671" y="2645669"/>
            <a:ext cx="912384" cy="574464"/>
          </a:xfrm>
          <a:prstGeom prst="rect">
            <a:avLst/>
          </a:prstGeom>
          <a:ln>
            <a:noFill/>
          </a:ln>
        </p:spPr>
      </p:pic>
      <p:pic>
        <p:nvPicPr>
          <p:cNvPr id="107" name="Picture 106"/>
          <p:cNvPicPr/>
          <p:nvPr/>
        </p:nvPicPr>
        <p:blipFill>
          <a:blip r:embed="rId68" cstate="screen">
            <a:extLst>
              <a:ext uri="{28A0092B-C50C-407E-A947-70E740481C1C}">
                <a14:useLocalDpi xmlns:a14="http://schemas.microsoft.com/office/drawing/2010/main"/>
              </a:ext>
            </a:extLst>
          </a:blip>
          <a:stretch>
            <a:fillRect/>
          </a:stretch>
        </p:blipFill>
        <p:spPr>
          <a:xfrm>
            <a:off x="748455" y="3721115"/>
            <a:ext cx="1340166" cy="325932"/>
          </a:xfrm>
          <a:prstGeom prst="rect">
            <a:avLst/>
          </a:prstGeom>
          <a:ln>
            <a:noFill/>
          </a:ln>
        </p:spPr>
      </p:pic>
      <p:pic>
        <p:nvPicPr>
          <p:cNvPr id="108" name="Picture 107"/>
          <p:cNvPicPr/>
          <p:nvPr/>
        </p:nvPicPr>
        <p:blipFill>
          <a:blip r:embed="rId69" cstate="screen">
            <a:extLst>
              <a:ext uri="{28A0092B-C50C-407E-A947-70E740481C1C}">
                <a14:useLocalDpi xmlns:a14="http://schemas.microsoft.com/office/drawing/2010/main"/>
              </a:ext>
            </a:extLst>
          </a:blip>
          <a:stretch>
            <a:fillRect/>
          </a:stretch>
        </p:blipFill>
        <p:spPr>
          <a:xfrm>
            <a:off x="497664" y="6005254"/>
            <a:ext cx="847074" cy="382105"/>
          </a:xfrm>
          <a:prstGeom prst="rect">
            <a:avLst/>
          </a:prstGeom>
          <a:ln>
            <a:noFill/>
          </a:ln>
        </p:spPr>
      </p:pic>
      <p:pic>
        <p:nvPicPr>
          <p:cNvPr id="109" name="Picture 108"/>
          <p:cNvPicPr/>
          <p:nvPr/>
        </p:nvPicPr>
        <p:blipFill>
          <a:blip r:embed="rId70" cstate="screen">
            <a:extLst>
              <a:ext uri="{28A0092B-C50C-407E-A947-70E740481C1C}">
                <a14:useLocalDpi xmlns:a14="http://schemas.microsoft.com/office/drawing/2010/main"/>
              </a:ext>
            </a:extLst>
          </a:blip>
          <a:stretch>
            <a:fillRect/>
          </a:stretch>
        </p:blipFill>
        <p:spPr>
          <a:xfrm>
            <a:off x="8312034" y="4896822"/>
            <a:ext cx="685104" cy="661989"/>
          </a:xfrm>
          <a:prstGeom prst="rect">
            <a:avLst/>
          </a:prstGeom>
          <a:ln>
            <a:noFill/>
          </a:ln>
        </p:spPr>
      </p:pic>
      <p:pic>
        <p:nvPicPr>
          <p:cNvPr id="110" name="Picture 109"/>
          <p:cNvPicPr/>
          <p:nvPr/>
        </p:nvPicPr>
        <p:blipFill>
          <a:blip r:embed="rId71"/>
          <a:stretch>
            <a:fillRect/>
          </a:stretch>
        </p:blipFill>
        <p:spPr>
          <a:xfrm>
            <a:off x="7474103" y="4775006"/>
            <a:ext cx="737353" cy="737430"/>
          </a:xfrm>
          <a:prstGeom prst="rect">
            <a:avLst/>
          </a:prstGeom>
          <a:ln>
            <a:noFill/>
          </a:ln>
        </p:spPr>
      </p:pic>
      <p:pic>
        <p:nvPicPr>
          <p:cNvPr id="111" name="Picture 110"/>
          <p:cNvPicPr/>
          <p:nvPr/>
        </p:nvPicPr>
        <p:blipFill>
          <a:blip r:embed="rId72" cstate="screen">
            <a:extLst>
              <a:ext uri="{28A0092B-C50C-407E-A947-70E740481C1C}">
                <a14:useLocalDpi xmlns:a14="http://schemas.microsoft.com/office/drawing/2010/main"/>
              </a:ext>
            </a:extLst>
          </a:blip>
          <a:stretch>
            <a:fillRect/>
          </a:stretch>
        </p:blipFill>
        <p:spPr>
          <a:xfrm>
            <a:off x="4230144" y="5276315"/>
            <a:ext cx="1645165" cy="267147"/>
          </a:xfrm>
          <a:prstGeom prst="rect">
            <a:avLst/>
          </a:prstGeom>
          <a:ln>
            <a:noFill/>
          </a:ln>
        </p:spPr>
      </p:pic>
      <p:pic>
        <p:nvPicPr>
          <p:cNvPr id="112" name="Picture 111"/>
          <p:cNvPicPr/>
          <p:nvPr/>
        </p:nvPicPr>
        <p:blipFill>
          <a:blip r:embed="rId73" cstate="screen">
            <a:extLst>
              <a:ext uri="{28A0092B-C50C-407E-A947-70E740481C1C}">
                <a14:useLocalDpi xmlns:a14="http://schemas.microsoft.com/office/drawing/2010/main"/>
              </a:ext>
            </a:extLst>
          </a:blip>
          <a:stretch>
            <a:fillRect/>
          </a:stretch>
        </p:blipFill>
        <p:spPr>
          <a:xfrm>
            <a:off x="6335746" y="5013740"/>
            <a:ext cx="664205" cy="659703"/>
          </a:xfrm>
          <a:prstGeom prst="rect">
            <a:avLst/>
          </a:prstGeom>
          <a:ln>
            <a:noFill/>
          </a:ln>
        </p:spPr>
      </p:pic>
      <p:pic>
        <p:nvPicPr>
          <p:cNvPr id="113" name="Picture 112"/>
          <p:cNvPicPr/>
          <p:nvPr/>
        </p:nvPicPr>
        <p:blipFill>
          <a:blip r:embed="rId74" cstate="screen">
            <a:extLst>
              <a:ext uri="{28A0092B-C50C-407E-A947-70E740481C1C}">
                <a14:useLocalDpi xmlns:a14="http://schemas.microsoft.com/office/drawing/2010/main"/>
              </a:ext>
            </a:extLst>
          </a:blip>
          <a:stretch>
            <a:fillRect/>
          </a:stretch>
        </p:blipFill>
        <p:spPr>
          <a:xfrm>
            <a:off x="5424015" y="4114650"/>
            <a:ext cx="1363678" cy="364796"/>
          </a:xfrm>
          <a:prstGeom prst="rect">
            <a:avLst/>
          </a:prstGeom>
          <a:ln>
            <a:noFill/>
          </a:ln>
        </p:spPr>
      </p:pic>
      <p:pic>
        <p:nvPicPr>
          <p:cNvPr id="114" name="Picture 113"/>
          <p:cNvPicPr/>
          <p:nvPr/>
        </p:nvPicPr>
        <p:blipFill>
          <a:blip r:embed="rId75" cstate="screen">
            <a:extLst>
              <a:ext uri="{28A0092B-C50C-407E-A947-70E740481C1C}">
                <a14:useLocalDpi xmlns:a14="http://schemas.microsoft.com/office/drawing/2010/main"/>
              </a:ext>
            </a:extLst>
          </a:blip>
          <a:stretch>
            <a:fillRect/>
          </a:stretch>
        </p:blipFill>
        <p:spPr>
          <a:xfrm>
            <a:off x="7630848" y="3617261"/>
            <a:ext cx="1446622" cy="429460"/>
          </a:xfrm>
          <a:prstGeom prst="rect">
            <a:avLst/>
          </a:prstGeom>
          <a:ln>
            <a:noFill/>
          </a:ln>
        </p:spPr>
      </p:pic>
      <p:pic>
        <p:nvPicPr>
          <p:cNvPr id="115" name="Picture 114"/>
          <p:cNvPicPr/>
          <p:nvPr/>
        </p:nvPicPr>
        <p:blipFill>
          <a:blip r:embed="rId76" cstate="screen">
            <a:extLst>
              <a:ext uri="{28A0092B-C50C-407E-A947-70E740481C1C}">
                <a14:useLocalDpi xmlns:a14="http://schemas.microsoft.com/office/drawing/2010/main"/>
              </a:ext>
            </a:extLst>
          </a:blip>
          <a:stretch>
            <a:fillRect/>
          </a:stretch>
        </p:blipFill>
        <p:spPr>
          <a:xfrm>
            <a:off x="7133184" y="3294594"/>
            <a:ext cx="1179176" cy="248532"/>
          </a:xfrm>
          <a:prstGeom prst="rect">
            <a:avLst/>
          </a:prstGeom>
          <a:ln>
            <a:noFill/>
          </a:ln>
        </p:spPr>
      </p:pic>
      <p:pic>
        <p:nvPicPr>
          <p:cNvPr id="116" name="Picture 115"/>
          <p:cNvPicPr/>
          <p:nvPr/>
        </p:nvPicPr>
        <p:blipFill>
          <a:blip r:embed="rId77" cstate="screen">
            <a:extLst>
              <a:ext uri="{28A0092B-C50C-407E-A947-70E740481C1C}">
                <a14:useLocalDpi xmlns:a14="http://schemas.microsoft.com/office/drawing/2010/main"/>
              </a:ext>
            </a:extLst>
          </a:blip>
          <a:stretch>
            <a:fillRect/>
          </a:stretch>
        </p:blipFill>
        <p:spPr>
          <a:xfrm>
            <a:off x="1709169" y="1493149"/>
            <a:ext cx="1114846" cy="541479"/>
          </a:xfrm>
          <a:prstGeom prst="rect">
            <a:avLst/>
          </a:prstGeom>
          <a:ln>
            <a:noFill/>
          </a:ln>
        </p:spPr>
      </p:pic>
      <p:pic>
        <p:nvPicPr>
          <p:cNvPr id="117" name="Picture 116"/>
          <p:cNvPicPr/>
          <p:nvPr/>
        </p:nvPicPr>
        <p:blipFill>
          <a:blip r:embed="rId78" cstate="screen">
            <a:extLst>
              <a:ext uri="{28A0092B-C50C-407E-A947-70E740481C1C}">
                <a14:useLocalDpi xmlns:a14="http://schemas.microsoft.com/office/drawing/2010/main"/>
              </a:ext>
            </a:extLst>
          </a:blip>
          <a:stretch>
            <a:fillRect/>
          </a:stretch>
        </p:blipFill>
        <p:spPr>
          <a:xfrm>
            <a:off x="4109320" y="4313541"/>
            <a:ext cx="842502" cy="846510"/>
          </a:xfrm>
          <a:prstGeom prst="rect">
            <a:avLst/>
          </a:prstGeom>
          <a:ln>
            <a:noFill/>
          </a:ln>
        </p:spPr>
      </p:pic>
      <p:pic>
        <p:nvPicPr>
          <p:cNvPr id="118" name="Picture 117"/>
          <p:cNvPicPr/>
          <p:nvPr/>
        </p:nvPicPr>
        <p:blipFill>
          <a:blip r:embed="rId79" cstate="screen">
            <a:extLst>
              <a:ext uri="{28A0092B-C50C-407E-A947-70E740481C1C}">
                <a14:useLocalDpi xmlns:a14="http://schemas.microsoft.com/office/drawing/2010/main"/>
              </a:ext>
            </a:extLst>
          </a:blip>
          <a:stretch>
            <a:fillRect/>
          </a:stretch>
        </p:blipFill>
        <p:spPr>
          <a:xfrm>
            <a:off x="3931023" y="6171159"/>
            <a:ext cx="1385230" cy="722080"/>
          </a:xfrm>
          <a:prstGeom prst="rect">
            <a:avLst/>
          </a:prstGeom>
          <a:ln>
            <a:noFill/>
          </a:ln>
        </p:spPr>
      </p:pic>
    </p:spTree>
    <p:extLst>
      <p:ext uri="{BB962C8B-B14F-4D97-AF65-F5344CB8AC3E}">
        <p14:creationId xmlns:p14="http://schemas.microsoft.com/office/powerpoint/2010/main" val="374124621"/>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Acknowledgments</a:t>
            </a:r>
            <a:endParaRPr lang="en-US" dirty="0"/>
          </a:p>
        </p:txBody>
      </p:sp>
      <p:sp>
        <p:nvSpPr>
          <p:cNvPr id="62466" name="Content Placeholder 2"/>
          <p:cNvSpPr>
            <a:spLocks noGrp="1"/>
          </p:cNvSpPr>
          <p:nvPr>
            <p:ph idx="1"/>
          </p:nvPr>
        </p:nvSpPr>
        <p:spPr bwMode="auto">
          <a:xfrm>
            <a:off x="484188" y="1312863"/>
            <a:ext cx="8229600"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0" indent="0">
              <a:buFont typeface="Monotype Sorts" charset="0"/>
              <a:buNone/>
            </a:pPr>
            <a:r>
              <a:rPr lang="en-US" dirty="0">
                <a:solidFill>
                  <a:schemeClr val="tx2"/>
                </a:solidFill>
                <a:latin typeface="Helvetica" charset="0"/>
                <a:ea typeface="ＭＳ Ｐゴシック" charset="0"/>
              </a:rPr>
              <a:t>Thanks to:</a:t>
            </a:r>
          </a:p>
          <a:p>
            <a:pPr marL="0" indent="0">
              <a:buFont typeface="Monotype Sorts" charset="0"/>
              <a:buNone/>
            </a:pPr>
            <a:endParaRPr lang="en-US" dirty="0">
              <a:solidFill>
                <a:schemeClr val="tx2"/>
              </a:solidFill>
              <a:latin typeface="Helvetica" charset="0"/>
              <a:ea typeface="ＭＳ Ｐゴシック" charset="0"/>
            </a:endParaRPr>
          </a:p>
          <a:p>
            <a:pPr marL="0" indent="0">
              <a:buNone/>
            </a:pPr>
            <a:r>
              <a:rPr lang="en-US" dirty="0">
                <a:solidFill>
                  <a:schemeClr val="tx2"/>
                </a:solidFill>
                <a:latin typeface="Helvetica" charset="0"/>
                <a:ea typeface="ＭＳ Ｐゴシック" charset="0"/>
                <a:hlinkClick r:id="rId2"/>
              </a:rPr>
              <a:t>ligo.caltech.edu</a:t>
            </a:r>
            <a:endParaRPr lang="en-US" dirty="0">
              <a:solidFill>
                <a:schemeClr val="tx2"/>
              </a:solidFill>
              <a:latin typeface="Helvetica" charset="0"/>
              <a:ea typeface="ＭＳ Ｐゴシック" charset="0"/>
            </a:endParaRPr>
          </a:p>
          <a:p>
            <a:pPr marL="0" indent="0">
              <a:buFont typeface="Monotype Sorts" charset="0"/>
              <a:buNone/>
            </a:pPr>
            <a:endParaRPr lang="en-US" dirty="0">
              <a:solidFill>
                <a:schemeClr val="tx2"/>
              </a:solidFill>
              <a:latin typeface="Helvetica" charset="0"/>
              <a:ea typeface="ＭＳ Ｐゴシック" charset="0"/>
            </a:endParaRPr>
          </a:p>
          <a:p>
            <a:pPr marL="0" indent="0">
              <a:buFont typeface="Monotype Sorts" charset="0"/>
              <a:buNone/>
            </a:pPr>
            <a:endParaRPr lang="en-US" dirty="0">
              <a:solidFill>
                <a:schemeClr val="tx2"/>
              </a:solidFill>
              <a:latin typeface="Helvetica" charset="0"/>
              <a:ea typeface="ＭＳ Ｐゴシック" charset="0"/>
            </a:endParaRPr>
          </a:p>
          <a:p>
            <a:pPr marL="0" indent="0">
              <a:buFont typeface="Monotype Sorts" charset="0"/>
              <a:buNone/>
            </a:pPr>
            <a:r>
              <a:rPr lang="en-US" dirty="0">
                <a:solidFill>
                  <a:schemeClr val="tx2"/>
                </a:solidFill>
                <a:latin typeface="Helvetica" charset="0"/>
                <a:ea typeface="ＭＳ Ｐゴシック" charset="0"/>
              </a:rPr>
              <a:t>					</a:t>
            </a:r>
            <a:endParaRPr lang="en-US" dirty="0" smtClean="0">
              <a:solidFill>
                <a:schemeClr val="tx2"/>
              </a:solidFill>
              <a:latin typeface="Helvetica" charset="0"/>
              <a:ea typeface="ＭＳ Ｐゴシック" charset="0"/>
            </a:endParaRPr>
          </a:p>
          <a:p>
            <a:pPr marL="0" indent="0">
              <a:buFont typeface="Monotype Sorts" charset="0"/>
              <a:buNone/>
            </a:pPr>
            <a:endParaRPr lang="en-US" dirty="0">
              <a:solidFill>
                <a:schemeClr val="tx2"/>
              </a:solidFill>
              <a:latin typeface="Helvetica" charset="0"/>
              <a:ea typeface="ＭＳ Ｐゴシック" charset="0"/>
              <a:hlinkClick r:id="rId3"/>
            </a:endParaRPr>
          </a:p>
          <a:p>
            <a:pPr marL="0" indent="0">
              <a:buFont typeface="Monotype Sorts" charset="0"/>
              <a:buNone/>
            </a:pPr>
            <a:endParaRPr lang="en-US" dirty="0" smtClean="0">
              <a:solidFill>
                <a:schemeClr val="tx2"/>
              </a:solidFill>
              <a:latin typeface="Helvetica" charset="0"/>
              <a:ea typeface="ＭＳ Ｐゴシック" charset="0"/>
              <a:hlinkClick r:id="rId3"/>
            </a:endParaRPr>
          </a:p>
          <a:p>
            <a:pPr marL="0" indent="0">
              <a:buFont typeface="Monotype Sorts" charset="0"/>
              <a:buNone/>
            </a:pPr>
            <a:endParaRPr lang="en-US" dirty="0" smtClean="0">
              <a:solidFill>
                <a:schemeClr val="tx2"/>
              </a:solidFill>
              <a:latin typeface="Helvetica" charset="0"/>
              <a:ea typeface="ＭＳ Ｐゴシック" charset="0"/>
              <a:hlinkClick r:id="rId3"/>
            </a:endParaRPr>
          </a:p>
          <a:p>
            <a:pPr marL="0" indent="0">
              <a:buFont typeface="Monotype Sorts" charset="0"/>
              <a:buNone/>
            </a:pPr>
            <a:endParaRPr lang="en-US" dirty="0">
              <a:solidFill>
                <a:schemeClr val="tx2"/>
              </a:solidFill>
              <a:latin typeface="Helvetica" charset="0"/>
              <a:ea typeface="ＭＳ Ｐゴシック" charset="0"/>
              <a:hlinkClick r:id="rId3"/>
            </a:endParaRPr>
          </a:p>
          <a:p>
            <a:pPr marL="0" indent="0">
              <a:buFont typeface="Monotype Sorts" charset="0"/>
              <a:buNone/>
            </a:pPr>
            <a:r>
              <a:rPr lang="en-US" dirty="0" smtClean="0">
                <a:solidFill>
                  <a:schemeClr val="tx2"/>
                </a:solidFill>
                <a:latin typeface="Helvetica" charset="0"/>
                <a:ea typeface="ＭＳ Ｐゴシック" charset="0"/>
                <a:hlinkClick r:id="rId3"/>
              </a:rPr>
              <a:t>www.ligo.org</a:t>
            </a:r>
            <a:endParaRPr lang="en-US" dirty="0">
              <a:solidFill>
                <a:schemeClr val="tx2"/>
              </a:solidFill>
              <a:latin typeface="Helvetica" charset="0"/>
              <a:ea typeface="ＭＳ Ｐゴシック" charset="0"/>
            </a:endParaRPr>
          </a:p>
          <a:p>
            <a:pPr marL="0" indent="0">
              <a:buFont typeface="Monotype Sorts" charset="0"/>
              <a:buNone/>
            </a:pPr>
            <a:r>
              <a:rPr lang="en-US" dirty="0">
                <a:solidFill>
                  <a:schemeClr val="tx2"/>
                </a:solidFill>
                <a:latin typeface="Helvetica" charset="0"/>
                <a:ea typeface="ＭＳ Ｐゴシック" charset="0"/>
              </a:rPr>
              <a:t>Support: National Science Foundation</a:t>
            </a:r>
          </a:p>
        </p:txBody>
      </p:sp>
      <p:sp>
        <p:nvSpPr>
          <p:cNvPr id="5" name="Slide Number Placeholder 4"/>
          <p:cNvSpPr>
            <a:spLocks noGrp="1"/>
          </p:cNvSpPr>
          <p:nvPr>
            <p:ph type="sldNum" sz="quarter" idx="11"/>
          </p:nvPr>
        </p:nvSpPr>
        <p:spPr>
          <a:xfrm>
            <a:off x="6683375" y="6203950"/>
            <a:ext cx="1905000" cy="457200"/>
          </a:xfrm>
        </p:spPr>
        <p:txBody>
          <a:bodyPr/>
          <a:lstStyle/>
          <a:p>
            <a:pPr>
              <a:defRPr/>
            </a:pPr>
            <a:fld id="{C8D0F269-3A6D-F844-92E8-E20FFA8ACC46}" type="slidenum">
              <a:rPr lang="en-US" smtClean="0"/>
              <a:pPr>
                <a:defRPr/>
              </a:pPr>
              <a:t>39</a:t>
            </a:fld>
            <a:endParaRPr lang="en-US" dirty="0"/>
          </a:p>
        </p:txBody>
      </p:sp>
      <p:pic>
        <p:nvPicPr>
          <p:cNvPr id="62468" name="Picture 6"/>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045558" y="4467320"/>
            <a:ext cx="1526764" cy="1535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25884" y="3086530"/>
            <a:ext cx="7853362"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2"/>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58119" y="4229180"/>
            <a:ext cx="1714500" cy="145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ligo-group010416_bv01.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78455" y="2465143"/>
            <a:ext cx="1717260" cy="1144839"/>
          </a:xfrm>
          <a:prstGeom prst="rect">
            <a:avLst/>
          </a:prstGeom>
        </p:spPr>
      </p:pic>
      <p:pic>
        <p:nvPicPr>
          <p:cNvPr id="8" name="Picture 7" descr="composite_LLO_staff_4k.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72107" y="1137119"/>
            <a:ext cx="1871858" cy="1247905"/>
          </a:xfrm>
          <a:prstGeom prst="rect">
            <a:avLst/>
          </a:prstGeom>
        </p:spPr>
      </p:pic>
      <p:pic>
        <p:nvPicPr>
          <p:cNvPr id="14" name="Picture 13" descr="lho_group_021016.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553010" y="1128202"/>
            <a:ext cx="1900808" cy="1267205"/>
          </a:xfrm>
          <a:prstGeom prst="rect">
            <a:avLst/>
          </a:prstGeom>
        </p:spPr>
      </p:pic>
      <p:sp>
        <p:nvSpPr>
          <p:cNvPr id="9" name="TextBox 8"/>
          <p:cNvSpPr txBox="1"/>
          <p:nvPr/>
        </p:nvSpPr>
        <p:spPr>
          <a:xfrm>
            <a:off x="3021376" y="1120521"/>
            <a:ext cx="1973204" cy="246221"/>
          </a:xfrm>
          <a:prstGeom prst="rect">
            <a:avLst/>
          </a:prstGeom>
          <a:noFill/>
        </p:spPr>
        <p:txBody>
          <a:bodyPr wrap="none" rtlCol="0">
            <a:spAutoFit/>
          </a:bodyPr>
          <a:lstStyle/>
          <a:p>
            <a:r>
              <a:rPr lang="en-US" sz="1000" dirty="0" smtClean="0">
                <a:solidFill>
                  <a:schemeClr val="bg1"/>
                </a:solidFill>
              </a:rPr>
              <a:t>LIGO Livingston Observatory</a:t>
            </a:r>
            <a:endParaRPr lang="en-US" sz="1000" dirty="0">
              <a:solidFill>
                <a:schemeClr val="bg1"/>
              </a:solidFill>
            </a:endParaRPr>
          </a:p>
        </p:txBody>
      </p:sp>
      <p:sp>
        <p:nvSpPr>
          <p:cNvPr id="16" name="TextBox 15"/>
          <p:cNvSpPr txBox="1"/>
          <p:nvPr/>
        </p:nvSpPr>
        <p:spPr>
          <a:xfrm>
            <a:off x="5622408" y="1181618"/>
            <a:ext cx="1816473" cy="246221"/>
          </a:xfrm>
          <a:prstGeom prst="rect">
            <a:avLst/>
          </a:prstGeom>
          <a:noFill/>
        </p:spPr>
        <p:txBody>
          <a:bodyPr wrap="none" rtlCol="0">
            <a:spAutoFit/>
          </a:bodyPr>
          <a:lstStyle/>
          <a:p>
            <a:r>
              <a:rPr lang="en-US" sz="1000" dirty="0" smtClean="0"/>
              <a:t>LIGO Hanford Observatory</a:t>
            </a:r>
            <a:endParaRPr lang="en-US" sz="1000" dirty="0"/>
          </a:p>
        </p:txBody>
      </p:sp>
      <p:sp>
        <p:nvSpPr>
          <p:cNvPr id="17" name="TextBox 16"/>
          <p:cNvSpPr txBox="1"/>
          <p:nvPr/>
        </p:nvSpPr>
        <p:spPr>
          <a:xfrm>
            <a:off x="2841751" y="2393441"/>
            <a:ext cx="997000" cy="246221"/>
          </a:xfrm>
          <a:prstGeom prst="rect">
            <a:avLst/>
          </a:prstGeom>
          <a:noFill/>
        </p:spPr>
        <p:txBody>
          <a:bodyPr wrap="none" rtlCol="0">
            <a:spAutoFit/>
          </a:bodyPr>
          <a:lstStyle/>
          <a:p>
            <a:r>
              <a:rPr lang="en-US" sz="1000" dirty="0" smtClean="0">
                <a:solidFill>
                  <a:schemeClr val="bg1"/>
                </a:solidFill>
              </a:rPr>
              <a:t>LIGO Caltech </a:t>
            </a:r>
            <a:endParaRPr lang="en-US" sz="1000" dirty="0">
              <a:solidFill>
                <a:schemeClr val="bg1"/>
              </a:solidFill>
            </a:endParaRPr>
          </a:p>
        </p:txBody>
      </p:sp>
      <p:sp>
        <p:nvSpPr>
          <p:cNvPr id="18" name="TextBox 17"/>
          <p:cNvSpPr txBox="1"/>
          <p:nvPr/>
        </p:nvSpPr>
        <p:spPr>
          <a:xfrm>
            <a:off x="6098524" y="3375857"/>
            <a:ext cx="754546" cy="246221"/>
          </a:xfrm>
          <a:prstGeom prst="rect">
            <a:avLst/>
          </a:prstGeom>
          <a:noFill/>
        </p:spPr>
        <p:txBody>
          <a:bodyPr wrap="none" rtlCol="0">
            <a:spAutoFit/>
          </a:bodyPr>
          <a:lstStyle/>
          <a:p>
            <a:r>
              <a:rPr lang="en-US" sz="1000" dirty="0" smtClean="0">
                <a:solidFill>
                  <a:srgbClr val="114FFB"/>
                </a:solidFill>
              </a:rPr>
              <a:t>LIGO MIT</a:t>
            </a:r>
            <a:endParaRPr lang="en-US" sz="1000" dirty="0">
              <a:solidFill>
                <a:srgbClr val="114FFB"/>
              </a:solidFill>
            </a:endParaRPr>
          </a:p>
        </p:txBody>
      </p:sp>
      <p:grpSp>
        <p:nvGrpSpPr>
          <p:cNvPr id="19" name="Group 18"/>
          <p:cNvGrpSpPr/>
          <p:nvPr/>
        </p:nvGrpSpPr>
        <p:grpSpPr>
          <a:xfrm>
            <a:off x="3200802" y="4216922"/>
            <a:ext cx="3391399" cy="1593630"/>
            <a:chOff x="3971115" y="4174975"/>
            <a:chExt cx="3391399" cy="1593630"/>
          </a:xfrm>
        </p:grpSpPr>
        <p:grpSp>
          <p:nvGrpSpPr>
            <p:cNvPr id="15" name="Group 14"/>
            <p:cNvGrpSpPr/>
            <p:nvPr/>
          </p:nvGrpSpPr>
          <p:grpSpPr>
            <a:xfrm>
              <a:off x="3971115" y="4174975"/>
              <a:ext cx="3391399" cy="1593630"/>
              <a:chOff x="3273876" y="4008972"/>
              <a:chExt cx="3391399" cy="1593630"/>
            </a:xfrm>
          </p:grpSpPr>
          <p:pic>
            <p:nvPicPr>
              <p:cNvPr id="6" name="Picture 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273876" y="4047184"/>
                <a:ext cx="3179060" cy="1515383"/>
              </a:xfrm>
              <a:prstGeom prst="rect">
                <a:avLst/>
              </a:prstGeom>
            </p:spPr>
          </p:pic>
          <p:sp>
            <p:nvSpPr>
              <p:cNvPr id="13" name="Rectangle 12"/>
              <p:cNvSpPr/>
              <p:nvPr/>
            </p:nvSpPr>
            <p:spPr bwMode="auto">
              <a:xfrm>
                <a:off x="6316655" y="4008972"/>
                <a:ext cx="348620" cy="1593630"/>
              </a:xfrm>
              <a:prstGeom prst="rect">
                <a:avLst/>
              </a:prstGeom>
              <a:solidFill>
                <a:schemeClr val="bg1"/>
              </a:solidFill>
              <a:ln w="12700" cap="flat" cmpd="sng" algn="ctr">
                <a:no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grpSp>
        <p:sp>
          <p:nvSpPr>
            <p:cNvPr id="21" name="TextBox 20"/>
            <p:cNvSpPr txBox="1"/>
            <p:nvPr/>
          </p:nvSpPr>
          <p:spPr>
            <a:xfrm>
              <a:off x="4081512" y="4272272"/>
              <a:ext cx="492443" cy="276999"/>
            </a:xfrm>
            <a:prstGeom prst="rect">
              <a:avLst/>
            </a:prstGeom>
            <a:noFill/>
          </p:spPr>
          <p:txBody>
            <a:bodyPr wrap="none" rtlCol="0">
              <a:spAutoFit/>
            </a:bodyPr>
            <a:lstStyle/>
            <a:p>
              <a:r>
                <a:rPr lang="en-US" sz="1200" dirty="0" smtClean="0">
                  <a:solidFill>
                    <a:srgbClr val="FFFF00"/>
                  </a:solidFill>
                </a:rPr>
                <a:t>LSC</a:t>
              </a:r>
              <a:endParaRPr lang="en-US" sz="1200" dirty="0">
                <a:solidFill>
                  <a:srgbClr val="FFFF00"/>
                </a:solidFill>
              </a:endParaRPr>
            </a:p>
          </p:txBody>
        </p:sp>
      </p:grpSp>
      <p:pic>
        <p:nvPicPr>
          <p:cNvPr id="4" name="Picture 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295799" y="2418912"/>
            <a:ext cx="1491807" cy="1392765"/>
          </a:xfrm>
          <a:prstGeom prst="rect">
            <a:avLst/>
          </a:prstGeom>
        </p:spPr>
      </p:pic>
      <p:sp>
        <p:nvSpPr>
          <p:cNvPr id="22" name="TextBox 21"/>
          <p:cNvSpPr txBox="1"/>
          <p:nvPr/>
        </p:nvSpPr>
        <p:spPr>
          <a:xfrm>
            <a:off x="3287167" y="2988839"/>
            <a:ext cx="997000" cy="246221"/>
          </a:xfrm>
          <a:prstGeom prst="rect">
            <a:avLst/>
          </a:prstGeom>
          <a:noFill/>
        </p:spPr>
        <p:txBody>
          <a:bodyPr wrap="none" rtlCol="0">
            <a:spAutoFit/>
          </a:bodyPr>
          <a:lstStyle/>
          <a:p>
            <a:r>
              <a:rPr lang="en-US" sz="1000" dirty="0" smtClean="0">
                <a:solidFill>
                  <a:schemeClr val="bg1"/>
                </a:solidFill>
              </a:rPr>
              <a:t>LIGO Caltech</a:t>
            </a:r>
            <a:endParaRPr lang="en-US" sz="1000" dirty="0">
              <a:solidFill>
                <a:schemeClr val="bg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Gravitational Waves</a:t>
            </a:r>
            <a:endParaRPr lang="en-US" dirty="0"/>
          </a:p>
        </p:txBody>
      </p:sp>
      <p:sp>
        <p:nvSpPr>
          <p:cNvPr id="4" name="Slide Number Placeholder 3"/>
          <p:cNvSpPr>
            <a:spLocks noGrp="1"/>
          </p:cNvSpPr>
          <p:nvPr>
            <p:ph type="sldNum" sz="quarter" idx="11"/>
          </p:nvPr>
        </p:nvSpPr>
        <p:spPr/>
        <p:txBody>
          <a:bodyPr/>
          <a:lstStyle/>
          <a:p>
            <a:pPr>
              <a:defRPr/>
            </a:pPr>
            <a:fld id="{B3CE687C-79DA-224C-A1BB-1906734BC382}" type="slidenum">
              <a:rPr lang="en-US" smtClean="0"/>
              <a:pPr>
                <a:defRPr/>
              </a:pPr>
              <a:t>4</a:t>
            </a:fld>
            <a:endParaRPr lang="en-US"/>
          </a:p>
        </p:txBody>
      </p:sp>
      <p:sp>
        <p:nvSpPr>
          <p:cNvPr id="11" name="TextBox 10"/>
          <p:cNvSpPr txBox="1"/>
          <p:nvPr/>
        </p:nvSpPr>
        <p:spPr>
          <a:xfrm>
            <a:off x="460604" y="1404530"/>
            <a:ext cx="6415692" cy="369332"/>
          </a:xfrm>
          <a:prstGeom prst="rect">
            <a:avLst/>
          </a:prstGeom>
          <a:noFill/>
          <a:effectLst>
            <a:outerShdw blurRad="50800" dist="38100" dir="2700000" algn="tl" rotWithShape="0">
              <a:srgbClr val="000000">
                <a:alpha val="30000"/>
              </a:srgbClr>
            </a:outerShdw>
          </a:effectLst>
        </p:spPr>
        <p:txBody>
          <a:bodyPr wrap="square">
            <a:spAutoFit/>
          </a:bodyPr>
          <a:lstStyle/>
          <a:p>
            <a:pPr>
              <a:defRPr/>
            </a:pPr>
            <a:r>
              <a:rPr lang="en-US" sz="1800" dirty="0" smtClean="0">
                <a:solidFill>
                  <a:schemeClr val="tx2"/>
                </a:solidFill>
              </a:rPr>
              <a:t>Solution for an outward propagating wave in z-direction: </a:t>
            </a:r>
            <a:endParaRPr lang="en-US" sz="1800" dirty="0">
              <a:solidFill>
                <a:schemeClr val="tx2"/>
              </a:solidFill>
            </a:endParaRPr>
          </a:p>
        </p:txBody>
      </p:sp>
      <p:grpSp>
        <p:nvGrpSpPr>
          <p:cNvPr id="7" name="Group 6"/>
          <p:cNvGrpSpPr/>
          <p:nvPr/>
        </p:nvGrpSpPr>
        <p:grpSpPr>
          <a:xfrm>
            <a:off x="473915" y="1921437"/>
            <a:ext cx="5438229" cy="730216"/>
            <a:chOff x="1236519" y="1579990"/>
            <a:chExt cx="5438229" cy="730216"/>
          </a:xfrm>
        </p:grpSpPr>
        <p:graphicFrame>
          <p:nvGraphicFramePr>
            <p:cNvPr id="26629" name="Object 11"/>
            <p:cNvGraphicFramePr>
              <a:graphicFrameLocks noChangeAspect="1"/>
            </p:cNvGraphicFramePr>
            <p:nvPr>
              <p:extLst>
                <p:ext uri="{D42A27DB-BD31-4B8C-83A1-F6EECF244321}">
                  <p14:modId xmlns:p14="http://schemas.microsoft.com/office/powerpoint/2010/main" val="4211151007"/>
                </p:ext>
              </p:extLst>
            </p:nvPr>
          </p:nvGraphicFramePr>
          <p:xfrm>
            <a:off x="1352014" y="1713916"/>
            <a:ext cx="5272042" cy="501720"/>
          </p:xfrm>
          <a:graphic>
            <a:graphicData uri="http://schemas.openxmlformats.org/presentationml/2006/ole">
              <mc:AlternateContent xmlns:mc="http://schemas.openxmlformats.org/markup-compatibility/2006">
                <mc:Choice xmlns:v="urn:schemas-microsoft-com:vml" Requires="v">
                  <p:oleObj spid="_x0000_s27434" name="Equation" r:id="rId3" imgW="2667000" imgH="254000" progId="Equation.3">
                    <p:embed/>
                  </p:oleObj>
                </mc:Choice>
                <mc:Fallback>
                  <p:oleObj name="Equation" r:id="rId3" imgW="2667000" imgH="254000" progId="Equation.3">
                    <p:embed/>
                    <p:pic>
                      <p:nvPicPr>
                        <p:cNvPr id="0" name="Object 11"/>
                        <p:cNvPicPr>
                          <a:picLocks noChangeAspect="1" noChangeArrowheads="1"/>
                        </p:cNvPicPr>
                        <p:nvPr/>
                      </p:nvPicPr>
                      <p:blipFill>
                        <a:blip r:embed="rId4"/>
                        <a:srcRect/>
                        <a:stretch>
                          <a:fillRect/>
                        </a:stretch>
                      </p:blipFill>
                      <p:spPr bwMode="auto">
                        <a:xfrm>
                          <a:off x="1352014" y="1713916"/>
                          <a:ext cx="5272042" cy="501720"/>
                        </a:xfrm>
                        <a:prstGeom prst="rect">
                          <a:avLst/>
                        </a:prstGeom>
                        <a:noFill/>
                        <a:ln>
                          <a:noFill/>
                        </a:ln>
                      </p:spPr>
                    </p:pic>
                  </p:oleObj>
                </mc:Fallback>
              </mc:AlternateContent>
            </a:graphicData>
          </a:graphic>
        </p:graphicFrame>
        <p:sp>
          <p:nvSpPr>
            <p:cNvPr id="12" name="Rectangle 11"/>
            <p:cNvSpPr/>
            <p:nvPr/>
          </p:nvSpPr>
          <p:spPr bwMode="auto">
            <a:xfrm>
              <a:off x="1236519" y="1579990"/>
              <a:ext cx="5438229" cy="730216"/>
            </a:xfrm>
            <a:prstGeom prst="rect">
              <a:avLst/>
            </a:prstGeom>
            <a:noFill/>
            <a:ln w="57150" cap="flat" cmpd="sng" algn="ctr">
              <a:solidFill>
                <a:srgbClr val="000000"/>
              </a:solidFill>
              <a:prstDash val="solid"/>
              <a:round/>
              <a:headEnd type="none" w="sm" len="sm"/>
              <a:tailEnd type="none" w="sm" len="sm"/>
            </a:ln>
            <a:effectLst>
              <a:outerShdw blurRad="50800" dist="38100" dir="2700000" algn="tl" rotWithShape="0">
                <a:srgbClr val="000000">
                  <a:alpha val="43000"/>
                </a:srgbClr>
              </a:outerShdw>
            </a:effectLst>
            <a:extLst/>
          </p:spPr>
          <p:txBody>
            <a:bodyPr/>
            <a:lstStyle/>
            <a:p>
              <a:pPr>
                <a:defRPr/>
              </a:pPr>
              <a:endParaRPr lang="en-US"/>
            </a:p>
          </p:txBody>
        </p:sp>
      </p:grpSp>
      <p:pic>
        <p:nvPicPr>
          <p:cNvPr id="15" name="Picture 6" descr="gw"/>
          <p:cNvPicPr>
            <a:picLocks noChangeAspect="1" noChangeArrowheads="1" noCrop="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37662" y="3771080"/>
            <a:ext cx="2740728" cy="2740727"/>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9"/>
          <p:cNvSpPr txBox="1">
            <a:spLocks noChangeArrowheads="1"/>
          </p:cNvSpPr>
          <p:nvPr/>
        </p:nvSpPr>
        <p:spPr bwMode="auto">
          <a:xfrm>
            <a:off x="1273510" y="4096322"/>
            <a:ext cx="502863" cy="46166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b="0" i="1" dirty="0" smtClean="0">
                <a:solidFill>
                  <a:schemeClr val="tx2"/>
                </a:solidFill>
              </a:rPr>
              <a:t>h</a:t>
            </a:r>
            <a:r>
              <a:rPr lang="en-US" sz="2400" b="0" baseline="-25000" dirty="0" smtClean="0">
                <a:solidFill>
                  <a:schemeClr val="tx2"/>
                </a:solidFill>
              </a:rPr>
              <a:t>+</a:t>
            </a:r>
            <a:endParaRPr lang="en-US" sz="2400" b="0" dirty="0">
              <a:solidFill>
                <a:schemeClr val="tx2"/>
              </a:solidFill>
            </a:endParaRPr>
          </a:p>
        </p:txBody>
      </p:sp>
      <p:grpSp>
        <p:nvGrpSpPr>
          <p:cNvPr id="6" name="Group 5"/>
          <p:cNvGrpSpPr/>
          <p:nvPr/>
        </p:nvGrpSpPr>
        <p:grpSpPr>
          <a:xfrm>
            <a:off x="1145112" y="3003334"/>
            <a:ext cx="3930598" cy="547430"/>
            <a:chOff x="4854975" y="4297363"/>
            <a:chExt cx="3930598" cy="547430"/>
          </a:xfrm>
        </p:grpSpPr>
        <p:sp>
          <p:nvSpPr>
            <p:cNvPr id="17" name="Rectangle 10"/>
            <p:cNvSpPr>
              <a:spLocks noChangeArrowheads="1"/>
            </p:cNvSpPr>
            <p:nvPr/>
          </p:nvSpPr>
          <p:spPr bwMode="auto">
            <a:xfrm>
              <a:off x="4873625" y="4297363"/>
              <a:ext cx="3903207" cy="523220"/>
            </a:xfrm>
            <a:prstGeom prst="rect">
              <a:avLst/>
            </a:prstGeom>
            <a:noFill/>
            <a:ln w="57150" cmpd="sng">
              <a:noFill/>
              <a:miter lim="800000"/>
              <a:headEnd type="none" w="sm" len="sm"/>
              <a:tailEnd type="none" w="sm" len="sm"/>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spAutoFit/>
            </a:bodyPr>
            <a:lstStyle/>
            <a:p>
              <a:r>
                <a:rPr lang="en-US" sz="2000" dirty="0" smtClean="0">
                  <a:solidFill>
                    <a:srgbClr val="FF0000"/>
                  </a:solidFill>
                  <a:latin typeface="Helvetica" charset="0"/>
                </a:rPr>
                <a:t>Physically, </a:t>
              </a:r>
              <a:r>
                <a:rPr lang="en-US" sz="2000" i="1" dirty="0" smtClean="0">
                  <a:solidFill>
                    <a:srgbClr val="FF0000"/>
                  </a:solidFill>
                  <a:latin typeface="Helvetica" charset="0"/>
                </a:rPr>
                <a:t>h </a:t>
              </a:r>
              <a:r>
                <a:rPr lang="en-US" sz="2000" dirty="0">
                  <a:solidFill>
                    <a:srgbClr val="FF0000"/>
                  </a:solidFill>
                  <a:latin typeface="Helvetica" charset="0"/>
                </a:rPr>
                <a:t>is a </a:t>
              </a:r>
              <a:r>
                <a:rPr lang="en-US" sz="2000" i="1" dirty="0">
                  <a:solidFill>
                    <a:srgbClr val="FF0000"/>
                  </a:solidFill>
                  <a:latin typeface="Helvetica" charset="0"/>
                </a:rPr>
                <a:t>strain</a:t>
              </a:r>
              <a:r>
                <a:rPr lang="en-US" sz="2000" dirty="0">
                  <a:solidFill>
                    <a:srgbClr val="FF0000"/>
                  </a:solidFill>
                  <a:latin typeface="Helvetica" charset="0"/>
                </a:rPr>
                <a:t>: </a:t>
              </a:r>
              <a:r>
                <a:rPr lang="en-US" sz="2800" dirty="0">
                  <a:solidFill>
                    <a:srgbClr val="FF0000"/>
                  </a:solidFill>
                  <a:latin typeface="Symbol" charset="0"/>
                </a:rPr>
                <a:t>D</a:t>
              </a:r>
              <a:r>
                <a:rPr lang="en-US" sz="2800" dirty="0">
                  <a:solidFill>
                    <a:srgbClr val="FF0000"/>
                  </a:solidFill>
                  <a:latin typeface="Helvetica" charset="0"/>
                </a:rPr>
                <a:t>L/L</a:t>
              </a:r>
            </a:p>
          </p:txBody>
        </p:sp>
        <p:sp>
          <p:nvSpPr>
            <p:cNvPr id="18" name="Rectangle 17"/>
            <p:cNvSpPr/>
            <p:nvPr/>
          </p:nvSpPr>
          <p:spPr bwMode="auto">
            <a:xfrm>
              <a:off x="4854975" y="4321031"/>
              <a:ext cx="3930598" cy="523762"/>
            </a:xfrm>
            <a:prstGeom prst="rect">
              <a:avLst/>
            </a:prstGeom>
            <a:noFill/>
            <a:ln w="57150" cap="flat" cmpd="sng" algn="ctr">
              <a:solidFill>
                <a:srgbClr val="000000"/>
              </a:solidFill>
              <a:prstDash val="solid"/>
              <a:round/>
              <a:headEnd type="none" w="sm" len="sm"/>
              <a:tailEnd type="none" w="sm" len="sm"/>
            </a:ln>
            <a:effectLst>
              <a:outerShdw blurRad="50800" dist="38100" dir="2700000" algn="tl" rotWithShape="0">
                <a:srgbClr val="000000">
                  <a:alpha val="43000"/>
                </a:srgbClr>
              </a:outerShdw>
            </a:effectLst>
            <a:extLst/>
          </p:spPr>
          <p:txBody>
            <a:bodyPr/>
            <a:lstStyle/>
            <a:p>
              <a:pPr>
                <a:defRPr/>
              </a:pPr>
              <a:endParaRPr lang="en-US"/>
            </a:p>
          </p:txBody>
        </p:sp>
      </p:grpSp>
      <p:pic>
        <p:nvPicPr>
          <p:cNvPr id="20" name="Picture 7" descr="GWx"/>
          <p:cNvPicPr>
            <a:picLocks noChangeAspect="1" noChangeArrowheads="1" noCrop="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13259" y="3705612"/>
            <a:ext cx="2734327" cy="2734327"/>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9"/>
          <p:cNvSpPr txBox="1">
            <a:spLocks noChangeArrowheads="1"/>
          </p:cNvSpPr>
          <p:nvPr/>
        </p:nvSpPr>
        <p:spPr bwMode="auto">
          <a:xfrm>
            <a:off x="4520075" y="4154153"/>
            <a:ext cx="485631" cy="46166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b="0" i="1" dirty="0" err="1" smtClean="0">
                <a:solidFill>
                  <a:schemeClr val="tx2"/>
                </a:solidFill>
              </a:rPr>
              <a:t>h</a:t>
            </a:r>
            <a:r>
              <a:rPr lang="en-US" sz="2400" b="0" baseline="-25000" dirty="0" err="1">
                <a:solidFill>
                  <a:schemeClr val="tx2"/>
                </a:solidFill>
              </a:rPr>
              <a:t>x</a:t>
            </a:r>
            <a:endParaRPr lang="en-US" sz="2400" b="0" dirty="0">
              <a:solidFill>
                <a:schemeClr val="tx2"/>
              </a:solidFill>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280884072"/>
              </p:ext>
            </p:extLst>
          </p:nvPr>
        </p:nvGraphicFramePr>
        <p:xfrm>
          <a:off x="6237368" y="1879111"/>
          <a:ext cx="2450614" cy="1489973"/>
        </p:xfrm>
        <a:graphic>
          <a:graphicData uri="http://schemas.openxmlformats.org/presentationml/2006/ole">
            <mc:AlternateContent xmlns:mc="http://schemas.openxmlformats.org/markup-compatibility/2006">
              <mc:Choice xmlns:v="urn:schemas-microsoft-com:vml" Requires="v">
                <p:oleObj spid="_x0000_s27435" name="Equation" r:id="rId7" imgW="1587500" imgH="965200" progId="Equation.3">
                  <p:embed/>
                </p:oleObj>
              </mc:Choice>
              <mc:Fallback>
                <p:oleObj name="Equation" r:id="rId7" imgW="1587500" imgH="965200" progId="Equation.3">
                  <p:embed/>
                  <p:pic>
                    <p:nvPicPr>
                      <p:cNvPr id="0" name=""/>
                      <p:cNvPicPr/>
                      <p:nvPr/>
                    </p:nvPicPr>
                    <p:blipFill>
                      <a:blip r:embed="rId8"/>
                      <a:stretch>
                        <a:fillRect/>
                      </a:stretch>
                    </p:blipFill>
                    <p:spPr>
                      <a:xfrm>
                        <a:off x="6237368" y="1879111"/>
                        <a:ext cx="2450614" cy="1489973"/>
                      </a:xfrm>
                      <a:prstGeom prst="rect">
                        <a:avLst/>
                      </a:prstGeom>
                    </p:spPr>
                  </p:pic>
                </p:oleObj>
              </mc:Fallback>
            </mc:AlternateContent>
          </a:graphicData>
        </a:graphic>
      </p:graphicFrame>
      <p:grpSp>
        <p:nvGrpSpPr>
          <p:cNvPr id="24" name="Group 23"/>
          <p:cNvGrpSpPr/>
          <p:nvPr/>
        </p:nvGrpSpPr>
        <p:grpSpPr>
          <a:xfrm>
            <a:off x="6321929" y="2049463"/>
            <a:ext cx="2581993" cy="1088376"/>
            <a:chOff x="1071023" y="2132756"/>
            <a:chExt cx="2581993" cy="1088376"/>
          </a:xfrm>
        </p:grpSpPr>
        <p:graphicFrame>
          <p:nvGraphicFramePr>
            <p:cNvPr id="25" name="Object 24"/>
            <p:cNvGraphicFramePr>
              <a:graphicFrameLocks noChangeAspect="1"/>
            </p:cNvGraphicFramePr>
            <p:nvPr>
              <p:extLst>
                <p:ext uri="{D42A27DB-BD31-4B8C-83A1-F6EECF244321}">
                  <p14:modId xmlns:p14="http://schemas.microsoft.com/office/powerpoint/2010/main" val="1408887582"/>
                </p:ext>
              </p:extLst>
            </p:nvPr>
          </p:nvGraphicFramePr>
          <p:xfrm>
            <a:off x="1274777" y="2132756"/>
            <a:ext cx="2262188" cy="1062037"/>
          </p:xfrm>
          <a:graphic>
            <a:graphicData uri="http://schemas.openxmlformats.org/presentationml/2006/ole">
              <mc:AlternateContent xmlns:mc="http://schemas.openxmlformats.org/markup-compatibility/2006">
                <mc:Choice xmlns:v="urn:schemas-microsoft-com:vml" Requires="v">
                  <p:oleObj spid="_x0000_s27436" name="Equation" r:id="rId9" imgW="838200" imgH="393700" progId="Equation.3">
                    <p:embed/>
                  </p:oleObj>
                </mc:Choice>
                <mc:Fallback>
                  <p:oleObj name="Equation" r:id="rId9" imgW="838200" imgH="393700" progId="Equation.3">
                    <p:embed/>
                    <p:pic>
                      <p:nvPicPr>
                        <p:cNvPr id="0" name=""/>
                        <p:cNvPicPr/>
                        <p:nvPr/>
                      </p:nvPicPr>
                      <p:blipFill>
                        <a:blip r:embed="rId10"/>
                        <a:stretch>
                          <a:fillRect/>
                        </a:stretch>
                      </p:blipFill>
                      <p:spPr>
                        <a:xfrm>
                          <a:off x="1274777" y="2132756"/>
                          <a:ext cx="2262188" cy="1062037"/>
                        </a:xfrm>
                        <a:prstGeom prst="rect">
                          <a:avLst/>
                        </a:prstGeom>
                      </p:spPr>
                    </p:pic>
                  </p:oleObj>
                </mc:Fallback>
              </mc:AlternateContent>
            </a:graphicData>
          </a:graphic>
        </p:graphicFrame>
        <p:sp>
          <p:nvSpPr>
            <p:cNvPr id="26" name="Rectangle 25"/>
            <p:cNvSpPr/>
            <p:nvPr/>
          </p:nvSpPr>
          <p:spPr bwMode="auto">
            <a:xfrm>
              <a:off x="1071023" y="2160853"/>
              <a:ext cx="2581993" cy="1060279"/>
            </a:xfrm>
            <a:prstGeom prst="rect">
              <a:avLst/>
            </a:prstGeom>
            <a:noFill/>
            <a:ln w="57150" cap="flat" cmpd="sng" algn="ctr">
              <a:solidFill>
                <a:srgbClr val="000000"/>
              </a:solidFill>
              <a:prstDash val="solid"/>
              <a:round/>
              <a:headEnd type="none" w="sm" len="sm"/>
              <a:tailEnd type="none" w="sm" len="sm"/>
            </a:ln>
            <a:effectLst>
              <a:outerShdw blurRad="50800" dist="38100" dir="2700000" algn="tl" rotWithShape="0">
                <a:srgbClr val="000000">
                  <a:alpha val="43000"/>
                </a:srgbClr>
              </a:outerShdw>
            </a:effectLst>
            <a:extLst/>
          </p:spPr>
          <p:txBody>
            <a:bodyPr/>
            <a:lstStyle/>
            <a:p>
              <a:pPr>
                <a:defRPr/>
              </a:pPr>
              <a:endParaRPr lang="en-US"/>
            </a:p>
          </p:txBody>
        </p:sp>
      </p:grpSp>
      <p:grpSp>
        <p:nvGrpSpPr>
          <p:cNvPr id="27" name="Group 26"/>
          <p:cNvGrpSpPr/>
          <p:nvPr/>
        </p:nvGrpSpPr>
        <p:grpSpPr>
          <a:xfrm>
            <a:off x="4654071" y="3605059"/>
            <a:ext cx="2868432" cy="2540244"/>
            <a:chOff x="4805223" y="1911726"/>
            <a:chExt cx="2868432" cy="2540244"/>
          </a:xfrm>
        </p:grpSpPr>
        <p:sp>
          <p:nvSpPr>
            <p:cNvPr id="28" name="Oval 7"/>
            <p:cNvSpPr>
              <a:spLocks noChangeArrowheads="1"/>
            </p:cNvSpPr>
            <p:nvPr/>
          </p:nvSpPr>
          <p:spPr bwMode="auto">
            <a:xfrm>
              <a:off x="4805223" y="2858585"/>
              <a:ext cx="1021274" cy="1017248"/>
            </a:xfrm>
            <a:prstGeom prst="ellipse">
              <a:avLst/>
            </a:prstGeom>
            <a:solidFill>
              <a:srgbClr val="6699FF"/>
            </a:solidFill>
            <a:ln w="9525">
              <a:solidFill>
                <a:schemeClr val="tx1"/>
              </a:solidFill>
              <a:round/>
              <a:headEnd/>
              <a:tailEnd/>
            </a:ln>
            <a:effectLst>
              <a:outerShdw blurRad="63500" dist="38099" dir="2700000" algn="ctr" rotWithShape="0">
                <a:schemeClr val="bg2">
                  <a:lumMod val="75000"/>
                  <a:alpha val="89000"/>
                </a:schemeClr>
              </a:outerShdw>
            </a:effectLst>
            <a:extLst/>
          </p:spPr>
          <p:txBody>
            <a:bodyPr wrap="none" anchor="ctr"/>
            <a:lstStyle/>
            <a:p>
              <a:pPr>
                <a:defRPr/>
              </a:pPr>
              <a:endParaRPr lang="en-US"/>
            </a:p>
          </p:txBody>
        </p:sp>
        <p:sp>
          <p:nvSpPr>
            <p:cNvPr id="29" name="AutoShape 8"/>
            <p:cNvSpPr>
              <a:spLocks noChangeArrowheads="1"/>
            </p:cNvSpPr>
            <p:nvPr/>
          </p:nvSpPr>
          <p:spPr bwMode="auto">
            <a:xfrm>
              <a:off x="5392252" y="2277300"/>
              <a:ext cx="565177" cy="681951"/>
            </a:xfrm>
            <a:prstGeom prst="curvedRightArrow">
              <a:avLst>
                <a:gd name="adj1" fmla="val 33117"/>
                <a:gd name="adj2" fmla="val 66234"/>
                <a:gd name="adj3" fmla="val 33333"/>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 name="Line 15"/>
            <p:cNvSpPr>
              <a:spLocks noChangeShapeType="1"/>
            </p:cNvSpPr>
            <p:nvPr/>
          </p:nvSpPr>
          <p:spPr bwMode="auto">
            <a:xfrm flipV="1">
              <a:off x="6180015" y="1911726"/>
              <a:ext cx="1400" cy="2540244"/>
            </a:xfrm>
            <a:prstGeom prst="line">
              <a:avLst/>
            </a:prstGeom>
            <a:noFill/>
            <a:ln w="76200" cmpd="sng">
              <a:solidFill>
                <a:schemeClr val="tx2"/>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n w="76200" cmpd="sng">
                  <a:solidFill>
                    <a:schemeClr val="tx1"/>
                  </a:solidFill>
                </a:ln>
              </a:endParaRPr>
            </a:p>
          </p:txBody>
        </p:sp>
        <p:sp>
          <p:nvSpPr>
            <p:cNvPr id="31" name="TextBox 30"/>
            <p:cNvSpPr txBox="1"/>
            <p:nvPr/>
          </p:nvSpPr>
          <p:spPr>
            <a:xfrm>
              <a:off x="6782305" y="2003387"/>
              <a:ext cx="891350" cy="523220"/>
            </a:xfrm>
            <a:prstGeom prst="rect">
              <a:avLst/>
            </a:prstGeom>
            <a:noFill/>
          </p:spPr>
          <p:txBody>
            <a:bodyPr wrap="none" rtlCol="0">
              <a:spAutoFit/>
            </a:bodyPr>
            <a:lstStyle/>
            <a:p>
              <a:r>
                <a:rPr lang="en-US" sz="2800" i="1" dirty="0" err="1">
                  <a:solidFill>
                    <a:schemeClr val="tx2"/>
                  </a:solidFill>
                  <a:latin typeface="Symbol" charset="2"/>
                  <a:cs typeface="Symbol" charset="2"/>
                </a:rPr>
                <a:t>w</a:t>
              </a:r>
              <a:r>
                <a:rPr lang="en-US" sz="2800" i="1" baseline="-25000" dirty="0" err="1" smtClean="0">
                  <a:solidFill>
                    <a:schemeClr val="tx2"/>
                  </a:solidFill>
                </a:rPr>
                <a:t>orb</a:t>
              </a:r>
              <a:endParaRPr lang="en-US" sz="2800" i="1" dirty="0">
                <a:solidFill>
                  <a:schemeClr val="tx2"/>
                </a:solidFill>
              </a:endParaRPr>
            </a:p>
          </p:txBody>
        </p:sp>
        <p:sp>
          <p:nvSpPr>
            <p:cNvPr id="32" name="Oval 7"/>
            <p:cNvSpPr>
              <a:spLocks noChangeArrowheads="1"/>
            </p:cNvSpPr>
            <p:nvPr/>
          </p:nvSpPr>
          <p:spPr bwMode="auto">
            <a:xfrm>
              <a:off x="6489533" y="2880046"/>
              <a:ext cx="1021274" cy="1017248"/>
            </a:xfrm>
            <a:prstGeom prst="ellipse">
              <a:avLst/>
            </a:prstGeom>
            <a:solidFill>
              <a:srgbClr val="6699FF"/>
            </a:solidFill>
            <a:ln w="9525">
              <a:solidFill>
                <a:schemeClr val="tx1"/>
              </a:solidFill>
              <a:round/>
              <a:headEnd/>
              <a:tailEnd/>
            </a:ln>
            <a:effectLst>
              <a:outerShdw blurRad="63500" dist="38099" dir="2700000" algn="ctr" rotWithShape="0">
                <a:schemeClr val="bg2">
                  <a:lumMod val="75000"/>
                  <a:alpha val="89000"/>
                </a:schemeClr>
              </a:outerShdw>
            </a:effectLst>
            <a:extLst/>
          </p:spPr>
          <p:txBody>
            <a:bodyPr wrap="none" anchor="ctr"/>
            <a:lstStyle/>
            <a:p>
              <a:pPr>
                <a:defRPr/>
              </a:pPr>
              <a:endParaRPr lang="en-US"/>
            </a:p>
          </p:txBody>
        </p:sp>
        <p:sp>
          <p:nvSpPr>
            <p:cNvPr id="33" name="AutoShape 8"/>
            <p:cNvSpPr>
              <a:spLocks noChangeArrowheads="1"/>
            </p:cNvSpPr>
            <p:nvPr/>
          </p:nvSpPr>
          <p:spPr bwMode="auto">
            <a:xfrm rot="10800000">
              <a:off x="6304060" y="2207101"/>
              <a:ext cx="565177" cy="681951"/>
            </a:xfrm>
            <a:prstGeom prst="curvedRightArrow">
              <a:avLst>
                <a:gd name="adj1" fmla="val 33117"/>
                <a:gd name="adj2" fmla="val 66234"/>
                <a:gd name="adj3" fmla="val 33333"/>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cxnSp>
          <p:nvCxnSpPr>
            <p:cNvPr id="34" name="Straight Connector 33"/>
            <p:cNvCxnSpPr/>
            <p:nvPr/>
          </p:nvCxnSpPr>
          <p:spPr bwMode="auto">
            <a:xfrm>
              <a:off x="6219295" y="3391355"/>
              <a:ext cx="811781" cy="0"/>
            </a:xfrm>
            <a:prstGeom prst="line">
              <a:avLst/>
            </a:prstGeom>
            <a:solidFill>
              <a:schemeClr val="accent1"/>
            </a:solidFill>
            <a:ln w="28575" cap="flat" cmpd="sng" algn="ctr">
              <a:solidFill>
                <a:srgbClr val="000000"/>
              </a:solidFill>
              <a:prstDash val="sysDash"/>
              <a:round/>
              <a:headEnd type="arrow" w="sm" len="sm"/>
              <a:tailEnd type="arrow"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5" name="TextBox 34"/>
            <p:cNvSpPr txBox="1"/>
            <p:nvPr/>
          </p:nvSpPr>
          <p:spPr>
            <a:xfrm>
              <a:off x="6397881" y="3386626"/>
              <a:ext cx="483099" cy="461665"/>
            </a:xfrm>
            <a:prstGeom prst="rect">
              <a:avLst/>
            </a:prstGeom>
            <a:noFill/>
          </p:spPr>
          <p:txBody>
            <a:bodyPr wrap="none" rtlCol="0">
              <a:spAutoFit/>
            </a:bodyPr>
            <a:lstStyle/>
            <a:p>
              <a:r>
                <a:rPr lang="en-US" sz="2400" i="1" dirty="0" smtClean="0">
                  <a:solidFill>
                    <a:schemeClr val="tx2"/>
                  </a:solidFill>
                  <a:latin typeface="Arial"/>
                  <a:cs typeface="Arial"/>
                </a:rPr>
                <a:t>R</a:t>
              </a:r>
              <a:endParaRPr lang="en-US" sz="2400" i="1" dirty="0">
                <a:solidFill>
                  <a:schemeClr val="tx2"/>
                </a:solidFill>
              </a:endParaRPr>
            </a:p>
          </p:txBody>
        </p:sp>
        <p:sp>
          <p:nvSpPr>
            <p:cNvPr id="36" name="TextBox 35"/>
            <p:cNvSpPr txBox="1"/>
            <p:nvPr/>
          </p:nvSpPr>
          <p:spPr>
            <a:xfrm>
              <a:off x="5227862" y="3159299"/>
              <a:ext cx="517213" cy="461665"/>
            </a:xfrm>
            <a:prstGeom prst="rect">
              <a:avLst/>
            </a:prstGeom>
            <a:noFill/>
          </p:spPr>
          <p:txBody>
            <a:bodyPr wrap="none" rtlCol="0">
              <a:spAutoFit/>
            </a:bodyPr>
            <a:lstStyle/>
            <a:p>
              <a:r>
                <a:rPr lang="en-US" sz="2400" i="1" dirty="0" smtClean="0">
                  <a:solidFill>
                    <a:schemeClr val="tx2"/>
                  </a:solidFill>
                  <a:latin typeface="Arial"/>
                  <a:cs typeface="Arial"/>
                </a:rPr>
                <a:t>M</a:t>
              </a:r>
              <a:endParaRPr lang="en-US" sz="2400" i="1" dirty="0">
                <a:solidFill>
                  <a:schemeClr val="tx2"/>
                </a:solidFill>
              </a:endParaRPr>
            </a:p>
          </p:txBody>
        </p:sp>
      </p:grpSp>
      <p:graphicFrame>
        <p:nvGraphicFramePr>
          <p:cNvPr id="38" name="Object 38"/>
          <p:cNvGraphicFramePr>
            <a:graphicFrameLocks noChangeAspect="1"/>
          </p:cNvGraphicFramePr>
          <p:nvPr>
            <p:extLst>
              <p:ext uri="{D42A27DB-BD31-4B8C-83A1-F6EECF244321}">
                <p14:modId xmlns:p14="http://schemas.microsoft.com/office/powerpoint/2010/main" val="2040118668"/>
              </p:ext>
            </p:extLst>
          </p:nvPr>
        </p:nvGraphicFramePr>
        <p:xfrm>
          <a:off x="516454" y="4571961"/>
          <a:ext cx="3770312" cy="1331912"/>
        </p:xfrm>
        <a:graphic>
          <a:graphicData uri="http://schemas.openxmlformats.org/presentationml/2006/ole">
            <mc:AlternateContent xmlns:mc="http://schemas.openxmlformats.org/markup-compatibility/2006">
              <mc:Choice xmlns:v="urn:schemas-microsoft-com:vml" Requires="v">
                <p:oleObj spid="_x0000_s27437" name="Equation" r:id="rId11" imgW="1600200" imgH="444500" progId="Equation.3">
                  <p:embed/>
                </p:oleObj>
              </mc:Choice>
              <mc:Fallback>
                <p:oleObj name="Equation" r:id="rId11" imgW="1600200" imgH="444500" progId="Equation.3">
                  <p:embed/>
                  <p:pic>
                    <p:nvPicPr>
                      <p:cNvPr id="0" name=""/>
                      <p:cNvPicPr>
                        <a:picLocks noChangeAspect="1" noChangeArrowheads="1"/>
                      </p:cNvPicPr>
                      <p:nvPr/>
                    </p:nvPicPr>
                    <p:blipFill>
                      <a:blip r:embed="rId12"/>
                      <a:srcRect/>
                      <a:stretch>
                        <a:fillRect/>
                      </a:stretch>
                    </p:blipFill>
                    <p:spPr bwMode="auto">
                      <a:xfrm>
                        <a:off x="516454" y="4571961"/>
                        <a:ext cx="3770312" cy="1331912"/>
                      </a:xfrm>
                      <a:prstGeom prst="rect">
                        <a:avLst/>
                      </a:prstGeom>
                      <a:solidFill>
                        <a:schemeClr val="bg1"/>
                      </a:solidFill>
                      <a:ln w="38100" cmpd="sng">
                        <a:solidFill>
                          <a:schemeClr val="tx1"/>
                        </a:solidFill>
                      </a:ln>
                      <a:effectLst/>
                    </p:spPr>
                  </p:pic>
                </p:oleObj>
              </mc:Fallback>
            </mc:AlternateContent>
          </a:graphicData>
        </a:graphic>
      </p:graphicFrame>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par>
                                <p:cTn id="15" presetID="10"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8"/>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5"/>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6"/>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20"/>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1"/>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21" grpId="0" animBg="1"/>
      <p:bldP spid="21"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7018" name="Group 42"/>
          <p:cNvGrpSpPr>
            <a:grpSpLocks/>
          </p:cNvGrpSpPr>
          <p:nvPr/>
        </p:nvGrpSpPr>
        <p:grpSpPr bwMode="auto">
          <a:xfrm>
            <a:off x="0" y="0"/>
            <a:ext cx="9144000" cy="6858000"/>
            <a:chOff x="0" y="32"/>
            <a:chExt cx="5760" cy="4320"/>
          </a:xfrm>
        </p:grpSpPr>
        <p:grpSp>
          <p:nvGrpSpPr>
            <p:cNvPr id="89098" name="Group 40"/>
            <p:cNvGrpSpPr>
              <a:grpSpLocks/>
            </p:cNvGrpSpPr>
            <p:nvPr/>
          </p:nvGrpSpPr>
          <p:grpSpPr bwMode="auto">
            <a:xfrm>
              <a:off x="0" y="32"/>
              <a:ext cx="5760" cy="4320"/>
              <a:chOff x="0" y="32"/>
              <a:chExt cx="5760" cy="4320"/>
            </a:xfrm>
          </p:grpSpPr>
          <p:sp>
            <p:nvSpPr>
              <p:cNvPr id="127009" name="Rectangle 33"/>
              <p:cNvSpPr>
                <a:spLocks noChangeArrowheads="1"/>
              </p:cNvSpPr>
              <p:nvPr/>
            </p:nvSpPr>
            <p:spPr bwMode="auto">
              <a:xfrm>
                <a:off x="0" y="32"/>
                <a:ext cx="5760" cy="4320"/>
              </a:xfrm>
              <a:prstGeom prst="rect">
                <a:avLst/>
              </a:prstGeom>
              <a:solidFill>
                <a:schemeClr val="tx2"/>
              </a:solidFill>
              <a:ln w="12700">
                <a:solidFill>
                  <a:schemeClr val="tx2"/>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2400" b="0">
                  <a:latin typeface="Helvetica"/>
                  <a:cs typeface="Helvetica"/>
                </a:endParaRPr>
              </a:p>
            </p:txBody>
          </p:sp>
          <p:sp>
            <p:nvSpPr>
              <p:cNvPr id="127011" name="Text Box 35"/>
              <p:cNvSpPr txBox="1">
                <a:spLocks noChangeArrowheads="1"/>
              </p:cNvSpPr>
              <p:nvPr/>
            </p:nvSpPr>
            <p:spPr bwMode="auto">
              <a:xfrm>
                <a:off x="754" y="152"/>
                <a:ext cx="4691"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indent="0">
                  <a:buNone/>
                </a:pPr>
                <a:r>
                  <a:rPr lang="en-US" sz="2400" b="1" i="1" dirty="0" smtClean="0">
                    <a:latin typeface="Helvetica"/>
                    <a:cs typeface="Helvetica"/>
                  </a:rPr>
                  <a:t>Advanced LIGO and </a:t>
                </a:r>
                <a:r>
                  <a:rPr lang="en-US" sz="2400" b="1" i="1" dirty="0">
                    <a:latin typeface="Helvetica"/>
                    <a:cs typeface="Helvetica"/>
                  </a:rPr>
                  <a:t>the </a:t>
                </a:r>
                <a:r>
                  <a:rPr lang="en-US" sz="2400" i="1" dirty="0" smtClean="0">
                    <a:latin typeface="Helvetica"/>
                    <a:cs typeface="Helvetica"/>
                  </a:rPr>
                  <a:t>Dawn of </a:t>
                </a:r>
                <a:r>
                  <a:rPr lang="en-US" sz="2400" b="1" i="1" dirty="0" smtClean="0">
                    <a:latin typeface="Helvetica"/>
                    <a:cs typeface="Helvetica"/>
                  </a:rPr>
                  <a:t>Gravitational-waves Physics </a:t>
                </a:r>
                <a:r>
                  <a:rPr lang="en-US" sz="2400" i="1" dirty="0" smtClean="0">
                    <a:latin typeface="Helvetica"/>
                    <a:cs typeface="Helvetica"/>
                  </a:rPr>
                  <a:t>and Astronomy</a:t>
                </a:r>
                <a:r>
                  <a:rPr lang="en-US" sz="2400" b="1" i="1" dirty="0" smtClean="0">
                    <a:latin typeface="Helvetica"/>
                    <a:cs typeface="Helvetica"/>
                  </a:rPr>
                  <a:t> </a:t>
                </a:r>
                <a:endParaRPr lang="en-US" sz="2400" b="1" i="1" dirty="0">
                  <a:latin typeface="Helvetica"/>
                  <a:cs typeface="Helvetica"/>
                </a:endParaRPr>
              </a:p>
            </p:txBody>
          </p:sp>
        </p:grpSp>
        <p:sp>
          <p:nvSpPr>
            <p:cNvPr id="127017" name="Text Box 41"/>
            <p:cNvSpPr txBox="1">
              <a:spLocks noChangeArrowheads="1"/>
            </p:cNvSpPr>
            <p:nvPr/>
          </p:nvSpPr>
          <p:spPr bwMode="auto">
            <a:xfrm>
              <a:off x="2703" y="1680"/>
              <a:ext cx="116" cy="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sz="9600" dirty="0">
                <a:latin typeface="Helvetica"/>
                <a:cs typeface="Helvetica"/>
              </a:endParaRPr>
            </a:p>
          </p:txBody>
        </p:sp>
      </p:grpSp>
      <p:grpSp>
        <p:nvGrpSpPr>
          <p:cNvPr id="3" name="Group 2"/>
          <p:cNvGrpSpPr/>
          <p:nvPr/>
        </p:nvGrpSpPr>
        <p:grpSpPr>
          <a:xfrm>
            <a:off x="3389202" y="1372500"/>
            <a:ext cx="6184062" cy="4535280"/>
            <a:chOff x="1521380" y="1599217"/>
            <a:chExt cx="6184062" cy="4535280"/>
          </a:xfrm>
        </p:grpSpPr>
        <p:sp>
          <p:nvSpPr>
            <p:cNvPr id="127019" name="Text Box 43"/>
            <p:cNvSpPr txBox="1">
              <a:spLocks noChangeArrowheads="1"/>
            </p:cNvSpPr>
            <p:nvPr/>
          </p:nvSpPr>
          <p:spPr bwMode="auto">
            <a:xfrm>
              <a:off x="2765219" y="5303500"/>
              <a:ext cx="3914954" cy="830997"/>
            </a:xfrm>
            <a:prstGeom prst="rect">
              <a:avLst/>
            </a:prstGeom>
            <a:solidFill>
              <a:schemeClr val="tx2"/>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4800" dirty="0" smtClean="0">
                  <a:latin typeface="Helvetica"/>
                  <a:cs typeface="Helvetica"/>
                </a:rPr>
                <a:t>Stay Tuned…</a:t>
              </a:r>
              <a:endParaRPr lang="en-US" sz="4800" dirty="0">
                <a:latin typeface="Helvetica"/>
                <a:cs typeface="Helvetica"/>
              </a:endParaRPr>
            </a:p>
          </p:txBody>
        </p:sp>
        <p:pic>
          <p:nvPicPr>
            <p:cNvPr id="2" name="Picture 1"/>
            <p:cNvPicPr>
              <a:picLocks noChangeAspect="1"/>
            </p:cNvPicPr>
            <p:nvPr/>
          </p:nvPicPr>
          <p:blipFill>
            <a:blip r:embed="rId3"/>
            <a:stretch>
              <a:fillRect/>
            </a:stretch>
          </p:blipFill>
          <p:spPr>
            <a:xfrm>
              <a:off x="1521380" y="1599217"/>
              <a:ext cx="6184062" cy="3828690"/>
            </a:xfrm>
            <a:prstGeom prst="rect">
              <a:avLst/>
            </a:prstGeom>
          </p:spPr>
        </p:pic>
      </p:grpSp>
      <p:pic>
        <p:nvPicPr>
          <p:cNvPr id="36"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8266113" y="0"/>
            <a:ext cx="877887"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27217" y="1056186"/>
            <a:ext cx="3856612" cy="5324535"/>
          </a:xfrm>
          <a:prstGeom prst="rect">
            <a:avLst/>
          </a:prstGeom>
        </p:spPr>
        <p:txBody>
          <a:bodyPr wrap="square">
            <a:spAutoFit/>
          </a:bodyPr>
          <a:lstStyle/>
          <a:p>
            <a:pPr marL="285750" indent="-285750">
              <a:buFont typeface="Arial"/>
              <a:buChar char="•"/>
            </a:pPr>
            <a:r>
              <a:rPr lang="en-US" sz="2000" dirty="0" smtClean="0">
                <a:solidFill>
                  <a:srgbClr val="FFFF00"/>
                </a:solidFill>
                <a:effectLst>
                  <a:outerShdw blurRad="50800" dist="38100" dir="2700000" algn="tl" rotWithShape="0">
                    <a:srgbClr val="000000">
                      <a:alpha val="43000"/>
                    </a:srgbClr>
                  </a:outerShdw>
                </a:effectLst>
                <a:latin typeface="Helvetica" charset="0"/>
              </a:rPr>
              <a:t>LIGO has made the first measurement of gravitational wave amplitude and phase</a:t>
            </a:r>
          </a:p>
          <a:p>
            <a:pPr marL="285750" indent="-285750">
              <a:buFont typeface="Arial"/>
              <a:buChar char="•"/>
            </a:pPr>
            <a:endParaRPr lang="en-US" sz="2000" dirty="0">
              <a:solidFill>
                <a:srgbClr val="FFFF00"/>
              </a:solidFill>
              <a:effectLst>
                <a:outerShdw blurRad="50800" dist="38100" dir="2700000" algn="tl" rotWithShape="0">
                  <a:srgbClr val="000000">
                    <a:alpha val="43000"/>
                  </a:srgbClr>
                </a:outerShdw>
              </a:effectLst>
              <a:latin typeface="Helvetica" charset="0"/>
            </a:endParaRPr>
          </a:p>
          <a:p>
            <a:pPr marL="285750" indent="-285750">
              <a:buFont typeface="Arial"/>
              <a:buChar char="•"/>
            </a:pPr>
            <a:r>
              <a:rPr lang="en-US" sz="2000" dirty="0" smtClean="0">
                <a:solidFill>
                  <a:srgbClr val="FFFF00"/>
                </a:solidFill>
                <a:effectLst>
                  <a:outerShdw blurRad="50800" dist="38100" dir="2700000" algn="tl" rotWithShape="0">
                    <a:srgbClr val="000000">
                      <a:alpha val="43000"/>
                    </a:srgbClr>
                  </a:outerShdw>
                </a:effectLst>
                <a:latin typeface="Helvetica" charset="0"/>
              </a:rPr>
              <a:t>A merging binary black hole system has been observed for the first time </a:t>
            </a:r>
          </a:p>
          <a:p>
            <a:pPr marL="285750" indent="-285750">
              <a:buFont typeface="Arial"/>
              <a:buChar char="•"/>
            </a:pPr>
            <a:endParaRPr lang="en-US" sz="2000" dirty="0">
              <a:solidFill>
                <a:srgbClr val="FFFF00"/>
              </a:solidFill>
              <a:effectLst>
                <a:outerShdw blurRad="50800" dist="38100" dir="2700000" algn="tl" rotWithShape="0">
                  <a:srgbClr val="000000">
                    <a:alpha val="43000"/>
                  </a:srgbClr>
                </a:outerShdw>
              </a:effectLst>
              <a:latin typeface="Helvetica" charset="0"/>
            </a:endParaRPr>
          </a:p>
          <a:p>
            <a:pPr marL="285750" indent="-285750">
              <a:buFont typeface="Arial"/>
              <a:buChar char="•"/>
            </a:pPr>
            <a:r>
              <a:rPr lang="en-US" sz="2000" dirty="0" smtClean="0">
                <a:solidFill>
                  <a:srgbClr val="FFFF00"/>
                </a:solidFill>
                <a:effectLst>
                  <a:outerShdw blurRad="50800" dist="38100" dir="2700000" algn="tl" rotWithShape="0">
                    <a:srgbClr val="000000">
                      <a:alpha val="43000"/>
                    </a:srgbClr>
                  </a:outerShdw>
                </a:effectLst>
                <a:latin typeface="Helvetica" charset="0"/>
              </a:rPr>
              <a:t>LIGO likely to resume </a:t>
            </a:r>
            <a:r>
              <a:rPr lang="en-US" sz="2000" dirty="0">
                <a:solidFill>
                  <a:srgbClr val="FFFF00"/>
                </a:solidFill>
                <a:effectLst>
                  <a:outerShdw blurRad="50800" dist="38100" dir="2700000" algn="tl" rotWithShape="0">
                    <a:srgbClr val="000000">
                      <a:alpha val="43000"/>
                    </a:srgbClr>
                  </a:outerShdw>
                </a:effectLst>
                <a:latin typeface="Helvetica" charset="0"/>
              </a:rPr>
              <a:t>the search for gravitational waves in the Fall of </a:t>
            </a:r>
            <a:r>
              <a:rPr lang="en-US" sz="2000" dirty="0" smtClean="0">
                <a:solidFill>
                  <a:srgbClr val="FFFF00"/>
                </a:solidFill>
                <a:effectLst>
                  <a:outerShdw blurRad="50800" dist="38100" dir="2700000" algn="tl" rotWithShape="0">
                    <a:srgbClr val="000000">
                      <a:alpha val="43000"/>
                    </a:srgbClr>
                  </a:outerShdw>
                </a:effectLst>
                <a:latin typeface="Helvetica" charset="0"/>
              </a:rPr>
              <a:t>2016</a:t>
            </a:r>
            <a:endParaRPr lang="en-US" sz="2000" dirty="0">
              <a:solidFill>
                <a:srgbClr val="FFFF00"/>
              </a:solidFill>
              <a:effectLst>
                <a:outerShdw blurRad="50800" dist="38100" dir="2700000" algn="tl" rotWithShape="0">
                  <a:srgbClr val="000000">
                    <a:alpha val="43000"/>
                  </a:srgbClr>
                </a:outerShdw>
              </a:effectLst>
              <a:latin typeface="Helvetica" charset="0"/>
            </a:endParaRPr>
          </a:p>
          <a:p>
            <a:pPr marL="285750" indent="-285750">
              <a:buFont typeface="Arial"/>
              <a:buChar char="•"/>
            </a:pPr>
            <a:endParaRPr lang="en-US" sz="2000" dirty="0">
              <a:solidFill>
                <a:srgbClr val="FFFF00"/>
              </a:solidFill>
              <a:effectLst>
                <a:outerShdw blurRad="50800" dist="38100" dir="2700000" algn="tl" rotWithShape="0">
                  <a:srgbClr val="000000">
                    <a:alpha val="43000"/>
                  </a:srgbClr>
                </a:outerShdw>
              </a:effectLst>
              <a:latin typeface="Helvetica" charset="0"/>
            </a:endParaRPr>
          </a:p>
          <a:p>
            <a:pPr marL="285750" indent="-285750">
              <a:buFont typeface="Arial"/>
              <a:buChar char="•"/>
            </a:pPr>
            <a:r>
              <a:rPr lang="en-US" sz="2000" dirty="0">
                <a:solidFill>
                  <a:srgbClr val="FFFF00"/>
                </a:solidFill>
                <a:effectLst>
                  <a:outerShdw blurRad="50800" dist="38100" dir="2700000" algn="tl" rotWithShape="0">
                    <a:srgbClr val="000000">
                      <a:alpha val="43000"/>
                    </a:srgbClr>
                  </a:outerShdw>
                </a:effectLst>
                <a:latin typeface="Helvetica" charset="0"/>
              </a:rPr>
              <a:t>The next few years </a:t>
            </a:r>
            <a:r>
              <a:rPr lang="en-US" sz="2000" dirty="0" smtClean="0">
                <a:solidFill>
                  <a:srgbClr val="FFFF00"/>
                </a:solidFill>
                <a:effectLst>
                  <a:outerShdw blurRad="50800" dist="38100" dir="2700000" algn="tl" rotWithShape="0">
                    <a:srgbClr val="000000">
                      <a:alpha val="43000"/>
                    </a:srgbClr>
                  </a:outerShdw>
                </a:effectLst>
                <a:latin typeface="Helvetica" charset="0"/>
              </a:rPr>
              <a:t>will be </a:t>
            </a:r>
            <a:r>
              <a:rPr lang="en-US" sz="2000" dirty="0">
                <a:solidFill>
                  <a:srgbClr val="FFFF00"/>
                </a:solidFill>
                <a:effectLst>
                  <a:outerShdw blurRad="50800" dist="38100" dir="2700000" algn="tl" rotWithShape="0">
                    <a:srgbClr val="000000">
                      <a:alpha val="43000"/>
                    </a:srgbClr>
                  </a:outerShdw>
                </a:effectLst>
                <a:latin typeface="Helvetica" charset="0"/>
              </a:rPr>
              <a:t>very interesting ones for the field of gravitational-wave science!</a:t>
            </a:r>
            <a:endParaRPr lang="en-US" sz="2000" dirty="0">
              <a:solidFill>
                <a:srgbClr val="FFFF00"/>
              </a:solidFill>
              <a:latin typeface="Helvetica" charset="0"/>
            </a:endParaRPr>
          </a:p>
        </p:txBody>
      </p:sp>
      <p:pic>
        <p:nvPicPr>
          <p:cNvPr id="12" name="Picture 2"/>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97631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585977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4703B35A-92CA-9244-943F-6D1BF23D8702}" type="slidenum">
              <a:rPr lang="en-US" smtClean="0"/>
              <a:pPr>
                <a:defRPr/>
              </a:pPr>
              <a:t>41</a:t>
            </a:fld>
            <a:endParaRPr lang="en-US"/>
          </a:p>
        </p:txBody>
      </p:sp>
      <p:pic>
        <p:nvPicPr>
          <p:cNvPr id="6" name="Picture 5" descr="FutureRatesPlot.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4215" y="-233018"/>
            <a:ext cx="9555910" cy="7384112"/>
          </a:xfrm>
          <a:prstGeom prst="rect">
            <a:avLst/>
          </a:prstGeom>
        </p:spPr>
      </p:pic>
      <p:sp>
        <p:nvSpPr>
          <p:cNvPr id="3" name="TextBox 2"/>
          <p:cNvSpPr txBox="1"/>
          <p:nvPr/>
        </p:nvSpPr>
        <p:spPr>
          <a:xfrm>
            <a:off x="3292489" y="4421101"/>
            <a:ext cx="4468374" cy="1323439"/>
          </a:xfrm>
          <a:prstGeom prst="rect">
            <a:avLst/>
          </a:prstGeom>
          <a:solidFill>
            <a:schemeClr val="accent2">
              <a:lumMod val="60000"/>
              <a:lumOff val="40000"/>
            </a:schemeClr>
          </a:solidFill>
          <a:ln w="38100" cmpd="sng">
            <a:solidFill>
              <a:srgbClr val="000000"/>
            </a:solidFill>
          </a:ln>
        </p:spPr>
        <p:txBody>
          <a:bodyPr wrap="square" rtlCol="0">
            <a:spAutoFit/>
          </a:bodyPr>
          <a:lstStyle/>
          <a:p>
            <a:r>
              <a:rPr lang="en-US" sz="2000" dirty="0" smtClean="0"/>
              <a:t>We also want to see binary neutron star mergers, neutron star – black hole mergers</a:t>
            </a:r>
          </a:p>
          <a:p>
            <a:r>
              <a:rPr lang="en-US" sz="2000" dirty="0" smtClean="0"/>
              <a:t>-&gt; rates are more uncertain</a:t>
            </a:r>
          </a:p>
        </p:txBody>
      </p:sp>
    </p:spTree>
    <p:extLst>
      <p:ext uri="{BB962C8B-B14F-4D97-AF65-F5344CB8AC3E}">
        <p14:creationId xmlns:p14="http://schemas.microsoft.com/office/powerpoint/2010/main" val="4645794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dirty="0" smtClean="0"/>
              <a:t>Binary Neutron Star Merger Localization: Hanford-Livingston-Virgo</a:t>
            </a:r>
            <a:endParaRPr lang="en-US" sz="3200" dirty="0"/>
          </a:p>
        </p:txBody>
      </p:sp>
      <p:pic>
        <p:nvPicPr>
          <p:cNvPr id="122882" name="Content Placeholder 5" descr="localization_HHLV.pn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1"/>
          </p:nvPr>
        </p:nvSpPr>
        <p:spPr/>
        <p:txBody>
          <a:bodyPr/>
          <a:lstStyle/>
          <a:p>
            <a:pPr>
              <a:defRPr/>
            </a:pPr>
            <a:fld id="{15A44023-8742-4040-9785-FC5F41D1110E}" type="slidenum">
              <a:rPr lang="en-US" smtClean="0"/>
              <a:pPr>
                <a:defRPr/>
              </a:pPr>
              <a:t>42</a:t>
            </a:fld>
            <a:endParaRPr lang="en-US"/>
          </a:p>
        </p:txBody>
      </p:sp>
      <p:sp>
        <p:nvSpPr>
          <p:cNvPr id="3" name="TextBox 2"/>
          <p:cNvSpPr txBox="1"/>
          <p:nvPr/>
        </p:nvSpPr>
        <p:spPr>
          <a:xfrm>
            <a:off x="6202997" y="1112520"/>
            <a:ext cx="2595563" cy="708025"/>
          </a:xfrm>
          <a:prstGeom prst="rect">
            <a:avLst/>
          </a:prstGeom>
          <a:noFill/>
        </p:spPr>
        <p:txBody>
          <a:bodyPr wrap="none">
            <a:spAutoFit/>
          </a:bodyPr>
          <a:lstStyle/>
          <a:p>
            <a:pPr>
              <a:defRPr/>
            </a:pPr>
            <a:r>
              <a:rPr lang="en-US" sz="2000" dirty="0">
                <a:solidFill>
                  <a:schemeClr val="tx2"/>
                </a:solidFill>
                <a:latin typeface="+mn-lt"/>
              </a:rPr>
              <a:t>3 site network</a:t>
            </a:r>
          </a:p>
          <a:p>
            <a:pPr>
              <a:defRPr/>
            </a:pPr>
            <a:r>
              <a:rPr lang="en-US" sz="2000" dirty="0">
                <a:solidFill>
                  <a:srgbClr val="FF0000"/>
                </a:solidFill>
                <a:latin typeface="+mn-lt"/>
              </a:rPr>
              <a:t>x</a:t>
            </a:r>
            <a:r>
              <a:rPr lang="en-US" sz="2000" dirty="0">
                <a:solidFill>
                  <a:schemeClr val="tx2"/>
                </a:solidFill>
                <a:latin typeface="+mn-lt"/>
              </a:rPr>
              <a:t> denotes blind spots</a:t>
            </a:r>
          </a:p>
        </p:txBody>
      </p:sp>
      <p:sp>
        <p:nvSpPr>
          <p:cNvPr id="122885" name="Rectangle 3"/>
          <p:cNvSpPr>
            <a:spLocks noChangeArrowheads="1"/>
          </p:cNvSpPr>
          <p:nvPr/>
        </p:nvSpPr>
        <p:spPr bwMode="auto">
          <a:xfrm>
            <a:off x="6003290" y="5995353"/>
            <a:ext cx="3018862" cy="41549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050" b="0" dirty="0">
                <a:solidFill>
                  <a:schemeClr val="tx2"/>
                </a:solidFill>
              </a:rPr>
              <a:t>S. </a:t>
            </a:r>
            <a:r>
              <a:rPr lang="en-US" sz="1050" b="0" dirty="0" err="1">
                <a:solidFill>
                  <a:schemeClr val="tx2"/>
                </a:solidFill>
              </a:rPr>
              <a:t>Fairhurst</a:t>
            </a:r>
            <a:r>
              <a:rPr lang="en-US" sz="1050" b="0" dirty="0">
                <a:solidFill>
                  <a:schemeClr val="tx2"/>
                </a:solidFill>
              </a:rPr>
              <a:t>, “</a:t>
            </a:r>
            <a:r>
              <a:rPr lang="en-US" altLang="ja-JP" sz="1050" b="0" i="1" dirty="0">
                <a:solidFill>
                  <a:schemeClr val="tx2"/>
                </a:solidFill>
              </a:rPr>
              <a:t>Improved source localization with </a:t>
            </a:r>
          </a:p>
          <a:p>
            <a:r>
              <a:rPr lang="en-US" sz="1050" b="0" i="1" dirty="0">
                <a:solidFill>
                  <a:schemeClr val="tx2"/>
                </a:solidFill>
              </a:rPr>
              <a:t>LIGO India</a:t>
            </a:r>
            <a:r>
              <a:rPr lang="en-US" sz="1050" b="0" dirty="0">
                <a:solidFill>
                  <a:schemeClr val="tx2"/>
                </a:solidFill>
              </a:rPr>
              <a:t>”, </a:t>
            </a:r>
            <a:r>
              <a:rPr lang="en-US" sz="1050" b="0" i="1" dirty="0">
                <a:solidFill>
                  <a:schemeClr val="tx2"/>
                </a:solidFill>
                <a:hlinkClick r:id="rId4"/>
              </a:rPr>
              <a:t>J. Phys.: Conf. Ser.</a:t>
            </a:r>
            <a:r>
              <a:rPr lang="en-US" sz="1050" b="0" dirty="0">
                <a:solidFill>
                  <a:schemeClr val="tx2"/>
                </a:solidFill>
                <a:hlinkClick r:id="rId4"/>
              </a:rPr>
              <a:t> </a:t>
            </a:r>
            <a:r>
              <a:rPr lang="en-US" sz="1050" dirty="0">
                <a:solidFill>
                  <a:schemeClr val="tx2"/>
                </a:solidFill>
                <a:hlinkClick r:id="rId4"/>
              </a:rPr>
              <a:t>484</a:t>
            </a:r>
            <a:r>
              <a:rPr lang="en-US" sz="1050" b="0" dirty="0">
                <a:solidFill>
                  <a:schemeClr val="tx2"/>
                </a:solidFill>
                <a:hlinkClick r:id="rId4"/>
              </a:rPr>
              <a:t> 012007</a:t>
            </a:r>
            <a:endParaRPr lang="en-US" sz="1050" b="0" i="1" dirty="0">
              <a:solidFill>
                <a:schemeClr val="tx2"/>
              </a:solidFill>
            </a:endParaRPr>
          </a:p>
        </p:txBody>
      </p:sp>
      <p:pic>
        <p:nvPicPr>
          <p:cNvPr id="122886" name="Picture 6"/>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0"/>
            <a:ext cx="15875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800" dirty="0"/>
              <a:t>Binary Neutron Star Merger Localization: Hanford-Livingston-</a:t>
            </a:r>
            <a:r>
              <a:rPr lang="en-US" sz="2800" dirty="0" smtClean="0"/>
              <a:t>Virgo-India</a:t>
            </a:r>
            <a:endParaRPr lang="en-US" sz="2800" dirty="0"/>
          </a:p>
        </p:txBody>
      </p:sp>
      <p:pic>
        <p:nvPicPr>
          <p:cNvPr id="124930" name="Content Placeholder 5" descr="localization_HILV.pn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1"/>
          </p:nvPr>
        </p:nvSpPr>
        <p:spPr/>
        <p:txBody>
          <a:bodyPr/>
          <a:lstStyle/>
          <a:p>
            <a:pPr>
              <a:defRPr/>
            </a:pPr>
            <a:fld id="{D6D5845C-77EF-584B-A16C-3669B232134C}" type="slidenum">
              <a:rPr lang="en-US" smtClean="0"/>
              <a:pPr>
                <a:defRPr/>
              </a:pPr>
              <a:t>43</a:t>
            </a:fld>
            <a:endParaRPr lang="en-US"/>
          </a:p>
        </p:txBody>
      </p:sp>
      <p:sp>
        <p:nvSpPr>
          <p:cNvPr id="7" name="TextBox 6"/>
          <p:cNvSpPr txBox="1"/>
          <p:nvPr/>
        </p:nvSpPr>
        <p:spPr>
          <a:xfrm>
            <a:off x="6248400" y="1447800"/>
            <a:ext cx="1766888" cy="400050"/>
          </a:xfrm>
          <a:prstGeom prst="rect">
            <a:avLst/>
          </a:prstGeom>
          <a:noFill/>
        </p:spPr>
        <p:txBody>
          <a:bodyPr wrap="none">
            <a:spAutoFit/>
          </a:bodyPr>
          <a:lstStyle/>
          <a:p>
            <a:pPr>
              <a:defRPr/>
            </a:pPr>
            <a:r>
              <a:rPr lang="en-US" sz="2000" dirty="0">
                <a:solidFill>
                  <a:schemeClr val="tx2"/>
                </a:solidFill>
                <a:latin typeface="+mn-lt"/>
              </a:rPr>
              <a:t>4 site network</a:t>
            </a:r>
          </a:p>
        </p:txBody>
      </p:sp>
      <p:pic>
        <p:nvPicPr>
          <p:cNvPr id="124933"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15875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a:spLocks noChangeArrowheads="1"/>
          </p:cNvSpPr>
          <p:nvPr/>
        </p:nvSpPr>
        <p:spPr bwMode="auto">
          <a:xfrm>
            <a:off x="6003290" y="5995353"/>
            <a:ext cx="3018862" cy="41549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050" b="0" dirty="0">
                <a:solidFill>
                  <a:schemeClr val="tx2"/>
                </a:solidFill>
              </a:rPr>
              <a:t>S. </a:t>
            </a:r>
            <a:r>
              <a:rPr lang="en-US" sz="1050" b="0" dirty="0" err="1">
                <a:solidFill>
                  <a:schemeClr val="tx2"/>
                </a:solidFill>
              </a:rPr>
              <a:t>Fairhurst</a:t>
            </a:r>
            <a:r>
              <a:rPr lang="en-US" sz="1050" b="0" dirty="0">
                <a:solidFill>
                  <a:schemeClr val="tx2"/>
                </a:solidFill>
              </a:rPr>
              <a:t>, “</a:t>
            </a:r>
            <a:r>
              <a:rPr lang="en-US" altLang="ja-JP" sz="1050" b="0" i="1" dirty="0">
                <a:solidFill>
                  <a:schemeClr val="tx2"/>
                </a:solidFill>
              </a:rPr>
              <a:t>Improved source localization with </a:t>
            </a:r>
          </a:p>
          <a:p>
            <a:r>
              <a:rPr lang="en-US" sz="1050" b="0" i="1" dirty="0">
                <a:solidFill>
                  <a:schemeClr val="tx2"/>
                </a:solidFill>
              </a:rPr>
              <a:t>LIGO India</a:t>
            </a:r>
            <a:r>
              <a:rPr lang="en-US" sz="1050" b="0" dirty="0">
                <a:solidFill>
                  <a:schemeClr val="tx2"/>
                </a:solidFill>
              </a:rPr>
              <a:t>”, </a:t>
            </a:r>
            <a:r>
              <a:rPr lang="en-US" sz="1050" b="0" i="1" dirty="0">
                <a:solidFill>
                  <a:schemeClr val="tx2"/>
                </a:solidFill>
                <a:hlinkClick r:id="rId4"/>
              </a:rPr>
              <a:t>J. Phys.: Conf. Ser.</a:t>
            </a:r>
            <a:r>
              <a:rPr lang="en-US" sz="1050" b="0" dirty="0">
                <a:solidFill>
                  <a:schemeClr val="tx2"/>
                </a:solidFill>
                <a:hlinkClick r:id="rId4"/>
              </a:rPr>
              <a:t> </a:t>
            </a:r>
            <a:r>
              <a:rPr lang="en-US" sz="1050" dirty="0">
                <a:solidFill>
                  <a:schemeClr val="tx2"/>
                </a:solidFill>
                <a:hlinkClick r:id="rId4"/>
              </a:rPr>
              <a:t>484</a:t>
            </a:r>
            <a:r>
              <a:rPr lang="en-US" sz="1050" b="0" dirty="0">
                <a:solidFill>
                  <a:schemeClr val="tx2"/>
                </a:solidFill>
                <a:hlinkClick r:id="rId4"/>
              </a:rPr>
              <a:t> 012007</a:t>
            </a:r>
            <a:endParaRPr lang="en-US" sz="1050" b="0" i="1" dirty="0">
              <a:solidFill>
                <a:schemeClr val="tx2"/>
              </a:solidFill>
            </a:endParaRP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R-processes, Compact </a:t>
            </a:r>
            <a:r>
              <a:rPr lang="en-US" dirty="0"/>
              <a:t>B</a:t>
            </a:r>
            <a:r>
              <a:rPr lang="en-US" dirty="0" smtClean="0"/>
              <a:t>inary </a:t>
            </a:r>
            <a:r>
              <a:rPr lang="en-US" dirty="0"/>
              <a:t>M</a:t>
            </a:r>
            <a:r>
              <a:rPr lang="en-US" dirty="0" smtClean="0"/>
              <a:t>ergers, and Gravitational Waves</a:t>
            </a:r>
            <a:endParaRPr lang="en-US" dirty="0"/>
          </a:p>
        </p:txBody>
      </p:sp>
      <p:sp>
        <p:nvSpPr>
          <p:cNvPr id="3" name="Content Placeholder 2"/>
          <p:cNvSpPr>
            <a:spLocks noGrp="1"/>
          </p:cNvSpPr>
          <p:nvPr>
            <p:ph idx="1"/>
          </p:nvPr>
        </p:nvSpPr>
        <p:spPr>
          <a:xfrm>
            <a:off x="229573" y="1120934"/>
            <a:ext cx="8671824" cy="5301233"/>
          </a:xfrm>
        </p:spPr>
        <p:txBody>
          <a:bodyPr/>
          <a:lstStyle/>
          <a:p>
            <a:r>
              <a:rPr lang="en-US" sz="2000" dirty="0" err="1" smtClean="0">
                <a:solidFill>
                  <a:schemeClr val="tx2"/>
                </a:solidFill>
              </a:rPr>
              <a:t>Nucleosynthesis</a:t>
            </a:r>
            <a:r>
              <a:rPr lang="en-US" sz="2000" dirty="0" smtClean="0">
                <a:solidFill>
                  <a:schemeClr val="tx2"/>
                </a:solidFill>
              </a:rPr>
              <a:t> of heavy elements (&gt; Fe) occur through r-processes</a:t>
            </a:r>
          </a:p>
          <a:p>
            <a:pPr lvl="1"/>
            <a:r>
              <a:rPr lang="en-US" sz="1600" dirty="0" smtClean="0">
                <a:solidFill>
                  <a:schemeClr val="tx2"/>
                </a:solidFill>
              </a:rPr>
              <a:t>rapid successive neutron capture by heavy (Fe) nuclei in neutron-rich environments</a:t>
            </a:r>
          </a:p>
          <a:p>
            <a:r>
              <a:rPr lang="en-US" sz="2000" dirty="0" smtClean="0">
                <a:solidFill>
                  <a:schemeClr val="tx2"/>
                </a:solidFill>
              </a:rPr>
              <a:t>Progenitors: </a:t>
            </a:r>
          </a:p>
          <a:p>
            <a:pPr lvl="1"/>
            <a:r>
              <a:rPr lang="en-US" sz="1600" dirty="0" smtClean="0">
                <a:solidFill>
                  <a:schemeClr val="tx2"/>
                </a:solidFill>
              </a:rPr>
              <a:t>Core-</a:t>
            </a:r>
            <a:r>
              <a:rPr lang="en-US" sz="1600" dirty="0">
                <a:solidFill>
                  <a:schemeClr val="tx2"/>
                </a:solidFill>
              </a:rPr>
              <a:t>c</a:t>
            </a:r>
            <a:r>
              <a:rPr lang="en-US" sz="1600" dirty="0" smtClean="0">
                <a:solidFill>
                  <a:schemeClr val="tx2"/>
                </a:solidFill>
              </a:rPr>
              <a:t>ollapse supernovae</a:t>
            </a:r>
          </a:p>
          <a:p>
            <a:pPr lvl="1"/>
            <a:r>
              <a:rPr lang="en-US" sz="1600" dirty="0" smtClean="0">
                <a:solidFill>
                  <a:schemeClr val="tx2"/>
                </a:solidFill>
              </a:rPr>
              <a:t>Neutron star – neutron star or</a:t>
            </a:r>
          </a:p>
          <a:p>
            <a:pPr marL="457200" lvl="1" indent="0">
              <a:buNone/>
            </a:pPr>
            <a:r>
              <a:rPr lang="en-US" sz="1600" dirty="0" smtClean="0">
                <a:solidFill>
                  <a:schemeClr val="tx2"/>
                </a:solidFill>
              </a:rPr>
              <a:t>neutron star – black hole mergers</a:t>
            </a:r>
            <a:endParaRPr lang="en-US" sz="1600" dirty="0">
              <a:solidFill>
                <a:schemeClr val="tx2"/>
              </a:solidFill>
            </a:endParaRPr>
          </a:p>
        </p:txBody>
      </p:sp>
      <p:sp>
        <p:nvSpPr>
          <p:cNvPr id="4" name="Slide Number Placeholder 3"/>
          <p:cNvSpPr>
            <a:spLocks noGrp="1"/>
          </p:cNvSpPr>
          <p:nvPr>
            <p:ph type="sldNum" sz="quarter" idx="11"/>
          </p:nvPr>
        </p:nvSpPr>
        <p:spPr/>
        <p:txBody>
          <a:bodyPr/>
          <a:lstStyle/>
          <a:p>
            <a:pPr>
              <a:defRPr/>
            </a:pPr>
            <a:fld id="{4703B35A-92CA-9244-943F-6D1BF23D8702}" type="slidenum">
              <a:rPr lang="en-US" smtClean="0"/>
              <a:pPr>
                <a:defRPr/>
              </a:pPr>
              <a:t>44</a:t>
            </a:fld>
            <a:endParaRPr lang="en-US"/>
          </a:p>
        </p:txBody>
      </p:sp>
      <p:grpSp>
        <p:nvGrpSpPr>
          <p:cNvPr id="8" name="Group 7"/>
          <p:cNvGrpSpPr/>
          <p:nvPr/>
        </p:nvGrpSpPr>
        <p:grpSpPr>
          <a:xfrm>
            <a:off x="371561" y="3629939"/>
            <a:ext cx="4625964" cy="2766549"/>
            <a:chOff x="5312456" y="2683891"/>
            <a:chExt cx="3639816" cy="2048864"/>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12456" y="2683891"/>
              <a:ext cx="3639816" cy="2048864"/>
            </a:xfrm>
            <a:prstGeom prst="rect">
              <a:avLst/>
            </a:prstGeom>
          </p:spPr>
        </p:pic>
        <p:sp>
          <p:nvSpPr>
            <p:cNvPr id="6" name="Rectangle 5"/>
            <p:cNvSpPr/>
            <p:nvPr/>
          </p:nvSpPr>
          <p:spPr>
            <a:xfrm>
              <a:off x="5458030" y="2795845"/>
              <a:ext cx="2206198" cy="253916"/>
            </a:xfrm>
            <a:prstGeom prst="rect">
              <a:avLst/>
            </a:prstGeom>
          </p:spPr>
          <p:txBody>
            <a:bodyPr wrap="none">
              <a:spAutoFit/>
            </a:bodyPr>
            <a:lstStyle/>
            <a:p>
              <a:r>
                <a:rPr lang="en-US" sz="1050" i="1" dirty="0">
                  <a:solidFill>
                    <a:srgbClr val="FFFF00"/>
                  </a:solidFill>
                </a:rPr>
                <a:t>Credit: NASA/Swift/Dana </a:t>
              </a:r>
              <a:r>
                <a:rPr lang="en-US" sz="1050" i="1" dirty="0" smtClean="0">
                  <a:solidFill>
                    <a:srgbClr val="FFFF00"/>
                  </a:solidFill>
                </a:rPr>
                <a:t>Berry</a:t>
              </a:r>
              <a:endParaRPr lang="en-US" sz="1050" dirty="0">
                <a:solidFill>
                  <a:srgbClr val="FFFF00"/>
                </a:solidFill>
              </a:endParaRPr>
            </a:p>
          </p:txBody>
        </p:sp>
      </p:gr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45199" y="2300477"/>
            <a:ext cx="4864022" cy="4438321"/>
          </a:xfrm>
          <a:prstGeom prst="rect">
            <a:avLst/>
          </a:prstGeom>
        </p:spPr>
      </p:pic>
    </p:spTree>
    <p:extLst>
      <p:ext uri="{BB962C8B-B14F-4D97-AF65-F5344CB8AC3E}">
        <p14:creationId xmlns:p14="http://schemas.microsoft.com/office/powerpoint/2010/main" val="368532473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Detector Physics:</a:t>
            </a:r>
            <a:br>
              <a:rPr lang="en-US" sz="3200" dirty="0" smtClean="0"/>
            </a:br>
            <a:r>
              <a:rPr lang="en-US" sz="3200" dirty="0" smtClean="0"/>
              <a:t>Parametric Instabilities</a:t>
            </a:r>
            <a:endParaRPr lang="en-US" sz="3200" dirty="0"/>
          </a:p>
        </p:txBody>
      </p:sp>
      <p:sp>
        <p:nvSpPr>
          <p:cNvPr id="6" name="Slide Number Placeholder 5"/>
          <p:cNvSpPr>
            <a:spLocks noGrp="1"/>
          </p:cNvSpPr>
          <p:nvPr>
            <p:ph type="sldNum" sz="quarter" idx="11"/>
          </p:nvPr>
        </p:nvSpPr>
        <p:spPr/>
        <p:txBody>
          <a:bodyPr/>
          <a:lstStyle/>
          <a:p>
            <a:pPr>
              <a:defRPr/>
            </a:pPr>
            <a:fld id="{ECBA69B5-38E2-2E47-9FDA-50ACE7A3D2A7}" type="slidenum">
              <a:rPr lang="en-US" smtClean="0"/>
              <a:pPr>
                <a:defRPr/>
              </a:pPr>
              <a:t>45</a:t>
            </a:fld>
            <a:endParaRPr lang="en-US"/>
          </a:p>
        </p:txBody>
      </p:sp>
      <p:pic>
        <p:nvPicPr>
          <p:cNvPr id="8" name="Content Placeholder 7" descr="LoopPI.png"/>
          <p:cNvPicPr>
            <a:picLocks noGrp="1" noChangeAspect="1"/>
          </p:cNvPicPr>
          <p:nvPr>
            <p:ph sz="quarter" idx="3"/>
          </p:nvPr>
        </p:nvPicPr>
        <p:blipFill>
          <a:blip r:embed="rId2" cstate="screen">
            <a:extLst>
              <a:ext uri="{28A0092B-C50C-407E-A947-70E740481C1C}">
                <a14:useLocalDpi xmlns:a14="http://schemas.microsoft.com/office/drawing/2010/main"/>
              </a:ext>
            </a:extLst>
          </a:blip>
          <a:srcRect l="-15546" r="-15546"/>
          <a:stretch>
            <a:fillRect/>
          </a:stretch>
        </p:blipFill>
        <p:spPr>
          <a:xfrm>
            <a:off x="-739894" y="1736661"/>
            <a:ext cx="6589674" cy="3569407"/>
          </a:xfrm>
          <a:prstGeom prst="rect">
            <a:avLst/>
          </a:prstGeom>
        </p:spPr>
      </p:pic>
      <p:sp>
        <p:nvSpPr>
          <p:cNvPr id="22" name="TextBox 21"/>
          <p:cNvSpPr txBox="1"/>
          <p:nvPr/>
        </p:nvSpPr>
        <p:spPr>
          <a:xfrm>
            <a:off x="5340224" y="4962657"/>
            <a:ext cx="3411928" cy="338554"/>
          </a:xfrm>
          <a:prstGeom prst="rect">
            <a:avLst/>
          </a:prstGeom>
          <a:noFill/>
        </p:spPr>
        <p:txBody>
          <a:bodyPr wrap="square" rtlCol="0">
            <a:spAutoFit/>
          </a:bodyPr>
          <a:lstStyle/>
          <a:p>
            <a:r>
              <a:rPr lang="en-US" sz="1600" dirty="0" smtClean="0">
                <a:solidFill>
                  <a:schemeClr val="tx2"/>
                </a:solidFill>
              </a:rPr>
              <a:t>Acoustic mode     Optical mode</a:t>
            </a:r>
            <a:endParaRPr lang="en-US" sz="1600" dirty="0">
              <a:solidFill>
                <a:schemeClr val="tx2"/>
              </a:solidFill>
            </a:endParaRPr>
          </a:p>
        </p:txBody>
      </p:sp>
      <p:sp>
        <p:nvSpPr>
          <p:cNvPr id="23" name="TextBox 22"/>
          <p:cNvSpPr txBox="1"/>
          <p:nvPr/>
        </p:nvSpPr>
        <p:spPr>
          <a:xfrm>
            <a:off x="5502152" y="5224106"/>
            <a:ext cx="1235906" cy="307777"/>
          </a:xfrm>
          <a:prstGeom prst="rect">
            <a:avLst/>
          </a:prstGeom>
          <a:noFill/>
        </p:spPr>
        <p:txBody>
          <a:bodyPr wrap="none" rtlCol="0">
            <a:spAutoFit/>
          </a:bodyPr>
          <a:lstStyle/>
          <a:p>
            <a:r>
              <a:rPr lang="en-US" dirty="0" err="1">
                <a:solidFill>
                  <a:schemeClr val="tx2"/>
                </a:solidFill>
                <a:latin typeface="Calibri" panose="020F0502020204030204" pitchFamily="34" charset="0"/>
              </a:rPr>
              <a:t>f</a:t>
            </a:r>
            <a:r>
              <a:rPr lang="en-US" baseline="-25000" dirty="0" err="1" smtClean="0">
                <a:solidFill>
                  <a:schemeClr val="tx2"/>
                </a:solidFill>
                <a:latin typeface="Calibri" panose="020F0502020204030204" pitchFamily="34" charset="0"/>
              </a:rPr>
              <a:t>m</a:t>
            </a:r>
            <a:r>
              <a:rPr lang="en-US" dirty="0" smtClean="0">
                <a:solidFill>
                  <a:schemeClr val="tx2"/>
                </a:solidFill>
                <a:latin typeface="Calibri" panose="020F0502020204030204" pitchFamily="34" charset="0"/>
              </a:rPr>
              <a:t> = 15,539 Hz</a:t>
            </a:r>
            <a:endParaRPr lang="en-US" dirty="0">
              <a:solidFill>
                <a:schemeClr val="tx2"/>
              </a:solidFill>
              <a:latin typeface="Calibri" panose="020F0502020204030204" pitchFamily="34" charset="0"/>
            </a:endParaRPr>
          </a:p>
        </p:txBody>
      </p:sp>
      <p:sp>
        <p:nvSpPr>
          <p:cNvPr id="26" name="Rectangle 7"/>
          <p:cNvSpPr>
            <a:spLocks noChangeArrowheads="1"/>
          </p:cNvSpPr>
          <p:nvPr/>
        </p:nvSpPr>
        <p:spPr bwMode="auto">
          <a:xfrm>
            <a:off x="1107440" y="5630938"/>
            <a:ext cx="7918334" cy="769441"/>
          </a:xfrm>
          <a:prstGeom prst="rect">
            <a:avLst/>
          </a:prstGeom>
          <a:solidFill>
            <a:srgbClr val="618FFD"/>
          </a:solidFill>
          <a:ln w="9525">
            <a:noFill/>
            <a:miter lim="800000"/>
            <a:headEnd/>
            <a:tailEnd/>
          </a:ln>
        </p:spPr>
        <p:txBody>
          <a:bodyPr wrap="square">
            <a:spAutoFit/>
          </a:bodyPr>
          <a:lstStyle/>
          <a:p>
            <a:r>
              <a:rPr lang="en-US" sz="1100" b="0" dirty="0" smtClean="0">
                <a:solidFill>
                  <a:srgbClr val="000000"/>
                </a:solidFill>
              </a:rPr>
              <a:t>Theory: V</a:t>
            </a:r>
            <a:r>
              <a:rPr lang="en-US" sz="1100" b="0" dirty="0">
                <a:solidFill>
                  <a:srgbClr val="000000"/>
                </a:solidFill>
              </a:rPr>
              <a:t>. B. </a:t>
            </a:r>
            <a:r>
              <a:rPr lang="en-US" sz="1100" b="0" dirty="0" err="1">
                <a:solidFill>
                  <a:srgbClr val="000000"/>
                </a:solidFill>
              </a:rPr>
              <a:t>Braginsky</a:t>
            </a:r>
            <a:r>
              <a:rPr lang="en-US" sz="1100" b="0" dirty="0">
                <a:solidFill>
                  <a:srgbClr val="000000"/>
                </a:solidFill>
              </a:rPr>
              <a:t>, S. E. </a:t>
            </a:r>
            <a:r>
              <a:rPr lang="en-US" sz="1100" b="0" dirty="0" err="1">
                <a:solidFill>
                  <a:srgbClr val="000000"/>
                </a:solidFill>
              </a:rPr>
              <a:t>Strigin</a:t>
            </a:r>
            <a:r>
              <a:rPr lang="en-US" sz="1100" b="0" dirty="0">
                <a:solidFill>
                  <a:srgbClr val="000000"/>
                </a:solidFill>
              </a:rPr>
              <a:t>, and S. P. </a:t>
            </a:r>
            <a:r>
              <a:rPr lang="en-US" sz="1100" b="0" dirty="0" err="1">
                <a:solidFill>
                  <a:srgbClr val="000000"/>
                </a:solidFill>
              </a:rPr>
              <a:t>Vyatchanin</a:t>
            </a:r>
            <a:r>
              <a:rPr lang="en-US" sz="1100" b="0" dirty="0">
                <a:solidFill>
                  <a:srgbClr val="000000"/>
                </a:solidFill>
              </a:rPr>
              <a:t>, </a:t>
            </a:r>
            <a:r>
              <a:rPr lang="en-US" sz="1100" b="0" dirty="0" smtClean="0">
                <a:solidFill>
                  <a:srgbClr val="000000"/>
                </a:solidFill>
              </a:rPr>
              <a:t>Phys. </a:t>
            </a:r>
            <a:r>
              <a:rPr lang="en-US" sz="1100" b="0" dirty="0" err="1" smtClean="0">
                <a:solidFill>
                  <a:srgbClr val="000000"/>
                </a:solidFill>
              </a:rPr>
              <a:t>Lett</a:t>
            </a:r>
            <a:r>
              <a:rPr lang="en-US" sz="1100" b="0" dirty="0">
                <a:solidFill>
                  <a:srgbClr val="000000"/>
                </a:solidFill>
              </a:rPr>
              <a:t>. A</a:t>
            </a:r>
            <a:r>
              <a:rPr lang="en-US" sz="1100" dirty="0">
                <a:solidFill>
                  <a:srgbClr val="000000"/>
                </a:solidFill>
              </a:rPr>
              <a:t> 305</a:t>
            </a:r>
            <a:r>
              <a:rPr lang="en-US" sz="1100" b="0" dirty="0">
                <a:solidFill>
                  <a:srgbClr val="000000"/>
                </a:solidFill>
              </a:rPr>
              <a:t>, 111 (2002</a:t>
            </a:r>
            <a:r>
              <a:rPr lang="en-US" sz="1100" b="0" dirty="0" smtClean="0">
                <a:solidFill>
                  <a:srgbClr val="000000"/>
                </a:solidFill>
              </a:rPr>
              <a:t>) </a:t>
            </a:r>
          </a:p>
          <a:p>
            <a:r>
              <a:rPr lang="en-US" sz="1100" b="0" dirty="0" smtClean="0">
                <a:solidFill>
                  <a:srgbClr val="000000"/>
                </a:solidFill>
              </a:rPr>
              <a:t>Experiment</a:t>
            </a:r>
            <a:r>
              <a:rPr lang="en-US" sz="1100" b="0" dirty="0">
                <a:solidFill>
                  <a:srgbClr val="000000"/>
                </a:solidFill>
              </a:rPr>
              <a:t>: C. Zhao, L. </a:t>
            </a:r>
            <a:r>
              <a:rPr lang="en-US" sz="1100" b="0" dirty="0" err="1">
                <a:solidFill>
                  <a:srgbClr val="000000"/>
                </a:solidFill>
              </a:rPr>
              <a:t>Ju</a:t>
            </a:r>
            <a:r>
              <a:rPr lang="en-US" sz="1100" b="0" dirty="0">
                <a:solidFill>
                  <a:srgbClr val="000000"/>
                </a:solidFill>
              </a:rPr>
              <a:t>, J. </a:t>
            </a:r>
            <a:r>
              <a:rPr lang="en-US" sz="1100" b="0" dirty="0" err="1">
                <a:solidFill>
                  <a:srgbClr val="000000"/>
                </a:solidFill>
              </a:rPr>
              <a:t>Degallaix</a:t>
            </a:r>
            <a:r>
              <a:rPr lang="en-US" sz="1100" b="0" dirty="0">
                <a:solidFill>
                  <a:srgbClr val="000000"/>
                </a:solidFill>
              </a:rPr>
              <a:t>, S. Gras, and D. G. Blair,</a:t>
            </a:r>
          </a:p>
          <a:p>
            <a:r>
              <a:rPr lang="en-US" sz="1100" b="0" dirty="0">
                <a:solidFill>
                  <a:srgbClr val="000000"/>
                </a:solidFill>
              </a:rPr>
              <a:t>Phys. Rev. </a:t>
            </a:r>
            <a:r>
              <a:rPr lang="en-US" sz="1100" b="0" dirty="0" err="1">
                <a:solidFill>
                  <a:srgbClr val="000000"/>
                </a:solidFill>
              </a:rPr>
              <a:t>Lett</a:t>
            </a:r>
            <a:r>
              <a:rPr lang="en-US" sz="1100" b="0" dirty="0">
                <a:solidFill>
                  <a:srgbClr val="000000"/>
                </a:solidFill>
              </a:rPr>
              <a:t>. 94, 121102 (2005</a:t>
            </a:r>
            <a:r>
              <a:rPr lang="en-US" sz="1100" b="0" dirty="0" smtClean="0">
                <a:solidFill>
                  <a:srgbClr val="000000"/>
                </a:solidFill>
              </a:rPr>
              <a:t>); M. Evans, et al.</a:t>
            </a:r>
            <a:r>
              <a:rPr lang="en-US" sz="1100" b="0" dirty="0">
                <a:solidFill>
                  <a:srgbClr val="000000"/>
                </a:solidFill>
              </a:rPr>
              <a:t>, “Observation of Parametric Instability in Advanced LIGO”</a:t>
            </a:r>
            <a:r>
              <a:rPr lang="en-US" sz="1100" b="0" dirty="0" smtClean="0">
                <a:solidFill>
                  <a:srgbClr val="000000"/>
                </a:solidFill>
              </a:rPr>
              <a:t>, Phys. Rev. </a:t>
            </a:r>
            <a:r>
              <a:rPr lang="en-US" sz="1100" b="0" dirty="0" err="1" smtClean="0">
                <a:solidFill>
                  <a:srgbClr val="000000"/>
                </a:solidFill>
              </a:rPr>
              <a:t>Lett</a:t>
            </a:r>
            <a:r>
              <a:rPr lang="en-US" sz="1100" b="0" dirty="0" smtClean="0">
                <a:solidFill>
                  <a:srgbClr val="000000"/>
                </a:solidFill>
              </a:rPr>
              <a:t>.</a:t>
            </a:r>
            <a:r>
              <a:rPr lang="is-IS" sz="1100" b="0" dirty="0" smtClean="0">
                <a:solidFill>
                  <a:srgbClr val="000000"/>
                </a:solidFill>
              </a:rPr>
              <a:t> </a:t>
            </a:r>
            <a:r>
              <a:rPr lang="is-IS" sz="1100" dirty="0">
                <a:solidFill>
                  <a:srgbClr val="000000"/>
                </a:solidFill>
              </a:rPr>
              <a:t>114</a:t>
            </a:r>
            <a:r>
              <a:rPr lang="is-IS" sz="1100" b="0" dirty="0">
                <a:solidFill>
                  <a:srgbClr val="000000"/>
                </a:solidFill>
              </a:rPr>
              <a:t>, 161102 (2015</a:t>
            </a:r>
            <a:r>
              <a:rPr lang="is-IS" sz="1100" b="0" dirty="0" smtClean="0">
                <a:solidFill>
                  <a:srgbClr val="000000"/>
                </a:solidFill>
              </a:rPr>
              <a:t>).</a:t>
            </a:r>
            <a:endParaRPr lang="en-US" sz="1100" dirty="0"/>
          </a:p>
        </p:txBody>
      </p:sp>
      <p:pic>
        <p:nvPicPr>
          <p:cNvPr id="32" name="Picture 3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7934" y="3002701"/>
            <a:ext cx="3562690" cy="2027599"/>
          </a:xfrm>
          <a:prstGeom prst="rect">
            <a:avLst/>
          </a:prstGeom>
        </p:spPr>
      </p:pic>
      <p:pic>
        <p:nvPicPr>
          <p:cNvPr id="34" name="Picture 3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20985" y="1761051"/>
            <a:ext cx="4036601" cy="833305"/>
          </a:xfrm>
          <a:prstGeom prst="rect">
            <a:avLst/>
          </a:prstGeom>
        </p:spPr>
      </p:pic>
      <p:cxnSp>
        <p:nvCxnSpPr>
          <p:cNvPr id="17" name="Straight Arrow Connector 16"/>
          <p:cNvCxnSpPr/>
          <p:nvPr/>
        </p:nvCxnSpPr>
        <p:spPr>
          <a:xfrm flipH="1" flipV="1">
            <a:off x="7611927" y="2337891"/>
            <a:ext cx="658949" cy="335441"/>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490947" y="1079156"/>
            <a:ext cx="1683873" cy="430887"/>
          </a:xfrm>
          <a:prstGeom prst="rect">
            <a:avLst/>
          </a:prstGeom>
          <a:noFill/>
        </p:spPr>
        <p:txBody>
          <a:bodyPr wrap="square" rtlCol="0">
            <a:spAutoFit/>
          </a:bodyPr>
          <a:lstStyle/>
          <a:p>
            <a:pPr algn="ctr"/>
            <a:r>
              <a:rPr lang="en-US" sz="1100" dirty="0" smtClean="0">
                <a:solidFill>
                  <a:srgbClr val="000000"/>
                </a:solidFill>
              </a:rPr>
              <a:t>mechanical mode</a:t>
            </a:r>
          </a:p>
          <a:p>
            <a:pPr algn="ctr"/>
            <a:r>
              <a:rPr lang="en-US" sz="1100" dirty="0" smtClean="0">
                <a:solidFill>
                  <a:srgbClr val="000000"/>
                </a:solidFill>
              </a:rPr>
              <a:t>Q-factor</a:t>
            </a:r>
            <a:endParaRPr lang="en-US" sz="1100" dirty="0">
              <a:solidFill>
                <a:srgbClr val="000000"/>
              </a:solidFill>
            </a:endParaRPr>
          </a:p>
        </p:txBody>
      </p:sp>
      <p:sp>
        <p:nvSpPr>
          <p:cNvPr id="11" name="TextBox 10"/>
          <p:cNvSpPr txBox="1"/>
          <p:nvPr/>
        </p:nvSpPr>
        <p:spPr>
          <a:xfrm>
            <a:off x="5994097" y="1119685"/>
            <a:ext cx="1090939" cy="461665"/>
          </a:xfrm>
          <a:prstGeom prst="rect">
            <a:avLst/>
          </a:prstGeom>
          <a:noFill/>
        </p:spPr>
        <p:txBody>
          <a:bodyPr wrap="none" rtlCol="0">
            <a:spAutoFit/>
          </a:bodyPr>
          <a:lstStyle/>
          <a:p>
            <a:pPr algn="ctr"/>
            <a:r>
              <a:rPr lang="en-US" sz="1200" dirty="0" smtClean="0">
                <a:solidFill>
                  <a:srgbClr val="000000"/>
                </a:solidFill>
              </a:rPr>
              <a:t>power in the </a:t>
            </a:r>
          </a:p>
          <a:p>
            <a:pPr algn="ctr"/>
            <a:r>
              <a:rPr lang="en-US" sz="1200" dirty="0" smtClean="0">
                <a:solidFill>
                  <a:srgbClr val="000000"/>
                </a:solidFill>
              </a:rPr>
              <a:t>arm cavity</a:t>
            </a:r>
          </a:p>
        </p:txBody>
      </p:sp>
      <p:sp>
        <p:nvSpPr>
          <p:cNvPr id="12" name="TextBox 11"/>
          <p:cNvSpPr txBox="1"/>
          <p:nvPr/>
        </p:nvSpPr>
        <p:spPr>
          <a:xfrm>
            <a:off x="7188197" y="1335845"/>
            <a:ext cx="2158484" cy="430887"/>
          </a:xfrm>
          <a:prstGeom prst="rect">
            <a:avLst/>
          </a:prstGeom>
          <a:noFill/>
        </p:spPr>
        <p:txBody>
          <a:bodyPr wrap="square" rtlCol="0">
            <a:spAutoFit/>
          </a:bodyPr>
          <a:lstStyle/>
          <a:p>
            <a:pPr algn="ctr"/>
            <a:r>
              <a:rPr lang="en-US" sz="1100" dirty="0" smtClean="0">
                <a:solidFill>
                  <a:srgbClr val="000000"/>
                </a:solidFill>
              </a:rPr>
              <a:t>spatial overlap </a:t>
            </a:r>
          </a:p>
          <a:p>
            <a:pPr algn="ctr"/>
            <a:r>
              <a:rPr lang="en-US" sz="1100" dirty="0" smtClean="0">
                <a:solidFill>
                  <a:srgbClr val="000000"/>
                </a:solidFill>
              </a:rPr>
              <a:t>Optical-mechanical mode</a:t>
            </a:r>
            <a:endParaRPr lang="en-US" sz="1100" dirty="0">
              <a:solidFill>
                <a:srgbClr val="000000"/>
              </a:solidFill>
            </a:endParaRPr>
          </a:p>
        </p:txBody>
      </p:sp>
      <p:sp>
        <p:nvSpPr>
          <p:cNvPr id="13" name="TextBox 12"/>
          <p:cNvSpPr txBox="1"/>
          <p:nvPr/>
        </p:nvSpPr>
        <p:spPr>
          <a:xfrm>
            <a:off x="7763862" y="2618585"/>
            <a:ext cx="1056700" cy="430887"/>
          </a:xfrm>
          <a:prstGeom prst="rect">
            <a:avLst/>
          </a:prstGeom>
          <a:noFill/>
        </p:spPr>
        <p:txBody>
          <a:bodyPr wrap="none" rtlCol="0">
            <a:spAutoFit/>
          </a:bodyPr>
          <a:lstStyle/>
          <a:p>
            <a:pPr algn="ctr"/>
            <a:r>
              <a:rPr lang="en-US" sz="1100" dirty="0" smtClean="0">
                <a:solidFill>
                  <a:srgbClr val="000000"/>
                </a:solidFill>
              </a:rPr>
              <a:t>optical mode </a:t>
            </a:r>
          </a:p>
          <a:p>
            <a:pPr algn="ctr"/>
            <a:r>
              <a:rPr lang="en-US" sz="1100" dirty="0" smtClean="0">
                <a:solidFill>
                  <a:srgbClr val="000000"/>
                </a:solidFill>
              </a:rPr>
              <a:t>gain</a:t>
            </a:r>
            <a:endParaRPr lang="en-US" sz="1100" dirty="0">
              <a:solidFill>
                <a:srgbClr val="000000"/>
              </a:solidFill>
            </a:endParaRPr>
          </a:p>
        </p:txBody>
      </p:sp>
      <p:cxnSp>
        <p:nvCxnSpPr>
          <p:cNvPr id="14" name="Straight Arrow Connector 13"/>
          <p:cNvCxnSpPr>
            <a:stCxn id="11" idx="2"/>
          </p:cNvCxnSpPr>
          <p:nvPr/>
        </p:nvCxnSpPr>
        <p:spPr>
          <a:xfrm flipH="1">
            <a:off x="6512611" y="1581350"/>
            <a:ext cx="26956" cy="296536"/>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0" idx="2"/>
          </p:cNvCxnSpPr>
          <p:nvPr/>
        </p:nvCxnSpPr>
        <p:spPr>
          <a:xfrm>
            <a:off x="5332884" y="1510043"/>
            <a:ext cx="679797" cy="327313"/>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377220" y="1661727"/>
            <a:ext cx="54047" cy="378279"/>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21" idx="0"/>
          </p:cNvCxnSpPr>
          <p:nvPr/>
        </p:nvCxnSpPr>
        <p:spPr>
          <a:xfrm flipH="1" flipV="1">
            <a:off x="6093330" y="2509616"/>
            <a:ext cx="662239" cy="235876"/>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063857" y="2745492"/>
            <a:ext cx="1383423" cy="430887"/>
          </a:xfrm>
          <a:prstGeom prst="rect">
            <a:avLst/>
          </a:prstGeom>
          <a:noFill/>
        </p:spPr>
        <p:txBody>
          <a:bodyPr wrap="square" rtlCol="0">
            <a:spAutoFit/>
          </a:bodyPr>
          <a:lstStyle/>
          <a:p>
            <a:pPr algn="ctr"/>
            <a:r>
              <a:rPr lang="en-US" sz="1100" dirty="0" smtClean="0">
                <a:solidFill>
                  <a:srgbClr val="000000"/>
                </a:solidFill>
              </a:rPr>
              <a:t>Acoustic mode </a:t>
            </a:r>
          </a:p>
          <a:p>
            <a:pPr algn="ctr"/>
            <a:r>
              <a:rPr lang="en-US" sz="1100" dirty="0" smtClean="0">
                <a:solidFill>
                  <a:srgbClr val="000000"/>
                </a:solidFill>
              </a:rPr>
              <a:t>frequency</a:t>
            </a:r>
          </a:p>
        </p:txBody>
      </p:sp>
      <p:sp>
        <p:nvSpPr>
          <p:cNvPr id="47" name="TextBox 46"/>
          <p:cNvSpPr txBox="1"/>
          <p:nvPr/>
        </p:nvSpPr>
        <p:spPr>
          <a:xfrm>
            <a:off x="3400276" y="1434205"/>
            <a:ext cx="1683873" cy="584776"/>
          </a:xfrm>
          <a:prstGeom prst="rect">
            <a:avLst/>
          </a:prstGeom>
          <a:noFill/>
        </p:spPr>
        <p:txBody>
          <a:bodyPr wrap="square" rtlCol="0">
            <a:spAutoFit/>
          </a:bodyPr>
          <a:lstStyle/>
          <a:p>
            <a:pPr algn="ctr"/>
            <a:r>
              <a:rPr lang="en-US" sz="1600" dirty="0" smtClean="0">
                <a:solidFill>
                  <a:srgbClr val="000000"/>
                </a:solidFill>
              </a:rPr>
              <a:t>Parametric Gain:</a:t>
            </a:r>
            <a:endParaRPr lang="en-US" sz="1600" dirty="0">
              <a:solidFill>
                <a:srgbClr val="000000"/>
              </a:solidFill>
            </a:endParaRPr>
          </a:p>
        </p:txBody>
      </p:sp>
      <p:sp>
        <p:nvSpPr>
          <p:cNvPr id="24" name="TextBox 23"/>
          <p:cNvSpPr txBox="1"/>
          <p:nvPr/>
        </p:nvSpPr>
        <p:spPr>
          <a:xfrm>
            <a:off x="5222467" y="2643796"/>
            <a:ext cx="700813" cy="430887"/>
          </a:xfrm>
          <a:prstGeom prst="rect">
            <a:avLst/>
          </a:prstGeom>
          <a:noFill/>
        </p:spPr>
        <p:txBody>
          <a:bodyPr wrap="square" rtlCol="0">
            <a:spAutoFit/>
          </a:bodyPr>
          <a:lstStyle/>
          <a:p>
            <a:pPr algn="ctr"/>
            <a:r>
              <a:rPr lang="en-US" sz="1100" dirty="0" smtClean="0">
                <a:solidFill>
                  <a:srgbClr val="000000"/>
                </a:solidFill>
              </a:rPr>
              <a:t>Mirror </a:t>
            </a:r>
          </a:p>
          <a:p>
            <a:pPr algn="ctr"/>
            <a:r>
              <a:rPr lang="en-US" sz="1100" dirty="0" smtClean="0">
                <a:solidFill>
                  <a:srgbClr val="000000"/>
                </a:solidFill>
              </a:rPr>
              <a:t>mass</a:t>
            </a:r>
            <a:endParaRPr lang="en-US" sz="1100" dirty="0">
              <a:solidFill>
                <a:srgbClr val="000000"/>
              </a:solidFill>
            </a:endParaRPr>
          </a:p>
        </p:txBody>
      </p:sp>
      <p:cxnSp>
        <p:nvCxnSpPr>
          <p:cNvPr id="27" name="Straight Arrow Connector 26"/>
          <p:cNvCxnSpPr>
            <a:stCxn id="24" idx="0"/>
          </p:cNvCxnSpPr>
          <p:nvPr/>
        </p:nvCxnSpPr>
        <p:spPr>
          <a:xfrm flipV="1">
            <a:off x="5572874" y="2499360"/>
            <a:ext cx="208166" cy="144436"/>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553215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a:t>
            </a:r>
            <a:r>
              <a:rPr lang="en-US" dirty="0" smtClean="0"/>
              <a:t>bservation of Parametric Instabilities in Advanced LIGO</a:t>
            </a:r>
            <a:endParaRPr lang="en-US" dirty="0"/>
          </a:p>
        </p:txBody>
      </p:sp>
      <p:sp>
        <p:nvSpPr>
          <p:cNvPr id="4" name="Slide Number Placeholder 3"/>
          <p:cNvSpPr>
            <a:spLocks noGrp="1"/>
          </p:cNvSpPr>
          <p:nvPr>
            <p:ph type="sldNum" sz="quarter" idx="11"/>
          </p:nvPr>
        </p:nvSpPr>
        <p:spPr/>
        <p:txBody>
          <a:bodyPr/>
          <a:lstStyle/>
          <a:p>
            <a:pPr>
              <a:defRPr/>
            </a:pPr>
            <a:fld id="{4703B35A-92CA-9244-943F-6D1BF23D8702}" type="slidenum">
              <a:rPr lang="en-US" smtClean="0"/>
              <a:pPr>
                <a:defRPr/>
              </a:pPr>
              <a:t>46</a:t>
            </a:fld>
            <a:endParaRPr lang="en-US"/>
          </a:p>
        </p:txBody>
      </p:sp>
      <p:sp>
        <p:nvSpPr>
          <p:cNvPr id="5" name="Rectangle 4"/>
          <p:cNvSpPr/>
          <p:nvPr/>
        </p:nvSpPr>
        <p:spPr>
          <a:xfrm>
            <a:off x="2538470" y="3906051"/>
            <a:ext cx="2136556" cy="6873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PI_DecayTim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12571" y="1386951"/>
            <a:ext cx="4331429" cy="3414857"/>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3840680733"/>
              </p:ext>
            </p:extLst>
          </p:nvPr>
        </p:nvGraphicFramePr>
        <p:xfrm>
          <a:off x="392545" y="3918751"/>
          <a:ext cx="1563968" cy="673100"/>
        </p:xfrm>
        <a:graphic>
          <a:graphicData uri="http://schemas.openxmlformats.org/presentationml/2006/ole">
            <mc:AlternateContent xmlns:mc="http://schemas.openxmlformats.org/markup-compatibility/2006">
              <mc:Choice xmlns:v="urn:schemas-microsoft-com:vml" Requires="v">
                <p:oleObj spid="_x0000_s201850" name="Equation" r:id="rId4" imgW="1002960" imgH="431640" progId="Equation.3">
                  <p:embed/>
                </p:oleObj>
              </mc:Choice>
              <mc:Fallback>
                <p:oleObj name="Equation" r:id="rId4" imgW="1002960" imgH="431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545" y="3918751"/>
                        <a:ext cx="1563968" cy="673100"/>
                      </a:xfrm>
                      <a:prstGeom prst="rect">
                        <a:avLst/>
                      </a:prstGeom>
                      <a:solidFill>
                        <a:schemeClr val="accent1"/>
                      </a:solidFill>
                      <a:ln>
                        <a:solidFill>
                          <a:schemeClr val="tx1"/>
                        </a:solidFill>
                      </a:ln>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372194838"/>
              </p:ext>
            </p:extLst>
          </p:nvPr>
        </p:nvGraphicFramePr>
        <p:xfrm>
          <a:off x="2614098" y="3941721"/>
          <a:ext cx="711200" cy="355600"/>
        </p:xfrm>
        <a:graphic>
          <a:graphicData uri="http://schemas.openxmlformats.org/presentationml/2006/ole">
            <mc:AlternateContent xmlns:mc="http://schemas.openxmlformats.org/markup-compatibility/2006">
              <mc:Choice xmlns:v="urn:schemas-microsoft-com:vml" Requires="v">
                <p:oleObj spid="_x0000_s201851" name="Equation" r:id="rId6" imgW="457200" imgH="228600" progId="Equation.3">
                  <p:embed/>
                </p:oleObj>
              </mc:Choice>
              <mc:Fallback>
                <p:oleObj name="Equation" r:id="rId6" imgW="457200" imgH="228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14098" y="3941721"/>
                        <a:ext cx="711200" cy="35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158033217"/>
              </p:ext>
            </p:extLst>
          </p:nvPr>
        </p:nvGraphicFramePr>
        <p:xfrm>
          <a:off x="3368781" y="3923351"/>
          <a:ext cx="1284288" cy="374650"/>
        </p:xfrm>
        <a:graphic>
          <a:graphicData uri="http://schemas.openxmlformats.org/presentationml/2006/ole">
            <mc:AlternateContent xmlns:mc="http://schemas.openxmlformats.org/markup-compatibility/2006">
              <mc:Choice xmlns:v="urn:schemas-microsoft-com:vml" Requires="v">
                <p:oleObj spid="_x0000_s201852" name="Equation" r:id="rId8" imgW="825480" imgH="241200" progId="Equation.3">
                  <p:embed/>
                </p:oleObj>
              </mc:Choice>
              <mc:Fallback>
                <p:oleObj name="Equation" r:id="rId8" imgW="825480" imgH="2412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68781" y="3923351"/>
                        <a:ext cx="1284288" cy="374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0" name="Straight Arrow Connector 9"/>
          <p:cNvCxnSpPr/>
          <p:nvPr/>
        </p:nvCxnSpPr>
        <p:spPr>
          <a:xfrm>
            <a:off x="1999721" y="4233011"/>
            <a:ext cx="513443" cy="9120"/>
          </a:xfrm>
          <a:prstGeom prst="straightConnector1">
            <a:avLst/>
          </a:prstGeom>
          <a:ln w="476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604930" y="4249538"/>
            <a:ext cx="1362739" cy="338554"/>
          </a:xfrm>
          <a:prstGeom prst="rect">
            <a:avLst/>
          </a:prstGeom>
          <a:noFill/>
        </p:spPr>
        <p:txBody>
          <a:bodyPr wrap="none" rtlCol="0">
            <a:spAutoFit/>
          </a:bodyPr>
          <a:lstStyle/>
          <a:p>
            <a:r>
              <a:rPr lang="en-US" sz="1600" dirty="0" smtClean="0">
                <a:latin typeface="Calibri" panose="020F0502020204030204" pitchFamily="34" charset="0"/>
              </a:rPr>
              <a:t>(P</a:t>
            </a:r>
            <a:r>
              <a:rPr lang="en-US" sz="1600" baseline="-25000" dirty="0" smtClean="0">
                <a:latin typeface="Calibri" panose="020F0502020204030204" pitchFamily="34" charset="0"/>
              </a:rPr>
              <a:t>arm</a:t>
            </a:r>
            <a:r>
              <a:rPr lang="en-US" sz="1600" dirty="0" smtClean="0">
                <a:latin typeface="Calibri" panose="020F0502020204030204" pitchFamily="34" charset="0"/>
              </a:rPr>
              <a:t> = 50 kW)</a:t>
            </a:r>
            <a:endParaRPr lang="en-US" sz="1600" dirty="0">
              <a:latin typeface="Calibri" panose="020F0502020204030204" pitchFamily="34" charset="0"/>
            </a:endParaRPr>
          </a:p>
        </p:txBody>
      </p:sp>
      <p:grpSp>
        <p:nvGrpSpPr>
          <p:cNvPr id="18" name="Group 17"/>
          <p:cNvGrpSpPr/>
          <p:nvPr/>
        </p:nvGrpSpPr>
        <p:grpSpPr>
          <a:xfrm>
            <a:off x="-15388" y="1382858"/>
            <a:ext cx="4601974" cy="2570654"/>
            <a:chOff x="242425" y="2042571"/>
            <a:chExt cx="4601974" cy="2570654"/>
          </a:xfrm>
        </p:grpSpPr>
        <p:pic>
          <p:nvPicPr>
            <p:cNvPr id="14" name="Picture 1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10269" y="2042571"/>
              <a:ext cx="4099192" cy="2365542"/>
            </a:xfrm>
            <a:prstGeom prst="rect">
              <a:avLst/>
            </a:prstGeom>
          </p:spPr>
        </p:pic>
        <p:sp>
          <p:nvSpPr>
            <p:cNvPr id="15" name="TextBox 14"/>
            <p:cNvSpPr txBox="1"/>
            <p:nvPr/>
          </p:nvSpPr>
          <p:spPr>
            <a:xfrm rot="16200000">
              <a:off x="3781989" y="3092544"/>
              <a:ext cx="1786266" cy="338554"/>
            </a:xfrm>
            <a:prstGeom prst="rect">
              <a:avLst/>
            </a:prstGeom>
            <a:noFill/>
          </p:spPr>
          <p:txBody>
            <a:bodyPr wrap="none" rtlCol="0">
              <a:spAutoFit/>
            </a:bodyPr>
            <a:lstStyle/>
            <a:p>
              <a:r>
                <a:rPr lang="en-US" sz="1600" b="1" dirty="0" smtClean="0">
                  <a:solidFill>
                    <a:srgbClr val="000000"/>
                  </a:solidFill>
                </a:rPr>
                <a:t>ASD [counts/√Hz]</a:t>
              </a:r>
              <a:endParaRPr lang="en-US" sz="1600" b="1" dirty="0">
                <a:solidFill>
                  <a:srgbClr val="000000"/>
                </a:solidFill>
              </a:endParaRPr>
            </a:p>
          </p:txBody>
        </p:sp>
        <p:sp>
          <p:nvSpPr>
            <p:cNvPr id="16" name="TextBox 15"/>
            <p:cNvSpPr txBox="1"/>
            <p:nvPr/>
          </p:nvSpPr>
          <p:spPr>
            <a:xfrm rot="16200000">
              <a:off x="-365364" y="3056104"/>
              <a:ext cx="1554131" cy="338554"/>
            </a:xfrm>
            <a:prstGeom prst="rect">
              <a:avLst/>
            </a:prstGeom>
            <a:noFill/>
          </p:spPr>
          <p:txBody>
            <a:bodyPr wrap="none" rtlCol="0">
              <a:spAutoFit/>
            </a:bodyPr>
            <a:lstStyle/>
            <a:p>
              <a:r>
                <a:rPr lang="en-US" sz="1600" b="1" dirty="0" smtClean="0">
                  <a:solidFill>
                    <a:srgbClr val="000000"/>
                  </a:solidFill>
                </a:rPr>
                <a:t>Frequency [Hz]</a:t>
              </a:r>
              <a:endParaRPr lang="en-US" sz="1600" b="1" dirty="0">
                <a:solidFill>
                  <a:srgbClr val="000000"/>
                </a:solidFill>
              </a:endParaRPr>
            </a:p>
          </p:txBody>
        </p:sp>
        <p:sp>
          <p:nvSpPr>
            <p:cNvPr id="17" name="TextBox 16"/>
            <p:cNvSpPr txBox="1"/>
            <p:nvPr/>
          </p:nvSpPr>
          <p:spPr>
            <a:xfrm>
              <a:off x="1873185" y="4274671"/>
              <a:ext cx="1166806" cy="338554"/>
            </a:xfrm>
            <a:prstGeom prst="rect">
              <a:avLst/>
            </a:prstGeom>
            <a:noFill/>
          </p:spPr>
          <p:txBody>
            <a:bodyPr wrap="none" rtlCol="0">
              <a:spAutoFit/>
            </a:bodyPr>
            <a:lstStyle/>
            <a:p>
              <a:r>
                <a:rPr lang="en-US" sz="1600" b="1" dirty="0" smtClean="0">
                  <a:solidFill>
                    <a:srgbClr val="000000"/>
                  </a:solidFill>
                </a:rPr>
                <a:t>Time [min]</a:t>
              </a:r>
              <a:endParaRPr lang="en-US" sz="1600" b="1" dirty="0">
                <a:solidFill>
                  <a:srgbClr val="000000"/>
                </a:solidFill>
              </a:endParaRPr>
            </a:p>
          </p:txBody>
        </p:sp>
        <p:sp>
          <p:nvSpPr>
            <p:cNvPr id="13" name="TextBox 12"/>
            <p:cNvSpPr txBox="1"/>
            <p:nvPr/>
          </p:nvSpPr>
          <p:spPr>
            <a:xfrm>
              <a:off x="921977" y="2225495"/>
              <a:ext cx="2555507" cy="338554"/>
            </a:xfrm>
            <a:prstGeom prst="rect">
              <a:avLst/>
            </a:prstGeom>
            <a:noFill/>
          </p:spPr>
          <p:txBody>
            <a:bodyPr wrap="none" rtlCol="0">
              <a:spAutoFit/>
            </a:bodyPr>
            <a:lstStyle/>
            <a:p>
              <a:r>
                <a:rPr lang="en-US" sz="1600" dirty="0" smtClean="0">
                  <a:solidFill>
                    <a:srgbClr val="FFFF00"/>
                  </a:solidFill>
                </a:rPr>
                <a:t>Anti-symmetric Port Output:</a:t>
              </a:r>
              <a:endParaRPr lang="en-US" sz="1600" dirty="0">
                <a:solidFill>
                  <a:srgbClr val="FFFF00"/>
                </a:solidFill>
              </a:endParaRPr>
            </a:p>
          </p:txBody>
        </p:sp>
      </p:grpSp>
      <p:sp>
        <p:nvSpPr>
          <p:cNvPr id="19" name="TextBox 18"/>
          <p:cNvSpPr txBox="1"/>
          <p:nvPr/>
        </p:nvSpPr>
        <p:spPr>
          <a:xfrm>
            <a:off x="5351541" y="1083071"/>
            <a:ext cx="2992426" cy="338554"/>
          </a:xfrm>
          <a:prstGeom prst="rect">
            <a:avLst/>
          </a:prstGeom>
          <a:noFill/>
        </p:spPr>
        <p:txBody>
          <a:bodyPr wrap="none" rtlCol="0">
            <a:spAutoFit/>
          </a:bodyPr>
          <a:lstStyle/>
          <a:p>
            <a:r>
              <a:rPr lang="en-US" sz="1600" dirty="0" smtClean="0">
                <a:solidFill>
                  <a:srgbClr val="000000"/>
                </a:solidFill>
              </a:rPr>
              <a:t>‘Ring Up’  Amplitude </a:t>
            </a:r>
            <a:r>
              <a:rPr lang="en-US" sz="1600" dirty="0" err="1" smtClean="0">
                <a:solidFill>
                  <a:srgbClr val="000000"/>
                </a:solidFill>
              </a:rPr>
              <a:t>vs</a:t>
            </a:r>
            <a:r>
              <a:rPr lang="en-US" sz="1600" dirty="0" smtClean="0">
                <a:solidFill>
                  <a:srgbClr val="000000"/>
                </a:solidFill>
              </a:rPr>
              <a:t> Time</a:t>
            </a:r>
            <a:endParaRPr lang="en-US" sz="1600" dirty="0">
              <a:solidFill>
                <a:srgbClr val="000000"/>
              </a:solidFill>
            </a:endParaRPr>
          </a:p>
        </p:txBody>
      </p:sp>
      <p:sp>
        <p:nvSpPr>
          <p:cNvPr id="22" name="TextBox 21"/>
          <p:cNvSpPr txBox="1"/>
          <p:nvPr/>
        </p:nvSpPr>
        <p:spPr>
          <a:xfrm>
            <a:off x="501911" y="5080994"/>
            <a:ext cx="5942652" cy="1508105"/>
          </a:xfrm>
          <a:prstGeom prst="rect">
            <a:avLst/>
          </a:prstGeom>
          <a:noFill/>
        </p:spPr>
        <p:txBody>
          <a:bodyPr wrap="none" rtlCol="0">
            <a:spAutoFit/>
          </a:bodyPr>
          <a:lstStyle/>
          <a:p>
            <a:r>
              <a:rPr lang="en-US" sz="2000" dirty="0" smtClean="0">
                <a:solidFill>
                  <a:srgbClr val="000000"/>
                </a:solidFill>
                <a:latin typeface="Helvetica"/>
                <a:cs typeface="Helvetica"/>
              </a:rPr>
              <a:t>How to Suppress Parametric Instabilities? </a:t>
            </a:r>
          </a:p>
          <a:p>
            <a:pPr marL="285750" indent="-285750">
              <a:buFont typeface="Arial"/>
              <a:buChar char="•"/>
            </a:pPr>
            <a:r>
              <a:rPr lang="en-US" sz="1800" i="1" dirty="0" smtClean="0">
                <a:solidFill>
                  <a:srgbClr val="000000"/>
                </a:solidFill>
                <a:latin typeface="Helvetica"/>
                <a:cs typeface="Helvetica"/>
              </a:rPr>
              <a:t>In situ </a:t>
            </a:r>
            <a:r>
              <a:rPr lang="en-US" sz="1800" dirty="0" smtClean="0">
                <a:solidFill>
                  <a:srgbClr val="000000"/>
                </a:solidFill>
                <a:latin typeface="Helvetica"/>
                <a:cs typeface="Helvetica"/>
              </a:rPr>
              <a:t>r</a:t>
            </a:r>
            <a:r>
              <a:rPr lang="en-US" sz="1800" b="1" dirty="0" smtClean="0">
                <a:solidFill>
                  <a:srgbClr val="000000"/>
                </a:solidFill>
                <a:latin typeface="Helvetica"/>
                <a:cs typeface="Helvetica"/>
              </a:rPr>
              <a:t>adii of curvatur</a:t>
            </a:r>
            <a:r>
              <a:rPr lang="en-US" sz="1800" dirty="0" smtClean="0">
                <a:solidFill>
                  <a:srgbClr val="000000"/>
                </a:solidFill>
                <a:latin typeface="Helvetica"/>
                <a:cs typeface="Helvetica"/>
              </a:rPr>
              <a:t>e tuning</a:t>
            </a:r>
            <a:r>
              <a:rPr lang="en-US" sz="1800" b="1" dirty="0" smtClean="0">
                <a:solidFill>
                  <a:srgbClr val="000000"/>
                </a:solidFill>
                <a:latin typeface="Helvetica"/>
                <a:cs typeface="Helvetica"/>
              </a:rPr>
              <a:t> using ring heaters</a:t>
            </a:r>
          </a:p>
          <a:p>
            <a:pPr marL="285750" indent="-285750">
              <a:buFont typeface="Arial"/>
              <a:buChar char="•"/>
            </a:pPr>
            <a:r>
              <a:rPr lang="en-US" sz="1800" b="1" dirty="0" smtClean="0">
                <a:solidFill>
                  <a:srgbClr val="000000"/>
                </a:solidFill>
                <a:latin typeface="Helvetica"/>
                <a:cs typeface="Helvetica"/>
              </a:rPr>
              <a:t>Active damping via electrostatic feedback </a:t>
            </a:r>
          </a:p>
          <a:p>
            <a:pPr marL="285750" indent="-285750">
              <a:buFont typeface="Arial"/>
              <a:buChar char="•"/>
            </a:pPr>
            <a:r>
              <a:rPr lang="en-US" sz="1800" b="0" dirty="0" smtClean="0">
                <a:solidFill>
                  <a:srgbClr val="000000"/>
                </a:solidFill>
                <a:latin typeface="Helvetica"/>
                <a:cs typeface="Helvetica"/>
              </a:rPr>
              <a:t>Passive damping (under development)</a:t>
            </a:r>
          </a:p>
          <a:p>
            <a:pPr marL="285750" indent="-285750">
              <a:buFont typeface="Arial"/>
              <a:buChar char="•"/>
            </a:pPr>
            <a:endParaRPr lang="en-US" sz="1800" dirty="0">
              <a:solidFill>
                <a:srgbClr val="000000"/>
              </a:solidFill>
              <a:latin typeface="Helvetica"/>
              <a:cs typeface="Helvetica"/>
            </a:endParaRPr>
          </a:p>
        </p:txBody>
      </p:sp>
      <p:cxnSp>
        <p:nvCxnSpPr>
          <p:cNvPr id="12" name="Straight Connector 11"/>
          <p:cNvCxnSpPr/>
          <p:nvPr/>
        </p:nvCxnSpPr>
        <p:spPr bwMode="auto">
          <a:xfrm>
            <a:off x="211660" y="4926707"/>
            <a:ext cx="8807402" cy="35275"/>
          </a:xfrm>
          <a:prstGeom prst="line">
            <a:avLst/>
          </a:prstGeom>
          <a:solidFill>
            <a:schemeClr val="accent1"/>
          </a:solidFill>
          <a:ln w="38100" cap="flat" cmpd="sng" algn="ctr">
            <a:solidFill>
              <a:srgbClr val="000000"/>
            </a:solidFill>
            <a:prstDash val="sysDash"/>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20" name="Picture 19"/>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724528" y="5032533"/>
            <a:ext cx="2223778" cy="1668229"/>
          </a:xfrm>
          <a:prstGeom prst="rect">
            <a:avLst/>
          </a:prstGeom>
        </p:spPr>
      </p:pic>
      <p:cxnSp>
        <p:nvCxnSpPr>
          <p:cNvPr id="23" name="Straight Arrow Connector 22"/>
          <p:cNvCxnSpPr/>
          <p:nvPr/>
        </p:nvCxnSpPr>
        <p:spPr bwMode="auto">
          <a:xfrm>
            <a:off x="6398381" y="5600095"/>
            <a:ext cx="1584476" cy="326572"/>
          </a:xfrm>
          <a:prstGeom prst="straightConnector1">
            <a:avLst/>
          </a:prstGeom>
          <a:solidFill>
            <a:schemeClr val="accent1"/>
          </a:solidFill>
          <a:ln w="28575" cap="flat" cmpd="sng" algn="ctr">
            <a:solidFill>
              <a:srgbClr val="FFFF00"/>
            </a:solidFill>
            <a:prstDash val="solid"/>
            <a:round/>
            <a:headEnd type="none" w="sm" len="sm"/>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7" name="Straight Connector 26"/>
          <p:cNvCxnSpPr/>
          <p:nvPr/>
        </p:nvCxnSpPr>
        <p:spPr bwMode="auto">
          <a:xfrm>
            <a:off x="6350001" y="5588000"/>
            <a:ext cx="380999" cy="79375"/>
          </a:xfrm>
          <a:prstGeom prst="line">
            <a:avLst/>
          </a:prstGeom>
          <a:solidFill>
            <a:schemeClr val="accent1"/>
          </a:solidFill>
          <a:ln w="28575" cap="flat" cmpd="sng" algn="ctr">
            <a:solidFill>
              <a:schemeClr val="tx2"/>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418729050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4"/>
          <p:cNvSpPr>
            <a:spLocks noGrp="1"/>
          </p:cNvSpPr>
          <p:nvPr>
            <p:ph type="sldNum" sz="quarter" idx="11"/>
          </p:nvPr>
        </p:nvSpPr>
        <p:spPr>
          <a:xfrm>
            <a:off x="8369613" y="6400800"/>
            <a:ext cx="2895600" cy="457200"/>
          </a:xfrm>
        </p:spPr>
        <p:txBody>
          <a:bodyPr/>
          <a:lstStyle/>
          <a:p>
            <a:pPr>
              <a:defRPr/>
            </a:pPr>
            <a:fld id="{49A5A001-0123-8C42-86C2-4BE8A572F92C}" type="slidenum">
              <a:rPr lang="en-US" sz="1600" b="0"/>
              <a:pPr>
                <a:defRPr/>
              </a:pPr>
              <a:t>5</a:t>
            </a:fld>
            <a:endParaRPr lang="en-US" sz="1600" b="0" dirty="0"/>
          </a:p>
        </p:txBody>
      </p:sp>
      <p:sp>
        <p:nvSpPr>
          <p:cNvPr id="55298" name="Rectangle 2"/>
          <p:cNvSpPr>
            <a:spLocks noGrp="1" noChangeArrowheads="1"/>
          </p:cNvSpPr>
          <p:nvPr>
            <p:ph type="title"/>
          </p:nvPr>
        </p:nvSpPr>
        <p:spPr/>
        <p:txBody>
          <a:bodyPr/>
          <a:lstStyle/>
          <a:p>
            <a:pPr>
              <a:defRPr/>
            </a:pPr>
            <a:r>
              <a:rPr lang="en-US" sz="3600" dirty="0" smtClean="0">
                <a:cs typeface="+mj-cs"/>
              </a:rPr>
              <a:t>LIGO</a:t>
            </a:r>
          </a:p>
        </p:txBody>
      </p:sp>
      <p:sp>
        <p:nvSpPr>
          <p:cNvPr id="55325" name="Text Box 29"/>
          <p:cNvSpPr txBox="1">
            <a:spLocks noChangeArrowheads="1"/>
          </p:cNvSpPr>
          <p:nvPr/>
        </p:nvSpPr>
        <p:spPr bwMode="auto">
          <a:xfrm>
            <a:off x="395070" y="1247764"/>
            <a:ext cx="8473190" cy="523220"/>
          </a:xfrm>
          <a:prstGeom prst="rect">
            <a:avLst/>
          </a:prstGeom>
          <a:noFill/>
          <a:ln w="28575" cmpd="sng">
            <a:no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sz="2800" b="1" dirty="0">
                <a:solidFill>
                  <a:schemeClr val="tx2"/>
                </a:solidFill>
                <a:effectLst>
                  <a:outerShdw blurRad="38100" dist="38100" dir="2700000" algn="tl" rotWithShape="0">
                    <a:srgbClr val="000000">
                      <a:alpha val="43000"/>
                    </a:srgbClr>
                  </a:outerShdw>
                </a:effectLst>
                <a:latin typeface="Arial"/>
                <a:cs typeface="Arial"/>
              </a:rPr>
              <a:t>LIGO </a:t>
            </a:r>
            <a:r>
              <a:rPr lang="en-US" sz="2800" b="1" dirty="0" smtClean="0">
                <a:solidFill>
                  <a:schemeClr val="tx2"/>
                </a:solidFill>
                <a:effectLst>
                  <a:outerShdw blurRad="38100" dist="38100" dir="2700000" algn="tl" rotWithShape="0">
                    <a:srgbClr val="000000">
                      <a:alpha val="43000"/>
                    </a:srgbClr>
                  </a:outerShdw>
                </a:effectLst>
                <a:latin typeface="Arial"/>
                <a:cs typeface="Arial"/>
              </a:rPr>
              <a:t>Laboratory is </a:t>
            </a:r>
            <a:r>
              <a:rPr lang="en-US" sz="2800" b="1" dirty="0">
                <a:solidFill>
                  <a:schemeClr val="tx2"/>
                </a:solidFill>
                <a:effectLst>
                  <a:outerShdw blurRad="38100" dist="38100" dir="2700000" algn="tl" rotWithShape="0">
                    <a:srgbClr val="000000">
                      <a:alpha val="43000"/>
                    </a:srgbClr>
                  </a:outerShdw>
                </a:effectLst>
                <a:latin typeface="Arial"/>
                <a:cs typeface="Arial"/>
              </a:rPr>
              <a:t>operated </a:t>
            </a:r>
            <a:r>
              <a:rPr lang="en-US" sz="2800" b="1" dirty="0" smtClean="0">
                <a:solidFill>
                  <a:schemeClr val="tx2"/>
                </a:solidFill>
                <a:effectLst>
                  <a:outerShdw blurRad="38100" dist="38100" dir="2700000" algn="tl" rotWithShape="0">
                    <a:srgbClr val="000000">
                      <a:alpha val="43000"/>
                    </a:srgbClr>
                  </a:outerShdw>
                </a:effectLst>
                <a:latin typeface="Arial"/>
                <a:cs typeface="Arial"/>
              </a:rPr>
              <a:t>by </a:t>
            </a:r>
            <a:r>
              <a:rPr lang="en-US" sz="2800" b="1" dirty="0">
                <a:solidFill>
                  <a:schemeClr val="tx2"/>
                </a:solidFill>
                <a:effectLst>
                  <a:outerShdw blurRad="38100" dist="38100" dir="2700000" algn="tl" rotWithShape="0">
                    <a:srgbClr val="000000">
                      <a:alpha val="43000"/>
                    </a:srgbClr>
                  </a:outerShdw>
                </a:effectLst>
                <a:latin typeface="Arial"/>
                <a:cs typeface="Arial"/>
              </a:rPr>
              <a:t>Caltech </a:t>
            </a:r>
            <a:r>
              <a:rPr lang="en-US" sz="2800" b="1" dirty="0" smtClean="0">
                <a:solidFill>
                  <a:schemeClr val="tx2"/>
                </a:solidFill>
                <a:effectLst>
                  <a:outerShdw blurRad="38100" dist="38100" dir="2700000" algn="tl" rotWithShape="0">
                    <a:srgbClr val="000000">
                      <a:alpha val="43000"/>
                    </a:srgbClr>
                  </a:outerShdw>
                </a:effectLst>
                <a:latin typeface="Arial"/>
                <a:cs typeface="Arial"/>
              </a:rPr>
              <a:t>and MIT</a:t>
            </a:r>
          </a:p>
        </p:txBody>
      </p:sp>
      <p:grpSp>
        <p:nvGrpSpPr>
          <p:cNvPr id="4" name="Group 3"/>
          <p:cNvGrpSpPr/>
          <p:nvPr/>
        </p:nvGrpSpPr>
        <p:grpSpPr>
          <a:xfrm>
            <a:off x="3337867" y="2169947"/>
            <a:ext cx="5927980" cy="3731633"/>
            <a:chOff x="2876619" y="1898951"/>
            <a:chExt cx="5927980" cy="3731633"/>
          </a:xfrm>
        </p:grpSpPr>
        <p:pic>
          <p:nvPicPr>
            <p:cNvPr id="5530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75507" y="1898951"/>
              <a:ext cx="5829092" cy="3731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5308" name="Line 12"/>
            <p:cNvSpPr>
              <a:spLocks noChangeShapeType="1"/>
            </p:cNvSpPr>
            <p:nvPr/>
          </p:nvSpPr>
          <p:spPr bwMode="auto">
            <a:xfrm flipH="1">
              <a:off x="2902754" y="2457987"/>
              <a:ext cx="650180" cy="1442360"/>
            </a:xfrm>
            <a:prstGeom prst="line">
              <a:avLst/>
            </a:prstGeom>
            <a:noFill/>
            <a:ln w="28575">
              <a:solidFill>
                <a:srgbClr val="990033"/>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55309" name="Line 13"/>
            <p:cNvSpPr>
              <a:spLocks noChangeShapeType="1"/>
            </p:cNvSpPr>
            <p:nvPr/>
          </p:nvSpPr>
          <p:spPr bwMode="auto">
            <a:xfrm>
              <a:off x="3769406" y="2562047"/>
              <a:ext cx="1245620" cy="1377173"/>
            </a:xfrm>
            <a:prstGeom prst="line">
              <a:avLst/>
            </a:prstGeom>
            <a:noFill/>
            <a:ln w="28575">
              <a:solidFill>
                <a:srgbClr val="990033"/>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55311" name="Line 15"/>
            <p:cNvSpPr>
              <a:spLocks noChangeShapeType="1"/>
            </p:cNvSpPr>
            <p:nvPr/>
          </p:nvSpPr>
          <p:spPr bwMode="auto">
            <a:xfrm flipH="1">
              <a:off x="6621907" y="3641187"/>
              <a:ext cx="1697594" cy="1049594"/>
            </a:xfrm>
            <a:prstGeom prst="line">
              <a:avLst/>
            </a:prstGeom>
            <a:noFill/>
            <a:ln w="28575">
              <a:solidFill>
                <a:srgbClr val="990033"/>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55312" name="Line 16"/>
            <p:cNvSpPr>
              <a:spLocks noChangeShapeType="1"/>
            </p:cNvSpPr>
            <p:nvPr/>
          </p:nvSpPr>
          <p:spPr bwMode="auto">
            <a:xfrm flipH="1">
              <a:off x="6313713" y="2332433"/>
              <a:ext cx="398906" cy="2239566"/>
            </a:xfrm>
            <a:prstGeom prst="line">
              <a:avLst/>
            </a:prstGeom>
            <a:noFill/>
            <a:ln w="28575">
              <a:solidFill>
                <a:srgbClr val="990033"/>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pic>
          <p:nvPicPr>
            <p:cNvPr id="25608" name="Picture 22" descr="llo_aerial"/>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99660" y="2333483"/>
              <a:ext cx="1612385" cy="129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23" descr="lho_aerial_mod"/>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86479" y="3952234"/>
              <a:ext cx="2128548" cy="1112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20" name="Text Box 24"/>
            <p:cNvSpPr txBox="1">
              <a:spLocks noChangeArrowheads="1"/>
            </p:cNvSpPr>
            <p:nvPr/>
          </p:nvSpPr>
          <p:spPr bwMode="auto">
            <a:xfrm>
              <a:off x="6756367" y="2320710"/>
              <a:ext cx="128810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99"/>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dirty="0">
                  <a:solidFill>
                    <a:schemeClr val="bg1"/>
                  </a:solidFill>
                  <a:latin typeface="+mn-lt"/>
                  <a:cs typeface="+mn-cs"/>
                </a:rPr>
                <a:t>LIGO Livingston </a:t>
              </a:r>
              <a:endParaRPr lang="en-US" sz="1200" dirty="0" smtClean="0">
                <a:solidFill>
                  <a:schemeClr val="bg1"/>
                </a:solidFill>
                <a:latin typeface="+mn-lt"/>
                <a:cs typeface="+mn-cs"/>
              </a:endParaRPr>
            </a:p>
            <a:p>
              <a:pPr>
                <a:defRPr/>
              </a:pPr>
              <a:r>
                <a:rPr lang="en-US" sz="1200" dirty="0" smtClean="0">
                  <a:solidFill>
                    <a:schemeClr val="bg1"/>
                  </a:solidFill>
                  <a:latin typeface="+mn-lt"/>
                  <a:cs typeface="+mn-cs"/>
                </a:rPr>
                <a:t>Observatory</a:t>
              </a:r>
              <a:endParaRPr lang="en-US" sz="1200" dirty="0">
                <a:solidFill>
                  <a:schemeClr val="bg1"/>
                </a:solidFill>
                <a:latin typeface="+mn-lt"/>
                <a:cs typeface="+mn-cs"/>
              </a:endParaRPr>
            </a:p>
            <a:p>
              <a:pPr>
                <a:defRPr/>
              </a:pPr>
              <a:endParaRPr lang="en-US" sz="1200" dirty="0">
                <a:solidFill>
                  <a:schemeClr val="bg1"/>
                </a:solidFill>
                <a:latin typeface="+mn-lt"/>
                <a:cs typeface="+mn-cs"/>
              </a:endParaRPr>
            </a:p>
          </p:txBody>
        </p:sp>
        <p:sp>
          <p:nvSpPr>
            <p:cNvPr id="55323" name="Rectangle 27"/>
            <p:cNvSpPr>
              <a:spLocks noChangeArrowheads="1"/>
            </p:cNvSpPr>
            <p:nvPr/>
          </p:nvSpPr>
          <p:spPr bwMode="auto">
            <a:xfrm>
              <a:off x="2971299" y="4744186"/>
              <a:ext cx="203132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dirty="0">
                  <a:solidFill>
                    <a:srgbClr val="FFFFFF"/>
                  </a:solidFill>
                  <a:latin typeface="+mn-lt"/>
                  <a:cs typeface="+mn-cs"/>
                </a:rPr>
                <a:t>LIGO Hanford Observatory</a:t>
              </a:r>
            </a:p>
          </p:txBody>
        </p:sp>
        <p:sp>
          <p:nvSpPr>
            <p:cNvPr id="3" name="TextBox 2"/>
            <p:cNvSpPr txBox="1"/>
            <p:nvPr/>
          </p:nvSpPr>
          <p:spPr>
            <a:xfrm>
              <a:off x="2876619" y="1931237"/>
              <a:ext cx="1687979" cy="373710"/>
            </a:xfrm>
            <a:prstGeom prst="rect">
              <a:avLst/>
            </a:prstGeom>
            <a:solidFill>
              <a:schemeClr val="bg1"/>
            </a:solidFill>
            <a:ln w="57150" cmpd="sng">
              <a:solidFill>
                <a:schemeClr val="tx1"/>
              </a:solidFill>
            </a:ln>
          </p:spPr>
          <p:txBody>
            <a:bodyPr wrap="square" rtlCol="0">
              <a:spAutoFit/>
            </a:bodyPr>
            <a:lstStyle/>
            <a:p>
              <a:r>
                <a:rPr lang="en-US" sz="1800" dirty="0" smtClean="0">
                  <a:latin typeface="+mn-lt"/>
                </a:rPr>
                <a:t>Hanford, WA</a:t>
              </a:r>
              <a:endParaRPr lang="en-US" sz="1800" dirty="0">
                <a:latin typeface="+mn-lt"/>
              </a:endParaRPr>
            </a:p>
          </p:txBody>
        </p:sp>
        <p:sp>
          <p:nvSpPr>
            <p:cNvPr id="16" name="TextBox 15"/>
            <p:cNvSpPr txBox="1"/>
            <p:nvPr/>
          </p:nvSpPr>
          <p:spPr>
            <a:xfrm>
              <a:off x="5786732" y="4913923"/>
              <a:ext cx="2002601" cy="369332"/>
            </a:xfrm>
            <a:prstGeom prst="rect">
              <a:avLst/>
            </a:prstGeom>
            <a:solidFill>
              <a:schemeClr val="bg1"/>
            </a:solidFill>
            <a:ln w="57150" cmpd="sng">
              <a:solidFill>
                <a:schemeClr val="tx1"/>
              </a:solidFill>
            </a:ln>
          </p:spPr>
          <p:txBody>
            <a:bodyPr wrap="square" rtlCol="0">
              <a:spAutoFit/>
            </a:bodyPr>
            <a:lstStyle/>
            <a:p>
              <a:r>
                <a:rPr lang="en-US" sz="1800" dirty="0" smtClean="0">
                  <a:latin typeface="+mn-lt"/>
                </a:rPr>
                <a:t>Livingston, LA</a:t>
              </a:r>
              <a:endParaRPr lang="en-US" sz="1800" dirty="0">
                <a:latin typeface="+mn-lt"/>
              </a:endParaRPr>
            </a:p>
          </p:txBody>
        </p:sp>
      </p:grpSp>
      <p:sp>
        <p:nvSpPr>
          <p:cNvPr id="18" name="Text Box 29"/>
          <p:cNvSpPr txBox="1">
            <a:spLocks noChangeArrowheads="1"/>
          </p:cNvSpPr>
          <p:nvPr/>
        </p:nvSpPr>
        <p:spPr bwMode="auto">
          <a:xfrm>
            <a:off x="188263" y="2547435"/>
            <a:ext cx="2897732" cy="2585323"/>
          </a:xfrm>
          <a:prstGeom prst="rect">
            <a:avLst/>
          </a:prstGeom>
          <a:noFill/>
          <a:ln w="28575" cmpd="sng">
            <a:solidFill>
              <a:schemeClr val="tx2"/>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sz="1800" b="1" dirty="0" smtClean="0">
                <a:solidFill>
                  <a:schemeClr val="tx2"/>
                </a:solidFill>
                <a:effectLst>
                  <a:outerShdw blurRad="38100" dist="38100" dir="2700000" algn="tl" rotWithShape="0">
                    <a:srgbClr val="000000">
                      <a:alpha val="43000"/>
                    </a:srgbClr>
                  </a:outerShdw>
                </a:effectLst>
                <a:latin typeface="Arial"/>
                <a:cs typeface="Arial"/>
              </a:rPr>
              <a:t>LIGO Laboratory:</a:t>
            </a:r>
          </a:p>
          <a:p>
            <a:pPr>
              <a:defRPr/>
            </a:pPr>
            <a:r>
              <a:rPr lang="en-US" sz="1800" b="1" dirty="0" smtClean="0">
                <a:solidFill>
                  <a:schemeClr val="tx2"/>
                </a:solidFill>
                <a:effectLst>
                  <a:outerShdw blurRad="38100" dist="38100" dir="2700000" algn="tl" rotWithShape="0">
                    <a:srgbClr val="000000">
                      <a:alpha val="43000"/>
                    </a:srgbClr>
                  </a:outerShdw>
                </a:effectLst>
                <a:latin typeface="Arial"/>
                <a:cs typeface="Arial"/>
              </a:rPr>
              <a:t>180 staff located at Caltech, MIT, Hanford, Livingston  </a:t>
            </a:r>
          </a:p>
          <a:p>
            <a:pPr>
              <a:defRPr/>
            </a:pPr>
            <a:endParaRPr lang="en-US" sz="1800" b="1" dirty="0">
              <a:solidFill>
                <a:schemeClr val="tx2"/>
              </a:solidFill>
              <a:effectLst>
                <a:outerShdw blurRad="38100" dist="38100" dir="2700000" algn="tl" rotWithShape="0">
                  <a:srgbClr val="000000">
                    <a:alpha val="43000"/>
                  </a:srgbClr>
                </a:outerShdw>
              </a:effectLst>
              <a:latin typeface="Arial"/>
              <a:cs typeface="Arial"/>
            </a:endParaRPr>
          </a:p>
          <a:p>
            <a:pPr>
              <a:defRPr/>
            </a:pPr>
            <a:r>
              <a:rPr lang="en-US" sz="1800" b="1" dirty="0" smtClean="0">
                <a:solidFill>
                  <a:schemeClr val="tx2"/>
                </a:solidFill>
                <a:effectLst>
                  <a:outerShdw blurRad="38100" dist="38100" dir="2700000" algn="tl" rotWithShape="0">
                    <a:srgbClr val="000000">
                      <a:alpha val="43000"/>
                    </a:srgbClr>
                  </a:outerShdw>
                </a:effectLst>
                <a:latin typeface="Arial"/>
                <a:cs typeface="Arial"/>
              </a:rPr>
              <a:t>LIGO Scientific Collaboration: </a:t>
            </a:r>
          </a:p>
          <a:p>
            <a:pPr>
              <a:defRPr/>
            </a:pPr>
            <a:r>
              <a:rPr lang="en-US" sz="1800" b="1" dirty="0" smtClean="0">
                <a:solidFill>
                  <a:schemeClr val="tx2"/>
                </a:solidFill>
                <a:effectLst>
                  <a:outerShdw blurRad="38100" dist="38100" dir="2700000" algn="tl" rotWithShape="0">
                    <a:srgbClr val="000000">
                      <a:alpha val="43000"/>
                    </a:srgbClr>
                  </a:outerShdw>
                </a:effectLst>
                <a:latin typeface="Arial"/>
                <a:cs typeface="Arial"/>
              </a:rPr>
              <a:t>~ </a:t>
            </a:r>
            <a:r>
              <a:rPr lang="en-US" sz="1800" dirty="0" smtClean="0">
                <a:solidFill>
                  <a:schemeClr val="tx2"/>
                </a:solidFill>
                <a:effectLst>
                  <a:outerShdw blurRad="38100" dist="38100" dir="2700000" algn="tl" rotWithShape="0">
                    <a:srgbClr val="000000">
                      <a:alpha val="43000"/>
                    </a:srgbClr>
                  </a:outerShdw>
                </a:effectLst>
                <a:latin typeface="Arial"/>
                <a:cs typeface="Arial"/>
              </a:rPr>
              <a:t>1000</a:t>
            </a:r>
            <a:r>
              <a:rPr lang="en-US" sz="1800" b="1" dirty="0" smtClean="0">
                <a:solidFill>
                  <a:schemeClr val="tx2"/>
                </a:solidFill>
                <a:effectLst>
                  <a:outerShdw blurRad="38100" dist="38100" dir="2700000" algn="tl" rotWithShape="0">
                    <a:srgbClr val="000000">
                      <a:alpha val="43000"/>
                    </a:srgbClr>
                  </a:outerShdw>
                </a:effectLst>
                <a:latin typeface="Arial"/>
                <a:cs typeface="Arial"/>
              </a:rPr>
              <a:t> scientists, ~80 institutions, 15 countries</a:t>
            </a:r>
            <a:endParaRPr lang="en-US" sz="1800" b="1" dirty="0">
              <a:solidFill>
                <a:schemeClr val="tx2"/>
              </a:solidFill>
              <a:effectLst>
                <a:outerShdw blurRad="38100" dist="38100" dir="2700000" algn="tl" rotWithShape="0">
                  <a:srgbClr val="000000">
                    <a:alpha val="43000"/>
                  </a:srgbClr>
                </a:outerShdw>
              </a:effectLst>
              <a:latin typeface="Arial"/>
              <a:cs typeface="Arial"/>
            </a:endParaRPr>
          </a:p>
        </p:txBody>
      </p:sp>
      <p:pic>
        <p:nvPicPr>
          <p:cNvPr id="15" name="Picture 14"/>
          <p:cNvPicPr>
            <a:picLocks noChangeAspect="1"/>
          </p:cNvPicPr>
          <p:nvPr/>
        </p:nvPicPr>
        <p:blipFill>
          <a:blip r:embed="rId6"/>
          <a:stretch>
            <a:fillRect/>
          </a:stretch>
        </p:blipFill>
        <p:spPr>
          <a:xfrm>
            <a:off x="7974238" y="5681191"/>
            <a:ext cx="1169762" cy="1176809"/>
          </a:xfrm>
          <a:prstGeom prst="rect">
            <a:avLst/>
          </a:prstGeom>
        </p:spPr>
      </p:pic>
    </p:spTree>
    <p:extLst>
      <p:ext uri="{BB962C8B-B14F-4D97-AF65-F5344CB8AC3E}">
        <p14:creationId xmlns:p14="http://schemas.microsoft.com/office/powerpoint/2010/main" val="182796006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3794"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40" tIns="45720" rIns="91440" bIns="45720" numCol="1" anchor="t" anchorCtr="0" compatLnSpc="1">
            <a:prstTxWarp prst="textNoShape">
              <a:avLst/>
            </a:prstTxWarp>
          </a:bodyPr>
          <a:lstStyle/>
          <a:p>
            <a:endParaRPr lang="en-US">
              <a:latin typeface="Helvetica" charset="0"/>
              <a:ea typeface="ＭＳ Ｐゴシック" charset="0"/>
            </a:endParaRPr>
          </a:p>
        </p:txBody>
      </p:sp>
      <p:sp>
        <p:nvSpPr>
          <p:cNvPr id="4" name="Footer Placeholder 3"/>
          <p:cNvSpPr>
            <a:spLocks noGrp="1"/>
          </p:cNvSpPr>
          <p:nvPr>
            <p:ph type="ftr" sz="quarter" idx="4294967295"/>
          </p:nvPr>
        </p:nvSpPr>
        <p:spPr bwMode="auto">
          <a:xfrm>
            <a:off x="6553200" y="6248400"/>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wrap="none" lIns="92075" tIns="46038" rIns="92075" bIns="46038" anchor="ctr"/>
          <a:lstStyle/>
          <a:p>
            <a:pPr algn="r">
              <a:defRPr/>
            </a:pPr>
            <a:r>
              <a:rPr lang="en-US" b="0">
                <a:latin typeface="+mn-lt"/>
                <a:cs typeface="+mn-cs"/>
              </a:rPr>
              <a:t>LIGO Laboratory</a:t>
            </a:r>
          </a:p>
        </p:txBody>
      </p:sp>
      <p:sp>
        <p:nvSpPr>
          <p:cNvPr id="5" name="Slide Number Placeholder 4"/>
          <p:cNvSpPr>
            <a:spLocks noGrp="1"/>
          </p:cNvSpPr>
          <p:nvPr>
            <p:ph type="sldNum" sz="quarter" idx="11"/>
          </p:nvPr>
        </p:nvSpPr>
        <p:spPr/>
        <p:txBody>
          <a:bodyPr/>
          <a:lstStyle/>
          <a:p>
            <a:pPr>
              <a:defRPr/>
            </a:pPr>
            <a:fld id="{3584ED84-21D7-E745-A4B1-970BF908AE28}" type="slidenum">
              <a:rPr lang="en-US" smtClean="0"/>
              <a:pPr>
                <a:defRPr/>
              </a:pPr>
              <a:t>6</a:t>
            </a:fld>
            <a:endParaRPr lang="en-US"/>
          </a:p>
        </p:txBody>
      </p:sp>
      <p:pic>
        <p:nvPicPr>
          <p:cNvPr id="33797" name="Picture 5" descr="LLO"/>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75" y="11113"/>
            <a:ext cx="9144000" cy="6858000"/>
          </a:xfrm>
          <a:prstGeom prst="rect">
            <a:avLst/>
          </a:prstGeom>
          <a:noFill/>
          <a:ln w="57150" cmpd="thinThick">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3798" name="Rectangle 9"/>
          <p:cNvSpPr>
            <a:spLocks noChangeArrowheads="1"/>
          </p:cNvSpPr>
          <p:nvPr/>
        </p:nvSpPr>
        <p:spPr bwMode="auto">
          <a:xfrm>
            <a:off x="304800" y="152400"/>
            <a:ext cx="868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i="1" dirty="0">
                <a:solidFill>
                  <a:srgbClr val="FFFFFF"/>
                </a:solidFill>
                <a:latin typeface="Myriad Pro" charset="0"/>
                <a:cs typeface="Myriad Pro" charset="0"/>
              </a:rPr>
              <a:t>LIGO Livingston Observatory</a:t>
            </a:r>
          </a:p>
        </p:txBody>
      </p:sp>
      <p:grpSp>
        <p:nvGrpSpPr>
          <p:cNvPr id="19" name="Group 18"/>
          <p:cNvGrpSpPr/>
          <p:nvPr/>
        </p:nvGrpSpPr>
        <p:grpSpPr>
          <a:xfrm>
            <a:off x="3991287" y="298033"/>
            <a:ext cx="5152713" cy="4457538"/>
            <a:chOff x="3991287" y="298033"/>
            <a:chExt cx="5152713" cy="4457538"/>
          </a:xfrm>
        </p:grpSpPr>
        <p:grpSp>
          <p:nvGrpSpPr>
            <p:cNvPr id="18" name="Group 17"/>
            <p:cNvGrpSpPr/>
            <p:nvPr/>
          </p:nvGrpSpPr>
          <p:grpSpPr>
            <a:xfrm>
              <a:off x="3991287" y="298033"/>
              <a:ext cx="5152713" cy="4457538"/>
              <a:chOff x="3991287" y="298033"/>
              <a:chExt cx="5152713" cy="4457538"/>
            </a:xfrm>
          </p:grpSpPr>
          <p:cxnSp>
            <p:nvCxnSpPr>
              <p:cNvPr id="6" name="Straight Arrow Connector 5"/>
              <p:cNvCxnSpPr/>
              <p:nvPr/>
            </p:nvCxnSpPr>
            <p:spPr bwMode="auto">
              <a:xfrm flipV="1">
                <a:off x="3991287" y="298033"/>
                <a:ext cx="349886" cy="4457538"/>
              </a:xfrm>
              <a:prstGeom prst="straightConnector1">
                <a:avLst/>
              </a:prstGeom>
              <a:solidFill>
                <a:schemeClr val="accent1"/>
              </a:solidFill>
              <a:ln w="76200" cap="flat" cmpd="sng" algn="ctr">
                <a:solidFill>
                  <a:srgbClr val="FFFF00"/>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 name="Straight Arrow Connector 8"/>
              <p:cNvCxnSpPr/>
              <p:nvPr/>
            </p:nvCxnSpPr>
            <p:spPr bwMode="auto">
              <a:xfrm flipH="1" flipV="1">
                <a:off x="4030164" y="4716697"/>
                <a:ext cx="5113836" cy="12958"/>
              </a:xfrm>
              <a:prstGeom prst="straightConnector1">
                <a:avLst/>
              </a:prstGeom>
              <a:solidFill>
                <a:schemeClr val="accent1"/>
              </a:solidFill>
              <a:ln w="76200" cap="flat" cmpd="sng" algn="ctr">
                <a:solidFill>
                  <a:srgbClr val="FFFF00"/>
                </a:solidFill>
                <a:prstDash val="solid"/>
                <a:round/>
                <a:headEnd type="none" w="sm" len="sm"/>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7" name="TextBox 16"/>
              <p:cNvSpPr txBox="1"/>
              <p:nvPr/>
            </p:nvSpPr>
            <p:spPr>
              <a:xfrm>
                <a:off x="4263420" y="2086232"/>
                <a:ext cx="886180" cy="461665"/>
              </a:xfrm>
              <a:prstGeom prst="rect">
                <a:avLst/>
              </a:prstGeom>
              <a:noFill/>
            </p:spPr>
            <p:txBody>
              <a:bodyPr wrap="none" rtlCol="0">
                <a:spAutoFit/>
              </a:bodyPr>
              <a:lstStyle/>
              <a:p>
                <a:r>
                  <a:rPr lang="en-US" sz="2400" dirty="0" smtClean="0">
                    <a:solidFill>
                      <a:srgbClr val="FFFF00"/>
                    </a:solidFill>
                  </a:rPr>
                  <a:t>4 km</a:t>
                </a:r>
                <a:endParaRPr lang="en-US" sz="2400" dirty="0">
                  <a:solidFill>
                    <a:srgbClr val="FFFF00"/>
                  </a:solidFill>
                </a:endParaRPr>
              </a:p>
            </p:txBody>
          </p:sp>
        </p:grpSp>
        <p:sp>
          <p:nvSpPr>
            <p:cNvPr id="22" name="TextBox 21"/>
            <p:cNvSpPr txBox="1"/>
            <p:nvPr/>
          </p:nvSpPr>
          <p:spPr>
            <a:xfrm>
              <a:off x="7992428" y="4130495"/>
              <a:ext cx="886180" cy="461665"/>
            </a:xfrm>
            <a:prstGeom prst="rect">
              <a:avLst/>
            </a:prstGeom>
            <a:noFill/>
          </p:spPr>
          <p:txBody>
            <a:bodyPr wrap="none" rtlCol="0">
              <a:spAutoFit/>
            </a:bodyPr>
            <a:lstStyle/>
            <a:p>
              <a:r>
                <a:rPr lang="en-US" sz="2400" dirty="0" smtClean="0">
                  <a:solidFill>
                    <a:srgbClr val="FFFF00"/>
                  </a:solidFill>
                </a:rPr>
                <a:t>4 km</a:t>
              </a:r>
              <a:endParaRPr lang="en-US" sz="2400" dirty="0">
                <a:solidFill>
                  <a:srgbClr val="FFFF00"/>
                </a:solidFill>
              </a:endParaRPr>
            </a:p>
          </p:txBody>
        </p:sp>
      </p:grpSp>
    </p:spTree>
    <p:extLst>
      <p:ext uri="{BB962C8B-B14F-4D97-AF65-F5344CB8AC3E}">
        <p14:creationId xmlns:p14="http://schemas.microsoft.com/office/powerpoint/2010/main" val="2968650097"/>
      </p:ext>
    </p:extLst>
  </p:cSld>
  <p:clrMapOvr>
    <a:masterClrMapping/>
  </p:clrMapOvr>
  <p:transition xmlns:p14="http://schemas.microsoft.com/office/powerpoint/2010/main" spd="slow">
    <p:split orient="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p>
            <a:endParaRPr lang="en-US"/>
          </a:p>
        </p:txBody>
      </p:sp>
      <p:sp>
        <p:nvSpPr>
          <p:cNvPr id="11" name="Rectangle 9"/>
          <p:cNvSpPr>
            <a:spLocks noChangeArrowheads="1"/>
          </p:cNvSpPr>
          <p:nvPr/>
        </p:nvSpPr>
        <p:spPr bwMode="auto">
          <a:xfrm>
            <a:off x="304800" y="152400"/>
            <a:ext cx="868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i="1" dirty="0">
                <a:latin typeface="Myriad Pro" charset="0"/>
                <a:cs typeface="Myriad Pro" charset="0"/>
              </a:rPr>
              <a:t>LIGO </a:t>
            </a:r>
            <a:r>
              <a:rPr lang="en-US" sz="2400" i="1" dirty="0" smtClean="0">
                <a:latin typeface="Myriad Pro" charset="0"/>
                <a:cs typeface="Myriad Pro" charset="0"/>
              </a:rPr>
              <a:t>Hanford </a:t>
            </a:r>
            <a:r>
              <a:rPr lang="en-US" sz="2400" i="1" dirty="0">
                <a:latin typeface="Myriad Pro" charset="0"/>
                <a:cs typeface="Myriad Pro" charset="0"/>
              </a:rPr>
              <a:t>Observatory</a:t>
            </a:r>
          </a:p>
        </p:txBody>
      </p:sp>
    </p:spTree>
    <p:extLst>
      <p:ext uri="{BB962C8B-B14F-4D97-AF65-F5344CB8AC3E}">
        <p14:creationId xmlns:p14="http://schemas.microsoft.com/office/powerpoint/2010/main" val="27439604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lide Number Placeholder 7"/>
          <p:cNvSpPr>
            <a:spLocks noGrp="1"/>
          </p:cNvSpPr>
          <p:nvPr>
            <p:ph type="sldNum" sz="quarter" idx="11"/>
          </p:nvPr>
        </p:nvSpPr>
        <p:spPr/>
        <p:txBody>
          <a:bodyPr/>
          <a:lstStyle/>
          <a:p>
            <a:pPr>
              <a:defRPr/>
            </a:pPr>
            <a:fld id="{E6D429A0-2CE9-4240-9333-56A9F801066D}" type="slidenum">
              <a:rPr lang="en-US"/>
              <a:pPr>
                <a:defRPr/>
              </a:pPr>
              <a:t>8</a:t>
            </a:fld>
            <a:endParaRPr lang="en-US"/>
          </a:p>
        </p:txBody>
      </p:sp>
      <p:sp>
        <p:nvSpPr>
          <p:cNvPr id="160770" name="Rectangle 2"/>
          <p:cNvSpPr>
            <a:spLocks noGrp="1" noChangeArrowheads="1"/>
          </p:cNvSpPr>
          <p:nvPr>
            <p:ph type="title" sz="quarter"/>
          </p:nvPr>
        </p:nvSpPr>
        <p:spPr/>
        <p:txBody>
          <a:bodyPr/>
          <a:lstStyle/>
          <a:p>
            <a:pPr>
              <a:defRPr/>
            </a:pPr>
            <a:r>
              <a:rPr lang="en-US" sz="3200" dirty="0" smtClean="0"/>
              <a:t>Extreme Precision Interferometry:</a:t>
            </a:r>
            <a:br>
              <a:rPr lang="en-US" sz="3200" dirty="0" smtClean="0"/>
            </a:br>
            <a:r>
              <a:rPr lang="en-US" sz="3200" dirty="0" smtClean="0"/>
              <a:t>The Basics</a:t>
            </a:r>
            <a:endParaRPr lang="en-US" sz="3200" dirty="0"/>
          </a:p>
        </p:txBody>
      </p:sp>
      <p:graphicFrame>
        <p:nvGraphicFramePr>
          <p:cNvPr id="32771" name="Object 8"/>
          <p:cNvGraphicFramePr>
            <a:graphicFrameLocks noChangeAspect="1"/>
          </p:cNvGraphicFramePr>
          <p:nvPr/>
        </p:nvGraphicFramePr>
        <p:xfrm>
          <a:off x="668338" y="1520825"/>
          <a:ext cx="909637" cy="941388"/>
        </p:xfrm>
        <a:graphic>
          <a:graphicData uri="http://schemas.openxmlformats.org/presentationml/2006/ole">
            <mc:AlternateContent xmlns:mc="http://schemas.openxmlformats.org/markup-compatibility/2006">
              <mc:Choice xmlns:v="urn:schemas-microsoft-com:vml" Requires="v">
                <p:oleObj spid="_x0000_s194946" name="Equation" r:id="rId4" imgW="380835" imgH="393529" progId="Equation.3">
                  <p:embed/>
                </p:oleObj>
              </mc:Choice>
              <mc:Fallback>
                <p:oleObj name="Equation" r:id="rId4" imgW="380835" imgH="39352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338" y="1520825"/>
                        <a:ext cx="909637" cy="9413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160802" name="Picture 3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424238" y="1304925"/>
            <a:ext cx="5286375" cy="461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160816" name="Group 48"/>
          <p:cNvGrpSpPr>
            <a:grpSpLocks/>
          </p:cNvGrpSpPr>
          <p:nvPr/>
        </p:nvGrpSpPr>
        <p:grpSpPr bwMode="auto">
          <a:xfrm>
            <a:off x="879475" y="1300163"/>
            <a:ext cx="8140700" cy="4676775"/>
            <a:chOff x="554" y="819"/>
            <a:chExt cx="5128" cy="2946"/>
          </a:xfrm>
        </p:grpSpPr>
        <p:pic>
          <p:nvPicPr>
            <p:cNvPr id="160803" name="Picture 3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082" y="819"/>
              <a:ext cx="3600" cy="2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32790" name="Group 44"/>
            <p:cNvGrpSpPr>
              <a:grpSpLocks/>
            </p:cNvGrpSpPr>
            <p:nvPr/>
          </p:nvGrpSpPr>
          <p:grpSpPr bwMode="auto">
            <a:xfrm>
              <a:off x="554" y="1621"/>
              <a:ext cx="1010" cy="641"/>
              <a:chOff x="386" y="1831"/>
              <a:chExt cx="1010" cy="641"/>
            </a:xfrm>
          </p:grpSpPr>
          <p:graphicFrame>
            <p:nvGraphicFramePr>
              <p:cNvPr id="32791" name="Object 10"/>
              <p:cNvGraphicFramePr>
                <a:graphicFrameLocks noChangeAspect="1"/>
              </p:cNvGraphicFramePr>
              <p:nvPr/>
            </p:nvGraphicFramePr>
            <p:xfrm>
              <a:off x="554" y="1831"/>
              <a:ext cx="842" cy="641"/>
            </p:xfrm>
            <a:graphic>
              <a:graphicData uri="http://schemas.openxmlformats.org/presentationml/2006/ole">
                <mc:AlternateContent xmlns:mc="http://schemas.openxmlformats.org/markup-compatibility/2006">
                  <mc:Choice xmlns:v="urn:schemas-microsoft-com:vml" Requires="v">
                    <p:oleObj spid="_x0000_s194947" name="Equation" r:id="rId8" imgW="583947" imgH="444307" progId="Equation.3">
                      <p:embed/>
                    </p:oleObj>
                  </mc:Choice>
                  <mc:Fallback>
                    <p:oleObj name="Equation" r:id="rId8" imgW="583947" imgH="444307"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4" y="1831"/>
                            <a:ext cx="842" cy="64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60811" name="Text Box 43"/>
              <p:cNvSpPr txBox="1">
                <a:spLocks noChangeArrowheads="1"/>
              </p:cNvSpPr>
              <p:nvPr/>
            </p:nvSpPr>
            <p:spPr bwMode="auto">
              <a:xfrm>
                <a:off x="386" y="1969"/>
                <a:ext cx="2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0"/>
                  <a:t>x</a:t>
                </a:r>
              </a:p>
            </p:txBody>
          </p:sp>
        </p:grpSp>
      </p:grpSp>
      <p:grpSp>
        <p:nvGrpSpPr>
          <p:cNvPr id="160815" name="Group 47"/>
          <p:cNvGrpSpPr>
            <a:grpSpLocks/>
          </p:cNvGrpSpPr>
          <p:nvPr/>
        </p:nvGrpSpPr>
        <p:grpSpPr bwMode="auto">
          <a:xfrm>
            <a:off x="917575" y="1362075"/>
            <a:ext cx="7874000" cy="4648200"/>
            <a:chOff x="578" y="852"/>
            <a:chExt cx="4960" cy="2928"/>
          </a:xfrm>
        </p:grpSpPr>
        <p:pic>
          <p:nvPicPr>
            <p:cNvPr id="160804" name="Picture 36"/>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2112" y="852"/>
              <a:ext cx="3426" cy="2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32786" name="Group 46"/>
            <p:cNvGrpSpPr>
              <a:grpSpLocks/>
            </p:cNvGrpSpPr>
            <p:nvPr/>
          </p:nvGrpSpPr>
          <p:grpSpPr bwMode="auto">
            <a:xfrm>
              <a:off x="578" y="2358"/>
              <a:ext cx="1518" cy="664"/>
              <a:chOff x="650" y="2358"/>
              <a:chExt cx="1518" cy="664"/>
            </a:xfrm>
          </p:grpSpPr>
          <p:graphicFrame>
            <p:nvGraphicFramePr>
              <p:cNvPr id="32787" name="Object 15"/>
              <p:cNvGraphicFramePr>
                <a:graphicFrameLocks noChangeAspect="1"/>
              </p:cNvGraphicFramePr>
              <p:nvPr/>
            </p:nvGraphicFramePr>
            <p:xfrm>
              <a:off x="888" y="2358"/>
              <a:ext cx="1280" cy="664"/>
            </p:xfrm>
            <a:graphic>
              <a:graphicData uri="http://schemas.openxmlformats.org/presentationml/2006/ole">
                <mc:AlternateContent xmlns:mc="http://schemas.openxmlformats.org/markup-compatibility/2006">
                  <mc:Choice xmlns:v="urn:schemas-microsoft-com:vml" Requires="v">
                    <p:oleObj spid="_x0000_s194948" name="Equation" r:id="rId11" imgW="952087" imgH="495085" progId="Equation.3">
                      <p:embed/>
                    </p:oleObj>
                  </mc:Choice>
                  <mc:Fallback>
                    <p:oleObj name="Equation" r:id="rId11" imgW="952087" imgH="495085"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88" y="2358"/>
                            <a:ext cx="1280" cy="66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60813" name="Rectangle 45"/>
              <p:cNvSpPr>
                <a:spLocks noChangeArrowheads="1"/>
              </p:cNvSpPr>
              <p:nvPr/>
            </p:nvSpPr>
            <p:spPr bwMode="auto">
              <a:xfrm>
                <a:off x="650" y="2526"/>
                <a:ext cx="2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0"/>
                  <a:t>x</a:t>
                </a:r>
              </a:p>
            </p:txBody>
          </p:sp>
        </p:grpSp>
      </p:grpSp>
      <p:grpSp>
        <p:nvGrpSpPr>
          <p:cNvPr id="160823" name="Group 55"/>
          <p:cNvGrpSpPr>
            <a:grpSpLocks/>
          </p:cNvGrpSpPr>
          <p:nvPr/>
        </p:nvGrpSpPr>
        <p:grpSpPr bwMode="auto">
          <a:xfrm>
            <a:off x="1662113" y="2870200"/>
            <a:ext cx="6853239" cy="3308350"/>
            <a:chOff x="1047" y="1808"/>
            <a:chExt cx="4317" cy="2084"/>
          </a:xfrm>
        </p:grpSpPr>
        <p:grpSp>
          <p:nvGrpSpPr>
            <p:cNvPr id="32776" name="Group 42"/>
            <p:cNvGrpSpPr>
              <a:grpSpLocks/>
            </p:cNvGrpSpPr>
            <p:nvPr/>
          </p:nvGrpSpPr>
          <p:grpSpPr bwMode="auto">
            <a:xfrm>
              <a:off x="1047" y="3327"/>
              <a:ext cx="1022" cy="506"/>
              <a:chOff x="645" y="3261"/>
              <a:chExt cx="1022" cy="506"/>
            </a:xfrm>
          </p:grpSpPr>
          <p:sp>
            <p:nvSpPr>
              <p:cNvPr id="160786" name="Rectangle 18"/>
              <p:cNvSpPr>
                <a:spLocks noChangeArrowheads="1"/>
              </p:cNvSpPr>
              <p:nvPr/>
            </p:nvSpPr>
            <p:spPr bwMode="auto">
              <a:xfrm>
                <a:off x="865" y="3261"/>
                <a:ext cx="670" cy="23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rgbClr val="FF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spcBef>
                    <a:spcPct val="20000"/>
                  </a:spcBef>
                  <a:buClr>
                    <a:schemeClr val="tx1"/>
                  </a:buClr>
                  <a:buSzPct val="75000"/>
                  <a:buFont typeface="Monotype Sorts" charset="0"/>
                  <a:buNone/>
                  <a:defRPr/>
                </a:pPr>
                <a:r>
                  <a:rPr lang="en-US" sz="2400" b="0">
                    <a:solidFill>
                      <a:schemeClr val="tx2"/>
                    </a:solidFill>
                  </a:rPr>
                  <a:t>Putting in numbers:</a:t>
                </a:r>
                <a:r>
                  <a:rPr lang="en-US" sz="2400" b="0"/>
                  <a:t> </a:t>
                </a:r>
              </a:p>
              <a:p>
                <a:pPr algn="ctr">
                  <a:spcBef>
                    <a:spcPct val="20000"/>
                  </a:spcBef>
                  <a:buClr>
                    <a:schemeClr val="tx1"/>
                  </a:buClr>
                  <a:buSzPct val="75000"/>
                  <a:buFont typeface="Monotype Sorts" charset="0"/>
                  <a:buNone/>
                  <a:defRPr/>
                </a:pPr>
                <a:endParaRPr lang="en-US" sz="2400" b="0"/>
              </a:p>
            </p:txBody>
          </p:sp>
          <p:sp>
            <p:nvSpPr>
              <p:cNvPr id="160809" name="Rectangle 41"/>
              <p:cNvSpPr>
                <a:spLocks noChangeArrowheads="1"/>
              </p:cNvSpPr>
              <p:nvPr/>
            </p:nvSpPr>
            <p:spPr bwMode="auto">
              <a:xfrm>
                <a:off x="645" y="3399"/>
                <a:ext cx="1022"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20000"/>
                  </a:spcBef>
                  <a:buClr>
                    <a:schemeClr val="tx1"/>
                  </a:buClr>
                  <a:buSzPct val="75000"/>
                  <a:buFont typeface="Monotype Sorts" charset="0"/>
                  <a:buNone/>
                  <a:defRPr/>
                </a:pPr>
                <a:r>
                  <a:rPr lang="en-US" sz="3200" i="1" dirty="0"/>
                  <a:t>h</a:t>
                </a:r>
                <a:r>
                  <a:rPr lang="en-US" sz="3200" dirty="0"/>
                  <a:t> ~ 10</a:t>
                </a:r>
                <a:r>
                  <a:rPr lang="en-US" sz="3200" baseline="30000" dirty="0"/>
                  <a:t>-</a:t>
                </a:r>
                <a:r>
                  <a:rPr lang="en-US" sz="3200" baseline="30000" dirty="0" smtClean="0"/>
                  <a:t>22</a:t>
                </a:r>
                <a:endParaRPr lang="en-US" sz="3200" baseline="30000" dirty="0"/>
              </a:p>
            </p:txBody>
          </p:sp>
        </p:grpSp>
        <p:sp>
          <p:nvSpPr>
            <p:cNvPr id="160817" name="Text Box 49"/>
            <p:cNvSpPr txBox="1">
              <a:spLocks noChangeArrowheads="1"/>
            </p:cNvSpPr>
            <p:nvPr/>
          </p:nvSpPr>
          <p:spPr bwMode="auto">
            <a:xfrm>
              <a:off x="3462" y="3183"/>
              <a:ext cx="464"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dirty="0" smtClean="0">
                  <a:solidFill>
                    <a:srgbClr val="FF0000"/>
                  </a:solidFill>
                </a:rPr>
                <a:t>125 </a:t>
              </a:r>
              <a:r>
                <a:rPr lang="en-US" sz="1600" dirty="0">
                  <a:solidFill>
                    <a:srgbClr val="FF0000"/>
                  </a:solidFill>
                </a:rPr>
                <a:t>W</a:t>
              </a:r>
            </a:p>
          </p:txBody>
        </p:sp>
        <p:sp>
          <p:nvSpPr>
            <p:cNvPr id="160818" name="Text Box 50"/>
            <p:cNvSpPr txBox="1">
              <a:spLocks noChangeArrowheads="1"/>
            </p:cNvSpPr>
            <p:nvPr/>
          </p:nvSpPr>
          <p:spPr bwMode="auto">
            <a:xfrm>
              <a:off x="3811" y="2749"/>
              <a:ext cx="399"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dirty="0" smtClean="0">
                  <a:solidFill>
                    <a:srgbClr val="FF0000"/>
                  </a:solidFill>
                </a:rPr>
                <a:t>3 kW</a:t>
              </a:r>
              <a:endParaRPr lang="en-US" sz="1600" dirty="0">
                <a:solidFill>
                  <a:srgbClr val="FF0000"/>
                </a:solidFill>
              </a:endParaRPr>
            </a:p>
          </p:txBody>
        </p:sp>
        <p:sp>
          <p:nvSpPr>
            <p:cNvPr id="160819" name="Text Box 51"/>
            <p:cNvSpPr txBox="1">
              <a:spLocks noChangeArrowheads="1"/>
            </p:cNvSpPr>
            <p:nvPr/>
          </p:nvSpPr>
          <p:spPr bwMode="auto">
            <a:xfrm>
              <a:off x="2861" y="1808"/>
              <a:ext cx="528"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dirty="0" smtClean="0">
                  <a:solidFill>
                    <a:srgbClr val="FF0000"/>
                  </a:solidFill>
                </a:rPr>
                <a:t>800 </a:t>
              </a:r>
              <a:r>
                <a:rPr lang="en-US" sz="1600" dirty="0">
                  <a:solidFill>
                    <a:srgbClr val="FF0000"/>
                  </a:solidFill>
                </a:rPr>
                <a:t>kW</a:t>
              </a:r>
            </a:p>
          </p:txBody>
        </p:sp>
        <p:sp>
          <p:nvSpPr>
            <p:cNvPr id="160820" name="Text Box 52"/>
            <p:cNvSpPr txBox="1">
              <a:spLocks noChangeArrowheads="1"/>
            </p:cNvSpPr>
            <p:nvPr/>
          </p:nvSpPr>
          <p:spPr bwMode="auto">
            <a:xfrm>
              <a:off x="4836" y="1866"/>
              <a:ext cx="528"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dirty="0" smtClean="0">
                  <a:solidFill>
                    <a:srgbClr val="FF0000"/>
                  </a:solidFill>
                </a:rPr>
                <a:t>800 </a:t>
              </a:r>
              <a:r>
                <a:rPr lang="en-US" sz="1600" dirty="0">
                  <a:solidFill>
                    <a:srgbClr val="FF0000"/>
                  </a:solidFill>
                </a:rPr>
                <a:t>kW</a:t>
              </a:r>
            </a:p>
          </p:txBody>
        </p:sp>
        <p:sp>
          <p:nvSpPr>
            <p:cNvPr id="160821" name="Line 53"/>
            <p:cNvSpPr>
              <a:spLocks noChangeShapeType="1"/>
            </p:cNvSpPr>
            <p:nvPr/>
          </p:nvSpPr>
          <p:spPr bwMode="auto">
            <a:xfrm flipH="1" flipV="1">
              <a:off x="3600" y="2982"/>
              <a:ext cx="12" cy="216"/>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60822" name="Text Box 54"/>
            <p:cNvSpPr txBox="1">
              <a:spLocks noChangeArrowheads="1"/>
            </p:cNvSpPr>
            <p:nvPr/>
          </p:nvSpPr>
          <p:spPr bwMode="auto">
            <a:xfrm>
              <a:off x="3944" y="3136"/>
              <a:ext cx="1311" cy="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0" dirty="0">
                  <a:latin typeface="Symbol" charset="0"/>
                </a:rPr>
                <a:t>l</a:t>
              </a:r>
              <a:r>
                <a:rPr lang="en-US" sz="2400" b="0" dirty="0"/>
                <a:t>=</a:t>
              </a:r>
              <a:r>
                <a:rPr lang="en-US" sz="2400" b="0" dirty="0" smtClean="0"/>
                <a:t>1.064 </a:t>
              </a:r>
              <a:r>
                <a:rPr lang="en-US" sz="2400" b="0" dirty="0">
                  <a:latin typeface="Symbol" charset="0"/>
                </a:rPr>
                <a:t>m</a:t>
              </a:r>
              <a:r>
                <a:rPr lang="en-US" sz="2400" b="0" dirty="0"/>
                <a:t>m</a:t>
              </a:r>
            </a:p>
            <a:p>
              <a:pPr>
                <a:defRPr/>
              </a:pPr>
              <a:r>
                <a:rPr lang="en-US" sz="2400" dirty="0"/>
                <a:t>L = 4000 m</a:t>
              </a:r>
            </a:p>
            <a:p>
              <a:pPr>
                <a:defRPr/>
              </a:pPr>
              <a:r>
                <a:rPr lang="en-US" sz="2400" b="0" dirty="0" err="1"/>
                <a:t>N</a:t>
              </a:r>
              <a:r>
                <a:rPr lang="en-US" sz="2400" b="0" baseline="-25000" dirty="0" err="1"/>
                <a:t>roundtrip</a:t>
              </a:r>
              <a:r>
                <a:rPr lang="en-US" sz="2400" b="0" dirty="0"/>
                <a:t> </a:t>
              </a:r>
              <a:r>
                <a:rPr lang="en-US" sz="2400" b="0" dirty="0" smtClean="0"/>
                <a:t>~ 2</a:t>
              </a:r>
              <a:r>
                <a:rPr lang="en-US" sz="2400" b="0" dirty="0"/>
                <a:t>8</a:t>
              </a:r>
              <a:r>
                <a:rPr lang="en-US" sz="2400" b="0" dirty="0" smtClean="0"/>
                <a:t>0</a:t>
              </a:r>
              <a:endParaRPr lang="en-US" sz="2400" b="0" dirty="0"/>
            </a:p>
          </p:txBody>
        </p:sp>
      </p:grpSp>
    </p:spTree>
    <p:extLst>
      <p:ext uri="{BB962C8B-B14F-4D97-AF65-F5344CB8AC3E}">
        <p14:creationId xmlns:p14="http://schemas.microsoft.com/office/powerpoint/2010/main" val="38607895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08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08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608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28" descr="IFO_SYSdiagra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21052" y="985456"/>
            <a:ext cx="7672348" cy="5872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Advanced LIGO Interferometer</a:t>
            </a:r>
            <a:endParaRPr lang="en-US" dirty="0"/>
          </a:p>
        </p:txBody>
      </p:sp>
      <p:sp>
        <p:nvSpPr>
          <p:cNvPr id="4" name="Slide Number Placeholder 3"/>
          <p:cNvSpPr>
            <a:spLocks noGrp="1"/>
          </p:cNvSpPr>
          <p:nvPr>
            <p:ph type="sldNum" sz="quarter" idx="11"/>
          </p:nvPr>
        </p:nvSpPr>
        <p:spPr/>
        <p:txBody>
          <a:bodyPr/>
          <a:lstStyle/>
          <a:p>
            <a:pPr>
              <a:defRPr/>
            </a:pPr>
            <a:fld id="{4703B35A-92CA-9244-943F-6D1BF23D8702}" type="slidenum">
              <a:rPr lang="en-US" smtClean="0"/>
              <a:pPr>
                <a:defRPr/>
              </a:pPr>
              <a:t>9</a:t>
            </a:fld>
            <a:endParaRPr lang="en-US"/>
          </a:p>
        </p:txBody>
      </p:sp>
      <p:pic>
        <p:nvPicPr>
          <p:cNvPr id="5" name="Picture 4" descr="psl_assembly.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212245"/>
            <a:ext cx="2096001" cy="165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80936" y="1152971"/>
            <a:ext cx="2176471" cy="1445567"/>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35842" y="1161856"/>
            <a:ext cx="1811674" cy="2425267"/>
          </a:xfrm>
          <a:prstGeom prst="rect">
            <a:avLst/>
          </a:prstGeom>
        </p:spPr>
      </p:pic>
      <p:pic>
        <p:nvPicPr>
          <p:cNvPr id="11" name="Picture 10"/>
          <p:cNvPicPr>
            <a:picLocks noChangeAspect="1"/>
          </p:cNvPicPr>
          <p:nvPr/>
        </p:nvPicPr>
        <p:blipFill>
          <a:blip r:embed="rId7"/>
          <a:stretch>
            <a:fillRect/>
          </a:stretch>
        </p:blipFill>
        <p:spPr>
          <a:xfrm>
            <a:off x="6595642" y="4647431"/>
            <a:ext cx="2548357" cy="1832289"/>
          </a:xfrm>
          <a:prstGeom prst="rect">
            <a:avLst/>
          </a:prstGeom>
        </p:spPr>
      </p:pic>
      <p:pic>
        <p:nvPicPr>
          <p:cNvPr id="12" name="Picture 1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268577" y="4701054"/>
            <a:ext cx="1914698" cy="1567157"/>
          </a:xfrm>
          <a:prstGeom prst="rect">
            <a:avLst/>
          </a:prstGeom>
          <a:noFill/>
        </p:spPr>
      </p:pic>
      <p:cxnSp>
        <p:nvCxnSpPr>
          <p:cNvPr id="15" name="Straight Arrow Connector 14"/>
          <p:cNvCxnSpPr/>
          <p:nvPr/>
        </p:nvCxnSpPr>
        <p:spPr bwMode="auto">
          <a:xfrm>
            <a:off x="4237496" y="5599519"/>
            <a:ext cx="881966" cy="476113"/>
          </a:xfrm>
          <a:prstGeom prst="straightConnector1">
            <a:avLst/>
          </a:prstGeom>
          <a:solidFill>
            <a:schemeClr val="accent1"/>
          </a:solidFill>
          <a:ln w="5715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7" name="Straight Arrow Connector 16"/>
          <p:cNvCxnSpPr/>
          <p:nvPr/>
        </p:nvCxnSpPr>
        <p:spPr bwMode="auto">
          <a:xfrm flipH="1" flipV="1">
            <a:off x="8361870" y="4015140"/>
            <a:ext cx="358236" cy="607054"/>
          </a:xfrm>
          <a:prstGeom prst="straightConnector1">
            <a:avLst/>
          </a:prstGeom>
          <a:solidFill>
            <a:schemeClr val="accent1"/>
          </a:solidFill>
          <a:ln w="5715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9" name="Straight Arrow Connector 18"/>
          <p:cNvCxnSpPr/>
          <p:nvPr/>
        </p:nvCxnSpPr>
        <p:spPr bwMode="auto">
          <a:xfrm>
            <a:off x="4582638" y="2671183"/>
            <a:ext cx="523730" cy="733266"/>
          </a:xfrm>
          <a:prstGeom prst="straightConnector1">
            <a:avLst/>
          </a:prstGeom>
          <a:solidFill>
            <a:schemeClr val="accent1"/>
          </a:solidFill>
          <a:ln w="5715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2" name="Straight Arrow Connector 21"/>
          <p:cNvCxnSpPr/>
          <p:nvPr/>
        </p:nvCxnSpPr>
        <p:spPr bwMode="auto">
          <a:xfrm flipH="1" flipV="1">
            <a:off x="5633754" y="1718956"/>
            <a:ext cx="637914" cy="402277"/>
          </a:xfrm>
          <a:prstGeom prst="straightConnector1">
            <a:avLst/>
          </a:prstGeom>
          <a:solidFill>
            <a:schemeClr val="accent1"/>
          </a:solidFill>
          <a:ln w="5715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24" name="Picture 23" descr="D:\Work\USA_LIGO_work\LIGO\Install\HAM2\DSC02120.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 y="3928209"/>
            <a:ext cx="2055641" cy="1541731"/>
          </a:xfrm>
          <a:prstGeom prst="rect">
            <a:avLst/>
          </a:prstGeom>
          <a:noFill/>
        </p:spPr>
      </p:pic>
      <p:cxnSp>
        <p:nvCxnSpPr>
          <p:cNvPr id="25" name="Straight Arrow Connector 24"/>
          <p:cNvCxnSpPr/>
          <p:nvPr/>
        </p:nvCxnSpPr>
        <p:spPr bwMode="auto">
          <a:xfrm flipV="1">
            <a:off x="2199666" y="3744895"/>
            <a:ext cx="1217673" cy="654700"/>
          </a:xfrm>
          <a:prstGeom prst="straightConnector1">
            <a:avLst/>
          </a:prstGeom>
          <a:solidFill>
            <a:schemeClr val="accent1"/>
          </a:solidFill>
          <a:ln w="5715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8" name="TextBox 27"/>
          <p:cNvSpPr txBox="1"/>
          <p:nvPr/>
        </p:nvSpPr>
        <p:spPr>
          <a:xfrm>
            <a:off x="170213" y="1243933"/>
            <a:ext cx="1544639" cy="461665"/>
          </a:xfrm>
          <a:prstGeom prst="rect">
            <a:avLst/>
          </a:prstGeom>
          <a:noFill/>
        </p:spPr>
        <p:txBody>
          <a:bodyPr wrap="none" rtlCol="0">
            <a:spAutoFit/>
          </a:bodyPr>
          <a:lstStyle/>
          <a:p>
            <a:r>
              <a:rPr lang="en-US" sz="1200" dirty="0" smtClean="0">
                <a:solidFill>
                  <a:schemeClr val="tx2"/>
                </a:solidFill>
                <a:latin typeface="Arial"/>
                <a:cs typeface="Arial"/>
              </a:rPr>
              <a:t>Pre-stabilized Laser</a:t>
            </a:r>
          </a:p>
          <a:p>
            <a:r>
              <a:rPr lang="en-US" sz="1200" dirty="0" smtClean="0">
                <a:solidFill>
                  <a:schemeClr val="tx2"/>
                </a:solidFill>
                <a:latin typeface="Arial"/>
                <a:cs typeface="Arial"/>
              </a:rPr>
              <a:t>200W , 1064 nm</a:t>
            </a:r>
            <a:endParaRPr lang="en-US" sz="1200" dirty="0">
              <a:solidFill>
                <a:schemeClr val="tx2"/>
              </a:solidFill>
              <a:latin typeface="Arial"/>
              <a:cs typeface="Arial"/>
            </a:endParaRPr>
          </a:p>
        </p:txBody>
      </p:sp>
      <p:sp>
        <p:nvSpPr>
          <p:cNvPr id="29" name="TextBox 28"/>
          <p:cNvSpPr txBox="1"/>
          <p:nvPr/>
        </p:nvSpPr>
        <p:spPr>
          <a:xfrm>
            <a:off x="2888892" y="1121359"/>
            <a:ext cx="1813918" cy="276999"/>
          </a:xfrm>
          <a:prstGeom prst="rect">
            <a:avLst/>
          </a:prstGeom>
          <a:noFill/>
        </p:spPr>
        <p:txBody>
          <a:bodyPr wrap="none" rtlCol="0">
            <a:spAutoFit/>
          </a:bodyPr>
          <a:lstStyle/>
          <a:p>
            <a:r>
              <a:rPr lang="en-US" sz="1200" dirty="0" smtClean="0">
                <a:solidFill>
                  <a:schemeClr val="bg1"/>
                </a:solidFill>
                <a:latin typeface="Arial"/>
                <a:cs typeface="Arial"/>
              </a:rPr>
              <a:t>Active Seismic Isolation</a:t>
            </a:r>
            <a:endParaRPr lang="en-US" sz="1200" dirty="0">
              <a:solidFill>
                <a:schemeClr val="bg1"/>
              </a:solidFill>
              <a:latin typeface="Arial"/>
              <a:cs typeface="Arial"/>
            </a:endParaRPr>
          </a:p>
        </p:txBody>
      </p:sp>
      <p:sp>
        <p:nvSpPr>
          <p:cNvPr id="30" name="TextBox 29"/>
          <p:cNvSpPr txBox="1"/>
          <p:nvPr/>
        </p:nvSpPr>
        <p:spPr>
          <a:xfrm>
            <a:off x="6306229" y="1213017"/>
            <a:ext cx="1803649" cy="461665"/>
          </a:xfrm>
          <a:prstGeom prst="rect">
            <a:avLst/>
          </a:prstGeom>
          <a:noFill/>
        </p:spPr>
        <p:txBody>
          <a:bodyPr wrap="none" rtlCol="0">
            <a:spAutoFit/>
          </a:bodyPr>
          <a:lstStyle/>
          <a:p>
            <a:r>
              <a:rPr lang="en-US" sz="1200" dirty="0">
                <a:solidFill>
                  <a:srgbClr val="FFFFFF"/>
                </a:solidFill>
                <a:latin typeface="Arial"/>
                <a:cs typeface="Arial"/>
              </a:rPr>
              <a:t>40 </a:t>
            </a:r>
            <a:r>
              <a:rPr lang="en-US" sz="1200" dirty="0" smtClean="0">
                <a:solidFill>
                  <a:srgbClr val="FFFFFF"/>
                </a:solidFill>
                <a:latin typeface="Arial"/>
                <a:cs typeface="Arial"/>
              </a:rPr>
              <a:t>kg ‘Test Mass’ Mirror</a:t>
            </a:r>
          </a:p>
          <a:p>
            <a:endParaRPr lang="en-US" sz="1200" dirty="0" smtClean="0">
              <a:solidFill>
                <a:srgbClr val="FFFFFF"/>
              </a:solidFill>
              <a:latin typeface="Arial"/>
              <a:cs typeface="Arial"/>
            </a:endParaRPr>
          </a:p>
        </p:txBody>
      </p:sp>
      <p:sp>
        <p:nvSpPr>
          <p:cNvPr id="31" name="TextBox 30"/>
          <p:cNvSpPr txBox="1"/>
          <p:nvPr/>
        </p:nvSpPr>
        <p:spPr>
          <a:xfrm>
            <a:off x="178588" y="3923482"/>
            <a:ext cx="1005804" cy="276999"/>
          </a:xfrm>
          <a:prstGeom prst="rect">
            <a:avLst/>
          </a:prstGeom>
          <a:noFill/>
        </p:spPr>
        <p:txBody>
          <a:bodyPr wrap="none" rtlCol="0">
            <a:spAutoFit/>
          </a:bodyPr>
          <a:lstStyle/>
          <a:p>
            <a:r>
              <a:rPr lang="en-US" sz="1200" dirty="0" smtClean="0">
                <a:solidFill>
                  <a:srgbClr val="FFFFFF"/>
                </a:solidFill>
                <a:latin typeface="Arial"/>
                <a:cs typeface="Arial"/>
              </a:rPr>
              <a:t>Input Optics</a:t>
            </a:r>
            <a:endParaRPr lang="en-US" sz="1200" dirty="0">
              <a:solidFill>
                <a:srgbClr val="FFFFFF"/>
              </a:solidFill>
              <a:latin typeface="Arial"/>
              <a:cs typeface="Arial"/>
            </a:endParaRPr>
          </a:p>
        </p:txBody>
      </p:sp>
      <p:sp>
        <p:nvSpPr>
          <p:cNvPr id="32" name="TextBox 31"/>
          <p:cNvSpPr txBox="1"/>
          <p:nvPr/>
        </p:nvSpPr>
        <p:spPr>
          <a:xfrm>
            <a:off x="2268970" y="4739079"/>
            <a:ext cx="1659429" cy="276999"/>
          </a:xfrm>
          <a:prstGeom prst="rect">
            <a:avLst/>
          </a:prstGeom>
          <a:noFill/>
        </p:spPr>
        <p:txBody>
          <a:bodyPr wrap="none" rtlCol="0">
            <a:spAutoFit/>
          </a:bodyPr>
          <a:lstStyle/>
          <a:p>
            <a:r>
              <a:rPr lang="en-US" sz="1200" dirty="0" smtClean="0">
                <a:solidFill>
                  <a:srgbClr val="FFFFFF"/>
                </a:solidFill>
                <a:latin typeface="Arial"/>
                <a:cs typeface="Arial"/>
              </a:rPr>
              <a:t>Output Mode Cleaner</a:t>
            </a:r>
            <a:endParaRPr lang="en-US" sz="1200" dirty="0">
              <a:solidFill>
                <a:srgbClr val="FFFFFF"/>
              </a:solidFill>
              <a:latin typeface="Arial"/>
              <a:cs typeface="Arial"/>
            </a:endParaRPr>
          </a:p>
        </p:txBody>
      </p:sp>
      <p:sp>
        <p:nvSpPr>
          <p:cNvPr id="33" name="TextBox 32"/>
          <p:cNvSpPr txBox="1"/>
          <p:nvPr/>
        </p:nvSpPr>
        <p:spPr>
          <a:xfrm>
            <a:off x="7122591" y="6149250"/>
            <a:ext cx="1210588" cy="276999"/>
          </a:xfrm>
          <a:prstGeom prst="rect">
            <a:avLst/>
          </a:prstGeom>
          <a:noFill/>
        </p:spPr>
        <p:txBody>
          <a:bodyPr wrap="none" rtlCol="0">
            <a:spAutoFit/>
          </a:bodyPr>
          <a:lstStyle/>
          <a:p>
            <a:r>
              <a:rPr lang="en-US" sz="1200" dirty="0" smtClean="0">
                <a:solidFill>
                  <a:srgbClr val="FFFFFF"/>
                </a:solidFill>
                <a:latin typeface="Arial"/>
                <a:cs typeface="Arial"/>
              </a:rPr>
              <a:t>Auxiliary Laser </a:t>
            </a:r>
            <a:endParaRPr lang="en-US" sz="1200" dirty="0">
              <a:solidFill>
                <a:srgbClr val="FFFFFF"/>
              </a:solidFill>
              <a:latin typeface="Arial"/>
              <a:cs typeface="Arial"/>
            </a:endParaRPr>
          </a:p>
        </p:txBody>
      </p:sp>
      <p:pic>
        <p:nvPicPr>
          <p:cNvPr id="34" name="Picture 3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338973" y="314371"/>
            <a:ext cx="727631" cy="732015"/>
          </a:xfrm>
          <a:prstGeom prst="rect">
            <a:avLst/>
          </a:prstGeom>
        </p:spPr>
      </p:pic>
      <p:cxnSp>
        <p:nvCxnSpPr>
          <p:cNvPr id="14" name="Straight Arrow Connector 13"/>
          <p:cNvCxnSpPr/>
          <p:nvPr/>
        </p:nvCxnSpPr>
        <p:spPr bwMode="auto">
          <a:xfrm flipH="1" flipV="1">
            <a:off x="980725" y="3231732"/>
            <a:ext cx="472626" cy="211999"/>
          </a:xfrm>
          <a:prstGeom prst="straightConnector1">
            <a:avLst/>
          </a:prstGeom>
          <a:solidFill>
            <a:schemeClr val="accent1"/>
          </a:solidFill>
          <a:ln w="5715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4007380217"/>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center}&#10;\begin{eqnarray*}&#10;\langle(\Delta \hat{X}_1)^2 \rangle\, \langle (\Delta \hat{X}_2)^2\rangle \ge 1 &#10;\end{eqnarray*}&#10;\end{center}&#10;\end{document}&#10;"/>
  <p:tag name="EXTERNALNAME" val="txp_fig"/>
  <p:tag name="BLEND" val="False"/>
  <p:tag name="TRANSPARENT" val="False"/>
  <p:tag name="KEEPFILES" val="False"/>
  <p:tag name="DEBUGPAUSE" val="False"/>
  <p:tag name="RESOLUTION" val="1200"/>
  <p:tag name="TIMEOUT" val="(none)"/>
  <p:tag name="BOXWIDTH" val="442"/>
  <p:tag name="BOXHEIGHT" val="302"/>
  <p:tag name="BOXFONT" val="10"/>
  <p:tag name="BOXWRAP" val="False"/>
  <p:tag name="WORKAROUNDTRANSPARENCYBUG" val="False"/>
  <p:tag name="ALLOWFONTSUBSTITUTION" val="False"/>
  <p:tag name="BITMAPFORMAT" val="pngmono"/>
  <p:tag name="ORIGWIDTH" val="231"/>
  <p:tag name="PICTUREFILESIZE" val="14174"/>
</p:tagLst>
</file>

<file path=ppt/theme/theme1.xml><?xml version="1.0" encoding="utf-8"?>
<a:theme xmlns:a="http://schemas.openxmlformats.org/drawingml/2006/main" name="Default Design">
  <a:themeElements>
    <a:clrScheme name="">
      <a:dk1>
        <a:srgbClr val="114FFB"/>
      </a:dk1>
      <a:lt1>
        <a:srgbClr val="FFFFFF"/>
      </a:lt1>
      <a:dk2>
        <a:srgbClr val="000000"/>
      </a:dk2>
      <a:lt2>
        <a:srgbClr val="CECECE"/>
      </a:lt2>
      <a:accent1>
        <a:srgbClr val="D49FFF"/>
      </a:accent1>
      <a:accent2>
        <a:srgbClr val="618FFD"/>
      </a:accent2>
      <a:accent3>
        <a:srgbClr val="FFFFFF"/>
      </a:accent3>
      <a:accent4>
        <a:srgbClr val="0D42D6"/>
      </a:accent4>
      <a:accent5>
        <a:srgbClr val="E6CDFF"/>
      </a:accent5>
      <a:accent6>
        <a:srgbClr val="5781E5"/>
      </a:accent6>
      <a:hlink>
        <a:srgbClr val="009688"/>
      </a:hlink>
      <a:folHlink>
        <a:srgbClr val="DADADA"/>
      </a:folHlink>
    </a:clrScheme>
    <a:fontScheme name="Default Design">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75293</TotalTime>
  <Words>2418</Words>
  <Application>Microsoft Macintosh PowerPoint</Application>
  <PresentationFormat>On-screen Show (4:3)</PresentationFormat>
  <Paragraphs>437</Paragraphs>
  <Slides>46</Slides>
  <Notes>13</Notes>
  <HiddenSlides>0</HiddenSlides>
  <MMClips>3</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46</vt:i4>
      </vt:variant>
    </vt:vector>
  </HeadingPairs>
  <TitlesOfParts>
    <vt:vector size="49" baseType="lpstr">
      <vt:lpstr>Default Design</vt:lpstr>
      <vt:lpstr>Photo Editor Photo</vt:lpstr>
      <vt:lpstr>Equation</vt:lpstr>
      <vt:lpstr>PowerPoint Presentation</vt:lpstr>
      <vt:lpstr>Outline</vt:lpstr>
      <vt:lpstr>2016: The Centenary of Gravitational Waves</vt:lpstr>
      <vt:lpstr>Gravitational Waves</vt:lpstr>
      <vt:lpstr>LIGO</vt:lpstr>
      <vt:lpstr>PowerPoint Presentation</vt:lpstr>
      <vt:lpstr>PowerPoint Presentation</vt:lpstr>
      <vt:lpstr>Extreme Precision Interferometry: The Basics</vt:lpstr>
      <vt:lpstr>Advanced LIGO Interferometer</vt:lpstr>
      <vt:lpstr>Advanced LIGO ‘Test Mass’ Mirrors</vt:lpstr>
      <vt:lpstr>Advanced LIGO Suspensions</vt:lpstr>
      <vt:lpstr>Precision Interferometry = Understanding Measurement Noises </vt:lpstr>
      <vt:lpstr>The Advanced LIGO Detector Sensitivity During O1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Assessing Statistical Significance: Modeled Search</vt:lpstr>
      <vt:lpstr>Extracting Astrophysical  Parameters from Detections</vt:lpstr>
      <vt:lpstr>The Black Hole Mass Menagerie</vt:lpstr>
      <vt:lpstr>Implications for Astrophysics and General Relativity</vt:lpstr>
      <vt:lpstr>GW150914 in popular culture</vt:lpstr>
      <vt:lpstr>PowerPoint Presentation</vt:lpstr>
      <vt:lpstr>A LIGO interferometer is a microphone, not a telescope</vt:lpstr>
      <vt:lpstr>What powers short gamma ray bursts, the brightest events in the universe?</vt:lpstr>
      <vt:lpstr>Enabling multi-messenger astronomy with gravitational waves</vt:lpstr>
      <vt:lpstr>PowerPoint Presentation</vt:lpstr>
      <vt:lpstr>GW150914 EM Follow Up</vt:lpstr>
      <vt:lpstr>Improved Localization: LIGOVirgo LIGO-India</vt:lpstr>
      <vt:lpstr>The next Advanced LIGO run</vt:lpstr>
      <vt:lpstr>Going Beyond Advanced LIGO </vt:lpstr>
      <vt:lpstr>The Best of Both Worlds: Frequency Dependent Squeezing</vt:lpstr>
      <vt:lpstr>PowerPoint Presentation</vt:lpstr>
      <vt:lpstr>Acknowledgments</vt:lpstr>
      <vt:lpstr>PowerPoint Presentation</vt:lpstr>
      <vt:lpstr>PowerPoint Presentation</vt:lpstr>
      <vt:lpstr>Binary Neutron Star Merger Localization: Hanford-Livingston-Virgo</vt:lpstr>
      <vt:lpstr>Binary Neutron Star Merger Localization: Hanford-Livingston-Virgo-India</vt:lpstr>
      <vt:lpstr>R-processes, Compact Binary Mergers, and Gravitational Waves</vt:lpstr>
      <vt:lpstr>Detector Physics: Parametric Instabilities</vt:lpstr>
      <vt:lpstr>Observation of Parametric Instabilities in Advanced LIGO</vt:lpstr>
    </vt:vector>
  </TitlesOfParts>
  <Company>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sanders</dc:creator>
  <cp:lastModifiedBy>David Reitze</cp:lastModifiedBy>
  <cp:revision>1081</cp:revision>
  <cp:lastPrinted>2014-11-02T00:19:55Z</cp:lastPrinted>
  <dcterms:created xsi:type="dcterms:W3CDTF">2001-01-17T17:06:57Z</dcterms:created>
  <dcterms:modified xsi:type="dcterms:W3CDTF">2016-11-28T02:55:36Z</dcterms:modified>
</cp:coreProperties>
</file>