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90" r:id="rId2"/>
  </p:sldMasterIdLst>
  <p:notesMasterIdLst>
    <p:notesMasterId r:id="rId10"/>
  </p:notesMasterIdLst>
  <p:handoutMasterIdLst>
    <p:handoutMasterId r:id="rId11"/>
  </p:handoutMasterIdLst>
  <p:sldIdLst>
    <p:sldId id="266" r:id="rId3"/>
    <p:sldId id="264" r:id="rId4"/>
    <p:sldId id="267" r:id="rId5"/>
    <p:sldId id="268" r:id="rId6"/>
    <p:sldId id="265" r:id="rId7"/>
    <p:sldId id="269" r:id="rId8"/>
    <p:sldId id="270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F"/>
    <a:srgbClr val="E4EBFF"/>
    <a:srgbClr val="326464"/>
    <a:srgbClr val="E20613"/>
    <a:srgbClr val="FC950C"/>
    <a:srgbClr val="E4EBFC"/>
    <a:srgbClr val="377373"/>
    <a:srgbClr val="CC6600"/>
    <a:srgbClr val="FFB7B7"/>
    <a:srgbClr val="E8E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85219" autoAdjust="0"/>
  </p:normalViewPr>
  <p:slideViewPr>
    <p:cSldViewPr>
      <p:cViewPr varScale="1">
        <p:scale>
          <a:sx n="131" d="100"/>
          <a:sy n="131" d="100"/>
        </p:scale>
        <p:origin x="109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28" y="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84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59250" y="0"/>
            <a:ext cx="3140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2250"/>
            <a:ext cx="31384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59250" y="9112250"/>
            <a:ext cx="3140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fld id="{ADB36573-810E-4163-9A1E-EE3C2B707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8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fld id="{176FA1F7-3E0A-4549-A19A-F1A1F9D69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27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91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8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0" y="-2"/>
          <a:ext cx="137160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2" name="Photo Editor Photo" r:id="rId8" imgW="4409524" imgH="3219899" progId="">
                  <p:embed/>
                </p:oleObj>
              </mc:Choice>
              <mc:Fallback>
                <p:oleObj name="Photo Editor Photo" r:id="rId8" imgW="4409524" imgH="3219899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"/>
                        <a:ext cx="1371600" cy="1005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49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114FFB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ECECE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 userDrawn="1"/>
        </p:nvSpPr>
        <p:spPr bwMode="auto">
          <a:xfrm>
            <a:off x="0" y="0"/>
            <a:ext cx="1371600" cy="1005840"/>
          </a:xfrm>
          <a:prstGeom prst="rect">
            <a:avLst/>
          </a:prstGeom>
          <a:solidFill>
            <a:schemeClr val="tx1">
              <a:lumMod val="60000"/>
              <a:lumOff val="40000"/>
              <a:alpha val="28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62000" y="6322791"/>
            <a:ext cx="76962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3749040" algn="ctr"/>
                <a:tab pos="7498080" algn="r"/>
              </a:tabLst>
              <a:defRPr/>
            </a:pPr>
            <a:r>
              <a:rPr lang="en-US" sz="1400" b="0" i="0" baseline="0" dirty="0" smtClean="0">
                <a:solidFill>
                  <a:srgbClr val="326464"/>
                </a:solidFill>
                <a:latin typeface="Helvetica" pitchFamily="34" charset="0"/>
              </a:rPr>
              <a:t>G1602269-v1</a:t>
            </a:r>
            <a:r>
              <a:rPr lang="en-US" sz="1400" b="0" i="0" baseline="0" dirty="0" smtClean="0">
                <a:solidFill>
                  <a:srgbClr val="326464"/>
                </a:solidFill>
                <a:latin typeface="Helvetica" pitchFamily="34" charset="0"/>
              </a:rPr>
              <a:t>	</a:t>
            </a:r>
            <a:r>
              <a:rPr lang="en-US" sz="1400" b="0" i="0" baseline="0" dirty="0" smtClean="0">
                <a:solidFill>
                  <a:srgbClr val="326464"/>
                </a:solidFill>
                <a:latin typeface="Helvetica" pitchFamily="34" charset="0"/>
              </a:rPr>
              <a:t>jittery presentation</a:t>
            </a:r>
            <a:r>
              <a:rPr lang="en-US" sz="1400" b="0" i="0" baseline="0" dirty="0" smtClean="0">
                <a:solidFill>
                  <a:srgbClr val="326464"/>
                </a:solidFill>
                <a:latin typeface="Helvetica" pitchFamily="34" charset="0"/>
              </a:rPr>
              <a:t>	</a:t>
            </a:r>
            <a:fld id="{3D9BAE43-33BA-4F3B-AB00-8B9E3616B805}" type="slidenum">
              <a:rPr lang="en-US" sz="1400" b="0" i="0" smtClean="0">
                <a:solidFill>
                  <a:srgbClr val="377373"/>
                </a:solidFill>
                <a:latin typeface="Helvetica" pitchFamily="34" charset="0"/>
                <a:cs typeface="Helvetica" pitchFamily="34" charset="0"/>
              </a:rPr>
              <a:pPr>
                <a:tabLst>
                  <a:tab pos="3749040" algn="ctr"/>
                  <a:tab pos="7498080" algn="r"/>
                </a:tabLst>
                <a:defRPr/>
              </a:pPr>
              <a:t>‹#›</a:t>
            </a:fld>
            <a:r>
              <a:rPr lang="en-US" sz="1400" b="0" i="0" dirty="0" smtClean="0">
                <a:solidFill>
                  <a:srgbClr val="377373"/>
                </a:solidFill>
                <a:latin typeface="Helvetica" pitchFamily="34" charset="0"/>
                <a:cs typeface="Helvetica" pitchFamily="34" charset="0"/>
              </a:rPr>
              <a:t> </a:t>
            </a:r>
            <a:endParaRPr lang="en-US" sz="1400" b="0" i="0" baseline="0" dirty="0">
              <a:solidFill>
                <a:srgbClr val="377373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8" r:id="rId2"/>
    <p:sldLayoutId id="2147483689" r:id="rId3"/>
    <p:sldLayoutId id="2147483681" r:id="rId4"/>
    <p:sldLayoutId id="2147483678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75000"/>
        <a:buFont typeface="Wingdings" pitchFamily="2" charset="2"/>
        <a:buChar char="q"/>
        <a:defRPr sz="2400">
          <a:solidFill>
            <a:srgbClr val="3264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Ø"/>
        <a:defRPr>
          <a:solidFill>
            <a:srgbClr val="32646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v"/>
        <a:defRPr sz="1600">
          <a:solidFill>
            <a:srgbClr val="32646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65000"/>
        <a:buFont typeface="Wingdings" pitchFamily="2" charset="2"/>
        <a:buChar char="ü"/>
        <a:defRPr sz="1600">
          <a:solidFill>
            <a:srgbClr val="32646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Char char="•"/>
        <a:defRPr sz="1600">
          <a:solidFill>
            <a:srgbClr val="326464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75000"/>
        <a:buFont typeface="Wingdings" pitchFamily="2" charset="2"/>
        <a:buChar char="q"/>
        <a:defRPr sz="2400">
          <a:solidFill>
            <a:srgbClr val="3264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Ø"/>
        <a:defRPr>
          <a:solidFill>
            <a:srgbClr val="32646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v"/>
        <a:defRPr sz="1600">
          <a:solidFill>
            <a:srgbClr val="32646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65000"/>
        <a:buFont typeface="Wingdings" pitchFamily="2" charset="2"/>
        <a:buChar char="ü"/>
        <a:defRPr sz="1600">
          <a:solidFill>
            <a:srgbClr val="32646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Char char="•"/>
        <a:defRPr sz="1600">
          <a:solidFill>
            <a:srgbClr val="326464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Jittery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Sigg, </a:t>
            </a:r>
          </a:p>
          <a:p>
            <a:r>
              <a:rPr lang="en-US" dirty="0" smtClean="0"/>
              <a:t>Commissioning Meeting, 11/11/16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5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does PSL noise </a:t>
            </a:r>
            <a:r>
              <a:rPr lang="en-US" dirty="0" smtClean="0"/>
              <a:t>couple </a:t>
            </a:r>
            <a:br>
              <a:rPr lang="en-US" dirty="0" smtClean="0"/>
            </a:br>
            <a:r>
              <a:rPr lang="en-US" dirty="0" smtClean="0"/>
              <a:t>into the interferometer?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Intensity noise sensor after IMC</a:t>
            </a:r>
          </a:p>
          <a:p>
            <a:pPr lvl="1"/>
            <a:r>
              <a:rPr lang="en-US" dirty="0" smtClean="0"/>
              <a:t>At 10-20mW shot noise level below 1kHz </a:t>
            </a:r>
            <a:endParaRPr lang="en-US" dirty="0" smtClean="0"/>
          </a:p>
          <a:p>
            <a:r>
              <a:rPr lang="en-US" dirty="0" smtClean="0"/>
              <a:t>Frequency noise:</a:t>
            </a:r>
          </a:p>
          <a:p>
            <a:pPr lvl="1"/>
            <a:r>
              <a:rPr lang="en-US" dirty="0" smtClean="0"/>
              <a:t>Plenty of gain: FSS / IMC / REFL</a:t>
            </a:r>
            <a:endParaRPr lang="en-US" dirty="0"/>
          </a:p>
          <a:p>
            <a:r>
              <a:rPr lang="en-US" dirty="0" smtClean="0"/>
              <a:t>Angular jitter: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But: Broad 500Hz hump at 50W (</a:t>
            </a:r>
            <a:r>
              <a:rPr lang="en-US" dirty="0" err="1" smtClean="0"/>
              <a:t>ang.</a:t>
            </a:r>
            <a:r>
              <a:rPr lang="en-US" dirty="0" smtClean="0"/>
              <a:t> jitter ruled out)</a:t>
            </a:r>
            <a:endParaRPr lang="en-US" dirty="0"/>
          </a:p>
          <a:p>
            <a:r>
              <a:rPr lang="en-US" dirty="0" smtClean="0"/>
              <a:t>But: HPO/PMC length noise shows up in </a:t>
            </a:r>
            <a:r>
              <a:rPr lang="en-US" dirty="0" err="1" smtClean="0"/>
              <a:t>ifo</a:t>
            </a:r>
            <a:r>
              <a:rPr lang="en-US" dirty="0" smtClean="0"/>
              <a:t> much too strong (fre</a:t>
            </a:r>
            <a:r>
              <a:rPr lang="en-US" dirty="0" smtClean="0"/>
              <a:t>q. &amp; intensity coupling ruled out)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810000"/>
            <a:ext cx="3810000" cy="88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HPO / PMC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HPO produced huge amount of jitter</a:t>
            </a:r>
          </a:p>
          <a:p>
            <a:pPr lvl="1"/>
            <a:r>
              <a:rPr lang="en-US" dirty="0" smtClean="0"/>
              <a:t>But: After filtering thru PMC it is smaller than periscope/mount peaks at frequencies &gt;100 Hz</a:t>
            </a:r>
          </a:p>
          <a:p>
            <a:pPr lvl="1"/>
            <a:r>
              <a:rPr lang="en-US" dirty="0" smtClean="0"/>
              <a:t>No indication that jitter below 100 Hz is a problem</a:t>
            </a:r>
          </a:p>
          <a:p>
            <a:pPr lvl="1"/>
            <a:r>
              <a:rPr lang="en-US" dirty="0" smtClean="0"/>
              <a:t>Still: Coherence between HPO jitter and DARM</a:t>
            </a:r>
            <a:endParaRPr lang="en-US" dirty="0"/>
          </a:p>
          <a:p>
            <a:r>
              <a:rPr lang="en-US" dirty="0" smtClean="0"/>
              <a:t>More gain in HPO servo reduces peaks</a:t>
            </a:r>
          </a:p>
          <a:p>
            <a:pPr lvl="1"/>
            <a:r>
              <a:rPr lang="en-US" dirty="0" smtClean="0"/>
              <a:t>Injection locking servo (ILS) is gain limited</a:t>
            </a:r>
          </a:p>
          <a:p>
            <a:r>
              <a:rPr lang="en-US" dirty="0" smtClean="0"/>
              <a:t>PMC: </a:t>
            </a:r>
          </a:p>
          <a:p>
            <a:pPr lvl="1"/>
            <a:r>
              <a:rPr lang="en-US" dirty="0" smtClean="0"/>
              <a:t>HPO peaks visible in error signal</a:t>
            </a:r>
          </a:p>
          <a:p>
            <a:pPr lvl="1"/>
            <a:r>
              <a:rPr lang="en-US" dirty="0" smtClean="0"/>
              <a:t>However: Increasing </a:t>
            </a:r>
            <a:r>
              <a:rPr lang="en-US" dirty="0" err="1" smtClean="0"/>
              <a:t>ugf</a:t>
            </a:r>
            <a:r>
              <a:rPr lang="en-US" dirty="0" smtClean="0"/>
              <a:t> will make peaks worse</a:t>
            </a:r>
          </a:p>
          <a:p>
            <a:pPr lvl="1"/>
            <a:r>
              <a:rPr lang="en-US" dirty="0" smtClean="0"/>
              <a:t>PMC length locking is limited by sensing noise (offset errors)</a:t>
            </a:r>
          </a:p>
        </p:txBody>
      </p:sp>
    </p:spTree>
    <p:extLst>
      <p:ext uri="{BB962C8B-B14F-4D97-AF65-F5344CB8AC3E}">
        <p14:creationId xmlns:p14="http://schemas.microsoft.com/office/powerpoint/2010/main" val="174935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PMC Length Noise Coupling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PMC length noise which corresponds to frequency noise at the 1Hz/√Hz level (at 1kHz) will show up in DARM</a:t>
            </a:r>
          </a:p>
          <a:p>
            <a:pPr lvl="1"/>
            <a:r>
              <a:rPr lang="en-US" dirty="0" smtClean="0"/>
              <a:t>Free running laser noise is higher (coupling thru freq. ruled out)</a:t>
            </a:r>
          </a:p>
          <a:p>
            <a:pPr lvl="1"/>
            <a:r>
              <a:rPr lang="en-US" dirty="0" smtClean="0"/>
              <a:t>Visible in ISS second loop, but too small (intensity noise ruled out)</a:t>
            </a:r>
          </a:p>
          <a:p>
            <a:pPr lvl="1"/>
            <a:r>
              <a:rPr lang="en-US" dirty="0" smtClean="0"/>
              <a:t>Visible in IMC WFS as jitter (jitter coupling too small &amp; ruled out)</a:t>
            </a:r>
          </a:p>
          <a:p>
            <a:r>
              <a:rPr lang="en-US" dirty="0" smtClean="0"/>
              <a:t>Not ruled out:</a:t>
            </a:r>
          </a:p>
          <a:p>
            <a:pPr lvl="1"/>
            <a:r>
              <a:rPr lang="en-US" dirty="0" smtClean="0"/>
              <a:t>Error point offsets into IMC or REFL; but how?</a:t>
            </a:r>
          </a:p>
          <a:p>
            <a:pPr lvl="1"/>
            <a:r>
              <a:rPr lang="en-US" dirty="0" smtClean="0"/>
              <a:t>Jitter by other higher order modes (e.g., beam size jitter)</a:t>
            </a:r>
          </a:p>
          <a:p>
            <a:pPr lvl="1"/>
            <a:r>
              <a:rPr lang="en-US" dirty="0" smtClean="0"/>
              <a:t>Polarization jitter</a:t>
            </a:r>
          </a:p>
          <a:p>
            <a:pPr lvl="1"/>
            <a:r>
              <a:rPr lang="en-US" dirty="0" smtClean="0"/>
              <a:t>Some (really) strange electronics pick-up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1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Noise in Cavities </a:t>
            </a:r>
            <a:br>
              <a:rPr lang="en-US" dirty="0" smtClean="0"/>
            </a:br>
            <a:r>
              <a:rPr lang="en-US" dirty="0" smtClean="0"/>
              <a:t>Can Generate Jitter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field: TEM</a:t>
            </a:r>
            <a:r>
              <a:rPr lang="en-US" baseline="-25000" dirty="0" smtClean="0"/>
              <a:t>00</a:t>
            </a:r>
            <a:r>
              <a:rPr lang="en-US" dirty="0" smtClean="0"/>
              <a:t> +</a:t>
            </a:r>
            <a:r>
              <a:rPr lang="el-GR" dirty="0" smtClean="0"/>
              <a:t>ε</a:t>
            </a:r>
            <a:r>
              <a:rPr lang="en-US" dirty="0" smtClean="0"/>
              <a:t> E</a:t>
            </a:r>
            <a:r>
              <a:rPr lang="en-US" baseline="-25000" dirty="0" smtClean="0"/>
              <a:t>x</a:t>
            </a:r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x</a:t>
            </a:r>
            <a:r>
              <a:rPr lang="en-US" dirty="0" smtClean="0"/>
              <a:t> can be </a:t>
            </a:r>
            <a:r>
              <a:rPr lang="en-US" dirty="0" err="1" smtClean="0"/>
              <a:t>TEM</a:t>
            </a:r>
            <a:r>
              <a:rPr lang="en-US" baseline="-25000" dirty="0" err="1" smtClean="0"/>
              <a:t>nm</a:t>
            </a:r>
            <a:r>
              <a:rPr lang="en-US" dirty="0" smtClean="0"/>
              <a:t> or E</a:t>
            </a:r>
            <a:r>
              <a:rPr lang="en-US" baseline="-25000" dirty="0" smtClean="0"/>
              <a:t>p-pol</a:t>
            </a:r>
            <a:endParaRPr lang="en-US" baseline="-25000" dirty="0"/>
          </a:p>
          <a:p>
            <a:r>
              <a:rPr lang="en-US" dirty="0" smtClean="0"/>
              <a:t>Cavity: TEM</a:t>
            </a:r>
            <a:r>
              <a:rPr lang="en-US" baseline="-25000" dirty="0" smtClean="0"/>
              <a:t>00</a:t>
            </a:r>
            <a:r>
              <a:rPr lang="en-US" dirty="0" smtClean="0"/>
              <a:t> resonant</a:t>
            </a:r>
          </a:p>
          <a:p>
            <a:pPr lvl="1"/>
            <a:r>
              <a:rPr lang="en-US" dirty="0" smtClean="0"/>
              <a:t>Length noise will generate frequency noise on resonant mode</a:t>
            </a:r>
          </a:p>
          <a:p>
            <a:pPr lvl="1"/>
            <a:r>
              <a:rPr lang="en-US" dirty="0" smtClean="0"/>
              <a:t>Higher order modes will typically not be resonant and experience frequency shifts at a much smaller scale</a:t>
            </a:r>
          </a:p>
          <a:p>
            <a:pPr lvl="1"/>
            <a:r>
              <a:rPr lang="en-US" dirty="0" smtClean="0"/>
              <a:t>Transmission (PMC, IMC): higher order mode attenuated</a:t>
            </a:r>
          </a:p>
          <a:p>
            <a:pPr lvl="1"/>
            <a:r>
              <a:rPr lang="en-US" dirty="0" smtClean="0"/>
              <a:t>Reflection (all): no attenuation, used for reflection locking</a:t>
            </a:r>
          </a:p>
          <a:p>
            <a:r>
              <a:rPr lang="en-US" dirty="0" smtClean="0"/>
              <a:t>Down stream frequency noise sensor</a:t>
            </a:r>
          </a:p>
          <a:p>
            <a:pPr lvl="1"/>
            <a:r>
              <a:rPr lang="en-US" dirty="0" smtClean="0"/>
              <a:t>The freq. stab. will remove any frequency noise on the carrier</a:t>
            </a:r>
          </a:p>
          <a:p>
            <a:pPr lvl="1"/>
            <a:r>
              <a:rPr lang="en-US" dirty="0" smtClean="0"/>
              <a:t>But will effectively imprint it on the higher order mode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358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Mode Coupling </a:t>
            </a:r>
            <a:br>
              <a:rPr lang="en-US" dirty="0" smtClean="0"/>
            </a:br>
            <a:r>
              <a:rPr lang="en-US" dirty="0" smtClean="0"/>
              <a:t>in Interferometer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misaligned optics will shift carrier into TEM</a:t>
            </a:r>
            <a:r>
              <a:rPr lang="en-US" baseline="-25000" dirty="0" smtClean="0"/>
              <a:t>10</a:t>
            </a:r>
          </a:p>
          <a:p>
            <a:pPr lvl="1"/>
            <a:r>
              <a:rPr lang="en-US" dirty="0" smtClean="0"/>
              <a:t>Symmetric matrix: TEM</a:t>
            </a:r>
            <a:r>
              <a:rPr lang="en-US" baseline="-25000" dirty="0" smtClean="0"/>
              <a:t>10</a:t>
            </a:r>
            <a:r>
              <a:rPr lang="en-US" dirty="0" smtClean="0"/>
              <a:t> jitter shifts to TEM</a:t>
            </a:r>
            <a:r>
              <a:rPr lang="en-US" baseline="-25000" dirty="0" smtClean="0"/>
              <a:t>00</a:t>
            </a:r>
          </a:p>
          <a:p>
            <a:pPr lvl="1"/>
            <a:r>
              <a:rPr lang="en-US" dirty="0" smtClean="0"/>
              <a:t>Same mechanism for curvature/beam size mismatch</a:t>
            </a:r>
          </a:p>
          <a:p>
            <a:pPr lvl="1"/>
            <a:r>
              <a:rPr lang="en-US" dirty="0" smtClean="0"/>
              <a:t>Differential arm cavity misalignment/curvature/size mismatch can generate AS port intensity noise</a:t>
            </a:r>
          </a:p>
          <a:p>
            <a:pPr lvl="1"/>
            <a:r>
              <a:rPr lang="en-US" dirty="0" smtClean="0"/>
              <a:t>Curvature/size mismatch fields can be 100x higher than misalignment</a:t>
            </a:r>
          </a:p>
          <a:p>
            <a:r>
              <a:rPr lang="en-US" dirty="0"/>
              <a:t>REFL port is </a:t>
            </a:r>
            <a:r>
              <a:rPr lang="en-US" dirty="0" smtClean="0"/>
              <a:t>vulnerable too</a:t>
            </a:r>
          </a:p>
          <a:p>
            <a:pPr lvl="1"/>
            <a:r>
              <a:rPr lang="en-US" dirty="0" smtClean="0"/>
              <a:t>Above mechanism works for RF modes too</a:t>
            </a:r>
          </a:p>
          <a:p>
            <a:pPr lvl="1"/>
            <a:r>
              <a:rPr lang="en-US" dirty="0" smtClean="0"/>
              <a:t>Generates error point offsets which will be imprinted on the frequency noise</a:t>
            </a:r>
          </a:p>
          <a:p>
            <a:pPr lvl="1"/>
            <a:r>
              <a:rPr lang="en-US" dirty="0" smtClean="0"/>
              <a:t>Frequency noise coupling above 100 Hz much higher than simple double cavity pole</a:t>
            </a:r>
          </a:p>
          <a:p>
            <a:pPr lvl="1"/>
            <a:r>
              <a:rPr lang="en-US" dirty="0" smtClean="0"/>
              <a:t>But signal is reduced by double cavity pole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3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do not meet the traditional beam jitter requirement </a:t>
            </a:r>
          </a:p>
          <a:p>
            <a:pPr lvl="1"/>
            <a:r>
              <a:rPr lang="en-US" dirty="0" smtClean="0"/>
              <a:t>Requires &lt;1 </a:t>
            </a:r>
            <a:r>
              <a:rPr lang="en-US" dirty="0" err="1" smtClean="0"/>
              <a:t>nrad</a:t>
            </a:r>
            <a:r>
              <a:rPr lang="en-US" dirty="0" smtClean="0"/>
              <a:t> </a:t>
            </a:r>
            <a:r>
              <a:rPr lang="en-US" dirty="0" err="1" smtClean="0"/>
              <a:t>rms</a:t>
            </a:r>
            <a:r>
              <a:rPr lang="en-US" dirty="0" smtClean="0"/>
              <a:t> misalignment</a:t>
            </a:r>
          </a:p>
          <a:p>
            <a:pPr lvl="1"/>
            <a:r>
              <a:rPr lang="en-US" dirty="0" smtClean="0"/>
              <a:t>Jitter coupling seems to get worse with thermal loading</a:t>
            </a:r>
          </a:p>
          <a:p>
            <a:r>
              <a:rPr lang="en-US" dirty="0" smtClean="0"/>
              <a:t>Do we need more filter cavities?</a:t>
            </a:r>
          </a:p>
          <a:p>
            <a:pPr lvl="1"/>
            <a:r>
              <a:rPr lang="en-US" dirty="0" smtClean="0"/>
              <a:t>In-air: double PMC on laser table</a:t>
            </a:r>
          </a:p>
          <a:p>
            <a:pPr lvl="2"/>
            <a:r>
              <a:rPr lang="en-US" dirty="0" smtClean="0"/>
              <a:t>Doesn’t solve the traditional jitter requirement</a:t>
            </a:r>
          </a:p>
          <a:p>
            <a:pPr lvl="2"/>
            <a:r>
              <a:rPr lang="en-US" dirty="0" smtClean="0"/>
              <a:t>Will eliminate HPO/PMC jitter noise</a:t>
            </a:r>
          </a:p>
          <a:p>
            <a:pPr lvl="1"/>
            <a:r>
              <a:rPr lang="en-US" dirty="0" smtClean="0"/>
              <a:t>In-vacuum: PMC style in HAM1(?)</a:t>
            </a:r>
          </a:p>
          <a:p>
            <a:pPr lvl="2"/>
            <a:r>
              <a:rPr lang="en-US" dirty="0" smtClean="0"/>
              <a:t>Will solve the jitter problem, odd mirror # will also reject polarization </a:t>
            </a:r>
          </a:p>
          <a:p>
            <a:pPr lvl="2"/>
            <a:r>
              <a:rPr lang="en-US" dirty="0" smtClean="0"/>
              <a:t>Will require in-</a:t>
            </a:r>
            <a:r>
              <a:rPr lang="en-US" dirty="0" err="1" smtClean="0"/>
              <a:t>vac</a:t>
            </a:r>
            <a:r>
              <a:rPr lang="en-US" dirty="0" smtClean="0"/>
              <a:t> modulators &amp; relay optics</a:t>
            </a:r>
          </a:p>
          <a:p>
            <a:pPr lvl="2"/>
            <a:r>
              <a:rPr lang="en-US" dirty="0" smtClean="0"/>
              <a:t>IMC detector in </a:t>
            </a:r>
            <a:r>
              <a:rPr lang="en-US" dirty="0" err="1" smtClean="0"/>
              <a:t>vac</a:t>
            </a:r>
            <a:r>
              <a:rPr lang="en-US" dirty="0" smtClean="0"/>
              <a:t>?</a:t>
            </a:r>
          </a:p>
          <a:p>
            <a:r>
              <a:rPr lang="en-US" dirty="0" smtClean="0"/>
              <a:t>Other options: </a:t>
            </a:r>
          </a:p>
          <a:p>
            <a:pPr lvl="1"/>
            <a:r>
              <a:rPr lang="en-US" dirty="0" smtClean="0"/>
              <a:t>Active mode matching?</a:t>
            </a:r>
          </a:p>
          <a:p>
            <a:pPr lvl="1"/>
            <a:r>
              <a:rPr lang="en-US" dirty="0" smtClean="0"/>
              <a:t>Active jitter suppression: hard to do with PZTs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24634"/>
      </p:ext>
    </p:extLst>
  </p:cSld>
  <p:clrMapOvr>
    <a:masterClrMapping/>
  </p:clrMapOvr>
</p:sld>
</file>

<file path=ppt/theme/theme1.xml><?xml version="1.0" encoding="utf-8"?>
<a:theme xmlns:a="http://schemas.openxmlformats.org/drawingml/2006/main" name="aLIGO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LIGO_II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>
            <a:lumMod val="20000"/>
            <a:lumOff val="80000"/>
          </a:schemeClr>
        </a:solidFill>
        <a:ln w="12700" cap="flat" cmpd="sng" algn="ctr">
          <a:solidFill>
            <a:srgbClr val="326464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rgbClr val="FF33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b="0" i="0" dirty="0" smtClean="0">
            <a:solidFill>
              <a:srgbClr val="326464"/>
            </a:solidFill>
            <a:latin typeface="Helvetica" pitchFamily="34" charset="0"/>
            <a:cs typeface="Helvetica" pitchFamily="34" charset="0"/>
          </a:defRPr>
        </a:defPPr>
      </a:lstStyle>
    </a:txDef>
  </a:objectDefaults>
  <a:extraClrSchemeLst>
    <a:extraClrScheme>
      <a:clrScheme name="LIGO_II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O_II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LIGO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LIGO_II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rgbClr val="FF33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LIGO_II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O_II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files\qualcomm\eudora mail\attach\LIGO_II.pot</Template>
  <TotalTime>21150</TotalTime>
  <Words>562</Words>
  <Application>Microsoft Office PowerPoint</Application>
  <PresentationFormat>On-screen Show (4:3)</PresentationFormat>
  <Paragraphs>74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Helvetica</vt:lpstr>
      <vt:lpstr>Times New Roman</vt:lpstr>
      <vt:lpstr>Wingdings</vt:lpstr>
      <vt:lpstr>aLIGO</vt:lpstr>
      <vt:lpstr>1_aLIGO</vt:lpstr>
      <vt:lpstr>Photo Editor Photo</vt:lpstr>
      <vt:lpstr>Jittery Presentation</vt:lpstr>
      <vt:lpstr>Why does PSL noise couple  into the interferometer?</vt:lpstr>
      <vt:lpstr>HPO / PMC Connection</vt:lpstr>
      <vt:lpstr>PMC Length Noise Coupling</vt:lpstr>
      <vt:lpstr>Length Noise in Cavities  Can Generate Jitter</vt:lpstr>
      <vt:lpstr>Higher Order Mode Coupling  in Interferometer</vt:lpstr>
      <vt:lpstr>Closing Remarks</vt:lpstr>
    </vt:vector>
  </TitlesOfParts>
  <Company>LIGO</Company>
  <LinksUpToDate>false</LinksUpToDate>
  <SharedDoc>false</SharedDoc>
  <HyperlinkBase>https://dcc.ligo.org/LIGO-G1400903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Detector commissioning in preparation for O2 and O3</dc:title>
  <dc:subject>Advanced LIGO</dc:subject>
  <dc:creator>Daniel Sigg</dc:creator>
  <cp:keywords>June 2016 NSF review</cp:keywords>
  <dc:description/>
  <cp:lastModifiedBy>Daniel Sigg</cp:lastModifiedBy>
  <cp:revision>4099</cp:revision>
  <cp:lastPrinted>1999-10-01T21:59:04Z</cp:lastPrinted>
  <dcterms:created xsi:type="dcterms:W3CDTF">2011-04-14T01:12:27Z</dcterms:created>
  <dcterms:modified xsi:type="dcterms:W3CDTF">2016-11-11T18:13:40Z</dcterms:modified>
  <cp:category>Presentation</cp:category>
</cp:coreProperties>
</file>