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257" r:id="rId4"/>
    <p:sldId id="259" r:id="rId5"/>
    <p:sldId id="260" r:id="rId6"/>
    <p:sldId id="261" r:id="rId7"/>
    <p:sldId id="263" r:id="rId8"/>
    <p:sldId id="264" r:id="rId9"/>
    <p:sldId id="275" r:id="rId10"/>
    <p:sldId id="276" r:id="rId11"/>
    <p:sldId id="277" r:id="rId12"/>
    <p:sldId id="278" r:id="rId13"/>
    <p:sldId id="279" r:id="rId14"/>
    <p:sldId id="258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80"/>
    <a:srgbClr val="FFFFFF"/>
    <a:srgbClr val="5D7E9D"/>
    <a:srgbClr val="191919"/>
    <a:srgbClr val="8000FF"/>
    <a:srgbClr val="6666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2" autoAdjust="0"/>
    <p:restoredTop sz="91734" autoAdjust="0"/>
  </p:normalViewPr>
  <p:slideViewPr>
    <p:cSldViewPr snapToObjects="1">
      <p:cViewPr varScale="1">
        <p:scale>
          <a:sx n="77" d="100"/>
          <a:sy n="77" d="100"/>
        </p:scale>
        <p:origin x="12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C81347-F499-4826-81E9-B6265945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5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4120BA-683D-4D30-A4B4-A4C3B5DC2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0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32A314-43C5-42D4-9588-313149C2767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6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luebackgor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D9F3F8-F33C-43E3-859B-D20CD0E05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20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D3AB-39B4-4452-AAE7-7FB2D7C78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62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883C-AFF0-4CFB-9887-14FE3220D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FE1A-FB8A-4BC8-ABA1-C1F567D4F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97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A999-AAE1-4B78-841A-2096A310C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27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0197-2870-4F15-B82C-94FD3B9E5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24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FF8D-FC27-4E12-B06E-5E24C899C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39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637B-D99C-413D-B93E-238FB7956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8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F0CAE-5797-4FD3-B733-96DF02C46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27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49B5-F2B1-403B-86A2-A1087E464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71F2-6538-45BB-8BAB-FAADE4C45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27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3399-A493-42BC-82B2-CF85C0A98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7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D88D-4811-40B2-9A5E-08C77C33E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73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bluebackgor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9263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0080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rgbClr val="FFFFFF"/>
                </a:solidFill>
              </a:rPr>
              <a:t>SMEE Project Update</a:t>
            </a:r>
            <a:endParaRPr lang="en-US" altLang="en-US" sz="6000" dirty="0" smtClean="0"/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242" name="Picture 2" descr="http://aoportland.com/wp-content/uploads/2013/03/U-of-O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97" y="5943600"/>
            <a:ext cx="121890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Vincent Roma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2016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52" y="4306233"/>
            <a:ext cx="5072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1090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dm</a:t>
            </a:r>
            <a:r>
              <a:rPr lang="en-US" dirty="0" smtClean="0">
                <a:solidFill>
                  <a:schemeClr val="bg1"/>
                </a:solidFill>
              </a:rPr>
              <a:t> = 2.657e3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Identified: 1078 / 1090 (99%)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 waveforms: 0 / 1016 (0%)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12 / 1090 (1%)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306233"/>
            <a:ext cx="4267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Filtered Data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1153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md</a:t>
            </a:r>
            <a:r>
              <a:rPr lang="en-US" dirty="0" smtClean="0">
                <a:solidFill>
                  <a:schemeClr val="bg1"/>
                </a:solidFill>
              </a:rPr>
              <a:t> = 2.552e3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Identified: 1137 / 1153 (99%)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Identified: 0 / 1153 (0%)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16 / 1153 (1%)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770" y="224644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Dimmelmeier</a:t>
            </a:r>
            <a:r>
              <a:rPr lang="en-US" sz="3200" dirty="0" smtClean="0">
                <a:solidFill>
                  <a:schemeClr val="bg1"/>
                </a:solidFill>
              </a:rPr>
              <a:t> 2 </a:t>
            </a:r>
            <a:r>
              <a:rPr lang="en-US" sz="3200" dirty="0" err="1" smtClean="0">
                <a:solidFill>
                  <a:schemeClr val="bg1"/>
                </a:solidFill>
              </a:rPr>
              <a:t>kpc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3" y="1052737"/>
            <a:ext cx="4644516" cy="3096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88" y="1068084"/>
            <a:ext cx="4619794" cy="30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1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52" y="4306233"/>
            <a:ext cx="503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145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dm</a:t>
            </a:r>
            <a:r>
              <a:rPr lang="en-US" dirty="0" smtClean="0">
                <a:solidFill>
                  <a:schemeClr val="bg1"/>
                </a:solidFill>
              </a:rPr>
              <a:t> = 115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Identified: 68 / 145 (47%)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 waveforms: 9 / 145 (6%)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68 / 128 (47%)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028" y="4306233"/>
            <a:ext cx="4303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Filtered Data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145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md</a:t>
            </a:r>
            <a:r>
              <a:rPr lang="en-US" dirty="0" smtClean="0">
                <a:solidFill>
                  <a:schemeClr val="bg1"/>
                </a:solidFill>
              </a:rPr>
              <a:t> = 119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</a:t>
            </a:r>
            <a:r>
              <a:rPr lang="en-US" dirty="0" err="1" smtClean="0">
                <a:solidFill>
                  <a:schemeClr val="bg1"/>
                </a:solidFill>
              </a:rPr>
              <a:t>Idenified</a:t>
            </a:r>
            <a:r>
              <a:rPr lang="en-US" dirty="0" smtClean="0">
                <a:solidFill>
                  <a:schemeClr val="bg1"/>
                </a:solidFill>
              </a:rPr>
              <a:t>: 69 / 145 (48%)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Identified: 11 / 145 (8%)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65 / 145 (45%)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770" y="224644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Murphy 2 </a:t>
            </a:r>
            <a:r>
              <a:rPr lang="en-US" sz="3200" dirty="0" err="1" smtClean="0">
                <a:solidFill>
                  <a:schemeClr val="bg1"/>
                </a:solidFill>
              </a:rPr>
              <a:t>kpc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" y="1012992"/>
            <a:ext cx="4655798" cy="3103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3" y="1012992"/>
            <a:ext cx="4649077" cy="30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0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52" y="4306233"/>
            <a:ext cx="5072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1152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dm</a:t>
            </a:r>
            <a:r>
              <a:rPr lang="en-US" dirty="0" smtClean="0">
                <a:solidFill>
                  <a:schemeClr val="bg1"/>
                </a:solidFill>
              </a:rPr>
              <a:t> = 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Identified: 719 / 1152 (62%)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 waveforms: 0 / 1052 (0%)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433 / 1152 (38%)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306233"/>
            <a:ext cx="4267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Filtered Data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1153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md</a:t>
            </a:r>
            <a:r>
              <a:rPr lang="en-US" dirty="0" smtClean="0">
                <a:solidFill>
                  <a:schemeClr val="bg1"/>
                </a:solidFill>
              </a:rPr>
              <a:t> = 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Identified: 719 / 1153 (62%)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Identified: 0 / 1153 (0%)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434 / 1153 (38%)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770" y="224644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Dimmelmeier</a:t>
            </a:r>
            <a:r>
              <a:rPr lang="en-US" sz="3200" dirty="0" smtClean="0">
                <a:solidFill>
                  <a:schemeClr val="bg1"/>
                </a:solidFill>
              </a:rPr>
              <a:t> 10 </a:t>
            </a:r>
            <a:r>
              <a:rPr lang="en-US" sz="3200" dirty="0" err="1" smtClean="0">
                <a:solidFill>
                  <a:schemeClr val="bg1"/>
                </a:solidFill>
              </a:rPr>
              <a:t>kpc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084"/>
            <a:ext cx="4619794" cy="307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48" y="1068084"/>
            <a:ext cx="4601301" cy="30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52" y="4306233"/>
            <a:ext cx="503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145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dm</a:t>
            </a:r>
            <a:r>
              <a:rPr lang="en-US" dirty="0" smtClean="0">
                <a:solidFill>
                  <a:schemeClr val="bg1"/>
                </a:solidFill>
              </a:rPr>
              <a:t> = -1.5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Identified: 7 / 145 (5%)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 waveforms: 16 / 145 (11%)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122 / 145 (84%)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028" y="4306233"/>
            <a:ext cx="4303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Filtered Data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145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md</a:t>
            </a:r>
            <a:r>
              <a:rPr lang="en-US" dirty="0" smtClean="0">
                <a:solidFill>
                  <a:schemeClr val="bg1"/>
                </a:solidFill>
              </a:rPr>
              <a:t> = -1.32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</a:t>
            </a:r>
            <a:r>
              <a:rPr lang="en-US" dirty="0" err="1" smtClean="0">
                <a:solidFill>
                  <a:schemeClr val="bg1"/>
                </a:solidFill>
              </a:rPr>
              <a:t>Idenified</a:t>
            </a:r>
            <a:r>
              <a:rPr lang="en-US" dirty="0" smtClean="0">
                <a:solidFill>
                  <a:schemeClr val="bg1"/>
                </a:solidFill>
              </a:rPr>
              <a:t>: 7 / 145 (5%)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Identified: 16 / 145 (11%)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122 / 145 (84%)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770" y="224644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Murphy 10 </a:t>
            </a:r>
            <a:r>
              <a:rPr lang="en-US" sz="3200" dirty="0" err="1" smtClean="0">
                <a:solidFill>
                  <a:schemeClr val="bg1"/>
                </a:solidFill>
              </a:rPr>
              <a:t>kpc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" y="1012992"/>
            <a:ext cx="4649078" cy="3099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84" y="1016033"/>
            <a:ext cx="464451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4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" y="414766"/>
            <a:ext cx="9042701" cy="60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" y="414766"/>
            <a:ext cx="9042701" cy="60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5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" y="414766"/>
            <a:ext cx="9042701" cy="60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7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" y="414766"/>
            <a:ext cx="9042701" cy="60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2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" y="414766"/>
            <a:ext cx="9042701" cy="60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7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97714" y="1808820"/>
            <a:ext cx="51485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Fix recoloring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Study future detectors in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Try Multi-Coherence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Examine other noise sources (LLO noise breathing, current LHO jitter, </a:t>
            </a:r>
            <a:r>
              <a:rPr lang="en-US" sz="2400" dirty="0" err="1" smtClean="0">
                <a:solidFill>
                  <a:schemeClr val="bg1"/>
                </a:solidFill>
              </a:rPr>
              <a:t>etc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Add new non-catalog waveforms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5716" y="44066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Current/Next Steps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02" y="1052011"/>
            <a:ext cx="6894797" cy="58059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ctr"/>
            <a:r>
              <a:rPr lang="it-IT" sz="2900" dirty="0">
                <a:solidFill>
                  <a:srgbClr val="FFFFFF"/>
                </a:solidFill>
              </a:rPr>
              <a:t>PSL Periscope Noise in O1</a:t>
            </a:r>
            <a:endParaRPr lang="it-IT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1448780"/>
            <a:ext cx="5040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Filter </a:t>
            </a:r>
            <a:r>
              <a:rPr lang="en-US" dirty="0">
                <a:solidFill>
                  <a:schemeClr val="bg1"/>
                </a:solidFill>
              </a:rPr>
              <a:t>applied through convolution in the time domain.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Target </a:t>
            </a:r>
            <a:r>
              <a:rPr lang="en-US" dirty="0">
                <a:solidFill>
                  <a:schemeClr val="bg1"/>
                </a:solidFill>
              </a:rPr>
              <a:t>data:    </a:t>
            </a:r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)  with </a:t>
            </a:r>
            <a:r>
              <a:rPr lang="en-US" i="1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samples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Witness </a:t>
            </a:r>
            <a:r>
              <a:rPr lang="en-US" dirty="0">
                <a:solidFill>
                  <a:schemeClr val="bg1"/>
                </a:solidFill>
              </a:rPr>
              <a:t>data:  x(k)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Our </a:t>
            </a:r>
            <a:r>
              <a:rPr lang="en-US" dirty="0">
                <a:solidFill>
                  <a:schemeClr val="bg1"/>
                </a:solidFill>
              </a:rPr>
              <a:t>filter: </a:t>
            </a:r>
            <a:r>
              <a:rPr lang="en-US" i="1" dirty="0">
                <a:solidFill>
                  <a:schemeClr val="bg1"/>
                </a:solidFill>
              </a:rPr>
              <a:t>f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)  with </a:t>
            </a:r>
            <a:r>
              <a:rPr lang="en-US" i="1" dirty="0">
                <a:solidFill>
                  <a:schemeClr val="bg1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 + 1 </a:t>
            </a:r>
            <a:r>
              <a:rPr lang="en-US" dirty="0" smtClean="0">
                <a:solidFill>
                  <a:schemeClr val="bg1"/>
                </a:solidFill>
              </a:rPr>
              <a:t>coefficients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represents the mean square error between target data and predicted data.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Create </a:t>
            </a:r>
            <a:r>
              <a:rPr lang="en-US" dirty="0">
                <a:solidFill>
                  <a:schemeClr val="bg1"/>
                </a:solidFill>
              </a:rPr>
              <a:t>our filter by minimizing the mean square error.  That means setting derivative with respect to each filter coefficient to zero.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10" y="1988840"/>
            <a:ext cx="4510476" cy="109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89" y="4689140"/>
            <a:ext cx="1645714" cy="891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25744" y="260648"/>
            <a:ext cx="3092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/>
            <a:r>
              <a:rPr lang="en-US" sz="4000" dirty="0">
                <a:solidFill>
                  <a:srgbClr val="FFFFFF"/>
                </a:solidFill>
              </a:rPr>
              <a:t>Wiener Filter</a:t>
            </a:r>
            <a:endParaRPr lang="en-US" sz="40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7750" y="980728"/>
            <a:ext cx="4968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Derivative </a:t>
            </a:r>
            <a:r>
              <a:rPr lang="en-US" dirty="0">
                <a:solidFill>
                  <a:schemeClr val="bg1"/>
                </a:solidFill>
              </a:rPr>
              <a:t>constraints lead to the Wiener-</a:t>
            </a:r>
            <a:r>
              <a:rPr lang="en-US" dirty="0" err="1">
                <a:solidFill>
                  <a:schemeClr val="bg1"/>
                </a:solidFill>
              </a:rPr>
              <a:t>Hopf</a:t>
            </a:r>
            <a:r>
              <a:rPr lang="en-US" dirty="0">
                <a:solidFill>
                  <a:schemeClr val="bg1"/>
                </a:solidFill>
              </a:rPr>
              <a:t> equation.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>
                <a:solidFill>
                  <a:schemeClr val="bg1"/>
                </a:solidFill>
              </a:rPr>
              <a:t>Rxx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auto-correlation matrix of witness data, </a:t>
            </a:r>
            <a:r>
              <a:rPr lang="en-US" i="1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) where </a:t>
            </a:r>
            <a:r>
              <a:rPr lang="en-US" i="1" dirty="0">
                <a:solidFill>
                  <a:schemeClr val="bg1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 = [0,..., </a:t>
            </a:r>
            <a:r>
              <a:rPr lang="en-US" i="1" dirty="0">
                <a:solidFill>
                  <a:schemeClr val="bg1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c</a:t>
            </a:r>
            <a:r>
              <a:rPr lang="en-US" baseline="-25000" dirty="0" err="1" smtClean="0">
                <a:solidFill>
                  <a:schemeClr val="bg1"/>
                </a:solidFill>
              </a:rPr>
              <a:t>yx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cross-correlation matrix between witness and target data.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Signals </a:t>
            </a:r>
            <a:r>
              <a:rPr lang="en-US" dirty="0">
                <a:solidFill>
                  <a:schemeClr val="bg1"/>
                </a:solidFill>
              </a:rPr>
              <a:t>are real so the auto-correlation matrix is symmetric, resulting in a Toeplitz structured system of equations. Solution obtained with the Levinson-Durbin algorithm.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Output </a:t>
            </a:r>
            <a:r>
              <a:rPr lang="en-US" dirty="0">
                <a:solidFill>
                  <a:schemeClr val="bg1"/>
                </a:solidFill>
              </a:rPr>
              <a:t>data, </a:t>
            </a:r>
            <a:r>
              <a:rPr lang="en-US" i="1" dirty="0">
                <a:solidFill>
                  <a:schemeClr val="bg1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),  is predicted data subtracted from target data.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68" y="1028369"/>
            <a:ext cx="3893333" cy="952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45" y="5099244"/>
            <a:ext cx="3977143" cy="95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83" y="1454377"/>
            <a:ext cx="8123034" cy="5410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5615" y="1454377"/>
            <a:ext cx="3916457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R="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Blue: Original, Red: Subtracted Data</a:t>
            </a:r>
            <a:endParaRPr lang="en-US" dirty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280" y="0"/>
            <a:ext cx="4141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Witness Channel:</a:t>
            </a:r>
          </a:p>
          <a:p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H1:IMC-WFS_B_I_YAW_OUT_DQ 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endParaRPr lang="en-US" sz="2000" dirty="0">
              <a:solidFill>
                <a:schemeClr val="bg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 hour of data used to train filter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90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9" y="1304764"/>
            <a:ext cx="8338083" cy="55532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3551" y="401377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en-US" sz="2400" dirty="0">
                <a:solidFill>
                  <a:srgbClr val="FFFFFF"/>
                </a:solidFill>
              </a:rPr>
              <a:t>300 – 400 Hz</a:t>
            </a:r>
            <a:endParaRPr 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07504" y="202484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Injected 16 waveforms from the Murphy catalog (2009) and 128 waveforms from the 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Dimmelmeier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 catalog (2008)</a:t>
            </a:r>
          </a:p>
          <a:p>
            <a:pPr marR="0"/>
            <a:endParaRPr lang="en-US" dirty="0">
              <a:solidFill>
                <a:srgbClr val="FFFFFF"/>
              </a:solidFill>
              <a:latin typeface="+mn-lt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Each waveform injected at 10 evenly spaced intervals over a 24 hour period to explore entire antenna pattern. 1440 total injections.</a:t>
            </a:r>
          </a:p>
          <a:p>
            <a:pPr marR="0"/>
            <a:endParaRPr lang="en-US" dirty="0">
              <a:solidFill>
                <a:srgbClr val="FFFFFF"/>
              </a:solidFill>
              <a:latin typeface="+mn-lt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Two sets of PCs, </a:t>
            </a:r>
            <a:r>
              <a:rPr lang="en-US" dirty="0" err="1">
                <a:solidFill>
                  <a:srgbClr val="FFFFFF"/>
                </a:solidFill>
                <a:latin typeface="+mn-lt"/>
              </a:rPr>
              <a:t>Dimmelmeier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 and Murphy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.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6 PCs for </a:t>
            </a:r>
            <a:r>
              <a:rPr lang="en-US" dirty="0" err="1" smtClean="0">
                <a:solidFill>
                  <a:srgbClr val="FFFFFF"/>
                </a:solidFill>
                <a:latin typeface="+mn-lt"/>
              </a:rPr>
              <a:t>Dimmelmeier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, 9 for Murphy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36" y="1700808"/>
            <a:ext cx="4051591" cy="3981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6037" y="292658"/>
            <a:ext cx="2351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/>
            <a:r>
              <a:rPr lang="en-US" sz="4000" dirty="0">
                <a:solidFill>
                  <a:srgbClr val="FFFFFF"/>
                </a:solidFill>
              </a:rPr>
              <a:t>Injections</a:t>
            </a:r>
            <a:endParaRPr lang="en-US" sz="40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" y="1063892"/>
            <a:ext cx="4597508" cy="3065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2" y="4306233"/>
            <a:ext cx="5072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1016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dm</a:t>
            </a:r>
            <a:r>
              <a:rPr lang="en-US" dirty="0" smtClean="0">
                <a:solidFill>
                  <a:schemeClr val="bg1"/>
                </a:solidFill>
              </a:rPr>
              <a:t> = 2.7399e5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Identified: 1016 / 1016 (100%)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 waveforms: 0 / 1016 (0%)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0 / 1016 (0%)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60" y="1052736"/>
            <a:ext cx="4603440" cy="306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4306233"/>
            <a:ext cx="4267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Filtered Data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</a:t>
            </a:r>
            <a:r>
              <a:rPr lang="en-US" dirty="0">
                <a:solidFill>
                  <a:schemeClr val="bg1"/>
                </a:solidFill>
              </a:rPr>
              <a:t>1063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md</a:t>
            </a:r>
            <a:r>
              <a:rPr lang="en-US" dirty="0" smtClean="0">
                <a:solidFill>
                  <a:schemeClr val="bg1"/>
                </a:solidFill>
              </a:rPr>
              <a:t> = 2.7481e5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Identified: 1063 / 1063 (100%)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Identified: 0 / 1063 (0%)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0 / 1063 (0%)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770" y="224644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Dimmelmeier</a:t>
            </a:r>
            <a:r>
              <a:rPr lang="en-US" sz="3200" dirty="0" smtClean="0">
                <a:solidFill>
                  <a:schemeClr val="bg1"/>
                </a:solidFill>
              </a:rPr>
              <a:t> .2 </a:t>
            </a:r>
            <a:r>
              <a:rPr lang="en-US" sz="3200" dirty="0" err="1" smtClean="0">
                <a:solidFill>
                  <a:schemeClr val="bg1"/>
                </a:solidFill>
              </a:rPr>
              <a:t>kpc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52" y="4306233"/>
            <a:ext cx="503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128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dm</a:t>
            </a:r>
            <a:r>
              <a:rPr lang="en-US" dirty="0" smtClean="0">
                <a:solidFill>
                  <a:schemeClr val="bg1"/>
                </a:solidFill>
              </a:rPr>
              <a:t> = 1.4e4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Identified: 112 / 128 (88%)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 waveforms: 15 / 128 (12%)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1 / 128 (&lt;1%)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028" y="4306233"/>
            <a:ext cx="4303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Filtered Data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points: 145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vg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baseline="-25000" dirty="0" err="1" smtClean="0">
                <a:solidFill>
                  <a:schemeClr val="bg1"/>
                </a:solidFill>
              </a:rPr>
              <a:t>md</a:t>
            </a:r>
            <a:r>
              <a:rPr lang="en-US" dirty="0" smtClean="0">
                <a:solidFill>
                  <a:schemeClr val="bg1"/>
                </a:solidFill>
              </a:rPr>
              <a:t> = 1.3663e4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Correctly </a:t>
            </a:r>
            <a:r>
              <a:rPr lang="en-US" dirty="0" err="1" smtClean="0">
                <a:solidFill>
                  <a:schemeClr val="bg1"/>
                </a:solidFill>
              </a:rPr>
              <a:t>Idenified</a:t>
            </a:r>
            <a:r>
              <a:rPr lang="en-US" dirty="0" smtClean="0">
                <a:solidFill>
                  <a:schemeClr val="bg1"/>
                </a:solidFill>
              </a:rPr>
              <a:t>: 127 / 145 (88%)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Incorrectly Identified: 16 / 145 (11%)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Undecided: 2 / 145 (1%)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770" y="224644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Murphy .2 </a:t>
            </a:r>
            <a:r>
              <a:rPr lang="en-US" sz="3200" dirty="0" err="1" smtClean="0">
                <a:solidFill>
                  <a:schemeClr val="bg1"/>
                </a:solidFill>
              </a:rPr>
              <a:t>kpc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" y="1012992"/>
            <a:ext cx="4655798" cy="3103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67" y="1012992"/>
            <a:ext cx="4655798" cy="31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380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4938</TotalTime>
  <Words>752</Words>
  <Application>Microsoft Office PowerPoint</Application>
  <PresentationFormat>On-screen Show (4:3)</PresentationFormat>
  <Paragraphs>158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Lucida Sans</vt:lpstr>
      <vt:lpstr>Default Design</vt:lpstr>
      <vt:lpstr>SMEE Project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Magazine</dc:creator>
  <cp:lastModifiedBy>Vincent</cp:lastModifiedBy>
  <cp:revision>237</cp:revision>
  <dcterms:modified xsi:type="dcterms:W3CDTF">2016-10-25T15:57:35Z</dcterms:modified>
</cp:coreProperties>
</file>