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Default Extension="mpg" ContentType="video/unknown"/>
  <Default Extension="gif" ContentType="image/gif"/>
  <Default Extension="m4v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embeddings/oleObject1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43"/>
  </p:notesMasterIdLst>
  <p:handoutMasterIdLst>
    <p:handoutMasterId r:id="rId44"/>
  </p:handoutMasterIdLst>
  <p:sldIdLst>
    <p:sldId id="256" r:id="rId2"/>
    <p:sldId id="929" r:id="rId3"/>
    <p:sldId id="930" r:id="rId4"/>
    <p:sldId id="931" r:id="rId5"/>
    <p:sldId id="938" r:id="rId6"/>
    <p:sldId id="882" r:id="rId7"/>
    <p:sldId id="927" r:id="rId8"/>
    <p:sldId id="848" r:id="rId9"/>
    <p:sldId id="884" r:id="rId10"/>
    <p:sldId id="889" r:id="rId11"/>
    <p:sldId id="892" r:id="rId12"/>
    <p:sldId id="934" r:id="rId13"/>
    <p:sldId id="935" r:id="rId14"/>
    <p:sldId id="840" r:id="rId15"/>
    <p:sldId id="878" r:id="rId16"/>
    <p:sldId id="880" r:id="rId17"/>
    <p:sldId id="937" r:id="rId18"/>
    <p:sldId id="928" r:id="rId19"/>
    <p:sldId id="842" r:id="rId20"/>
    <p:sldId id="926" r:id="rId21"/>
    <p:sldId id="933" r:id="rId22"/>
    <p:sldId id="932" r:id="rId23"/>
    <p:sldId id="899" r:id="rId24"/>
    <p:sldId id="939" r:id="rId25"/>
    <p:sldId id="859" r:id="rId26"/>
    <p:sldId id="860" r:id="rId27"/>
    <p:sldId id="914" r:id="rId28"/>
    <p:sldId id="876" r:id="rId29"/>
    <p:sldId id="901" r:id="rId30"/>
    <p:sldId id="916" r:id="rId31"/>
    <p:sldId id="665" r:id="rId32"/>
    <p:sldId id="794" r:id="rId33"/>
    <p:sldId id="941" r:id="rId34"/>
    <p:sldId id="875" r:id="rId35"/>
    <p:sldId id="936" r:id="rId36"/>
    <p:sldId id="877" r:id="rId37"/>
    <p:sldId id="913" r:id="rId38"/>
    <p:sldId id="902" r:id="rId39"/>
    <p:sldId id="888" r:id="rId40"/>
    <p:sldId id="896" r:id="rId41"/>
    <p:sldId id="940" r:id="rId42"/>
  </p:sldIdLst>
  <p:sldSz cx="9144000" cy="6858000" type="screen4x3"/>
  <p:notesSz cx="7102475" cy="8991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D16D8AB9-5006-044F-921E-BB41DC4C5D76}">
          <p14:sldIdLst>
            <p14:sldId id="256"/>
            <p14:sldId id="929"/>
            <p14:sldId id="930"/>
            <p14:sldId id="931"/>
            <p14:sldId id="938"/>
            <p14:sldId id="882"/>
            <p14:sldId id="927"/>
            <p14:sldId id="848"/>
            <p14:sldId id="884"/>
            <p14:sldId id="889"/>
            <p14:sldId id="892"/>
            <p14:sldId id="934"/>
            <p14:sldId id="935"/>
            <p14:sldId id="840"/>
            <p14:sldId id="878"/>
            <p14:sldId id="880"/>
            <p14:sldId id="937"/>
            <p14:sldId id="928"/>
            <p14:sldId id="842"/>
            <p14:sldId id="926"/>
            <p14:sldId id="933"/>
            <p14:sldId id="932"/>
            <p14:sldId id="899"/>
            <p14:sldId id="939"/>
            <p14:sldId id="859"/>
            <p14:sldId id="860"/>
            <p14:sldId id="914"/>
            <p14:sldId id="876"/>
            <p14:sldId id="901"/>
            <p14:sldId id="916"/>
            <p14:sldId id="665"/>
            <p14:sldId id="794"/>
            <p14:sldId id="941"/>
          </p14:sldIdLst>
        </p14:section>
        <p14:section name="Extras" id="{96A3E237-91B9-2340-865B-026207C2FECB}">
          <p14:sldIdLst>
            <p14:sldId id="875"/>
            <p14:sldId id="936"/>
            <p14:sldId id="877"/>
            <p14:sldId id="913"/>
            <p14:sldId id="902"/>
            <p14:sldId id="888"/>
            <p14:sldId id="896"/>
            <p14:sldId id="94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872D"/>
    <a:srgbClr val="C9F3FF"/>
    <a:srgbClr val="C2141D"/>
    <a:srgbClr val="3FA8FF"/>
    <a:srgbClr val="45FF2A"/>
    <a:srgbClr val="004500"/>
    <a:srgbClr val="FFC6E3"/>
    <a:srgbClr val="969696"/>
    <a:srgbClr val="FF6699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691" autoAdjust="0"/>
  </p:normalViewPr>
  <p:slideViewPr>
    <p:cSldViewPr snapToGrid="0">
      <p:cViewPr varScale="1">
        <p:scale>
          <a:sx n="77" d="100"/>
          <a:sy n="77" d="100"/>
        </p:scale>
        <p:origin x="-182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256"/>
    </p:cViewPr>
  </p:sorterViewPr>
  <p:notesViewPr>
    <p:cSldViewPr snapToGrid="0">
      <p:cViewPr varScale="1">
        <p:scale>
          <a:sx n="88" d="100"/>
          <a:sy n="88" d="100"/>
        </p:scale>
        <p:origin x="-2184" y="-114"/>
      </p:cViewPr>
      <p:guideLst>
        <p:guide orient="horz" pos="2832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Relationship Id="rId2" Type="http://schemas.openxmlformats.org/officeDocument/2006/relationships/image" Target="../media/image49.wmf"/><Relationship Id="rId3" Type="http://schemas.openxmlformats.org/officeDocument/2006/relationships/image" Target="../media/image5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Relationship Id="rId2" Type="http://schemas.openxmlformats.org/officeDocument/2006/relationships/image" Target="../media/image6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Relationship Id="rId2" Type="http://schemas.openxmlformats.org/officeDocument/2006/relationships/image" Target="../media/image9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442CE-DA9F-F641-B10C-8FE30FEA02D8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4075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25" y="854075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111D4-DEC4-C147-AA3E-DA895DAE7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18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8162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3338" y="674688"/>
            <a:ext cx="4495800" cy="3371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270375"/>
            <a:ext cx="5207000" cy="404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42338"/>
            <a:ext cx="3078163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8542338"/>
            <a:ext cx="3078162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37FA3E3C-5CC2-1241-BCD7-473BA39701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337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78DADC-B733-3C47-B29C-DE21E814A4CE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Walks</a:t>
            </a:r>
            <a:r>
              <a:rPr lang="en-US" baseline="0" dirty="0" smtClean="0"/>
              <a:t> through badness, and then sketch path to goodness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5798C-BFF0-6B41-B576-71BA2EEFE2A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06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43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62D5E8-6E19-9448-9773-9B48BBE26C30}" type="slidenum">
              <a:rPr lang="en-US"/>
              <a:pPr/>
              <a:t>5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LIGO is designed to be an observatory, not a one-off proof that GWs exist.  What do we look for?</a:t>
            </a:r>
          </a:p>
          <a:p>
            <a:endParaRPr lang="en-US"/>
          </a:p>
          <a:p>
            <a:r>
              <a:rPr lang="en-US"/>
              <a:t>There are number of predicted astrophysical sources of gravitational radiation, and most of them involve cataclysmic events.</a:t>
            </a:r>
          </a:p>
          <a:p>
            <a:r>
              <a:rPr lang="en-US"/>
              <a:t>Binary systems – NSs and BHs, most likely source, theoretically well understood with known waveforms</a:t>
            </a:r>
          </a:p>
          <a:p>
            <a:r>
              <a:rPr lang="en-US"/>
              <a:t>Bursts – GW emissions that are not well modeled or understood.  These include asymmetrically core collapse supernova, cosmic strings, and perhaps unknown sources</a:t>
            </a:r>
          </a:p>
          <a:p>
            <a:r>
              <a:rPr lang="en-US"/>
              <a:t>The residual GW background</a:t>
            </a:r>
          </a:p>
          <a:p>
            <a:r>
              <a:rPr lang="en-US"/>
              <a:t>Continuously emitting sources such as spinning neutron stars, which have a pure monotone emission. 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00D014-3EE2-2C4A-B64F-E5B201456867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LIGO is actually two observatories and three interferometers.</a:t>
            </a:r>
          </a:p>
          <a:p>
            <a:pPr>
              <a:defRPr/>
            </a:pPr>
            <a:r>
              <a:rPr lang="en-US" smtClean="0">
                <a:cs typeface="+mn-cs"/>
              </a:rPr>
              <a:t>Describe parameters</a:t>
            </a:r>
          </a:p>
          <a:p>
            <a:pPr>
              <a:defRPr/>
            </a:pPr>
            <a:r>
              <a:rPr lang="en-US" smtClean="0">
                <a:cs typeface="+mn-cs"/>
              </a:rPr>
              <a:t>Emphasize that the arms are in ultra high vacuum. 8 km of steel 1.2 m dia beam tubes at each site </a:t>
            </a:r>
          </a:p>
          <a:p>
            <a:pPr>
              <a:defRPr/>
            </a:pPr>
            <a:r>
              <a:rPr lang="en-US" smtClean="0">
                <a:cs typeface="+mn-cs"/>
              </a:rPr>
              <a:t>Separate observatories allow for coincidence detection – since the detectors see uncorrelated noise, only a true gravitational wave would appear on all the interferometers with the correct amplitude.</a:t>
            </a: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r>
              <a:rPr lang="en-US" smtClean="0">
                <a:cs typeface="+mn-cs"/>
              </a:rPr>
              <a:t>Emphasize that the LIGO Observatories were designed and are operated by Caltech and MIT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 out </a:t>
            </a:r>
            <a:r>
              <a:rPr lang="en-US" dirty="0" err="1" smtClean="0"/>
              <a:t>premode</a:t>
            </a:r>
            <a:r>
              <a:rPr lang="en-US" dirty="0" smtClean="0"/>
              <a:t> cleaner</a:t>
            </a:r>
          </a:p>
          <a:p>
            <a:r>
              <a:rPr lang="en-US" dirty="0" smtClean="0"/>
              <a:t>Take out the NPRO</a:t>
            </a:r>
            <a:r>
              <a:rPr lang="en-US" baseline="0" dirty="0" smtClean="0"/>
              <a:t> pictures</a:t>
            </a:r>
          </a:p>
          <a:p>
            <a:r>
              <a:rPr lang="en-US" dirty="0" smtClean="0"/>
              <a:t>3 </a:t>
            </a:r>
            <a:r>
              <a:rPr lang="en-US" dirty="0" err="1" smtClean="0"/>
              <a:t>Tera</a:t>
            </a:r>
            <a:r>
              <a:rPr lang="en-US" dirty="0" smtClean="0"/>
              <a:t> Hz</a:t>
            </a:r>
            <a:r>
              <a:rPr lang="en-US" baseline="0" dirty="0" smtClean="0"/>
              <a:t> stabilized to 0.1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Get rid of iLIGO stuff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1738E-0BAD-F048-9341-1CE2C4F964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176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 out </a:t>
            </a:r>
            <a:r>
              <a:rPr lang="en-US" dirty="0" err="1" smtClean="0"/>
              <a:t>premode</a:t>
            </a:r>
            <a:r>
              <a:rPr lang="en-US" dirty="0" smtClean="0"/>
              <a:t> cleaner</a:t>
            </a:r>
          </a:p>
          <a:p>
            <a:r>
              <a:rPr lang="en-US" dirty="0" smtClean="0"/>
              <a:t>Take out the NPRO</a:t>
            </a:r>
            <a:r>
              <a:rPr lang="en-US" baseline="0" dirty="0" smtClean="0"/>
              <a:t> pictures</a:t>
            </a:r>
          </a:p>
          <a:p>
            <a:r>
              <a:rPr lang="en-US" dirty="0" smtClean="0"/>
              <a:t>3 </a:t>
            </a:r>
            <a:r>
              <a:rPr lang="en-US" dirty="0" err="1" smtClean="0"/>
              <a:t>Tera</a:t>
            </a:r>
            <a:r>
              <a:rPr lang="en-US" dirty="0" smtClean="0"/>
              <a:t> Hz</a:t>
            </a:r>
            <a:r>
              <a:rPr lang="en-US" baseline="0" dirty="0" smtClean="0"/>
              <a:t> stabilized to 0.1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Get rid of iLIGO stuff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1738E-0BAD-F048-9341-1CE2C4F964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176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 demonstrations</a:t>
            </a:r>
            <a:r>
              <a:rPr lang="en-US" baseline="0" dirty="0" smtClean="0"/>
              <a:t> of squeezing!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5798C-BFF0-6B41-B576-71BA2EEFE2A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03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664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FA3E3C-5CC2-1241-BCD7-473BA397014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24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BF8F36-5A29-1B45-A146-63F0F0559A11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4402E-4DEE-914F-A436-B5D57CE11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57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B5A61-9EB4-3E44-9923-E6AC6B27E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66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4163" y="0"/>
            <a:ext cx="2058987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24563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AEF38-3EC4-0F44-ADF1-4C9B7F7D76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84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B9B45-FAF7-4440-B14F-AC9038159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47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A69B5-38E2-2E47-9FDA-50ACE7A3D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04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2A483-2425-F64D-89C9-A8EAE2B569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01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0D7AD-B9AB-D447-8BC7-B6C1F8A0C5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35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3B35A-92CA-9244-943F-6D1BF23D8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09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D9D8D-23D5-944E-BC7E-D66B2800E6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56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68CA4-3FE1-5944-BEF0-5108795398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31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0631C-9C78-B94C-9B1F-02806B4AC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65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4F27E-7259-A544-87CC-77CCC20BF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76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279F0-05CE-2745-8E5F-D6AA18AE5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2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ED9B5-911C-EB48-8C58-15621B4A56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09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E0444-F685-B943-96D2-22E0E5B3B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48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vmlDrawing" Target="../drawings/vmlDrawing1.vml"/><Relationship Id="rId18" Type="http://schemas.openxmlformats.org/officeDocument/2006/relationships/oleObject" Target="../embeddings/oleObject1.bin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37325" y="6332601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b="0">
                <a:latin typeface="+mn-lt"/>
                <a:cs typeface="+mn-cs"/>
              </a:defRPr>
            </a:lvl1pPr>
          </a:lstStyle>
          <a:p>
            <a:pPr>
              <a:defRPr/>
            </a:pPr>
            <a:fld id="{1ADF2364-C367-A449-861B-0FA4130F0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54150" y="-71438"/>
            <a:ext cx="72390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06680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1033" name="Object 14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" name="Photo Editor Photo" r:id="rId18" imgW="4409524" imgH="3219899" progId="MSPhotoEd.3">
                  <p:embed/>
                </p:oleObj>
              </mc:Choice>
              <mc:Fallback>
                <p:oleObj name="Photo Editor Photo" r:id="rId18" imgW="4409524" imgH="3219899" progId="MSPhotoEd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7" name="Text Box 15"/>
          <p:cNvSpPr txBox="1">
            <a:spLocks noChangeArrowheads="1"/>
          </p:cNvSpPr>
          <p:nvPr userDrawn="1"/>
        </p:nvSpPr>
        <p:spPr bwMode="auto">
          <a:xfrm>
            <a:off x="2528859" y="6581001"/>
            <a:ext cx="428274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tx2"/>
                </a:solidFill>
                <a:cs typeface="+mn-cs"/>
              </a:rPr>
              <a:t>APS DLS Business</a:t>
            </a:r>
            <a:r>
              <a:rPr lang="en-US" sz="1200" baseline="0" dirty="0" smtClean="0">
                <a:solidFill>
                  <a:schemeClr val="tx2"/>
                </a:solidFill>
                <a:cs typeface="+mn-cs"/>
              </a:rPr>
              <a:t> Meeting, Rochester, NY Oct 19, 2016</a:t>
            </a:r>
            <a:endParaRPr lang="en-US" sz="1200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70250" y="6581001"/>
            <a:ext cx="15362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0" kern="1200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LIGO-G1602149-v1 </a:t>
            </a:r>
            <a:endParaRPr lang="en-US" sz="1200" b="0" kern="1200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charset="0"/>
        <a:buChar char="l"/>
        <a:defRPr sz="24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charset="0"/>
        <a:buChar char="l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oleObject" Target="../embeddings/oleObject8.bin"/><Relationship Id="rId7" Type="http://schemas.openxmlformats.org/officeDocument/2006/relationships/image" Target="../media/image48.wmf"/><Relationship Id="rId8" Type="http://schemas.openxmlformats.org/officeDocument/2006/relationships/oleObject" Target="../embeddings/oleObject9.bin"/><Relationship Id="rId9" Type="http://schemas.openxmlformats.org/officeDocument/2006/relationships/image" Target="../media/image49.wmf"/><Relationship Id="rId10" Type="http://schemas.openxmlformats.org/officeDocument/2006/relationships/oleObject" Target="../embeddings/oleObject10.bin"/><Relationship Id="rId11" Type="http://schemas.openxmlformats.org/officeDocument/2006/relationships/image" Target="../media/image50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6.emf"/><Relationship Id="rId5" Type="http://schemas.openxmlformats.org/officeDocument/2006/relationships/image" Target="../media/image9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7.emf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oleObject" Target="../embeddings/oleObject4.bin"/><Relationship Id="rId11" Type="http://schemas.openxmlformats.org/officeDocument/2006/relationships/image" Target="../media/image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0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70.e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68.w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69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4" Type="http://schemas.openxmlformats.org/officeDocument/2006/relationships/image" Target="../media/image15.gif"/><Relationship Id="rId5" Type="http://schemas.openxmlformats.org/officeDocument/2006/relationships/oleObject" Target="../embeddings/oleObject5.bin"/><Relationship Id="rId6" Type="http://schemas.openxmlformats.org/officeDocument/2006/relationships/image" Target="../media/image12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1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tiff"/><Relationship Id="rId5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go.org" TargetMode="External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78.jpeg"/><Relationship Id="rId9" Type="http://schemas.openxmlformats.org/officeDocument/2006/relationships/image" Target="../media/image79.jpeg"/><Relationship Id="rId10" Type="http://schemas.openxmlformats.org/officeDocument/2006/relationships/image" Target="../media/image80.jpeg"/><Relationship Id="rId11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ligo.caltech.edu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9.emf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8" Type="http://schemas.openxmlformats.org/officeDocument/2006/relationships/image" Target="../media/image93.png"/><Relationship Id="rId9" Type="http://schemas.openxmlformats.org/officeDocument/2006/relationships/image" Target="../media/image9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emf"/><Relationship Id="rId3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99.emf"/><Relationship Id="rId5" Type="http://schemas.openxmlformats.org/officeDocument/2006/relationships/image" Target="../media/image100.emf"/><Relationship Id="rId6" Type="http://schemas.openxmlformats.org/officeDocument/2006/relationships/image" Target="../media/image101.png"/><Relationship Id="rId7" Type="http://schemas.openxmlformats.org/officeDocument/2006/relationships/oleObject" Target="../embeddings/oleObject13.bin"/><Relationship Id="rId8" Type="http://schemas.openxmlformats.org/officeDocument/2006/relationships/image" Target="../media/image97.wmf"/><Relationship Id="rId9" Type="http://schemas.openxmlformats.org/officeDocument/2006/relationships/oleObject" Target="../embeddings/oleObject14.bin"/><Relationship Id="rId10" Type="http://schemas.openxmlformats.org/officeDocument/2006/relationships/image" Target="../media/image98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104.jpeg"/><Relationship Id="rId5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16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6.png"/><Relationship Id="rId1" Type="http://schemas.microsoft.com/office/2007/relationships/media" Target="../media/media3.m4v"/><Relationship Id="rId2" Type="http://schemas.openxmlformats.org/officeDocument/2006/relationships/video" Target="../media/media3.m4v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emf"/><Relationship Id="rId7" Type="http://schemas.openxmlformats.org/officeDocument/2006/relationships/image" Target="../media/image32.png"/><Relationship Id="rId8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214" name="Rectangle 1046"/>
          <p:cNvSpPr>
            <a:spLocks noChangeArrowheads="1"/>
          </p:cNvSpPr>
          <p:nvPr/>
        </p:nvSpPr>
        <p:spPr bwMode="auto">
          <a:xfrm>
            <a:off x="328613" y="6474232"/>
            <a:ext cx="155328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LIGO-</a:t>
            </a:r>
            <a:r>
              <a:rPr lang="en-US" sz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G1602149-v1</a:t>
            </a:r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cs typeface="+mn-cs"/>
            </a:endParaRPr>
          </a:p>
        </p:txBody>
      </p:sp>
      <p:pic>
        <p:nvPicPr>
          <p:cNvPr id="19462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63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Box 1"/>
          <p:cNvSpPr txBox="1">
            <a:spLocks noChangeArrowheads="1"/>
          </p:cNvSpPr>
          <p:nvPr/>
        </p:nvSpPr>
        <p:spPr bwMode="auto">
          <a:xfrm>
            <a:off x="1526363" y="0"/>
            <a:ext cx="68001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APS Division of Laser Science Business Meeting, Rochester, NY, Oct 19, 2016 </a:t>
            </a:r>
            <a:endParaRPr lang="en-US" dirty="0"/>
          </a:p>
        </p:txBody>
      </p:sp>
      <p:pic>
        <p:nvPicPr>
          <p:cNvPr id="1946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6113" y="0"/>
            <a:ext cx="877887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16351"/>
            <a:ext cx="9144000" cy="55844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335" y="5134177"/>
            <a:ext cx="968067" cy="973899"/>
          </a:xfrm>
          <a:prstGeom prst="rect">
            <a:avLst/>
          </a:prstGeom>
        </p:spPr>
      </p:pic>
      <p:sp>
        <p:nvSpPr>
          <p:cNvPr id="1843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8125" y="1157405"/>
            <a:ext cx="8728075" cy="46259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>
              <a:lnSpc>
                <a:spcPct val="120000"/>
              </a:lnSpc>
              <a:buNone/>
              <a:defRPr/>
            </a:pPr>
            <a:endParaRPr lang="en-US" b="1" i="1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>
              <a:lnSpc>
                <a:spcPct val="120000"/>
              </a:lnSpc>
              <a:buNone/>
              <a:defRPr/>
            </a:pPr>
            <a:endParaRPr lang="en-US" b="1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>
              <a:lnSpc>
                <a:spcPct val="120000"/>
              </a:lnSpc>
              <a:buNone/>
              <a:defRPr/>
            </a:pPr>
            <a:r>
              <a:rPr lang="en-US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Seeing </a:t>
            </a:r>
            <a:r>
              <a:rPr lang="en-US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Black: Detecting Gravitational Waves From Binary Black Hole Mergers for the First Time Ever using LIGO</a:t>
            </a:r>
            <a:endParaRPr lang="en-US" sz="20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  <a:ea typeface="ＭＳ Ｐゴシック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  <a:defRPr/>
            </a:pPr>
            <a:endParaRPr lang="en-US" sz="20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  <a:ea typeface="ＭＳ Ｐゴシック" charset="0"/>
            </a:endParaRPr>
          </a:p>
          <a:p>
            <a:pPr algn="r">
              <a:lnSpc>
                <a:spcPct val="90000"/>
              </a:lnSpc>
              <a:buFont typeface="Monotype Sorts" charset="0"/>
              <a:buNone/>
              <a:defRPr/>
            </a:pPr>
            <a:endParaRPr lang="en-US" sz="20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  <a:ea typeface="ＭＳ Ｐゴシック" charset="0"/>
            </a:endParaRPr>
          </a:p>
          <a:p>
            <a:pPr algn="r">
              <a:lnSpc>
                <a:spcPct val="90000"/>
              </a:lnSpc>
              <a:buFont typeface="Monotype Sorts" charset="0"/>
              <a:buNone/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David Reitze</a:t>
            </a:r>
          </a:p>
          <a:p>
            <a:pPr algn="r">
              <a:lnSpc>
                <a:spcPct val="90000"/>
              </a:lnSpc>
              <a:buFont typeface="Monotype Sorts" charset="0"/>
              <a:buNone/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LIGO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Laboratory </a:t>
            </a:r>
          </a:p>
          <a:p>
            <a:pPr algn="r">
              <a:lnSpc>
                <a:spcPct val="90000"/>
              </a:lnSpc>
              <a:buFont typeface="Monotype Sorts" charset="0"/>
              <a:buNone/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California Institute of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Technology</a:t>
            </a:r>
          </a:p>
          <a:p>
            <a:pPr algn="r">
              <a:lnSpc>
                <a:spcPct val="90000"/>
              </a:lnSpc>
              <a:buFont typeface="Monotype Sorts" charset="0"/>
              <a:buNone/>
              <a:defRPr/>
            </a:pPr>
            <a:endParaRPr lang="en-US" sz="20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  <a:ea typeface="ＭＳ Ｐゴシック" charset="0"/>
            </a:endParaRPr>
          </a:p>
          <a:p>
            <a:pPr algn="r">
              <a:lnSpc>
                <a:spcPct val="90000"/>
              </a:lnSpc>
              <a:buFont typeface="Monotype Sorts" charset="0"/>
              <a:buNone/>
              <a:defRPr/>
            </a:pPr>
            <a:endParaRPr lang="en-US" sz="20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  <a:ea typeface="ＭＳ Ｐゴシック" charset="0"/>
            </a:endParaRPr>
          </a:p>
          <a:p>
            <a:pPr algn="r">
              <a:lnSpc>
                <a:spcPct val="90000"/>
              </a:lnSpc>
              <a:buFont typeface="Monotype Sorts" charset="0"/>
              <a:buNone/>
              <a:defRPr/>
            </a:pPr>
            <a:endParaRPr lang="en-US" sz="20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  <a:ea typeface="ＭＳ Ｐゴシック" charset="0"/>
            </a:endParaRPr>
          </a:p>
          <a:p>
            <a:pPr algn="r">
              <a:lnSpc>
                <a:spcPct val="90000"/>
              </a:lnSpc>
              <a:buFont typeface="Monotype Sorts" charset="0"/>
              <a:buNone/>
              <a:defRPr/>
            </a:pPr>
            <a:endParaRPr lang="en-US" sz="20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  <a:ea typeface="ＭＳ Ｐゴシック" charset="0"/>
            </a:endParaRPr>
          </a:p>
          <a:p>
            <a:pPr algn="r">
              <a:lnSpc>
                <a:spcPct val="90000"/>
              </a:lnSpc>
              <a:buFont typeface="Monotype Sorts" charset="0"/>
              <a:buNone/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For the LIGO Scientific Collaboration and the Virgo Collaboration</a:t>
            </a:r>
          </a:p>
          <a:p>
            <a:pPr algn="ctr">
              <a:lnSpc>
                <a:spcPct val="90000"/>
              </a:lnSpc>
              <a:buFont typeface="Monotype Sorts" charset="0"/>
              <a:buNone/>
              <a:defRPr/>
            </a:pPr>
            <a:endParaRPr lang="en-US" sz="2000" b="1" dirty="0">
              <a:solidFill>
                <a:schemeClr val="bg1"/>
              </a:solidFill>
              <a:latin typeface="Helvetica" charset="0"/>
              <a:ea typeface="ＭＳ Ｐゴシック" charset="0"/>
            </a:endParaRPr>
          </a:p>
          <a:p>
            <a:pPr algn="ctr">
              <a:lnSpc>
                <a:spcPct val="90000"/>
              </a:lnSpc>
              <a:buFont typeface="Monotype Sorts" charset="0"/>
              <a:buNone/>
              <a:defRPr/>
            </a:pPr>
            <a:endParaRPr lang="en-US" sz="2000" b="1" dirty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992" y="1282394"/>
            <a:ext cx="4819416" cy="26485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23359" y="6427255"/>
            <a:ext cx="2133600" cy="365125"/>
          </a:xfrm>
          <a:prstGeom prst="rect">
            <a:avLst/>
          </a:prstGeom>
        </p:spPr>
        <p:txBody>
          <a:bodyPr/>
          <a:lstStyle/>
          <a:p>
            <a:fld id="{FD09E104-B2F2-A54F-A89E-41FA7E70D5ED}" type="slidenum">
              <a:rPr lang="en-US" smtClean="0"/>
              <a:t>10</a:t>
            </a:fld>
            <a:endParaRPr lang="en-US"/>
          </a:p>
        </p:txBody>
      </p: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1806705" y="-97560"/>
            <a:ext cx="663834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0" i="1" dirty="0" smtClean="0">
                <a:solidFill>
                  <a:schemeClr val="tx2"/>
                </a:solidFill>
                <a:latin typeface="Helvetica"/>
                <a:cs typeface="Helvetica"/>
              </a:rPr>
              <a:t>Advanced LIGO Pre-Stabilized Laser</a:t>
            </a:r>
            <a:endParaRPr lang="en-US" sz="3600" b="0" i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57444" y="3824882"/>
            <a:ext cx="3037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High Power Mode Quality (200 W)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0777" y="1118411"/>
            <a:ext cx="4491226" cy="2715781"/>
            <a:chOff x="177535" y="1759457"/>
            <a:chExt cx="4909283" cy="30196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535" y="2121639"/>
              <a:ext cx="4909283" cy="265745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564757" y="1759457"/>
              <a:ext cx="216035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Laser Frequency Noise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162178" y="4637840"/>
            <a:ext cx="2135918" cy="430887"/>
          </a:xfrm>
          <a:prstGeom prst="rect">
            <a:avLst/>
          </a:prstGeom>
          <a:solidFill>
            <a:srgbClr val="618FF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b="0" dirty="0">
                <a:solidFill>
                  <a:srgbClr val="000000"/>
                </a:solidFill>
              </a:rPr>
              <a:t>P. </a:t>
            </a:r>
            <a:r>
              <a:rPr lang="en-US" sz="1100" b="0" dirty="0" err="1">
                <a:solidFill>
                  <a:srgbClr val="000000"/>
                </a:solidFill>
              </a:rPr>
              <a:t>Kwee</a:t>
            </a:r>
            <a:r>
              <a:rPr lang="en-US" sz="1100" b="0" dirty="0">
                <a:solidFill>
                  <a:srgbClr val="000000"/>
                </a:solidFill>
              </a:rPr>
              <a:t>, et al.</a:t>
            </a:r>
            <a:r>
              <a:rPr lang="en-US" sz="1100" b="0" dirty="0" smtClean="0">
                <a:solidFill>
                  <a:srgbClr val="000000"/>
                </a:solidFill>
              </a:rPr>
              <a:t>, </a:t>
            </a:r>
          </a:p>
          <a:p>
            <a:r>
              <a:rPr lang="en-US" sz="1100" b="0" dirty="0" smtClean="0">
                <a:solidFill>
                  <a:srgbClr val="000000"/>
                </a:solidFill>
              </a:rPr>
              <a:t>Opt</a:t>
            </a:r>
            <a:r>
              <a:rPr lang="en-US" sz="1100" b="0" dirty="0">
                <a:solidFill>
                  <a:srgbClr val="000000"/>
                </a:solidFill>
              </a:rPr>
              <a:t>. Exp. </a:t>
            </a:r>
            <a:r>
              <a:rPr lang="en-US" sz="1100" dirty="0">
                <a:solidFill>
                  <a:srgbClr val="000000"/>
                </a:solidFill>
              </a:rPr>
              <a:t>20</a:t>
            </a:r>
            <a:r>
              <a:rPr lang="en-US" sz="1100" b="0" dirty="0">
                <a:solidFill>
                  <a:srgbClr val="000000"/>
                </a:solidFill>
              </a:rPr>
              <a:t>, 10619 (2012</a:t>
            </a:r>
            <a:r>
              <a:rPr lang="en-US" sz="1100" b="0" dirty="0" smtClean="0">
                <a:solidFill>
                  <a:srgbClr val="000000"/>
                </a:solidFill>
              </a:rPr>
              <a:t>)</a:t>
            </a:r>
            <a:endParaRPr lang="en-US" sz="1100" b="0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6408" y="4087496"/>
            <a:ext cx="4842548" cy="251650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971346" y="1110065"/>
            <a:ext cx="19928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Laser </a:t>
            </a:r>
            <a:r>
              <a:rPr lang="en-US" dirty="0" smtClean="0">
                <a:solidFill>
                  <a:srgbClr val="000000"/>
                </a:solidFill>
              </a:rPr>
              <a:t>Intensity </a:t>
            </a:r>
            <a:r>
              <a:rPr lang="en-US" dirty="0">
                <a:solidFill>
                  <a:srgbClr val="000000"/>
                </a:solidFill>
              </a:rPr>
              <a:t>Noise</a:t>
            </a:r>
          </a:p>
        </p:txBody>
      </p:sp>
    </p:spTree>
    <p:extLst>
      <p:ext uri="{BB962C8B-B14F-4D97-AF65-F5344CB8AC3E}">
        <p14:creationId xmlns:p14="http://schemas.microsoft.com/office/powerpoint/2010/main" val="1937742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 ‘Test </a:t>
            </a:r>
            <a:r>
              <a:rPr lang="en-US" dirty="0"/>
              <a:t>Mass’ Mirrors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902" y="1120756"/>
            <a:ext cx="4972505" cy="4525963"/>
          </a:xfrm>
        </p:spPr>
        <p:txBody>
          <a:bodyPr/>
          <a:lstStyle/>
          <a:p>
            <a:r>
              <a:rPr lang="en-US" sz="1800" b="1" i="1" u="sng" dirty="0" smtClean="0">
                <a:solidFill>
                  <a:srgbClr val="000000"/>
                </a:solidFill>
              </a:rPr>
              <a:t>Truly the ‘crown jewels’ of the detector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Physical specifications:</a:t>
            </a: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Ultra-pure, ultra-homogeneous fused silica </a:t>
            </a: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340 </a:t>
            </a:r>
            <a:r>
              <a:rPr lang="en-US" sz="1400" dirty="0">
                <a:solidFill>
                  <a:srgbClr val="000000"/>
                </a:solidFill>
              </a:rPr>
              <a:t>mm </a:t>
            </a:r>
            <a:r>
              <a:rPr lang="en-US" sz="1400" dirty="0" smtClean="0">
                <a:solidFill>
                  <a:srgbClr val="000000"/>
                </a:solidFill>
              </a:rPr>
              <a:t>diameter, </a:t>
            </a:r>
            <a:r>
              <a:rPr lang="en-US" sz="1400" dirty="0">
                <a:solidFill>
                  <a:srgbClr val="000000"/>
                </a:solidFill>
              </a:rPr>
              <a:t>200 mm </a:t>
            </a:r>
            <a:r>
              <a:rPr lang="en-US" sz="1400" dirty="0" smtClean="0">
                <a:solidFill>
                  <a:srgbClr val="000000"/>
                </a:solidFill>
              </a:rPr>
              <a:t>thick, 40 kg mass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Surface figure: super-polish followed by ion beam ‘spot’ polish</a:t>
            </a:r>
          </a:p>
          <a:p>
            <a:pPr lvl="1"/>
            <a:r>
              <a:rPr lang="en-US" sz="1600" b="1" i="1" dirty="0" smtClean="0">
                <a:solidFill>
                  <a:srgbClr val="000000"/>
                </a:solidFill>
              </a:rPr>
              <a:t>&lt; 0.15 nm RMS deviation from sphere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Coatings: TiO</a:t>
            </a:r>
            <a:r>
              <a:rPr lang="en-US" sz="1800" baseline="-25000" dirty="0" smtClean="0">
                <a:solidFill>
                  <a:srgbClr val="000000"/>
                </a:solidFill>
              </a:rPr>
              <a:t>2</a:t>
            </a:r>
            <a:r>
              <a:rPr lang="en-US" sz="1800" dirty="0" smtClean="0">
                <a:solidFill>
                  <a:srgbClr val="000000"/>
                </a:solidFill>
              </a:rPr>
              <a:t>-doped Ta</a:t>
            </a:r>
            <a:r>
              <a:rPr lang="en-US" sz="1800" baseline="-25000" dirty="0" smtClean="0">
                <a:solidFill>
                  <a:srgbClr val="000000"/>
                </a:solidFill>
              </a:rPr>
              <a:t>2</a:t>
            </a:r>
            <a:r>
              <a:rPr lang="en-US" sz="1800" dirty="0" smtClean="0">
                <a:solidFill>
                  <a:srgbClr val="000000"/>
                </a:solidFill>
              </a:rPr>
              <a:t>O</a:t>
            </a:r>
            <a:r>
              <a:rPr lang="en-US" sz="1800" baseline="-25000" dirty="0" smtClean="0">
                <a:solidFill>
                  <a:srgbClr val="000000"/>
                </a:solidFill>
              </a:rPr>
              <a:t>5</a:t>
            </a:r>
            <a:r>
              <a:rPr lang="en-US" sz="1800" dirty="0" smtClean="0">
                <a:solidFill>
                  <a:srgbClr val="000000"/>
                </a:solidFill>
              </a:rPr>
              <a:t>/SiO</a:t>
            </a:r>
            <a:r>
              <a:rPr lang="en-US" sz="1800" baseline="-25000" dirty="0" smtClean="0">
                <a:solidFill>
                  <a:srgbClr val="000000"/>
                </a:solidFill>
              </a:rPr>
              <a:t>2</a:t>
            </a:r>
            <a:endParaRPr lang="en-US" sz="1800" dirty="0" smtClean="0">
              <a:solidFill>
                <a:srgbClr val="000000"/>
              </a:solidFill>
            </a:endParaRP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Reflectivity depends upon type of mirror</a:t>
            </a: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Ultralow absorption (&lt; 0.5 ppm)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243" y="4020191"/>
            <a:ext cx="5068257" cy="2524548"/>
          </a:xfrm>
          <a:prstGeom prst="rect">
            <a:avLst/>
          </a:prstGeom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9746" y="1233904"/>
            <a:ext cx="2255253" cy="195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TM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2750" y="3362827"/>
            <a:ext cx="2688650" cy="303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37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-77748"/>
            <a:ext cx="7575550" cy="1143000"/>
          </a:xfrm>
        </p:spPr>
        <p:txBody>
          <a:bodyPr/>
          <a:lstStyle/>
          <a:p>
            <a:pPr>
              <a:defRPr/>
            </a:pPr>
            <a:r>
              <a:rPr kumimoji="1" lang="en-US" altLang="ja-JP" sz="3200" dirty="0" smtClean="0"/>
              <a:t>The </a:t>
            </a:r>
            <a:r>
              <a:rPr kumimoji="1" lang="en-US" altLang="ja-JP" sz="3200" dirty="0"/>
              <a:t>C</a:t>
            </a:r>
            <a:r>
              <a:rPr kumimoji="1" lang="en-US" altLang="ja-JP" sz="3200" dirty="0" smtClean="0"/>
              <a:t>hallenge of Producing LIGO Test Mass Optical Coatings</a:t>
            </a:r>
            <a:endParaRPr kumimoji="1" lang="ja-JP" alt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2536739" y="6400800"/>
            <a:ext cx="1905000" cy="457200"/>
          </a:xfrm>
        </p:spPr>
        <p:txBody>
          <a:bodyPr/>
          <a:lstStyle/>
          <a:p>
            <a:pPr algn="l">
              <a:defRPr/>
            </a:pPr>
            <a:fld id="{8A4FBD93-CAFD-4243-A952-415EBDE7AAB4}" type="slidenum">
              <a:rPr lang="en-US" altLang="ja-JP" smtClean="0">
                <a:latin typeface="Times New Roman" charset="0"/>
              </a:rPr>
              <a:pPr algn="l">
                <a:defRPr/>
              </a:pPr>
              <a:t>12</a:t>
            </a:fld>
            <a:endParaRPr lang="en-US" altLang="ja-JP" dirty="0">
              <a:latin typeface="Times New Roman" charset="0"/>
            </a:endParaRPr>
          </a:p>
        </p:txBody>
      </p:sp>
      <p:pic>
        <p:nvPicPr>
          <p:cNvPr id="82947" name="Picture 5" descr="PSD_TestMas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80152" y="552621"/>
            <a:ext cx="5063840" cy="655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2948" name="Straight Connector 10"/>
          <p:cNvCxnSpPr>
            <a:cxnSpLocks noChangeShapeType="1"/>
          </p:cNvCxnSpPr>
          <p:nvPr/>
        </p:nvCxnSpPr>
        <p:spPr bwMode="auto">
          <a:xfrm flipV="1">
            <a:off x="4181813" y="2885050"/>
            <a:ext cx="0" cy="2743200"/>
          </a:xfrm>
          <a:prstGeom prst="line">
            <a:avLst/>
          </a:prstGeom>
          <a:noFill/>
          <a:ln w="12700">
            <a:solidFill>
              <a:srgbClr val="114FF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49" name="Straight Arrow Connector 17"/>
          <p:cNvCxnSpPr>
            <a:cxnSpLocks noChangeShapeType="1"/>
          </p:cNvCxnSpPr>
          <p:nvPr/>
        </p:nvCxnSpPr>
        <p:spPr bwMode="auto">
          <a:xfrm flipH="1">
            <a:off x="3841097" y="5062970"/>
            <a:ext cx="762000" cy="0"/>
          </a:xfrm>
          <a:prstGeom prst="straightConnector1">
            <a:avLst/>
          </a:prstGeom>
          <a:noFill/>
          <a:ln w="12700">
            <a:solidFill>
              <a:srgbClr val="114FF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951" name="Left Arrow 23"/>
          <p:cNvSpPr>
            <a:spLocks noChangeArrowheads="1"/>
          </p:cNvSpPr>
          <p:nvPr/>
        </p:nvSpPr>
        <p:spPr bwMode="auto">
          <a:xfrm>
            <a:off x="2865585" y="2578111"/>
            <a:ext cx="533400" cy="152400"/>
          </a:xfrm>
          <a:prstGeom prst="leftArrow">
            <a:avLst>
              <a:gd name="adj1" fmla="val 50000"/>
              <a:gd name="adj2" fmla="val 50005"/>
            </a:avLst>
          </a:prstGeom>
          <a:solidFill>
            <a:srgbClr val="D49FFF"/>
          </a:solidFill>
          <a:ln w="12700">
            <a:solidFill>
              <a:srgbClr val="114FFB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ja-JP" altLang="en-US" sz="2400" b="0">
              <a:solidFill>
                <a:srgbClr val="114FFB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82952" name="Right Arrow 25"/>
          <p:cNvSpPr>
            <a:spLocks noChangeArrowheads="1"/>
          </p:cNvSpPr>
          <p:nvPr/>
        </p:nvSpPr>
        <p:spPr bwMode="auto">
          <a:xfrm>
            <a:off x="3475185" y="2806711"/>
            <a:ext cx="6096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49FFF"/>
          </a:solidFill>
          <a:ln w="12700">
            <a:solidFill>
              <a:srgbClr val="114FFB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ja-JP" altLang="en-US" sz="2400" b="0">
              <a:solidFill>
                <a:srgbClr val="114FFB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91680" y="1809146"/>
            <a:ext cx="1524000" cy="738664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altLang="ja-JP" dirty="0">
                <a:solidFill>
                  <a:srgbClr val="FF0000"/>
                </a:solidFill>
              </a:rPr>
              <a:t>Figure loss by two mirrors </a:t>
            </a:r>
          </a:p>
          <a:p>
            <a:pPr algn="r">
              <a:defRPr/>
            </a:pPr>
            <a:r>
              <a:rPr lang="en-US" altLang="ja-JP" dirty="0">
                <a:solidFill>
                  <a:srgbClr val="FF0000"/>
                </a:solidFill>
              </a:rPr>
              <a:t>~ 15-20ppm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2954" name="TextBox 27"/>
          <p:cNvSpPr txBox="1">
            <a:spLocks noChangeArrowheads="1"/>
          </p:cNvSpPr>
          <p:nvPr/>
        </p:nvSpPr>
        <p:spPr bwMode="auto">
          <a:xfrm>
            <a:off x="3629945" y="2972205"/>
            <a:ext cx="1598720" cy="954107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>
                <a:solidFill>
                  <a:srgbClr val="FF0000"/>
                </a:solidFill>
              </a:rPr>
              <a:t>micro roughness, point scattering</a:t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en-US" altLang="ja-JP" dirty="0">
                <a:solidFill>
                  <a:srgbClr val="FF0000"/>
                </a:solidFill>
              </a:rPr>
              <a:t> ~ 20 ppm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82955" name="Straight Connector 35"/>
          <p:cNvCxnSpPr>
            <a:cxnSpLocks noChangeShapeType="1"/>
          </p:cNvCxnSpPr>
          <p:nvPr/>
        </p:nvCxnSpPr>
        <p:spPr bwMode="auto">
          <a:xfrm flipV="1">
            <a:off x="2921827" y="2753741"/>
            <a:ext cx="0" cy="1371600"/>
          </a:xfrm>
          <a:prstGeom prst="line">
            <a:avLst/>
          </a:prstGeom>
          <a:noFill/>
          <a:ln w="12700">
            <a:solidFill>
              <a:srgbClr val="114FF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956" name="TextBox 37"/>
          <p:cNvSpPr txBox="1">
            <a:spLocks noChangeArrowheads="1"/>
          </p:cNvSpPr>
          <p:nvPr/>
        </p:nvSpPr>
        <p:spPr bwMode="auto">
          <a:xfrm>
            <a:off x="1895562" y="3793520"/>
            <a:ext cx="95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en-US" altLang="ja-JP" sz="1800" dirty="0"/>
              <a:t>7.83mm</a:t>
            </a:r>
            <a:endParaRPr kumimoji="1" lang="ja-JP" altLang="en-US" sz="1800" dirty="0"/>
          </a:p>
        </p:txBody>
      </p:sp>
      <p:pic>
        <p:nvPicPr>
          <p:cNvPr id="82957" name="Picture 2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33"/>
          <a:stretch>
            <a:fillRect/>
          </a:stretch>
        </p:blipFill>
        <p:spPr bwMode="auto">
          <a:xfrm>
            <a:off x="5262113" y="4296172"/>
            <a:ext cx="3986141" cy="163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824" y="1695890"/>
            <a:ext cx="3173298" cy="225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4339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06051" y="299482"/>
            <a:ext cx="8229600" cy="770511"/>
          </a:xfrm>
        </p:spPr>
        <p:txBody>
          <a:bodyPr/>
          <a:lstStyle/>
          <a:p>
            <a:r>
              <a:rPr lang="en-US" dirty="0"/>
              <a:t>Advanced LIGO </a:t>
            </a:r>
            <a:r>
              <a:rPr lang="en-US" dirty="0" smtClean="0"/>
              <a:t>= Mirror Sensing &amp; </a:t>
            </a:r>
            <a:r>
              <a:rPr lang="en-US" dirty="0"/>
              <a:t>Control</a:t>
            </a:r>
            <a:endParaRPr lang="ja-JP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15" y="1664377"/>
            <a:ext cx="7696187" cy="49607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933" y="1165369"/>
            <a:ext cx="8020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</a:rPr>
              <a:t>Length Sensing and Control: multiple Pound-Drever-Hall length locking  </a:t>
            </a:r>
          </a:p>
          <a:p>
            <a:r>
              <a:rPr lang="en-US" sz="1800" dirty="0" smtClean="0">
                <a:solidFill>
                  <a:schemeClr val="tx2"/>
                </a:solidFill>
              </a:rPr>
              <a:t>(sensing paths only, actuation paths not shown</a:t>
            </a:r>
            <a:r>
              <a:rPr lang="is-IS" sz="1800" dirty="0" smtClean="0">
                <a:solidFill>
                  <a:schemeClr val="tx2"/>
                </a:solidFill>
              </a:rPr>
              <a:t>)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98584" y="5956209"/>
            <a:ext cx="3467616" cy="52322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NB: Diagram does not include angular</a:t>
            </a:r>
          </a:p>
          <a:p>
            <a:r>
              <a:rPr lang="en-US" dirty="0" smtClean="0"/>
              <a:t>sensing and control!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816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Noises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" name="Picture 6" descr="Noise_Budget_28652_20161013105018_darm_n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600" y="1394151"/>
            <a:ext cx="6363400" cy="4917173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3905" y="1066949"/>
            <a:ext cx="3072870" cy="547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Fundamental </a:t>
            </a:r>
            <a:r>
              <a:rPr lang="en-US" sz="1800" dirty="0" smtClean="0">
                <a:solidFill>
                  <a:schemeClr val="tx2"/>
                </a:solidFill>
                <a:latin typeface="Helvetica" charset="0"/>
              </a:rPr>
              <a:t>Noises: </a:t>
            </a:r>
          </a:p>
          <a:p>
            <a:pPr marL="400050" indent="-400050">
              <a:lnSpc>
                <a:spcPct val="130000"/>
              </a:lnSpc>
              <a:buAutoNum type="romanUcPeriod"/>
              <a:defRPr/>
            </a:pPr>
            <a:r>
              <a:rPr lang="en-US" sz="1800" i="1" dirty="0" smtClean="0">
                <a:solidFill>
                  <a:schemeClr val="tx2"/>
                </a:solidFill>
                <a:latin typeface="Helvetica" charset="0"/>
              </a:rPr>
              <a:t>Displacement </a:t>
            </a:r>
            <a:r>
              <a:rPr lang="en-US" sz="1800" i="1" dirty="0">
                <a:solidFill>
                  <a:schemeClr val="tx2"/>
                </a:solidFill>
                <a:latin typeface="Helvetica" charset="0"/>
              </a:rPr>
              <a:t>noise</a:t>
            </a: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 </a:t>
            </a:r>
            <a:endParaRPr lang="en-US" sz="1800" dirty="0" smtClean="0">
              <a:solidFill>
                <a:schemeClr val="tx2"/>
              </a:solidFill>
              <a:latin typeface="Helvetica" charset="0"/>
            </a:endParaRPr>
          </a:p>
          <a:p>
            <a:pPr>
              <a:lnSpc>
                <a:spcPct val="130000"/>
              </a:lnSpc>
              <a:defRPr/>
            </a:pPr>
            <a:r>
              <a:rPr lang="en-US" sz="1800" dirty="0" smtClean="0">
                <a:solidFill>
                  <a:schemeClr val="tx2"/>
                </a:solidFill>
                <a:latin typeface="Helvetica" charset="0"/>
                <a:sym typeface="Wingdings"/>
              </a:rPr>
              <a:t></a:t>
            </a:r>
            <a:r>
              <a:rPr lang="en-US" sz="1800" dirty="0">
                <a:solidFill>
                  <a:schemeClr val="tx2"/>
                </a:solidFill>
                <a:latin typeface="Helvetica" charset="0"/>
                <a:sym typeface="Wingdings"/>
              </a:rPr>
              <a:t> </a:t>
            </a:r>
            <a:r>
              <a:rPr lang="en-US" sz="1800" dirty="0" smtClean="0">
                <a:solidFill>
                  <a:schemeClr val="tx2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 smtClean="0">
                <a:solidFill>
                  <a:schemeClr val="tx2"/>
                </a:solidFill>
                <a:latin typeface="Helvetica" charset="0"/>
              </a:rPr>
              <a:t>L</a:t>
            </a: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(f)</a:t>
            </a:r>
          </a:p>
          <a:p>
            <a:pPr lvl="1">
              <a:lnSpc>
                <a:spcPct val="130000"/>
              </a:lnSpc>
              <a:buFontTx/>
              <a:buChar char="•"/>
              <a:defRPr/>
            </a:pPr>
            <a:r>
              <a:rPr lang="en-US" sz="1800" b="0" dirty="0">
                <a:solidFill>
                  <a:schemeClr val="tx2"/>
                </a:solidFill>
                <a:latin typeface="Helvetica" charset="0"/>
              </a:rPr>
              <a:t> Seismic noise</a:t>
            </a:r>
          </a:p>
          <a:p>
            <a:pPr lvl="1">
              <a:lnSpc>
                <a:spcPct val="130000"/>
              </a:lnSpc>
              <a:buFontTx/>
              <a:buChar char="•"/>
              <a:defRPr/>
            </a:pPr>
            <a:r>
              <a:rPr lang="en-US" sz="1800" b="0" dirty="0">
                <a:solidFill>
                  <a:schemeClr val="tx2"/>
                </a:solidFill>
                <a:latin typeface="Helvetica" charset="0"/>
              </a:rPr>
              <a:t> Radiation </a:t>
            </a:r>
            <a:r>
              <a:rPr lang="en-US" sz="1800" b="0" dirty="0" smtClean="0">
                <a:solidFill>
                  <a:schemeClr val="tx2"/>
                </a:solidFill>
                <a:latin typeface="Helvetica" charset="0"/>
              </a:rPr>
              <a:t>Pressure</a:t>
            </a:r>
          </a:p>
          <a:p>
            <a:pPr lvl="1">
              <a:lnSpc>
                <a:spcPct val="130000"/>
              </a:lnSpc>
              <a:buFontTx/>
              <a:buChar char="•"/>
              <a:defRPr/>
            </a:pPr>
            <a:r>
              <a:rPr lang="en-US" sz="1800" b="0" dirty="0" smtClean="0">
                <a:solidFill>
                  <a:schemeClr val="tx2"/>
                </a:solidFill>
                <a:latin typeface="Helvetica" charset="0"/>
              </a:rPr>
              <a:t>Thermal </a:t>
            </a:r>
            <a:r>
              <a:rPr lang="en-US" sz="1800" b="0" dirty="0">
                <a:solidFill>
                  <a:schemeClr val="tx2"/>
                </a:solidFill>
                <a:latin typeface="Helvetica" charset="0"/>
              </a:rPr>
              <a:t>noise</a:t>
            </a:r>
          </a:p>
          <a:p>
            <a:pPr lvl="2">
              <a:lnSpc>
                <a:spcPct val="130000"/>
              </a:lnSpc>
              <a:buFontTx/>
              <a:buChar char="•"/>
              <a:defRPr/>
            </a:pPr>
            <a:r>
              <a:rPr lang="en-US" sz="1800" b="0" dirty="0">
                <a:solidFill>
                  <a:schemeClr val="tx2"/>
                </a:solidFill>
                <a:latin typeface="Helvetica" charset="0"/>
              </a:rPr>
              <a:t> Suspensions</a:t>
            </a:r>
          </a:p>
          <a:p>
            <a:pPr lvl="2">
              <a:lnSpc>
                <a:spcPct val="130000"/>
              </a:lnSpc>
              <a:buFontTx/>
              <a:buChar char="•"/>
              <a:defRPr/>
            </a:pPr>
            <a:r>
              <a:rPr lang="en-US" sz="1800" b="0" dirty="0">
                <a:solidFill>
                  <a:schemeClr val="tx2"/>
                </a:solidFill>
                <a:latin typeface="Helvetica" charset="0"/>
              </a:rPr>
              <a:t> Optics</a:t>
            </a:r>
          </a:p>
          <a:p>
            <a:pPr>
              <a:lnSpc>
                <a:spcPct val="130000"/>
              </a:lnSpc>
              <a:buFontTx/>
              <a:buChar char="•"/>
              <a:defRPr/>
            </a:pP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 Sensing </a:t>
            </a:r>
            <a:r>
              <a:rPr lang="en-US" sz="1800" dirty="0" smtClean="0">
                <a:solidFill>
                  <a:schemeClr val="tx2"/>
                </a:solidFill>
                <a:latin typeface="Helvetica" charset="0"/>
              </a:rPr>
              <a:t>Noise </a:t>
            </a:r>
          </a:p>
          <a:p>
            <a:pPr>
              <a:lnSpc>
                <a:spcPct val="130000"/>
              </a:lnSpc>
              <a:defRPr/>
            </a:pPr>
            <a:r>
              <a:rPr lang="en-US" sz="1800" dirty="0" smtClean="0">
                <a:solidFill>
                  <a:schemeClr val="tx2"/>
                </a:solidFill>
                <a:latin typeface="Helvetica" charset="0"/>
                <a:sym typeface="Wingdings"/>
              </a:rPr>
              <a:t></a:t>
            </a:r>
            <a:r>
              <a:rPr lang="en-US" sz="1800" dirty="0">
                <a:solidFill>
                  <a:schemeClr val="tx2"/>
                </a:solidFill>
                <a:latin typeface="Helvetica" charset="0"/>
                <a:sym typeface="Wingdings"/>
              </a:rPr>
              <a:t> </a:t>
            </a:r>
            <a:r>
              <a:rPr lang="en-US" sz="1800" dirty="0" err="1" smtClean="0">
                <a:solidFill>
                  <a:schemeClr val="tx2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 err="1" smtClean="0">
                <a:solidFill>
                  <a:schemeClr val="tx2"/>
                </a:solidFill>
                <a:latin typeface="Helvetica" charset="0"/>
              </a:rPr>
              <a:t>t</a:t>
            </a:r>
            <a:r>
              <a:rPr lang="en-US" sz="1800" baseline="-25000" dirty="0" err="1" smtClean="0">
                <a:solidFill>
                  <a:schemeClr val="tx2"/>
                </a:solidFill>
                <a:latin typeface="Helvetica" charset="0"/>
              </a:rPr>
              <a:t>photon</a:t>
            </a:r>
            <a:r>
              <a:rPr lang="en-US" sz="1800" dirty="0" smtClean="0">
                <a:solidFill>
                  <a:schemeClr val="tx2"/>
                </a:solidFill>
                <a:latin typeface="Helvetica" charset="0"/>
              </a:rPr>
              <a:t>(f)</a:t>
            </a:r>
            <a:endParaRPr lang="en-US" sz="1800" dirty="0">
              <a:solidFill>
                <a:schemeClr val="tx2"/>
              </a:solidFill>
              <a:latin typeface="Helvetica" charset="0"/>
            </a:endParaRPr>
          </a:p>
          <a:p>
            <a:pPr lvl="2">
              <a:lnSpc>
                <a:spcPct val="130000"/>
              </a:lnSpc>
              <a:buFontTx/>
              <a:buChar char="•"/>
              <a:defRPr/>
            </a:pPr>
            <a:r>
              <a:rPr lang="en-US" sz="1800" b="0" dirty="0">
                <a:solidFill>
                  <a:schemeClr val="tx2"/>
                </a:solidFill>
                <a:latin typeface="Helvetica" charset="0"/>
              </a:rPr>
              <a:t> Shot </a:t>
            </a:r>
            <a:r>
              <a:rPr lang="en-US" sz="1800" b="0" dirty="0" smtClean="0">
                <a:solidFill>
                  <a:schemeClr val="tx2"/>
                </a:solidFill>
                <a:latin typeface="Helvetica" charset="0"/>
              </a:rPr>
              <a:t>Noise</a:t>
            </a:r>
          </a:p>
          <a:p>
            <a:pPr lvl="2">
              <a:lnSpc>
                <a:spcPct val="130000"/>
              </a:lnSpc>
              <a:buFontTx/>
              <a:buChar char="•"/>
              <a:defRPr/>
            </a:pPr>
            <a:r>
              <a:rPr lang="en-US" sz="1800" b="0" dirty="0" smtClean="0">
                <a:solidFill>
                  <a:schemeClr val="tx2"/>
                </a:solidFill>
                <a:latin typeface="Helvetica" charset="0"/>
              </a:rPr>
              <a:t> Residual Gas</a:t>
            </a:r>
          </a:p>
          <a:p>
            <a:pPr>
              <a:lnSpc>
                <a:spcPct val="130000"/>
              </a:lnSpc>
              <a:defRPr/>
            </a:pPr>
            <a:r>
              <a:rPr lang="en-US" sz="1800" dirty="0" smtClean="0">
                <a:solidFill>
                  <a:schemeClr val="tx2"/>
                </a:solidFill>
                <a:latin typeface="Helvetica" charset="0"/>
              </a:rPr>
              <a:t>Technical Noises: </a:t>
            </a:r>
          </a:p>
          <a:p>
            <a:pPr marL="1200150" lvl="2" indent="-285750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b="0" dirty="0" smtClean="0">
                <a:solidFill>
                  <a:schemeClr val="tx2"/>
                </a:solidFill>
                <a:latin typeface="Helvetica" charset="0"/>
              </a:rPr>
              <a:t>Loads of them</a:t>
            </a:r>
            <a:r>
              <a:rPr lang="is-IS" sz="1800" b="0" dirty="0" smtClean="0">
                <a:solidFill>
                  <a:schemeClr val="tx2"/>
                </a:solidFill>
                <a:latin typeface="Helvetica" charset="0"/>
              </a:rPr>
              <a:t>…</a:t>
            </a:r>
            <a:endParaRPr lang="en-US" sz="1800" b="0" dirty="0" smtClean="0">
              <a:solidFill>
                <a:schemeClr val="tx2"/>
              </a:solidFill>
              <a:latin typeface="Helvetica" charset="0"/>
            </a:endParaRPr>
          </a:p>
          <a:p>
            <a:pPr>
              <a:lnSpc>
                <a:spcPct val="130000"/>
              </a:lnSpc>
              <a:defRPr/>
            </a:pPr>
            <a:endParaRPr lang="en-US" sz="1800" dirty="0">
              <a:solidFill>
                <a:schemeClr val="tx2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179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Nonlinear Effects in Interferometers: Parametric Instabilities 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BA69B5-38E2-2E47-9FDA-50ACE7A3D2A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8" name="Content Placeholder 7" descr="LoopPI.png"/>
          <p:cNvPicPr>
            <a:picLocks noGrp="1" noChangeAspect="1"/>
          </p:cNvPicPr>
          <p:nvPr>
            <p:ph sz="quarter" idx="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546" r="-15546"/>
          <a:stretch>
            <a:fillRect/>
          </a:stretch>
        </p:blipFill>
        <p:spPr>
          <a:xfrm>
            <a:off x="304800" y="1205801"/>
            <a:ext cx="7886700" cy="4271963"/>
          </a:xfrm>
          <a:prstGeom prst="rect">
            <a:avLst/>
          </a:prstGeom>
        </p:spPr>
      </p:pic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901700" y="5727454"/>
            <a:ext cx="7298574" cy="769441"/>
          </a:xfrm>
          <a:prstGeom prst="rect">
            <a:avLst/>
          </a:prstGeom>
          <a:solidFill>
            <a:srgbClr val="618FF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b="0" dirty="0" smtClean="0">
                <a:solidFill>
                  <a:srgbClr val="000000"/>
                </a:solidFill>
              </a:rPr>
              <a:t>Theory: V</a:t>
            </a:r>
            <a:r>
              <a:rPr lang="en-US" sz="1100" b="0" dirty="0">
                <a:solidFill>
                  <a:srgbClr val="000000"/>
                </a:solidFill>
              </a:rPr>
              <a:t>. B. </a:t>
            </a:r>
            <a:r>
              <a:rPr lang="en-US" sz="1100" b="0" dirty="0" err="1">
                <a:solidFill>
                  <a:srgbClr val="000000"/>
                </a:solidFill>
              </a:rPr>
              <a:t>Braginsky</a:t>
            </a:r>
            <a:r>
              <a:rPr lang="en-US" sz="1100" b="0" dirty="0">
                <a:solidFill>
                  <a:srgbClr val="000000"/>
                </a:solidFill>
              </a:rPr>
              <a:t>, S. E. </a:t>
            </a:r>
            <a:r>
              <a:rPr lang="en-US" sz="1100" b="0" dirty="0" err="1">
                <a:solidFill>
                  <a:srgbClr val="000000"/>
                </a:solidFill>
              </a:rPr>
              <a:t>Strigin</a:t>
            </a:r>
            <a:r>
              <a:rPr lang="en-US" sz="1100" b="0" dirty="0">
                <a:solidFill>
                  <a:srgbClr val="000000"/>
                </a:solidFill>
              </a:rPr>
              <a:t>, and S. P. </a:t>
            </a:r>
            <a:r>
              <a:rPr lang="en-US" sz="1100" b="0" dirty="0" err="1">
                <a:solidFill>
                  <a:srgbClr val="000000"/>
                </a:solidFill>
              </a:rPr>
              <a:t>Vyatchanin</a:t>
            </a:r>
            <a:r>
              <a:rPr lang="en-US" sz="1100" b="0" dirty="0">
                <a:solidFill>
                  <a:srgbClr val="000000"/>
                </a:solidFill>
              </a:rPr>
              <a:t>, </a:t>
            </a:r>
            <a:r>
              <a:rPr lang="en-US" sz="1100" b="0" dirty="0" smtClean="0">
                <a:solidFill>
                  <a:srgbClr val="000000"/>
                </a:solidFill>
              </a:rPr>
              <a:t>Phys. </a:t>
            </a:r>
            <a:r>
              <a:rPr lang="en-US" sz="1100" b="0" dirty="0" err="1" smtClean="0">
                <a:solidFill>
                  <a:srgbClr val="000000"/>
                </a:solidFill>
              </a:rPr>
              <a:t>Lett</a:t>
            </a:r>
            <a:r>
              <a:rPr lang="en-US" sz="1100" b="0" dirty="0">
                <a:solidFill>
                  <a:srgbClr val="000000"/>
                </a:solidFill>
              </a:rPr>
              <a:t>. A</a:t>
            </a:r>
            <a:r>
              <a:rPr lang="en-US" sz="1100" dirty="0">
                <a:solidFill>
                  <a:srgbClr val="000000"/>
                </a:solidFill>
              </a:rPr>
              <a:t> 305</a:t>
            </a:r>
            <a:r>
              <a:rPr lang="en-US" sz="1100" b="0" dirty="0">
                <a:solidFill>
                  <a:srgbClr val="000000"/>
                </a:solidFill>
              </a:rPr>
              <a:t>, 111 (2002</a:t>
            </a:r>
            <a:r>
              <a:rPr lang="en-US" sz="1100" b="0" dirty="0" smtClean="0">
                <a:solidFill>
                  <a:srgbClr val="000000"/>
                </a:solidFill>
              </a:rPr>
              <a:t>) </a:t>
            </a:r>
          </a:p>
          <a:p>
            <a:r>
              <a:rPr lang="en-US" sz="1100" b="0" dirty="0" smtClean="0">
                <a:solidFill>
                  <a:srgbClr val="000000"/>
                </a:solidFill>
              </a:rPr>
              <a:t>Experiment</a:t>
            </a:r>
            <a:r>
              <a:rPr lang="en-US" sz="1100" b="0" dirty="0">
                <a:solidFill>
                  <a:srgbClr val="000000"/>
                </a:solidFill>
              </a:rPr>
              <a:t>: C. Zhao, L. </a:t>
            </a:r>
            <a:r>
              <a:rPr lang="en-US" sz="1100" b="0" dirty="0" err="1">
                <a:solidFill>
                  <a:srgbClr val="000000"/>
                </a:solidFill>
              </a:rPr>
              <a:t>Ju</a:t>
            </a:r>
            <a:r>
              <a:rPr lang="en-US" sz="1100" b="0" dirty="0">
                <a:solidFill>
                  <a:srgbClr val="000000"/>
                </a:solidFill>
              </a:rPr>
              <a:t>, J. </a:t>
            </a:r>
            <a:r>
              <a:rPr lang="en-US" sz="1100" b="0" dirty="0" err="1">
                <a:solidFill>
                  <a:srgbClr val="000000"/>
                </a:solidFill>
              </a:rPr>
              <a:t>Degallaix</a:t>
            </a:r>
            <a:r>
              <a:rPr lang="en-US" sz="1100" b="0" dirty="0">
                <a:solidFill>
                  <a:srgbClr val="000000"/>
                </a:solidFill>
              </a:rPr>
              <a:t>, S. Gras, and D. G. Blair,</a:t>
            </a:r>
          </a:p>
          <a:p>
            <a:r>
              <a:rPr lang="en-US" sz="1100" b="0" dirty="0">
                <a:solidFill>
                  <a:srgbClr val="000000"/>
                </a:solidFill>
              </a:rPr>
              <a:t>Phys. Rev. </a:t>
            </a:r>
            <a:r>
              <a:rPr lang="en-US" sz="1100" b="0" dirty="0" err="1">
                <a:solidFill>
                  <a:srgbClr val="000000"/>
                </a:solidFill>
              </a:rPr>
              <a:t>Lett</a:t>
            </a:r>
            <a:r>
              <a:rPr lang="en-US" sz="1100" b="0" dirty="0">
                <a:solidFill>
                  <a:srgbClr val="000000"/>
                </a:solidFill>
              </a:rPr>
              <a:t>. 94, 121102 (2005</a:t>
            </a:r>
            <a:r>
              <a:rPr lang="en-US" sz="1100" b="0" dirty="0" smtClean="0">
                <a:solidFill>
                  <a:srgbClr val="000000"/>
                </a:solidFill>
              </a:rPr>
              <a:t>); M. Evans, et al.</a:t>
            </a:r>
            <a:r>
              <a:rPr lang="en-US" sz="1100" b="0" dirty="0">
                <a:solidFill>
                  <a:srgbClr val="000000"/>
                </a:solidFill>
              </a:rPr>
              <a:t>, “Observation of Parametric Instability in Advanced LIGO”</a:t>
            </a:r>
            <a:r>
              <a:rPr lang="en-US" sz="1100" b="0" dirty="0" smtClean="0">
                <a:solidFill>
                  <a:srgbClr val="000000"/>
                </a:solidFill>
              </a:rPr>
              <a:t>, Phys. Rev. </a:t>
            </a:r>
            <a:r>
              <a:rPr lang="en-US" sz="1100" b="0" dirty="0" err="1" smtClean="0">
                <a:solidFill>
                  <a:srgbClr val="000000"/>
                </a:solidFill>
              </a:rPr>
              <a:t>Lett</a:t>
            </a:r>
            <a:r>
              <a:rPr lang="en-US" sz="1100" b="0" dirty="0" smtClean="0">
                <a:solidFill>
                  <a:srgbClr val="000000"/>
                </a:solidFill>
              </a:rPr>
              <a:t>.</a:t>
            </a:r>
            <a:r>
              <a:rPr lang="is-IS" sz="1100" b="0" dirty="0" smtClean="0">
                <a:solidFill>
                  <a:srgbClr val="000000"/>
                </a:solidFill>
              </a:rPr>
              <a:t> </a:t>
            </a:r>
            <a:r>
              <a:rPr lang="is-IS" sz="1100" dirty="0">
                <a:solidFill>
                  <a:srgbClr val="000000"/>
                </a:solidFill>
              </a:rPr>
              <a:t>114</a:t>
            </a:r>
            <a:r>
              <a:rPr lang="is-IS" sz="1100" b="0" dirty="0">
                <a:solidFill>
                  <a:srgbClr val="000000"/>
                </a:solidFill>
              </a:rPr>
              <a:t>, 161102 (2015</a:t>
            </a:r>
            <a:r>
              <a:rPr lang="is-IS" sz="1100" b="0" dirty="0" smtClean="0">
                <a:solidFill>
                  <a:srgbClr val="000000"/>
                </a:solidFill>
              </a:rPr>
              <a:t>).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78901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 of Parametric Instabilities in Advanced LIGO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Picture 5" descr="PI_DecayTim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2571" y="3314195"/>
            <a:ext cx="4331429" cy="341485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502906" y="3050479"/>
            <a:ext cx="2992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‘Ring Up’  Amplitude </a:t>
            </a:r>
            <a:r>
              <a:rPr lang="en-US" sz="1600" dirty="0" err="1" smtClean="0">
                <a:solidFill>
                  <a:srgbClr val="000000"/>
                </a:solidFill>
              </a:rPr>
              <a:t>vs</a:t>
            </a:r>
            <a:r>
              <a:rPr lang="en-US" sz="1600" dirty="0" smtClean="0">
                <a:solidFill>
                  <a:srgbClr val="000000"/>
                </a:solidFill>
              </a:rPr>
              <a:t> Time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113" y="2372080"/>
            <a:ext cx="4036601" cy="833305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H="1" flipV="1">
            <a:off x="3318055" y="2948920"/>
            <a:ext cx="658949" cy="335441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97075" y="1690185"/>
            <a:ext cx="1683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mechanical mode</a:t>
            </a:r>
          </a:p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Q-factor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00225" y="1730714"/>
            <a:ext cx="1090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power in the 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arm cavity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23912" y="1778420"/>
            <a:ext cx="21584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spatial overlap </a:t>
            </a:r>
          </a:p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Optical-mechanical mode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69990" y="3229614"/>
            <a:ext cx="10567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optical mode </a:t>
            </a:r>
          </a:p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gain</a:t>
            </a:r>
            <a:endParaRPr lang="en-US" sz="1100" dirty="0">
              <a:solidFill>
                <a:srgbClr val="000000"/>
              </a:solidFill>
            </a:endParaRPr>
          </a:p>
        </p:txBody>
      </p:sp>
      <p:cxnSp>
        <p:nvCxnSpPr>
          <p:cNvPr id="26" name="Straight Arrow Connector 25"/>
          <p:cNvCxnSpPr>
            <a:stCxn id="23" idx="2"/>
          </p:cNvCxnSpPr>
          <p:nvPr/>
        </p:nvCxnSpPr>
        <p:spPr>
          <a:xfrm flipH="1">
            <a:off x="2218739" y="2192379"/>
            <a:ext cx="26956" cy="296536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2" idx="2"/>
          </p:cNvCxnSpPr>
          <p:nvPr/>
        </p:nvCxnSpPr>
        <p:spPr>
          <a:xfrm>
            <a:off x="1039012" y="2121072"/>
            <a:ext cx="679797" cy="327313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083348" y="2272756"/>
            <a:ext cx="54047" cy="378279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853009" y="3146044"/>
            <a:ext cx="109009" cy="256197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65744" y="3326041"/>
            <a:ext cx="19745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Acoustic mode </a:t>
            </a:r>
          </a:p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frequency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17899" y="1165184"/>
            <a:ext cx="2773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Parametric Gain: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0" y="3906977"/>
            <a:ext cx="3287724" cy="187111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857124" y="5851657"/>
            <a:ext cx="3411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Acoustic mode     Optical mode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06352" y="6163906"/>
            <a:ext cx="1235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Calibri" panose="020F0502020204030204" pitchFamily="34" charset="0"/>
              </a:rPr>
              <a:t>f</a:t>
            </a:r>
            <a:r>
              <a:rPr lang="en-US" baseline="-250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m</a:t>
            </a:r>
            <a:r>
              <a:rPr lang="en-US" dirty="0" smtClean="0">
                <a:solidFill>
                  <a:schemeClr val="tx2"/>
                </a:solidFill>
                <a:latin typeface="Calibri" panose="020F0502020204030204" pitchFamily="34" charset="0"/>
              </a:rPr>
              <a:t> = 15,539 Hz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3791649"/>
              </p:ext>
            </p:extLst>
          </p:nvPr>
        </p:nvGraphicFramePr>
        <p:xfrm>
          <a:off x="5218027" y="1306678"/>
          <a:ext cx="1563968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10" name="Equation" r:id="rId6" imgW="1002960" imgH="431640" progId="Equation.3">
                  <p:embed/>
                </p:oleObj>
              </mc:Choice>
              <mc:Fallback>
                <p:oleObj name="Equation" r:id="rId6" imgW="10029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8027" y="1306678"/>
                        <a:ext cx="1563968" cy="6731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solidFill>
                          <a:schemeClr val="tx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6" name="Straight Arrow Connector 45"/>
          <p:cNvCxnSpPr/>
          <p:nvPr/>
        </p:nvCxnSpPr>
        <p:spPr>
          <a:xfrm>
            <a:off x="6850603" y="2027338"/>
            <a:ext cx="286797" cy="233262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6881352" y="2360778"/>
            <a:ext cx="2136556" cy="687340"/>
            <a:chOff x="7490952" y="1370178"/>
            <a:chExt cx="2136556" cy="687340"/>
          </a:xfrm>
        </p:grpSpPr>
        <p:sp>
          <p:nvSpPr>
            <p:cNvPr id="42" name="Rectangle 41"/>
            <p:cNvSpPr/>
            <p:nvPr/>
          </p:nvSpPr>
          <p:spPr>
            <a:xfrm>
              <a:off x="7490952" y="1370178"/>
              <a:ext cx="2136556" cy="6873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aphicFrame>
          <p:nvGraphicFramePr>
            <p:cNvPr id="44" name="Objec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73106507"/>
                </p:ext>
              </p:extLst>
            </p:nvPr>
          </p:nvGraphicFramePr>
          <p:xfrm>
            <a:off x="7566580" y="1405848"/>
            <a:ext cx="7112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611" name="Equation" r:id="rId8" imgW="457200" imgH="228600" progId="Equation.3">
                    <p:embed/>
                  </p:oleObj>
                </mc:Choice>
                <mc:Fallback>
                  <p:oleObj name="Equation" r:id="rId8" imgW="4572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66580" y="1405848"/>
                          <a:ext cx="711200" cy="35560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" name="Object 4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13235368"/>
                </p:ext>
              </p:extLst>
            </p:nvPr>
          </p:nvGraphicFramePr>
          <p:xfrm>
            <a:off x="8321263" y="1387478"/>
            <a:ext cx="1284288" cy="374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612" name="Equation" r:id="rId10" imgW="825480" imgH="241200" progId="Equation.3">
                    <p:embed/>
                  </p:oleObj>
                </mc:Choice>
                <mc:Fallback>
                  <p:oleObj name="Equation" r:id="rId10" imgW="8254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21263" y="1387478"/>
                          <a:ext cx="1284288" cy="37465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" name="TextBox 46"/>
            <p:cNvSpPr txBox="1"/>
            <p:nvPr/>
          </p:nvSpPr>
          <p:spPr>
            <a:xfrm>
              <a:off x="7557412" y="1713665"/>
              <a:ext cx="12331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(P</a:t>
              </a:r>
              <a:r>
                <a:rPr lang="en-US" baseline="-2500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arm</a:t>
              </a:r>
              <a:r>
                <a:rPr lang="en-US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 = 50 kW)</a:t>
              </a:r>
              <a:endParaRPr lang="en-US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1181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Tranquilizing Parametric Instabilities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44F27E-7259-A544-87CC-77CCC20BF5B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598" y="2095045"/>
            <a:ext cx="2471309" cy="18462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832" y="1614779"/>
            <a:ext cx="5384800" cy="45974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364966" y="1741506"/>
            <a:ext cx="7345314" cy="2487867"/>
          </a:xfrm>
          <a:custGeom>
            <a:avLst/>
            <a:gdLst>
              <a:gd name="connsiteX0" fmla="*/ 471357 w 7345314"/>
              <a:gd name="connsiteY0" fmla="*/ 0 h 2487867"/>
              <a:gd name="connsiteX1" fmla="*/ 497543 w 7345314"/>
              <a:gd name="connsiteY1" fmla="*/ 52377 h 2487867"/>
              <a:gd name="connsiteX2" fmla="*/ 536823 w 7345314"/>
              <a:gd name="connsiteY2" fmla="*/ 628514 h 2487867"/>
              <a:gd name="connsiteX3" fmla="*/ 589196 w 7345314"/>
              <a:gd name="connsiteY3" fmla="*/ 733266 h 2487867"/>
              <a:gd name="connsiteX4" fmla="*/ 576103 w 7345314"/>
              <a:gd name="connsiteY4" fmla="*/ 838019 h 2487867"/>
              <a:gd name="connsiteX5" fmla="*/ 563010 w 7345314"/>
              <a:gd name="connsiteY5" fmla="*/ 39283 h 2487867"/>
              <a:gd name="connsiteX6" fmla="*/ 458264 w 7345314"/>
              <a:gd name="connsiteY6" fmla="*/ 91659 h 2487867"/>
              <a:gd name="connsiteX7" fmla="*/ 209492 w 7345314"/>
              <a:gd name="connsiteY7" fmla="*/ 445198 h 2487867"/>
              <a:gd name="connsiteX8" fmla="*/ 104746 w 7345314"/>
              <a:gd name="connsiteY8" fmla="*/ 733266 h 2487867"/>
              <a:gd name="connsiteX9" fmla="*/ 39280 w 7345314"/>
              <a:gd name="connsiteY9" fmla="*/ 1008241 h 2487867"/>
              <a:gd name="connsiteX10" fmla="*/ 13093 w 7345314"/>
              <a:gd name="connsiteY10" fmla="*/ 1047523 h 2487867"/>
              <a:gd name="connsiteX11" fmla="*/ 0 w 7345314"/>
              <a:gd name="connsiteY11" fmla="*/ 1086805 h 2487867"/>
              <a:gd name="connsiteX12" fmla="*/ 52373 w 7345314"/>
              <a:gd name="connsiteY12" fmla="*/ 995147 h 2487867"/>
              <a:gd name="connsiteX13" fmla="*/ 864154 w 7345314"/>
              <a:gd name="connsiteY13" fmla="*/ 1086805 h 2487867"/>
              <a:gd name="connsiteX14" fmla="*/ 1505724 w 7345314"/>
              <a:gd name="connsiteY14" fmla="*/ 1152275 h 2487867"/>
              <a:gd name="connsiteX15" fmla="*/ 2173480 w 7345314"/>
              <a:gd name="connsiteY15" fmla="*/ 1257028 h 2487867"/>
              <a:gd name="connsiteX16" fmla="*/ 2749583 w 7345314"/>
              <a:gd name="connsiteY16" fmla="*/ 1309404 h 2487867"/>
              <a:gd name="connsiteX17" fmla="*/ 3155474 w 7345314"/>
              <a:gd name="connsiteY17" fmla="*/ 1374874 h 2487867"/>
              <a:gd name="connsiteX18" fmla="*/ 3561364 w 7345314"/>
              <a:gd name="connsiteY18" fmla="*/ 1414156 h 2487867"/>
              <a:gd name="connsiteX19" fmla="*/ 3679204 w 7345314"/>
              <a:gd name="connsiteY19" fmla="*/ 1414156 h 2487867"/>
              <a:gd name="connsiteX20" fmla="*/ 5970523 w 7345314"/>
              <a:gd name="connsiteY20" fmla="*/ 1335592 h 2487867"/>
              <a:gd name="connsiteX21" fmla="*/ 6114549 w 7345314"/>
              <a:gd name="connsiteY21" fmla="*/ 1322498 h 2487867"/>
              <a:gd name="connsiteX22" fmla="*/ 6795398 w 7345314"/>
              <a:gd name="connsiteY22" fmla="*/ 1230840 h 2487867"/>
              <a:gd name="connsiteX23" fmla="*/ 6965610 w 7345314"/>
              <a:gd name="connsiteY23" fmla="*/ 1689131 h 2487867"/>
              <a:gd name="connsiteX24" fmla="*/ 7240568 w 7345314"/>
              <a:gd name="connsiteY24" fmla="*/ 2225986 h 2487867"/>
              <a:gd name="connsiteX25" fmla="*/ 7319128 w 7345314"/>
              <a:gd name="connsiteY25" fmla="*/ 2487867 h 2487867"/>
              <a:gd name="connsiteX26" fmla="*/ 7345314 w 7345314"/>
              <a:gd name="connsiteY26" fmla="*/ 2448585 h 248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345314" h="2487867">
                <a:moveTo>
                  <a:pt x="471357" y="0"/>
                </a:moveTo>
                <a:lnTo>
                  <a:pt x="497543" y="52377"/>
                </a:lnTo>
                <a:cubicBezTo>
                  <a:pt x="500088" y="146553"/>
                  <a:pt x="468502" y="464534"/>
                  <a:pt x="536823" y="628514"/>
                </a:cubicBezTo>
                <a:cubicBezTo>
                  <a:pt x="639889" y="875887"/>
                  <a:pt x="537314" y="577608"/>
                  <a:pt x="589196" y="733266"/>
                </a:cubicBezTo>
                <a:cubicBezTo>
                  <a:pt x="575486" y="829246"/>
                  <a:pt x="576103" y="794062"/>
                  <a:pt x="576103" y="838019"/>
                </a:cubicBezTo>
                <a:lnTo>
                  <a:pt x="563010" y="39283"/>
                </a:lnTo>
                <a:cubicBezTo>
                  <a:pt x="528095" y="56742"/>
                  <a:pt x="489273" y="67945"/>
                  <a:pt x="458264" y="91659"/>
                </a:cubicBezTo>
                <a:cubicBezTo>
                  <a:pt x="334432" y="186359"/>
                  <a:pt x="274285" y="301204"/>
                  <a:pt x="209492" y="445198"/>
                </a:cubicBezTo>
                <a:cubicBezTo>
                  <a:pt x="167566" y="538373"/>
                  <a:pt x="134601" y="635552"/>
                  <a:pt x="104746" y="733266"/>
                </a:cubicBezTo>
                <a:cubicBezTo>
                  <a:pt x="86289" y="793674"/>
                  <a:pt x="68660" y="934786"/>
                  <a:pt x="39280" y="1008241"/>
                </a:cubicBezTo>
                <a:cubicBezTo>
                  <a:pt x="33436" y="1022852"/>
                  <a:pt x="21822" y="1034429"/>
                  <a:pt x="13093" y="1047523"/>
                </a:cubicBezTo>
                <a:lnTo>
                  <a:pt x="0" y="1086805"/>
                </a:lnTo>
                <a:lnTo>
                  <a:pt x="52373" y="995147"/>
                </a:lnTo>
                <a:cubicBezTo>
                  <a:pt x="1227456" y="1112662"/>
                  <a:pt x="-372357" y="949407"/>
                  <a:pt x="864154" y="1086805"/>
                </a:cubicBezTo>
                <a:cubicBezTo>
                  <a:pt x="1077806" y="1110545"/>
                  <a:pt x="1292551" y="1124561"/>
                  <a:pt x="1505724" y="1152275"/>
                </a:cubicBezTo>
                <a:cubicBezTo>
                  <a:pt x="1729151" y="1181322"/>
                  <a:pt x="1949949" y="1228791"/>
                  <a:pt x="2173480" y="1257028"/>
                </a:cubicBezTo>
                <a:cubicBezTo>
                  <a:pt x="2364786" y="1281194"/>
                  <a:pt x="2558130" y="1286428"/>
                  <a:pt x="2749583" y="1309404"/>
                </a:cubicBezTo>
                <a:cubicBezTo>
                  <a:pt x="2885652" y="1325733"/>
                  <a:pt x="3019752" y="1355872"/>
                  <a:pt x="3155474" y="1374874"/>
                </a:cubicBezTo>
                <a:cubicBezTo>
                  <a:pt x="3195978" y="1380545"/>
                  <a:pt x="3485362" y="1410537"/>
                  <a:pt x="3561364" y="1414156"/>
                </a:cubicBezTo>
                <a:cubicBezTo>
                  <a:pt x="3600600" y="1416024"/>
                  <a:pt x="3639924" y="1414156"/>
                  <a:pt x="3679204" y="1414156"/>
                </a:cubicBezTo>
                <a:lnTo>
                  <a:pt x="5970523" y="1335592"/>
                </a:lnTo>
                <a:lnTo>
                  <a:pt x="6114549" y="1322498"/>
                </a:lnTo>
                <a:lnTo>
                  <a:pt x="6795398" y="1230840"/>
                </a:lnTo>
                <a:cubicBezTo>
                  <a:pt x="6858225" y="1450747"/>
                  <a:pt x="6849320" y="1448784"/>
                  <a:pt x="6965610" y="1689131"/>
                </a:cubicBezTo>
                <a:cubicBezTo>
                  <a:pt x="7053178" y="1870116"/>
                  <a:pt x="7185337" y="2032664"/>
                  <a:pt x="7240568" y="2225986"/>
                </a:cubicBezTo>
                <a:cubicBezTo>
                  <a:pt x="7300524" y="2435845"/>
                  <a:pt x="7272845" y="2349013"/>
                  <a:pt x="7319128" y="2487867"/>
                </a:cubicBezTo>
                <a:lnTo>
                  <a:pt x="7345314" y="2448585"/>
                </a:ln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381327" y="1676036"/>
            <a:ext cx="3286406" cy="1518908"/>
          </a:xfrm>
          <a:prstGeom prst="rect">
            <a:avLst/>
          </a:prstGeom>
          <a:solidFill>
            <a:schemeClr val="tx1">
              <a:lumMod val="60000"/>
              <a:lumOff val="40000"/>
              <a:alpha val="5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635011" y="1676036"/>
            <a:ext cx="746316" cy="942772"/>
          </a:xfrm>
          <a:prstGeom prst="rect">
            <a:avLst/>
          </a:prstGeom>
          <a:solidFill>
            <a:schemeClr val="tx1">
              <a:lumMod val="60000"/>
              <a:lumOff val="40000"/>
              <a:alpha val="5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2396065" y="3077099"/>
            <a:ext cx="2225855" cy="51066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2343692" y="3640141"/>
            <a:ext cx="4674291" cy="65470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7528620" y="3260414"/>
            <a:ext cx="13093" cy="74636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4" name="Rectangle 23"/>
          <p:cNvSpPr/>
          <p:nvPr/>
        </p:nvSpPr>
        <p:spPr bwMode="auto">
          <a:xfrm>
            <a:off x="7288222" y="4028234"/>
            <a:ext cx="1392604" cy="942772"/>
          </a:xfrm>
          <a:prstGeom prst="rect">
            <a:avLst/>
          </a:prstGeom>
          <a:solidFill>
            <a:schemeClr val="tx1">
              <a:lumMod val="60000"/>
              <a:lumOff val="40000"/>
              <a:alpha val="5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8771" y="1414155"/>
            <a:ext cx="34804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Thermal Tuning of the Mirror 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Radii of curvature via Ring Heater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00503" y="1278487"/>
            <a:ext cx="3570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Electrostatic Damping of PI modes 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50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endParaRPr lang="en-US" sz="3600" i="1" dirty="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  <a:p>
            <a:pPr marL="0" indent="0" algn="ctr">
              <a:buNone/>
            </a:pPr>
            <a:r>
              <a:rPr lang="en-US" sz="3600" i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The First Gravitational Wave Detections</a:t>
            </a:r>
            <a:endParaRPr lang="en-US" sz="3600" i="1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FB9B027-EB77-9849-9E2C-8D7A6A6D877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39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First Detection: GW150914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5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317" y="1001889"/>
            <a:ext cx="7235683" cy="5856111"/>
          </a:xfrm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44354" y="2969842"/>
            <a:ext cx="1949523" cy="923330"/>
          </a:xfrm>
          <a:prstGeom prst="rect">
            <a:avLst/>
          </a:prstGeom>
          <a:solidFill>
            <a:srgbClr val="618FF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900" b="0" dirty="0" smtClean="0">
                <a:solidFill>
                  <a:srgbClr val="000000"/>
                </a:solidFill>
              </a:rPr>
              <a:t>Abbott, et al. ,LIGO </a:t>
            </a:r>
            <a:r>
              <a:rPr lang="en-US" sz="900" b="0" dirty="0">
                <a:solidFill>
                  <a:srgbClr val="000000"/>
                </a:solidFill>
              </a:rPr>
              <a:t>Scientific Collaboration and Virgo Collaboration, “Observation of Gravitational Waves from a Binary Black Hole Merger</a:t>
            </a:r>
            <a:r>
              <a:rPr lang="en-US" sz="900" dirty="0" smtClean="0"/>
              <a:t>”</a:t>
            </a:r>
            <a:r>
              <a:rPr lang="hu-HU" sz="900" u="sng" dirty="0"/>
              <a:t> Phys. Rev. Lett. 116, 061102 (2016)</a:t>
            </a:r>
            <a:endParaRPr lang="en-US" sz="9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3183390" y="1608069"/>
            <a:ext cx="2230676" cy="915362"/>
            <a:chOff x="3183390" y="1608069"/>
            <a:chExt cx="2230676" cy="915362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4395719" y="1649302"/>
              <a:ext cx="1014396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ysDash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4399670" y="2519148"/>
              <a:ext cx="1014396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ysDash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/>
            <p:cNvCxnSpPr/>
            <p:nvPr/>
          </p:nvCxnSpPr>
          <p:spPr bwMode="auto">
            <a:xfrm>
              <a:off x="4329740" y="1632808"/>
              <a:ext cx="1" cy="89062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5" name="TextBox 14"/>
            <p:cNvSpPr txBox="1"/>
            <p:nvPr/>
          </p:nvSpPr>
          <p:spPr>
            <a:xfrm>
              <a:off x="3183390" y="1608069"/>
              <a:ext cx="10663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rgbClr val="000000"/>
                  </a:solidFill>
                </a:rPr>
                <a:t>4 x 10</a:t>
              </a:r>
              <a:r>
                <a:rPr lang="en-US" b="0" baseline="30000" dirty="0" smtClean="0">
                  <a:solidFill>
                    <a:srgbClr val="000000"/>
                  </a:solidFill>
                </a:rPr>
                <a:t>-18</a:t>
              </a:r>
              <a:r>
                <a:rPr lang="en-US" b="0" dirty="0" smtClean="0">
                  <a:solidFill>
                    <a:srgbClr val="000000"/>
                  </a:solidFill>
                </a:rPr>
                <a:t> m</a:t>
              </a:r>
              <a:endParaRPr lang="en-US" b="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4421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2016: Also the Centenary of Gravitational Waves!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CCA3137-1EFE-EA4A-A1BE-2156D2A3F41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graphicFrame>
        <p:nvGraphicFramePr>
          <p:cNvPr id="2560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7280602"/>
              </p:ext>
            </p:extLst>
          </p:nvPr>
        </p:nvGraphicFramePr>
        <p:xfrm>
          <a:off x="1697034" y="1389769"/>
          <a:ext cx="3186745" cy="13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793" name="Equation" r:id="rId3" imgW="914400" imgH="393700" progId="Equation.3">
                  <p:embed/>
                </p:oleObj>
              </mc:Choice>
              <mc:Fallback>
                <p:oleObj name="Equation" r:id="rId3" imgW="9144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7034" y="1389769"/>
                        <a:ext cx="3186745" cy="1373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0" y="3065673"/>
            <a:ext cx="260774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Weak field </a:t>
            </a:r>
            <a:r>
              <a:rPr lang="en-US" sz="1800" dirty="0" smtClean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approximation -- </a:t>
            </a:r>
            <a:endParaRPr lang="en-US" sz="1800" dirty="0">
              <a:solidFill>
                <a:schemeClr val="tx1">
                  <a:lumMod val="75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defRPr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space-time is slightly </a:t>
            </a:r>
          </a:p>
          <a:p>
            <a:pPr>
              <a:defRPr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perturbed from flat space-</a:t>
            </a:r>
            <a:r>
              <a:rPr lang="en-US" sz="1800" dirty="0" smtClean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time:</a:t>
            </a:r>
            <a:endParaRPr lang="en-US" sz="1800" dirty="0">
              <a:solidFill>
                <a:schemeClr val="tx1">
                  <a:lumMod val="75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507686"/>
            <a:ext cx="18293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General Relativity: </a:t>
            </a:r>
          </a:p>
          <a:p>
            <a:pPr>
              <a:defRPr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Einstein Field Equations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>
            <a:off x="3454793" y="3731800"/>
            <a:ext cx="735045" cy="1046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" name="Down Arrow 30"/>
          <p:cNvSpPr/>
          <p:nvPr/>
        </p:nvSpPr>
        <p:spPr bwMode="auto">
          <a:xfrm rot="20276232">
            <a:off x="3249312" y="2852941"/>
            <a:ext cx="348822" cy="2312245"/>
          </a:xfrm>
          <a:prstGeom prst="downArrow">
            <a:avLst>
              <a:gd name="adj1" fmla="val 50000"/>
              <a:gd name="adj2" fmla="val 101515"/>
            </a:avLst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528" name="Rectangle 22527"/>
          <p:cNvSpPr/>
          <p:nvPr/>
        </p:nvSpPr>
        <p:spPr bwMode="auto">
          <a:xfrm>
            <a:off x="2985261" y="5189319"/>
            <a:ext cx="2306052" cy="814387"/>
          </a:xfrm>
          <a:prstGeom prst="rect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08096" y="5431432"/>
            <a:ext cx="3026607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30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2"/>
                </a:solidFill>
              </a:rPr>
              <a:t>W</a:t>
            </a:r>
            <a:r>
              <a:rPr lang="en-US" sz="1800" dirty="0" smtClean="0">
                <a:solidFill>
                  <a:schemeClr val="tx2"/>
                </a:solidFill>
              </a:rPr>
              <a:t>ave equation for </a:t>
            </a:r>
            <a:r>
              <a:rPr lang="en-US" sz="1800" i="1" dirty="0" err="1" smtClean="0">
                <a:solidFill>
                  <a:schemeClr val="tx2"/>
                </a:solidFill>
              </a:rPr>
              <a:t>h</a:t>
            </a:r>
            <a:r>
              <a:rPr lang="en-US" sz="1800" i="1" baseline="-25000" dirty="0" err="1" smtClean="0">
                <a:solidFill>
                  <a:schemeClr val="tx2"/>
                </a:solidFill>
                <a:latin typeface="Symbol" charset="2"/>
                <a:cs typeface="Symbol" charset="2"/>
              </a:rPr>
              <a:t>mn</a:t>
            </a:r>
            <a:r>
              <a:rPr lang="en-US" sz="1800" dirty="0" smtClean="0">
                <a:solidFill>
                  <a:schemeClr val="tx2"/>
                </a:solidFill>
              </a:rPr>
              <a:t> !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1652193" y="1331797"/>
            <a:ext cx="3205402" cy="1457232"/>
          </a:xfrm>
          <a:prstGeom prst="rect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916" y="6262076"/>
            <a:ext cx="4896876" cy="443418"/>
          </a:xfrm>
          <a:prstGeom prst="rect">
            <a:avLst/>
          </a:prstGeom>
          <a:solidFill>
            <a:srgbClr val="618FFD"/>
          </a:solidFill>
        </p:spPr>
      </p:pic>
      <p:sp>
        <p:nvSpPr>
          <p:cNvPr id="23" name="TextBox 22"/>
          <p:cNvSpPr txBox="1"/>
          <p:nvPr/>
        </p:nvSpPr>
        <p:spPr>
          <a:xfrm>
            <a:off x="4146036" y="3408364"/>
            <a:ext cx="1523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Free Space: </a:t>
            </a:r>
          </a:p>
          <a:p>
            <a:pPr>
              <a:defRPr/>
            </a:pPr>
            <a:r>
              <a:rPr lang="en-US" sz="1800" i="1" dirty="0" err="1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</a:t>
            </a:r>
            <a:r>
              <a:rPr lang="en-US" sz="1800" i="1" baseline="-25000" dirty="0" err="1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mn</a:t>
            </a:r>
            <a:r>
              <a:rPr lang="en-US" sz="1800" i="1" baseline="-250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= 0</a:t>
            </a:r>
            <a:endParaRPr lang="en-US" sz="1800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Symbol" charset="2"/>
              <a:cs typeface="Symbol" charset="2"/>
            </a:endParaRPr>
          </a:p>
        </p:txBody>
      </p:sp>
      <p:graphicFrame>
        <p:nvGraphicFramePr>
          <p:cNvPr id="24" name="Object 90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76654749"/>
              </p:ext>
            </p:extLst>
          </p:nvPr>
        </p:nvGraphicFramePr>
        <p:xfrm>
          <a:off x="3125696" y="5189702"/>
          <a:ext cx="2063750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794" name="Equation" r:id="rId6" imgW="1244600" imgH="469900" progId="Equation.3">
                  <p:embed/>
                </p:oleObj>
              </mc:Choice>
              <mc:Fallback>
                <p:oleObj name="Equation" r:id="rId6" imgW="1244600" imgH="4699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5696" y="5189702"/>
                        <a:ext cx="2063750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FAA26D3D-D897-4be2-8F04-BA451C77F1D7}">
                          <ma14:placeholderFlag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909" y="1212692"/>
            <a:ext cx="3293103" cy="1929876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 bwMode="auto">
          <a:xfrm>
            <a:off x="2526996" y="3744894"/>
            <a:ext cx="589197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747" y="4150808"/>
            <a:ext cx="3477290" cy="1951012"/>
          </a:xfrm>
          <a:prstGeom prst="rect">
            <a:avLst/>
          </a:prstGeom>
        </p:spPr>
      </p:pic>
      <p:graphicFrame>
        <p:nvGraphicFramePr>
          <p:cNvPr id="3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6943773"/>
              </p:ext>
            </p:extLst>
          </p:nvPr>
        </p:nvGraphicFramePr>
        <p:xfrm>
          <a:off x="449389" y="4505514"/>
          <a:ext cx="1908499" cy="48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795" name="Equation" r:id="rId10" imgW="901700" imgH="228600" progId="Equation.3">
                  <p:embed/>
                </p:oleObj>
              </mc:Choice>
              <mc:Fallback>
                <p:oleObj name="Equation" r:id="rId10" imgW="901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389" y="4505514"/>
                        <a:ext cx="1908499" cy="48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8246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LIGOTimeline_R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943" y="1190247"/>
            <a:ext cx="7882137" cy="498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60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Assessing Statistical Significance: Modeled Search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6" name="matchedFilter_shownSlow.mpg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695" y="1128135"/>
            <a:ext cx="2658788" cy="53175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70" y="2610331"/>
            <a:ext cx="5334524" cy="3984429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33792" y="1118111"/>
            <a:ext cx="6110208" cy="4525963"/>
          </a:xfrm>
        </p:spPr>
        <p:txBody>
          <a:bodyPr/>
          <a:lstStyle/>
          <a:p>
            <a:r>
              <a:rPr lang="en-US" sz="1600" dirty="0" smtClean="0">
                <a:solidFill>
                  <a:srgbClr val="000000"/>
                </a:solidFill>
              </a:rPr>
              <a:t>Matched filter search: X-correlation of L1, H1 data streams with 250,000 BH waveform templates covering 1-- 99 M</a:t>
            </a:r>
            <a:r>
              <a:rPr lang="en-US" sz="1600" baseline="-250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Total coincident L1, H1 data: 51.5 days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Background computed from time-shifting coincident data in 100 </a:t>
            </a:r>
            <a:r>
              <a:rPr lang="en-US" sz="1600" dirty="0" err="1" smtClean="0">
                <a:solidFill>
                  <a:srgbClr val="000000"/>
                </a:solidFill>
              </a:rPr>
              <a:t>ms</a:t>
            </a:r>
            <a:r>
              <a:rPr lang="en-US" sz="1600" dirty="0" smtClean="0">
                <a:solidFill>
                  <a:srgbClr val="000000"/>
                </a:solidFill>
              </a:rPr>
              <a:t> steps to produce 5x10</a:t>
            </a:r>
            <a:r>
              <a:rPr lang="en-US" sz="1600" baseline="30000" dirty="0" smtClean="0">
                <a:solidFill>
                  <a:srgbClr val="000000"/>
                </a:solidFill>
              </a:rPr>
              <a:t>6</a:t>
            </a:r>
            <a:r>
              <a:rPr lang="en-US" sz="1600" dirty="0" smtClean="0">
                <a:solidFill>
                  <a:srgbClr val="000000"/>
                </a:solidFill>
              </a:rPr>
              <a:t> years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2791" y="6156628"/>
            <a:ext cx="28746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2"/>
                </a:solidFill>
              </a:rPr>
              <a:t>Simulation: Reed </a:t>
            </a:r>
            <a:r>
              <a:rPr lang="en-US" sz="1050" dirty="0" err="1" smtClean="0">
                <a:solidFill>
                  <a:schemeClr val="tx2"/>
                </a:solidFill>
              </a:rPr>
              <a:t>Essick</a:t>
            </a:r>
            <a:r>
              <a:rPr lang="en-US" sz="1050" dirty="0" smtClean="0">
                <a:solidFill>
                  <a:schemeClr val="tx2"/>
                </a:solidFill>
              </a:rPr>
              <a:t>, LIGO MIT</a:t>
            </a:r>
            <a:endParaRPr lang="en-US" sz="105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07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Sounds of Space-Time</a:t>
            </a:r>
            <a:endParaRPr lang="en-US" dirty="0"/>
          </a:p>
        </p:txBody>
      </p:sp>
      <p:pic>
        <p:nvPicPr>
          <p:cNvPr id="5" name="Chirps Combined R3-1080p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538" y="1214438"/>
            <a:ext cx="8709025" cy="48990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18852" y="6394432"/>
            <a:ext cx="625147" cy="463568"/>
          </a:xfrm>
          <a:prstGeom prst="rect">
            <a:avLst/>
          </a:prstGeom>
        </p:spPr>
        <p:txBody>
          <a:bodyPr/>
          <a:lstStyle/>
          <a:p>
            <a:fld id="{C582E414-0DDA-9F4D-A88C-45BC487B225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4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 Estimation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LIGO Scientific Collaboration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BC290627-2641-D545-B7DC-1C11A5781944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141" y="1190984"/>
            <a:ext cx="3743158" cy="5619019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479927" y="3427743"/>
            <a:ext cx="1652447" cy="1546577"/>
          </a:xfrm>
          <a:prstGeom prst="rect">
            <a:avLst/>
          </a:prstGeom>
          <a:solidFill>
            <a:srgbClr val="618FF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50" b="0" dirty="0" smtClean="0">
                <a:solidFill>
                  <a:srgbClr val="000000"/>
                </a:solidFill>
              </a:rPr>
              <a:t>Abbott, et al. ,LIGO </a:t>
            </a:r>
            <a:r>
              <a:rPr lang="en-US" sz="1050" b="0" dirty="0">
                <a:solidFill>
                  <a:srgbClr val="000000"/>
                </a:solidFill>
              </a:rPr>
              <a:t>Scientific Collaboration and Virgo Collaboration, </a:t>
            </a:r>
            <a:r>
              <a:rPr lang="en-US" sz="1050" dirty="0">
                <a:solidFill>
                  <a:srgbClr val="000000"/>
                </a:solidFill>
              </a:rPr>
              <a:t>“Binary Black Hole Mergers in the first Advanced LIGO Observing Run”</a:t>
            </a:r>
            <a:r>
              <a:rPr lang="en-US" sz="1050" b="0" dirty="0" smtClean="0">
                <a:solidFill>
                  <a:srgbClr val="000000"/>
                </a:solidFill>
              </a:rPr>
              <a:t>, </a:t>
            </a:r>
            <a:r>
              <a:rPr lang="is-IS" sz="1050" dirty="0"/>
              <a:t>arXiv:</a:t>
            </a:r>
            <a:r>
              <a:rPr lang="is-IS" sz="1050" dirty="0" smtClean="0"/>
              <a:t>1606.04856</a:t>
            </a:r>
            <a:r>
              <a:rPr lang="sk-SK" sz="1050" b="0" dirty="0" smtClean="0">
                <a:solidFill>
                  <a:srgbClr val="000000"/>
                </a:solidFill>
              </a:rPr>
              <a:t>, Phys. Rev X (to appear)</a:t>
            </a:r>
            <a:endParaRPr lang="en-US" sz="10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178" y="3448469"/>
            <a:ext cx="2872131" cy="290362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47905" y="1178622"/>
            <a:ext cx="3184283" cy="1975435"/>
            <a:chOff x="256205" y="2971454"/>
            <a:chExt cx="3184283" cy="197543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205" y="2971454"/>
              <a:ext cx="3184283" cy="197543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07117" y="3021255"/>
              <a:ext cx="8233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rgbClr val="FF0000"/>
                  </a:solidFill>
                </a:rPr>
                <a:t>Hanford</a:t>
              </a:r>
              <a:endParaRPr lang="en-US" b="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1809" y="4028570"/>
              <a:ext cx="9931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rgbClr val="C9F3FF"/>
                  </a:solidFill>
                </a:rPr>
                <a:t>Livingston</a:t>
              </a:r>
              <a:endParaRPr lang="en-US" b="0" dirty="0">
                <a:solidFill>
                  <a:srgbClr val="C9F3FF"/>
                </a:solidFill>
              </a:endParaRPr>
            </a:p>
          </p:txBody>
        </p:sp>
      </p:grpSp>
      <p:cxnSp>
        <p:nvCxnSpPr>
          <p:cNvPr id="6" name="Straight Arrow Connector 5"/>
          <p:cNvCxnSpPr>
            <a:stCxn id="11" idx="3"/>
          </p:cNvCxnSpPr>
          <p:nvPr/>
        </p:nvCxnSpPr>
        <p:spPr bwMode="auto">
          <a:xfrm flipV="1">
            <a:off x="3432188" y="1492720"/>
            <a:ext cx="3179904" cy="67362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Oval 16"/>
          <p:cNvSpPr/>
          <p:nvPr/>
        </p:nvSpPr>
        <p:spPr bwMode="auto">
          <a:xfrm>
            <a:off x="6402600" y="1309402"/>
            <a:ext cx="1178393" cy="353539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170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The Black Hole Mass Menagerie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04" y="1143838"/>
            <a:ext cx="7252525" cy="580202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149296" y="3756024"/>
            <a:ext cx="2464090" cy="2616195"/>
            <a:chOff x="1932195" y="3777735"/>
            <a:chExt cx="2778885" cy="2616195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1964759" y="4591907"/>
              <a:ext cx="2746321" cy="1802023"/>
            </a:xfrm>
            <a:prstGeom prst="roundRect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932195" y="3777735"/>
              <a:ext cx="2262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40 Years of X-ray </a:t>
              </a:r>
            </a:p>
            <a:p>
              <a:r>
                <a:rPr lang="en-US" sz="2000" dirty="0" smtClean="0"/>
                <a:t>Astronomy</a:t>
              </a:r>
              <a:endParaRPr lang="en-US" sz="20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428849" y="2247101"/>
            <a:ext cx="3690708" cy="3875435"/>
            <a:chOff x="4428849" y="2247101"/>
            <a:chExt cx="3690708" cy="3875435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4428849" y="2247101"/>
              <a:ext cx="3690708" cy="3875435"/>
            </a:xfrm>
            <a:prstGeom prst="roundRect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889867" y="2440068"/>
              <a:ext cx="222968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/>
                <a:t>4 Months </a:t>
              </a:r>
              <a:r>
                <a:rPr lang="en-US" sz="2000" dirty="0"/>
                <a:t>of </a:t>
              </a:r>
              <a:r>
                <a:rPr lang="en-US" sz="2000" dirty="0" smtClean="0"/>
                <a:t>Gravitational-wave Astronomy 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4238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9266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 typeface="Monotype Sorts" charset="0"/>
              <a:buNone/>
            </a:pPr>
            <a:endParaRPr lang="en-US" dirty="0">
              <a:latin typeface="Helvetica" charset="0"/>
              <a:ea typeface="ＭＳ Ｐゴシック" charset="0"/>
            </a:endParaRPr>
          </a:p>
          <a:p>
            <a:pPr marL="0" indent="0" algn="ctr">
              <a:buFont typeface="Monotype Sorts" charset="0"/>
              <a:buNone/>
            </a:pPr>
            <a:endParaRPr lang="en-US" dirty="0">
              <a:latin typeface="Helvetica" charset="0"/>
              <a:ea typeface="ＭＳ Ｐゴシック" charset="0"/>
            </a:endParaRPr>
          </a:p>
          <a:p>
            <a:pPr marL="0" indent="0" algn="ctr">
              <a:buFont typeface="Monotype Sorts" charset="0"/>
              <a:buNone/>
            </a:pPr>
            <a:endParaRPr lang="en-US" dirty="0">
              <a:latin typeface="Helvetica" charset="0"/>
              <a:ea typeface="ＭＳ Ｐゴシック" charset="0"/>
            </a:endParaRPr>
          </a:p>
          <a:p>
            <a:pPr marL="0" indent="0" algn="ctr">
              <a:buFont typeface="Monotype Sorts" charset="0"/>
              <a:buNone/>
            </a:pPr>
            <a:r>
              <a:rPr lang="en-US" sz="4000" i="1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What Comes Next For LIGO?</a:t>
            </a:r>
            <a:endParaRPr lang="en-US" sz="4000" i="1" dirty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FA0B2A-1039-344E-8641-45D650133F7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22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3941" y="-71438"/>
            <a:ext cx="7562850" cy="1143001"/>
          </a:xfrm>
        </p:spPr>
        <p:txBody>
          <a:bodyPr/>
          <a:lstStyle/>
          <a:p>
            <a:r>
              <a:rPr lang="en-US" sz="2800" dirty="0" smtClean="0"/>
              <a:t>Coming Soon: ‘A+’ </a:t>
            </a:r>
            <a:br>
              <a:rPr lang="en-US" sz="2800" dirty="0" smtClean="0"/>
            </a:br>
            <a:r>
              <a:rPr lang="en-US" sz="2800" dirty="0" smtClean="0"/>
              <a:t>(A Mid-scale Upgrade of Advanced LIGO)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5" name="Picture 4" descr="Projections_v2.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746" y="977900"/>
            <a:ext cx="7835153" cy="605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64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1057" y="-71438"/>
            <a:ext cx="7239000" cy="1143001"/>
          </a:xfrm>
        </p:spPr>
        <p:txBody>
          <a:bodyPr/>
          <a:lstStyle/>
          <a:p>
            <a:r>
              <a:rPr lang="en-US" sz="2800" dirty="0"/>
              <a:t>Coming Soon: ‘A+’ </a:t>
            </a:r>
            <a:br>
              <a:rPr lang="en-US" sz="2800" dirty="0"/>
            </a:br>
            <a:r>
              <a:rPr lang="en-US" sz="2800" dirty="0"/>
              <a:t>(A Mid-scale Upgrade of Advanced LIGO)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5" name="Picture 4" descr="Projections_v2.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746" y="977900"/>
            <a:ext cx="7835153" cy="60544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9920000">
            <a:off x="5996272" y="5137089"/>
            <a:ext cx="2891862" cy="400110"/>
          </a:xfrm>
          <a:prstGeom prst="rect">
            <a:avLst/>
          </a:prstGeom>
          <a:solidFill>
            <a:schemeClr val="tx2">
              <a:lumMod val="65000"/>
              <a:lumOff val="35000"/>
              <a:alpha val="42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288925" dist="444500" dir="1800000" algn="tl" rotWithShape="0">
                    <a:srgbClr val="000000">
                      <a:alpha val="40000"/>
                    </a:srgbClr>
                  </a:outerShdw>
                </a:effectLst>
              </a:rPr>
              <a:t>Quantum (Shot) Noise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288925" dist="44450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2689039">
            <a:off x="371413" y="4653002"/>
            <a:ext cx="2635382" cy="707886"/>
          </a:xfrm>
          <a:prstGeom prst="rect">
            <a:avLst/>
          </a:prstGeom>
          <a:solidFill>
            <a:schemeClr val="tx2">
              <a:lumMod val="65000"/>
              <a:lumOff val="35000"/>
              <a:alpha val="42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288925" dist="444500" dir="1800000" algn="tl" rotWithShape="0">
                    <a:srgbClr val="000000">
                      <a:alpha val="40000"/>
                    </a:srgbClr>
                  </a:outerShdw>
                </a:effectLst>
              </a:rPr>
              <a:t>Quantum (Radiation</a:t>
            </a:r>
          </a:p>
          <a:p>
            <a:pPr algn="ctr"/>
            <a:r>
              <a:rPr lang="en-US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288925" dist="444500" dir="1800000" algn="tl" rotWithShape="0">
                    <a:srgbClr val="000000">
                      <a:alpha val="40000"/>
                    </a:srgbClr>
                  </a:outerShdw>
                </a:effectLst>
              </a:rPr>
              <a:t>Pressure</a:t>
            </a:r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288925" dist="444500" dir="1800000" algn="tl" rotWithShape="0">
                    <a:srgbClr val="000000">
                      <a:alpha val="40000"/>
                    </a:srgbClr>
                  </a:outerShdw>
                </a:effectLst>
              </a:rPr>
              <a:t>) Noise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288925" dist="44450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43356" y="5975289"/>
            <a:ext cx="2977899" cy="400110"/>
          </a:xfrm>
          <a:prstGeom prst="rect">
            <a:avLst/>
          </a:prstGeom>
          <a:solidFill>
            <a:schemeClr val="tx2">
              <a:lumMod val="65000"/>
              <a:lumOff val="35000"/>
              <a:alpha val="42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288925" dist="444500" dir="1800000" algn="tl" rotWithShape="0">
                    <a:srgbClr val="000000">
                      <a:alpha val="40000"/>
                    </a:srgbClr>
                  </a:outerShdw>
                </a:effectLst>
              </a:rPr>
              <a:t>Coating Thermal Noise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288925" dist="44450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2614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293813" y="101600"/>
            <a:ext cx="7472362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Squeezing: Beating the Quantum Noise Limit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662863" y="6526213"/>
            <a:ext cx="1462087" cy="319087"/>
          </a:xfrm>
        </p:spPr>
        <p:txBody>
          <a:bodyPr/>
          <a:lstStyle/>
          <a:p>
            <a:pPr>
              <a:defRPr/>
            </a:pPr>
            <a:fld id="{2FA25A1F-ACBA-054F-827F-7F9AC10557A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970103" y="6106548"/>
            <a:ext cx="3374253" cy="4001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b="0" dirty="0" err="1" smtClean="0">
                <a:solidFill>
                  <a:srgbClr val="000000"/>
                </a:solidFill>
                <a:latin typeface="Arial"/>
                <a:cs typeface="Arial"/>
              </a:rPr>
              <a:t>Aasi</a:t>
            </a:r>
            <a:r>
              <a:rPr lang="en-US" sz="1000" b="0" dirty="0" smtClean="0">
                <a:solidFill>
                  <a:srgbClr val="000000"/>
                </a:solidFill>
                <a:latin typeface="Arial"/>
                <a:cs typeface="Arial"/>
              </a:rPr>
              <a:t>, et al., (LIGO Scientific Collaboration), Nature Physics, </a:t>
            </a:r>
            <a:r>
              <a:rPr lang="fr-FR" sz="1000" dirty="0">
                <a:solidFill>
                  <a:srgbClr val="000000"/>
                </a:solidFill>
                <a:latin typeface="Arial"/>
                <a:cs typeface="Arial"/>
              </a:rPr>
              <a:t>7</a:t>
            </a:r>
            <a:r>
              <a:rPr lang="fr-FR" sz="1000" b="0" dirty="0">
                <a:solidFill>
                  <a:srgbClr val="000000"/>
                </a:solidFill>
                <a:latin typeface="Arial"/>
                <a:cs typeface="Arial"/>
              </a:rPr>
              <a:t>, 962 (2011</a:t>
            </a:r>
            <a:r>
              <a:rPr lang="fr-FR" sz="1000" b="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r>
              <a:rPr lang="en-US" sz="1000" b="0" dirty="0" smtClean="0">
                <a:solidFill>
                  <a:srgbClr val="000000"/>
                </a:solidFill>
                <a:latin typeface="Arial"/>
                <a:cs typeface="Arial"/>
              </a:rPr>
              <a:t>; Nature Photonics </a:t>
            </a:r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7</a:t>
            </a:r>
            <a:r>
              <a:rPr lang="en-US" sz="1000" b="0" dirty="0" smtClean="0">
                <a:solidFill>
                  <a:srgbClr val="000000"/>
                </a:solidFill>
                <a:latin typeface="Arial"/>
                <a:cs typeface="Arial"/>
              </a:rPr>
              <a:t> 613 (2013).</a:t>
            </a:r>
            <a:endParaRPr lang="en-US" sz="1000" b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054497" y="2241339"/>
            <a:ext cx="4463128" cy="3731893"/>
            <a:chOff x="4543186" y="1606785"/>
            <a:chExt cx="4463128" cy="3731893"/>
          </a:xfrm>
        </p:grpSpPr>
        <p:sp>
          <p:nvSpPr>
            <p:cNvPr id="2" name="Rectangle 1"/>
            <p:cNvSpPr/>
            <p:nvPr/>
          </p:nvSpPr>
          <p:spPr bwMode="auto">
            <a:xfrm>
              <a:off x="6704499" y="3677193"/>
              <a:ext cx="441452" cy="67918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543186" y="1606785"/>
              <a:ext cx="4463128" cy="3731893"/>
              <a:chOff x="111303" y="3061530"/>
              <a:chExt cx="3459999" cy="3436067"/>
            </a:xfrm>
          </p:grpSpPr>
          <p:grpSp>
            <p:nvGrpSpPr>
              <p:cNvPr id="81" name="Group 80"/>
              <p:cNvGrpSpPr/>
              <p:nvPr/>
            </p:nvGrpSpPr>
            <p:grpSpPr>
              <a:xfrm>
                <a:off x="857806" y="3061530"/>
                <a:ext cx="2713496" cy="3013832"/>
                <a:chOff x="988067" y="3159230"/>
                <a:chExt cx="2713496" cy="3013832"/>
              </a:xfrm>
            </p:grpSpPr>
            <p:sp>
              <p:nvSpPr>
                <p:cNvPr id="32" name="Right Arrow 31"/>
                <p:cNvSpPr/>
                <p:nvPr/>
              </p:nvSpPr>
              <p:spPr>
                <a:xfrm rot="5400000">
                  <a:off x="2264815" y="4834697"/>
                  <a:ext cx="464232" cy="82111"/>
                </a:xfrm>
                <a:prstGeom prst="rightArrow">
                  <a:avLst/>
                </a:prstGeom>
                <a:gradFill flip="none" rotWithShape="1">
                  <a:gsLst>
                    <a:gs pos="19000">
                      <a:schemeClr val="accent4">
                        <a:lumMod val="75000"/>
                        <a:alpha val="80000"/>
                      </a:schemeClr>
                    </a:gs>
                    <a:gs pos="100000">
                      <a:srgbClr val="FF0000">
                        <a:alpha val="20000"/>
                      </a:srgbClr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ln>
                  <a:solidFill>
                    <a:schemeClr val="accent4">
                      <a:lumMod val="75000"/>
                    </a:schemeClr>
                  </a:solidFill>
                </a:ln>
                <a:effectLst>
                  <a:glow>
                    <a:srgbClr val="FF0000"/>
                  </a:glow>
                  <a:outerShdw blurRad="228600" dist="38100" dir="5400000" sx="104000" sy="104000" algn="ctr" rotWithShape="0">
                    <a:srgbClr val="000000">
                      <a:alpha val="80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3" name="Right Arrow 32"/>
                <p:cNvSpPr/>
                <p:nvPr/>
              </p:nvSpPr>
              <p:spPr>
                <a:xfrm>
                  <a:off x="1899857" y="4532287"/>
                  <a:ext cx="530956" cy="136559"/>
                </a:xfrm>
                <a:prstGeom prst="rightArrow">
                  <a:avLst/>
                </a:prstGeom>
                <a:gradFill flip="none" rotWithShape="1">
                  <a:gsLst>
                    <a:gs pos="19000">
                      <a:srgbClr val="FF0000"/>
                    </a:gs>
                    <a:gs pos="100000">
                      <a:srgbClr val="FF0000">
                        <a:alpha val="2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4" name="Right Arrow 33"/>
                <p:cNvSpPr/>
                <p:nvPr/>
              </p:nvSpPr>
              <p:spPr>
                <a:xfrm>
                  <a:off x="2493841" y="4581221"/>
                  <a:ext cx="386318" cy="136559"/>
                </a:xfrm>
                <a:prstGeom prst="rightArrow">
                  <a:avLst/>
                </a:prstGeom>
                <a:gradFill flip="none" rotWithShape="1">
                  <a:gsLst>
                    <a:gs pos="19000">
                      <a:srgbClr val="FF0000"/>
                    </a:gs>
                    <a:gs pos="100000">
                      <a:srgbClr val="FF0000">
                        <a:alpha val="2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5" name="Right Arrow 34"/>
                <p:cNvSpPr/>
                <p:nvPr/>
              </p:nvSpPr>
              <p:spPr>
                <a:xfrm>
                  <a:off x="2941718" y="4532287"/>
                  <a:ext cx="604221" cy="228428"/>
                </a:xfrm>
                <a:prstGeom prst="rightArrow">
                  <a:avLst/>
                </a:prstGeom>
                <a:gradFill flip="none" rotWithShape="1">
                  <a:gsLst>
                    <a:gs pos="19000">
                      <a:srgbClr val="FF0000"/>
                    </a:gs>
                    <a:gs pos="100000">
                      <a:srgbClr val="FF0000">
                        <a:alpha val="2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6" name="Right Arrow 35"/>
                <p:cNvSpPr/>
                <p:nvPr/>
              </p:nvSpPr>
              <p:spPr>
                <a:xfrm rot="16200000">
                  <a:off x="2078147" y="3610655"/>
                  <a:ext cx="774022" cy="220444"/>
                </a:xfrm>
                <a:prstGeom prst="rightArrow">
                  <a:avLst/>
                </a:prstGeom>
                <a:gradFill flip="none" rotWithShape="1">
                  <a:gsLst>
                    <a:gs pos="19000">
                      <a:srgbClr val="FF0000"/>
                    </a:gs>
                    <a:gs pos="100000">
                      <a:srgbClr val="FF0000">
                        <a:alpha val="2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7" name="Right Arrow 36"/>
                <p:cNvSpPr/>
                <p:nvPr/>
              </p:nvSpPr>
              <p:spPr>
                <a:xfrm rot="16200000">
                  <a:off x="2214713" y="4364241"/>
                  <a:ext cx="500893" cy="131786"/>
                </a:xfrm>
                <a:prstGeom prst="rightArrow">
                  <a:avLst/>
                </a:prstGeom>
                <a:gradFill flip="none" rotWithShape="1">
                  <a:gsLst>
                    <a:gs pos="19000">
                      <a:srgbClr val="FF0000"/>
                    </a:gs>
                    <a:gs pos="100000">
                      <a:srgbClr val="FF0000">
                        <a:alpha val="2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8" name="Text Box 115"/>
                <p:cNvSpPr txBox="1">
                  <a:spLocks noChangeArrowheads="1"/>
                </p:cNvSpPr>
                <p:nvPr/>
              </p:nvSpPr>
              <p:spPr bwMode="auto">
                <a:xfrm>
                  <a:off x="2114389" y="5896063"/>
                  <a:ext cx="1030901" cy="276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accent2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en-US" sz="1200" dirty="0">
                      <a:latin typeface="Helvetica" charset="0"/>
                      <a:cs typeface="+mn-cs"/>
                    </a:rPr>
                    <a:t>P</a:t>
                  </a:r>
                  <a:r>
                    <a:rPr lang="en-US" sz="1200" dirty="0" smtClean="0">
                      <a:latin typeface="Helvetica" charset="0"/>
                      <a:cs typeface="+mn-cs"/>
                    </a:rPr>
                    <a:t>hotodiode</a:t>
                  </a:r>
                  <a:endParaRPr lang="en-US" sz="1200" dirty="0">
                    <a:latin typeface="Helvetica" charset="0"/>
                    <a:cs typeface="+mn-cs"/>
                  </a:endParaRPr>
                </a:p>
              </p:txBody>
            </p:sp>
            <p:sp>
              <p:nvSpPr>
                <p:cNvPr id="39" name="Rectangle 116"/>
                <p:cNvSpPr>
                  <a:spLocks noChangeArrowheads="1"/>
                </p:cNvSpPr>
                <p:nvPr/>
              </p:nvSpPr>
              <p:spPr bwMode="auto">
                <a:xfrm rot="18900000">
                  <a:off x="2347098" y="4586109"/>
                  <a:ext cx="309101" cy="105653"/>
                </a:xfrm>
                <a:prstGeom prst="rect">
                  <a:avLst/>
                </a:prstGeom>
                <a:gradFill rotWithShape="1">
                  <a:gsLst>
                    <a:gs pos="0">
                      <a:srgbClr val="25D990"/>
                    </a:gs>
                    <a:gs pos="50000">
                      <a:srgbClr val="25D990">
                        <a:gamma/>
                        <a:tint val="40000"/>
                        <a:invGamma/>
                      </a:srgbClr>
                    </a:gs>
                    <a:gs pos="100000">
                      <a:srgbClr val="25D99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chemeClr val="bg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40" name="Line 117"/>
                <p:cNvSpPr>
                  <a:spLocks noChangeShapeType="1"/>
                </p:cNvSpPr>
                <p:nvPr/>
              </p:nvSpPr>
              <p:spPr bwMode="auto">
                <a:xfrm flipV="1">
                  <a:off x="2362124" y="4493801"/>
                  <a:ext cx="206068" cy="213531"/>
                </a:xfrm>
                <a:prstGeom prst="line">
                  <a:avLst/>
                </a:prstGeom>
                <a:noFill/>
                <a:ln w="38100">
                  <a:solidFill>
                    <a:srgbClr val="FF99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  <p:grpSp>
              <p:nvGrpSpPr>
                <p:cNvPr id="41" name="Group 118"/>
                <p:cNvGrpSpPr>
                  <a:grpSpLocks/>
                </p:cNvGrpSpPr>
                <p:nvPr/>
              </p:nvGrpSpPr>
              <p:grpSpPr bwMode="auto">
                <a:xfrm>
                  <a:off x="2310607" y="3159230"/>
                  <a:ext cx="309101" cy="160148"/>
                  <a:chOff x="4272" y="1392"/>
                  <a:chExt cx="288" cy="144"/>
                </a:xfrm>
              </p:grpSpPr>
              <p:sp>
                <p:nvSpPr>
                  <p:cNvPr id="75" name="Rectangle 119"/>
                  <p:cNvSpPr>
                    <a:spLocks noChangeArrowheads="1"/>
                  </p:cNvSpPr>
                  <p:nvPr/>
                </p:nvSpPr>
                <p:spPr bwMode="auto">
                  <a:xfrm>
                    <a:off x="4272" y="1392"/>
                    <a:ext cx="288" cy="14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5D990"/>
                      </a:gs>
                      <a:gs pos="50000">
                        <a:srgbClr val="25D990">
                          <a:gamma/>
                          <a:tint val="40000"/>
                          <a:invGamma/>
                        </a:srgbClr>
                      </a:gs>
                      <a:gs pos="100000">
                        <a:srgbClr val="25D99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chemeClr val="bg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cs typeface="+mn-cs"/>
                    </a:endParaRPr>
                  </a:p>
                </p:txBody>
              </p:sp>
              <p:sp>
                <p:nvSpPr>
                  <p:cNvPr id="76" name="Line 120"/>
                  <p:cNvSpPr>
                    <a:spLocks noChangeShapeType="1"/>
                  </p:cNvSpPr>
                  <p:nvPr/>
                </p:nvSpPr>
                <p:spPr bwMode="auto">
                  <a:xfrm>
                    <a:off x="4272" y="1536"/>
                    <a:ext cx="288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99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cs typeface="+mn-cs"/>
                    </a:endParaRPr>
                  </a:p>
                </p:txBody>
              </p:sp>
            </p:grpSp>
            <p:grpSp>
              <p:nvGrpSpPr>
                <p:cNvPr id="42" name="Group 121"/>
                <p:cNvGrpSpPr>
                  <a:grpSpLocks/>
                </p:cNvGrpSpPr>
                <p:nvPr/>
              </p:nvGrpSpPr>
              <p:grpSpPr bwMode="auto">
                <a:xfrm rot="5400000">
                  <a:off x="3464139" y="4576674"/>
                  <a:ext cx="320297" cy="154551"/>
                  <a:chOff x="4272" y="1392"/>
                  <a:chExt cx="288" cy="144"/>
                </a:xfrm>
              </p:grpSpPr>
              <p:sp>
                <p:nvSpPr>
                  <p:cNvPr id="73" name="Rectangle 122"/>
                  <p:cNvSpPr>
                    <a:spLocks noChangeArrowheads="1"/>
                  </p:cNvSpPr>
                  <p:nvPr/>
                </p:nvSpPr>
                <p:spPr bwMode="auto">
                  <a:xfrm>
                    <a:off x="4272" y="1392"/>
                    <a:ext cx="288" cy="14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5D990"/>
                      </a:gs>
                      <a:gs pos="50000">
                        <a:srgbClr val="25D990">
                          <a:gamma/>
                          <a:tint val="40000"/>
                          <a:invGamma/>
                        </a:srgbClr>
                      </a:gs>
                      <a:gs pos="100000">
                        <a:srgbClr val="25D99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chemeClr val="bg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cs typeface="+mn-cs"/>
                    </a:endParaRPr>
                  </a:p>
                </p:txBody>
              </p:sp>
              <p:sp>
                <p:nvSpPr>
                  <p:cNvPr id="74" name="Line 123"/>
                  <p:cNvSpPr>
                    <a:spLocks noChangeShapeType="1"/>
                  </p:cNvSpPr>
                  <p:nvPr/>
                </p:nvSpPr>
                <p:spPr bwMode="auto">
                  <a:xfrm>
                    <a:off x="4271" y="1537"/>
                    <a:ext cx="288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99CC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cs typeface="+mn-cs"/>
                    </a:endParaRPr>
                  </a:p>
                </p:txBody>
              </p:sp>
            </p:grpSp>
            <p:grpSp>
              <p:nvGrpSpPr>
                <p:cNvPr id="43" name="Group 124"/>
                <p:cNvGrpSpPr>
                  <a:grpSpLocks/>
                </p:cNvGrpSpPr>
                <p:nvPr/>
              </p:nvGrpSpPr>
              <p:grpSpPr bwMode="auto">
                <a:xfrm rot="16200000">
                  <a:off x="2691386" y="4576674"/>
                  <a:ext cx="320297" cy="154551"/>
                  <a:chOff x="4272" y="1392"/>
                  <a:chExt cx="288" cy="144"/>
                </a:xfrm>
              </p:grpSpPr>
              <p:sp>
                <p:nvSpPr>
                  <p:cNvPr id="71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4272" y="1392"/>
                    <a:ext cx="288" cy="14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5D990"/>
                      </a:gs>
                      <a:gs pos="50000">
                        <a:srgbClr val="25D990">
                          <a:gamma/>
                          <a:tint val="40000"/>
                          <a:invGamma/>
                        </a:srgbClr>
                      </a:gs>
                      <a:gs pos="100000">
                        <a:srgbClr val="25D99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chemeClr val="bg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cs typeface="+mn-cs"/>
                    </a:endParaRPr>
                  </a:p>
                </p:txBody>
              </p:sp>
              <p:sp>
                <p:nvSpPr>
                  <p:cNvPr id="72" name="Line 126"/>
                  <p:cNvSpPr>
                    <a:spLocks noChangeShapeType="1"/>
                  </p:cNvSpPr>
                  <p:nvPr/>
                </p:nvSpPr>
                <p:spPr bwMode="auto">
                  <a:xfrm>
                    <a:off x="4272" y="1536"/>
                    <a:ext cx="288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99CC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cs typeface="+mn-cs"/>
                    </a:endParaRPr>
                  </a:p>
                </p:txBody>
              </p:sp>
            </p:grpSp>
            <p:grpSp>
              <p:nvGrpSpPr>
                <p:cNvPr id="44" name="Group 127"/>
                <p:cNvGrpSpPr>
                  <a:grpSpLocks/>
                </p:cNvGrpSpPr>
                <p:nvPr/>
              </p:nvGrpSpPr>
              <p:grpSpPr bwMode="auto">
                <a:xfrm rot="10800000">
                  <a:off x="2310607" y="4120121"/>
                  <a:ext cx="309101" cy="160148"/>
                  <a:chOff x="4272" y="1392"/>
                  <a:chExt cx="288" cy="144"/>
                </a:xfrm>
              </p:grpSpPr>
              <p:sp>
                <p:nvSpPr>
                  <p:cNvPr id="69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4272" y="1392"/>
                    <a:ext cx="288" cy="14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5D990"/>
                      </a:gs>
                      <a:gs pos="50000">
                        <a:srgbClr val="25D990">
                          <a:gamma/>
                          <a:tint val="40000"/>
                          <a:invGamma/>
                        </a:srgbClr>
                      </a:gs>
                      <a:gs pos="100000">
                        <a:srgbClr val="25D99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chemeClr val="bg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cs typeface="+mn-cs"/>
                    </a:endParaRPr>
                  </a:p>
                </p:txBody>
              </p:sp>
              <p:sp>
                <p:nvSpPr>
                  <p:cNvPr id="70" name="Line 129"/>
                  <p:cNvSpPr>
                    <a:spLocks noChangeShapeType="1"/>
                  </p:cNvSpPr>
                  <p:nvPr/>
                </p:nvSpPr>
                <p:spPr bwMode="auto">
                  <a:xfrm>
                    <a:off x="4273" y="1537"/>
                    <a:ext cx="288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99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cs typeface="+mn-cs"/>
                    </a:endParaRPr>
                  </a:p>
                </p:txBody>
              </p:sp>
            </p:grpSp>
            <p:grpSp>
              <p:nvGrpSpPr>
                <p:cNvPr id="45" name="Group 44"/>
                <p:cNvGrpSpPr/>
                <p:nvPr/>
              </p:nvGrpSpPr>
              <p:grpSpPr>
                <a:xfrm rot="16200000">
                  <a:off x="1503793" y="4327842"/>
                  <a:ext cx="358955" cy="545451"/>
                  <a:chOff x="1624641" y="3813174"/>
                  <a:chExt cx="666574" cy="1082888"/>
                </a:xfrm>
              </p:grpSpPr>
              <p:sp>
                <p:nvSpPr>
                  <p:cNvPr id="65" name="Rectangle 64"/>
                  <p:cNvSpPr/>
                  <p:nvPr/>
                </p:nvSpPr>
                <p:spPr>
                  <a:xfrm>
                    <a:off x="1624641" y="3886680"/>
                    <a:ext cx="666574" cy="1009382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  <a:lumOff val="2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66" name="Snip Same Side Corner Rectangle 65"/>
                  <p:cNvSpPr/>
                  <p:nvPr/>
                </p:nvSpPr>
                <p:spPr>
                  <a:xfrm>
                    <a:off x="1761730" y="3931130"/>
                    <a:ext cx="390081" cy="945167"/>
                  </a:xfrm>
                  <a:prstGeom prst="snip2SameRect">
                    <a:avLst/>
                  </a:prstGeom>
                  <a:gradFill flip="none" rotWithShape="1">
                    <a:gsLst>
                      <a:gs pos="15000">
                        <a:schemeClr val="bg1">
                          <a:lumMod val="50000"/>
                          <a:lumOff val="50000"/>
                        </a:schemeClr>
                      </a:gs>
                      <a:gs pos="85000">
                        <a:schemeClr val="tx1">
                          <a:lumMod val="95000"/>
                        </a:schemeClr>
                      </a:gs>
                    </a:gsLst>
                    <a:lin ang="0" scaled="0"/>
                    <a:tileRect/>
                  </a:gradFill>
                  <a:ln>
                    <a:noFill/>
                  </a:ln>
                  <a:effectLst>
                    <a:glow rad="50800">
                      <a:srgbClr val="FF0000">
                        <a:alpha val="50000"/>
                      </a:srgbClr>
                    </a:glo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67" name="Oval 66"/>
                  <p:cNvSpPr/>
                  <p:nvPr/>
                </p:nvSpPr>
                <p:spPr>
                  <a:xfrm>
                    <a:off x="1774430" y="4489399"/>
                    <a:ext cx="362593" cy="375634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/>
                      </a:gs>
                      <a:gs pos="70000">
                        <a:schemeClr val="tx1">
                          <a:alpha val="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  <a:effectLst>
                    <a:glow>
                      <a:schemeClr val="bg1"/>
                    </a:glo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68" name="Rectangle 67"/>
                  <p:cNvSpPr/>
                  <p:nvPr/>
                </p:nvSpPr>
                <p:spPr>
                  <a:xfrm>
                    <a:off x="1726241" y="3813174"/>
                    <a:ext cx="461334" cy="73505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  <a:lumOff val="15000"/>
                    </a:schemeClr>
                  </a:solidFill>
                  <a:ln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sp>
              <p:nvSpPr>
                <p:cNvPr id="46" name="Delay 45"/>
                <p:cNvSpPr/>
                <p:nvPr/>
              </p:nvSpPr>
              <p:spPr>
                <a:xfrm rot="5400000">
                  <a:off x="2388733" y="5725287"/>
                  <a:ext cx="212087" cy="177074"/>
                </a:xfrm>
                <a:prstGeom prst="flowChartDelay">
                  <a:avLst/>
                </a:prstGeom>
                <a:ln w="28575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47" name="Right Arrow 46"/>
                <p:cNvSpPr/>
                <p:nvPr/>
              </p:nvSpPr>
              <p:spPr>
                <a:xfrm rot="5400000">
                  <a:off x="2308445" y="5455591"/>
                  <a:ext cx="373987" cy="82111"/>
                </a:xfrm>
                <a:prstGeom prst="rightArrow">
                  <a:avLst/>
                </a:prstGeom>
                <a:gradFill flip="none" rotWithShape="1">
                  <a:gsLst>
                    <a:gs pos="19000">
                      <a:schemeClr val="accent4">
                        <a:lumMod val="75000"/>
                        <a:alpha val="80000"/>
                      </a:schemeClr>
                    </a:gs>
                    <a:gs pos="100000">
                      <a:srgbClr val="FF0000">
                        <a:alpha val="20000"/>
                      </a:srgbClr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ln>
                  <a:solidFill>
                    <a:schemeClr val="accent4">
                      <a:lumMod val="75000"/>
                    </a:schemeClr>
                  </a:solidFill>
                </a:ln>
                <a:effectLst>
                  <a:glow>
                    <a:srgbClr val="FF0000"/>
                  </a:glow>
                  <a:outerShdw blurRad="228600" dist="38100" dir="5400000" sx="104000" sy="104000" algn="ctr" rotWithShape="0">
                    <a:srgbClr val="000000">
                      <a:alpha val="80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48" name="Text Box 115"/>
                <p:cNvSpPr txBox="1">
                  <a:spLocks noChangeArrowheads="1"/>
                </p:cNvSpPr>
                <p:nvPr/>
              </p:nvSpPr>
              <p:spPr bwMode="auto">
                <a:xfrm>
                  <a:off x="2625328" y="5107866"/>
                  <a:ext cx="774897" cy="4616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accent2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en-US" sz="1200" dirty="0" smtClean="0">
                      <a:latin typeface="Helvetica" charset="0"/>
                      <a:cs typeface="+mn-cs"/>
                    </a:rPr>
                    <a:t>Faraday</a:t>
                  </a:r>
                </a:p>
                <a:p>
                  <a:pPr eaLnBrk="0" hangingPunct="0"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en-US" sz="1200" dirty="0" smtClean="0">
                      <a:latin typeface="Helvetica" charset="0"/>
                      <a:cs typeface="+mn-cs"/>
                    </a:rPr>
                    <a:t>Isolator</a:t>
                  </a:r>
                  <a:endParaRPr lang="en-US" sz="1200" dirty="0">
                    <a:latin typeface="Helvetica" charset="0"/>
                    <a:cs typeface="+mn-cs"/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 rot="16200000">
                  <a:off x="1522306" y="4921762"/>
                  <a:ext cx="358955" cy="508426"/>
                </a:xfrm>
                <a:prstGeom prst="rect">
                  <a:avLst/>
                </a:prstGeom>
                <a:solidFill>
                  <a:schemeClr val="bg1">
                    <a:lumMod val="75000"/>
                    <a:lumOff val="2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50" name="Snip Same Side Corner Rectangle 49"/>
                <p:cNvSpPr/>
                <p:nvPr/>
              </p:nvSpPr>
              <p:spPr>
                <a:xfrm rot="16200000">
                  <a:off x="1602971" y="4938558"/>
                  <a:ext cx="210061" cy="476082"/>
                </a:xfrm>
                <a:prstGeom prst="snip2SameRect">
                  <a:avLst/>
                </a:prstGeom>
                <a:gradFill flip="none" rotWithShape="1">
                  <a:gsLst>
                    <a:gs pos="85000">
                      <a:schemeClr val="tx1"/>
                    </a:gs>
                    <a:gs pos="15000">
                      <a:srgbClr val="58D064"/>
                    </a:gs>
                  </a:gsLst>
                  <a:lin ang="0" scaled="0"/>
                  <a:tileRect/>
                </a:gradFill>
                <a:ln>
                  <a:noFill/>
                </a:ln>
                <a:effectLst>
                  <a:glow rad="50800">
                    <a:srgbClr val="FF0000">
                      <a:alpha val="50000"/>
                    </a:srgbClr>
                  </a:glo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 rot="16200000">
                  <a:off x="1770528" y="5140223"/>
                  <a:ext cx="239104" cy="7559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70000">
                      <a:schemeClr val="tx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glow>
                    <a:schemeClr val="bg1"/>
                  </a:glo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 rot="16200000">
                  <a:off x="1304842" y="5158011"/>
                  <a:ext cx="248432" cy="37025"/>
                </a:xfrm>
                <a:prstGeom prst="rect">
                  <a:avLst/>
                </a:prstGeom>
                <a:solidFill>
                  <a:schemeClr val="bg1">
                    <a:lumMod val="85000"/>
                    <a:lumOff val="15000"/>
                  </a:schemeClr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 rot="16200000">
                  <a:off x="1476420" y="5080364"/>
                  <a:ext cx="195259" cy="18920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70000">
                      <a:schemeClr val="tx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glow>
                    <a:schemeClr val="bg1"/>
                  </a:glo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cxnSp>
              <p:nvCxnSpPr>
                <p:cNvPr id="54" name="Straight Arrow Connector 53"/>
                <p:cNvCxnSpPr/>
                <p:nvPr/>
              </p:nvCxnSpPr>
              <p:spPr>
                <a:xfrm>
                  <a:off x="1674738" y="5176743"/>
                  <a:ext cx="171065" cy="0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Text Box 115"/>
                <p:cNvSpPr txBox="1">
                  <a:spLocks noChangeArrowheads="1"/>
                </p:cNvSpPr>
                <p:nvPr/>
              </p:nvSpPr>
              <p:spPr bwMode="auto">
                <a:xfrm>
                  <a:off x="1067988" y="5317597"/>
                  <a:ext cx="1150489" cy="646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accent2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 eaLnBrk="0" hangingPunct="0"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en-US" sz="1200" dirty="0" smtClean="0">
                      <a:latin typeface="Helvetica" charset="0"/>
                      <a:cs typeface="+mn-cs"/>
                    </a:rPr>
                    <a:t>Squeezed Vacuum</a:t>
                  </a:r>
                </a:p>
                <a:p>
                  <a:pPr algn="ctr" eaLnBrk="0" hangingPunct="0"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en-US" sz="1200" dirty="0" smtClean="0">
                      <a:latin typeface="Helvetica" charset="0"/>
                    </a:rPr>
                    <a:t>Source</a:t>
                  </a:r>
                  <a:endParaRPr lang="en-US" sz="1200" dirty="0" smtClean="0">
                    <a:latin typeface="Helvetica" charset="0"/>
                    <a:cs typeface="+mn-cs"/>
                  </a:endParaRPr>
                </a:p>
              </p:txBody>
            </p:sp>
            <p:sp>
              <p:nvSpPr>
                <p:cNvPr id="56" name="Text Box 115"/>
                <p:cNvSpPr txBox="1">
                  <a:spLocks noChangeArrowheads="1"/>
                </p:cNvSpPr>
                <p:nvPr/>
              </p:nvSpPr>
              <p:spPr bwMode="auto">
                <a:xfrm>
                  <a:off x="1131663" y="4212103"/>
                  <a:ext cx="1150489" cy="276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accent2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 eaLnBrk="0" hangingPunct="0"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en-US" sz="1200" dirty="0" smtClean="0">
                      <a:latin typeface="Helvetica" charset="0"/>
                    </a:rPr>
                    <a:t>Main </a:t>
                  </a:r>
                  <a:r>
                    <a:rPr lang="en-US" sz="1200" dirty="0" smtClean="0">
                      <a:latin typeface="Helvetica" charset="0"/>
                      <a:cs typeface="+mn-cs"/>
                    </a:rPr>
                    <a:t>Laser</a:t>
                  </a:r>
                </a:p>
              </p:txBody>
            </p:sp>
            <p:sp>
              <p:nvSpPr>
                <p:cNvPr id="57" name="Freeform 56"/>
                <p:cNvSpPr/>
                <p:nvPr/>
              </p:nvSpPr>
              <p:spPr>
                <a:xfrm>
                  <a:off x="1964390" y="4753379"/>
                  <a:ext cx="466425" cy="432579"/>
                </a:xfrm>
                <a:custGeom>
                  <a:avLst/>
                  <a:gdLst>
                    <a:gd name="connsiteX0" fmla="*/ 0 w 737044"/>
                    <a:gd name="connsiteY0" fmla="*/ 617474 h 627601"/>
                    <a:gd name="connsiteX1" fmla="*/ 582353 w 737044"/>
                    <a:gd name="connsiteY1" fmla="*/ 617474 h 627601"/>
                    <a:gd name="connsiteX2" fmla="*/ 715663 w 737044"/>
                    <a:gd name="connsiteY2" fmla="*/ 512223 h 627601"/>
                    <a:gd name="connsiteX3" fmla="*/ 736712 w 737044"/>
                    <a:gd name="connsiteY3" fmla="*/ 0 h 627601"/>
                    <a:gd name="connsiteX0" fmla="*/ 0 w 736712"/>
                    <a:gd name="connsiteY0" fmla="*/ 617474 h 620377"/>
                    <a:gd name="connsiteX1" fmla="*/ 610418 w 736712"/>
                    <a:gd name="connsiteY1" fmla="*/ 596424 h 620377"/>
                    <a:gd name="connsiteX2" fmla="*/ 715663 w 736712"/>
                    <a:gd name="connsiteY2" fmla="*/ 512223 h 620377"/>
                    <a:gd name="connsiteX3" fmla="*/ 736712 w 736712"/>
                    <a:gd name="connsiteY3" fmla="*/ 0 h 620377"/>
                    <a:gd name="connsiteX0" fmla="*/ 0 w 751327"/>
                    <a:gd name="connsiteY0" fmla="*/ 617474 h 620377"/>
                    <a:gd name="connsiteX1" fmla="*/ 610418 w 751327"/>
                    <a:gd name="connsiteY1" fmla="*/ 596424 h 620377"/>
                    <a:gd name="connsiteX2" fmla="*/ 715663 w 751327"/>
                    <a:gd name="connsiteY2" fmla="*/ 512223 h 620377"/>
                    <a:gd name="connsiteX3" fmla="*/ 736712 w 751327"/>
                    <a:gd name="connsiteY3" fmla="*/ 0 h 620377"/>
                    <a:gd name="connsiteX0" fmla="*/ 0 w 751556"/>
                    <a:gd name="connsiteY0" fmla="*/ 617474 h 617474"/>
                    <a:gd name="connsiteX1" fmla="*/ 610418 w 751556"/>
                    <a:gd name="connsiteY1" fmla="*/ 596424 h 617474"/>
                    <a:gd name="connsiteX2" fmla="*/ 743728 w 751556"/>
                    <a:gd name="connsiteY2" fmla="*/ 413989 h 617474"/>
                    <a:gd name="connsiteX3" fmla="*/ 736712 w 751556"/>
                    <a:gd name="connsiteY3" fmla="*/ 0 h 617474"/>
                    <a:gd name="connsiteX0" fmla="*/ 0 w 754610"/>
                    <a:gd name="connsiteY0" fmla="*/ 617474 h 617474"/>
                    <a:gd name="connsiteX1" fmla="*/ 568320 w 754610"/>
                    <a:gd name="connsiteY1" fmla="*/ 610458 h 617474"/>
                    <a:gd name="connsiteX2" fmla="*/ 743728 w 754610"/>
                    <a:gd name="connsiteY2" fmla="*/ 413989 h 617474"/>
                    <a:gd name="connsiteX3" fmla="*/ 736712 w 754610"/>
                    <a:gd name="connsiteY3" fmla="*/ 0 h 617474"/>
                    <a:gd name="connsiteX0" fmla="*/ 0 w 754610"/>
                    <a:gd name="connsiteY0" fmla="*/ 617474 h 631509"/>
                    <a:gd name="connsiteX1" fmla="*/ 568320 w 754610"/>
                    <a:gd name="connsiteY1" fmla="*/ 631509 h 631509"/>
                    <a:gd name="connsiteX2" fmla="*/ 743728 w 754610"/>
                    <a:gd name="connsiteY2" fmla="*/ 413989 h 631509"/>
                    <a:gd name="connsiteX3" fmla="*/ 736712 w 754610"/>
                    <a:gd name="connsiteY3" fmla="*/ 0 h 631509"/>
                    <a:gd name="connsiteX0" fmla="*/ 0 w 755180"/>
                    <a:gd name="connsiteY0" fmla="*/ 617474 h 617474"/>
                    <a:gd name="connsiteX1" fmla="*/ 560505 w 755180"/>
                    <a:gd name="connsiteY1" fmla="*/ 615878 h 617474"/>
                    <a:gd name="connsiteX2" fmla="*/ 743728 w 755180"/>
                    <a:gd name="connsiteY2" fmla="*/ 413989 h 617474"/>
                    <a:gd name="connsiteX3" fmla="*/ 736712 w 755180"/>
                    <a:gd name="connsiteY3" fmla="*/ 0 h 617474"/>
                    <a:gd name="connsiteX0" fmla="*/ 0 w 739550"/>
                    <a:gd name="connsiteY0" fmla="*/ 617474 h 630384"/>
                    <a:gd name="connsiteX1" fmla="*/ 560505 w 739550"/>
                    <a:gd name="connsiteY1" fmla="*/ 615878 h 630384"/>
                    <a:gd name="connsiteX2" fmla="*/ 720282 w 739550"/>
                    <a:gd name="connsiteY2" fmla="*/ 425712 h 630384"/>
                    <a:gd name="connsiteX3" fmla="*/ 736712 w 739550"/>
                    <a:gd name="connsiteY3" fmla="*/ 0 h 630384"/>
                    <a:gd name="connsiteX0" fmla="*/ 0 w 736712"/>
                    <a:gd name="connsiteY0" fmla="*/ 617474 h 630384"/>
                    <a:gd name="connsiteX1" fmla="*/ 560505 w 736712"/>
                    <a:gd name="connsiteY1" fmla="*/ 615878 h 630384"/>
                    <a:gd name="connsiteX2" fmla="*/ 720282 w 736712"/>
                    <a:gd name="connsiteY2" fmla="*/ 425712 h 630384"/>
                    <a:gd name="connsiteX3" fmla="*/ 736712 w 736712"/>
                    <a:gd name="connsiteY3" fmla="*/ 0 h 630384"/>
                    <a:gd name="connsiteX0" fmla="*/ 0 w 737074"/>
                    <a:gd name="connsiteY0" fmla="*/ 617474 h 632699"/>
                    <a:gd name="connsiteX1" fmla="*/ 560505 w 737074"/>
                    <a:gd name="connsiteY1" fmla="*/ 615878 h 632699"/>
                    <a:gd name="connsiteX2" fmla="*/ 735912 w 737074"/>
                    <a:gd name="connsiteY2" fmla="*/ 394451 h 632699"/>
                    <a:gd name="connsiteX3" fmla="*/ 736712 w 737074"/>
                    <a:gd name="connsiteY3" fmla="*/ 0 h 632699"/>
                    <a:gd name="connsiteX0" fmla="*/ 0 w 736712"/>
                    <a:gd name="connsiteY0" fmla="*/ 617474 h 632699"/>
                    <a:gd name="connsiteX1" fmla="*/ 560505 w 736712"/>
                    <a:gd name="connsiteY1" fmla="*/ 615878 h 632699"/>
                    <a:gd name="connsiteX2" fmla="*/ 735912 w 736712"/>
                    <a:gd name="connsiteY2" fmla="*/ 394451 h 632699"/>
                    <a:gd name="connsiteX3" fmla="*/ 736712 w 736712"/>
                    <a:gd name="connsiteY3" fmla="*/ 0 h 632699"/>
                    <a:gd name="connsiteX0" fmla="*/ 0 w 821460"/>
                    <a:gd name="connsiteY0" fmla="*/ 617474 h 617474"/>
                    <a:gd name="connsiteX1" fmla="*/ 560505 w 821460"/>
                    <a:gd name="connsiteY1" fmla="*/ 615878 h 617474"/>
                    <a:gd name="connsiteX2" fmla="*/ 735912 w 821460"/>
                    <a:gd name="connsiteY2" fmla="*/ 394451 h 617474"/>
                    <a:gd name="connsiteX3" fmla="*/ 736712 w 821460"/>
                    <a:gd name="connsiteY3" fmla="*/ 0 h 617474"/>
                    <a:gd name="connsiteX0" fmla="*/ 0 w 736712"/>
                    <a:gd name="connsiteY0" fmla="*/ 617474 h 617474"/>
                    <a:gd name="connsiteX1" fmla="*/ 560505 w 736712"/>
                    <a:gd name="connsiteY1" fmla="*/ 615878 h 617474"/>
                    <a:gd name="connsiteX2" fmla="*/ 735912 w 736712"/>
                    <a:gd name="connsiteY2" fmla="*/ 394451 h 617474"/>
                    <a:gd name="connsiteX3" fmla="*/ 736712 w 736712"/>
                    <a:gd name="connsiteY3" fmla="*/ 0 h 617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6712" h="617474">
                      <a:moveTo>
                        <a:pt x="0" y="617474"/>
                      </a:moveTo>
                      <a:lnTo>
                        <a:pt x="560505" y="615878"/>
                      </a:lnTo>
                      <a:cubicBezTo>
                        <a:pt x="702696" y="613877"/>
                        <a:pt x="737805" y="504913"/>
                        <a:pt x="735912" y="394451"/>
                      </a:cubicBezTo>
                      <a:cubicBezTo>
                        <a:pt x="734019" y="283989"/>
                        <a:pt x="736712" y="0"/>
                        <a:pt x="736712" y="0"/>
                      </a:cubicBezTo>
                    </a:path>
                  </a:pathLst>
                </a:custGeom>
                <a:ln w="57150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cxnSp>
              <p:nvCxnSpPr>
                <p:cNvPr id="58" name="Straight Arrow Connector 57"/>
                <p:cNvCxnSpPr/>
                <p:nvPr/>
              </p:nvCxnSpPr>
              <p:spPr>
                <a:xfrm>
                  <a:off x="2560349" y="4760718"/>
                  <a:ext cx="0" cy="922923"/>
                </a:xfrm>
                <a:prstGeom prst="straightConnector1">
                  <a:avLst/>
                </a:prstGeom>
                <a:ln w="57150" cmpd="sng">
                  <a:solidFill>
                    <a:srgbClr val="BB86E3"/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Oval 58"/>
                <p:cNvSpPr/>
                <p:nvPr/>
              </p:nvSpPr>
              <p:spPr>
                <a:xfrm>
                  <a:off x="2337880" y="5017621"/>
                  <a:ext cx="309101" cy="320297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shade val="30000"/>
                        <a:satMod val="100000"/>
                      </a:schemeClr>
                    </a:gs>
                    <a:gs pos="69000">
                      <a:schemeClr val="accent1">
                        <a:shade val="90000"/>
                        <a:satMod val="100000"/>
                        <a:alpha val="50000"/>
                      </a:schemeClr>
                    </a:gs>
                    <a:gs pos="100000">
                      <a:schemeClr val="accent1">
                        <a:tint val="90000"/>
                        <a:shade val="100000"/>
                        <a:satMod val="150000"/>
                      </a:schemeClr>
                    </a:gs>
                  </a:gsLst>
                </a:gradFill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0" name="Circular Arrow 59"/>
                <p:cNvSpPr/>
                <p:nvPr/>
              </p:nvSpPr>
              <p:spPr>
                <a:xfrm rot="6254955">
                  <a:off x="2381736" y="5063748"/>
                  <a:ext cx="224208" cy="216371"/>
                </a:xfrm>
                <a:prstGeom prst="circularArrow">
                  <a:avLst>
                    <a:gd name="adj1" fmla="val 12866"/>
                    <a:gd name="adj2" fmla="val 1756545"/>
                    <a:gd name="adj3" fmla="val 20331059"/>
                    <a:gd name="adj4" fmla="val 5421625"/>
                    <a:gd name="adj5" fmla="val 14414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61" name="Picture 60" descr="BU001997.png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136" y="4698344"/>
                  <a:ext cx="393999" cy="429005"/>
                </a:xfrm>
                <a:prstGeom prst="rect">
                  <a:avLst/>
                </a:prstGeom>
              </p:spPr>
            </p:pic>
            <p:sp>
              <p:nvSpPr>
                <p:cNvPr id="62" name="Bent Arrow 61"/>
                <p:cNvSpPr/>
                <p:nvPr/>
              </p:nvSpPr>
              <p:spPr>
                <a:xfrm rot="16200000">
                  <a:off x="1153218" y="4966495"/>
                  <a:ext cx="206199" cy="308456"/>
                </a:xfrm>
                <a:prstGeom prst="bentArrow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Bent Arrow 62"/>
                <p:cNvSpPr/>
                <p:nvPr/>
              </p:nvSpPr>
              <p:spPr>
                <a:xfrm rot="16200000" flipH="1">
                  <a:off x="1147200" y="4526188"/>
                  <a:ext cx="218237" cy="308456"/>
                </a:xfrm>
                <a:prstGeom prst="bentArrow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988067" y="4773627"/>
                  <a:ext cx="47253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  <a:scene3d>
                    <a:camera prst="orthographicFront"/>
                    <a:lightRig rig="flat" dir="tl">
                      <a:rot lat="0" lon="0" rev="6600000"/>
                    </a:lightRig>
                  </a:scene3d>
                  <a:sp3d extrusionH="25400" contourW="8890">
                    <a:bevelT w="38100" h="31750"/>
                    <a:contourClr>
                      <a:schemeClr val="accent2">
                        <a:shade val="75000"/>
                      </a:schemeClr>
                    </a:contourClr>
                  </a:sp3d>
                </a:bodyPr>
                <a:lstStyle/>
                <a:p>
                  <a:r>
                    <a:rPr lang="en-US" sz="1200" b="1" dirty="0" smtClean="0">
                      <a:ln w="11430"/>
                      <a:gradFill>
                        <a:gsLst>
                          <a:gs pos="0">
                            <a:schemeClr val="accent2">
                              <a:tint val="70000"/>
                              <a:satMod val="245000"/>
                            </a:schemeClr>
                          </a:gs>
                          <a:gs pos="75000">
                            <a:schemeClr val="accent2">
                              <a:tint val="90000"/>
                              <a:shade val="60000"/>
                              <a:satMod val="240000"/>
                            </a:schemeClr>
                          </a:gs>
                          <a:gs pos="100000">
                            <a:schemeClr val="accent2">
                              <a:tint val="100000"/>
                              <a:shade val="50000"/>
                              <a:satMod val="240000"/>
                            </a:schemeClr>
                          </a:gs>
                        </a:gsLst>
                        <a:lin ang="5400000"/>
                      </a:gradFill>
                      <a:effectLst>
                        <a:outerShdw blurRad="50800" dist="39000" dir="5460000" algn="tl">
                          <a:srgbClr val="000000">
                            <a:alpha val="38000"/>
                          </a:srgbClr>
                        </a:outerShdw>
                      </a:effectLst>
                    </a:rPr>
                    <a:t>PLL</a:t>
                  </a:r>
                  <a:endParaRPr lang="en-US" sz="1200" b="1" dirty="0">
                    <a:ln w="11430"/>
                    <a:gradFill>
                      <a:gsLst>
                        <a:gs pos="0">
                          <a:schemeClr val="accent2">
                            <a:tint val="70000"/>
                            <a:satMod val="245000"/>
                          </a:schemeClr>
                        </a:gs>
                        <a:gs pos="75000">
                          <a:schemeClr val="accent2">
                            <a:tint val="90000"/>
                            <a:shade val="60000"/>
                            <a:satMod val="240000"/>
                          </a:schemeClr>
                        </a:gs>
                        <a:gs pos="100000">
                          <a:schemeClr val="accent2">
                            <a:tint val="100000"/>
                            <a:shade val="50000"/>
                            <a:satMod val="240000"/>
                          </a:scheme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111303" y="5351661"/>
                <a:ext cx="1223442" cy="1145936"/>
                <a:chOff x="6186686" y="1536023"/>
                <a:chExt cx="1953588" cy="1870012"/>
              </a:xfrm>
            </p:grpSpPr>
            <p:sp>
              <p:nvSpPr>
                <p:cNvPr id="26" name="Oval 24"/>
                <p:cNvSpPr>
                  <a:spLocks noChangeArrowheads="1"/>
                </p:cNvSpPr>
                <p:nvPr/>
              </p:nvSpPr>
              <p:spPr bwMode="auto">
                <a:xfrm rot="7748480">
                  <a:off x="6798064" y="2591981"/>
                  <a:ext cx="546700" cy="21794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 sz="1000"/>
                </a:p>
              </p:txBody>
            </p:sp>
            <p:cxnSp>
              <p:nvCxnSpPr>
                <p:cNvPr id="27" name="Straight Arrow Connector 26"/>
                <p:cNvCxnSpPr/>
                <p:nvPr/>
              </p:nvCxnSpPr>
              <p:spPr bwMode="auto">
                <a:xfrm>
                  <a:off x="6390318" y="2715001"/>
                  <a:ext cx="1327598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arrow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8" name="Straight Arrow Connector 27"/>
                <p:cNvCxnSpPr/>
                <p:nvPr/>
              </p:nvCxnSpPr>
              <p:spPr bwMode="auto">
                <a:xfrm flipH="1" flipV="1">
                  <a:off x="7048939" y="2025942"/>
                  <a:ext cx="10355" cy="1380093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arrow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9" name="Rectangle 48"/>
                <p:cNvSpPr>
                  <a:spLocks noChangeArrowheads="1"/>
                </p:cNvSpPr>
                <p:nvPr/>
              </p:nvSpPr>
              <p:spPr bwMode="auto">
                <a:xfrm>
                  <a:off x="7666122" y="2549163"/>
                  <a:ext cx="474152" cy="3497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100" b="0" dirty="0"/>
                    <a:t>x</a:t>
                  </a:r>
                  <a:r>
                    <a:rPr lang="en-US" sz="1100" b="0" baseline="-25000" dirty="0"/>
                    <a:t>1</a:t>
                  </a:r>
                  <a:endParaRPr lang="en-US" sz="1100" b="0" dirty="0"/>
                </a:p>
              </p:txBody>
            </p:sp>
            <p:sp>
              <p:nvSpPr>
                <p:cNvPr id="30" name="Rectangle 49"/>
                <p:cNvSpPr>
                  <a:spLocks noChangeArrowheads="1"/>
                </p:cNvSpPr>
                <p:nvPr/>
              </p:nvSpPr>
              <p:spPr bwMode="auto">
                <a:xfrm>
                  <a:off x="6646233" y="1789457"/>
                  <a:ext cx="482488" cy="3497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100" b="0" dirty="0"/>
                    <a:t>x</a:t>
                  </a:r>
                  <a:r>
                    <a:rPr lang="en-US" sz="1100" b="0" baseline="-25000" dirty="0"/>
                    <a:t>2</a:t>
                  </a:r>
                  <a:endParaRPr lang="en-US" sz="1100" b="0" dirty="0"/>
                </a:p>
              </p:txBody>
            </p:sp>
            <p:sp>
              <p:nvSpPr>
                <p:cNvPr id="31" name="Rectangle 20"/>
                <p:cNvSpPr>
                  <a:spLocks noChangeArrowheads="1"/>
                </p:cNvSpPr>
                <p:nvPr/>
              </p:nvSpPr>
              <p:spPr bwMode="auto">
                <a:xfrm>
                  <a:off x="6186686" y="1536023"/>
                  <a:ext cx="1775393" cy="4937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900" b="0" dirty="0" smtClean="0">
                      <a:solidFill>
                        <a:srgbClr val="000000"/>
                      </a:solidFill>
                    </a:rPr>
                    <a:t>Squeezed Vacuum </a:t>
                  </a:r>
                  <a:endParaRPr lang="en-US" sz="900" b="0" dirty="0">
                    <a:solidFill>
                      <a:srgbClr val="000000"/>
                    </a:solidFill>
                  </a:endParaRPr>
                </a:p>
                <a:p>
                  <a:pPr algn="ctr"/>
                  <a:r>
                    <a:rPr lang="en-US" sz="900" b="0" dirty="0">
                      <a:solidFill>
                        <a:srgbClr val="000000"/>
                      </a:solidFill>
                    </a:rPr>
                    <a:t>State</a:t>
                  </a:r>
                </a:p>
              </p:txBody>
            </p:sp>
          </p:grpSp>
          <p:sp>
            <p:nvSpPr>
              <p:cNvPr id="20" name="Bent Arrow 19"/>
              <p:cNvSpPr/>
              <p:nvPr/>
            </p:nvSpPr>
            <p:spPr bwMode="auto">
              <a:xfrm rot="16200000" flipV="1">
                <a:off x="1238181" y="5200028"/>
                <a:ext cx="1003143" cy="861512"/>
              </a:xfrm>
              <a:prstGeom prst="bentArrow">
                <a:avLst>
                  <a:gd name="adj1" fmla="val 9193"/>
                  <a:gd name="adj2" fmla="val 14412"/>
                  <a:gd name="adj3" fmla="val 22647"/>
                  <a:gd name="adj4" fmla="val 40113"/>
                </a:avLst>
              </a:prstGeom>
              <a:solidFill>
                <a:srgbClr val="FF0000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1130301" y="1282700"/>
            <a:ext cx="6837958" cy="4964983"/>
            <a:chOff x="3897811" y="2087169"/>
            <a:chExt cx="5246189" cy="4053873"/>
          </a:xfrm>
        </p:grpSpPr>
        <p:pic>
          <p:nvPicPr>
            <p:cNvPr id="10" name="Picture 9" descr="SqzLIGOandGEO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97811" y="2087169"/>
              <a:ext cx="5246189" cy="405387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362413" y="2348291"/>
              <a:ext cx="1613242" cy="461665"/>
            </a:xfrm>
            <a:prstGeom prst="rect">
              <a:avLst/>
            </a:prstGeom>
            <a:solidFill>
              <a:schemeClr val="accent5"/>
            </a:solidFill>
            <a:effectLst>
              <a:glow rad="101600">
                <a:schemeClr val="accent1">
                  <a:alpha val="25000"/>
                </a:schemeClr>
              </a:glow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Arial"/>
                  <a:cs typeface="Arial"/>
                </a:rPr>
                <a:t>3.5 dB squeezing</a:t>
              </a:r>
            </a:p>
            <a:p>
              <a:r>
                <a:rPr lang="en-US" sz="1200" b="0" dirty="0" smtClean="0">
                  <a:latin typeface="Arial"/>
                  <a:cs typeface="Arial"/>
                </a:rPr>
                <a:t>(1.5X reduced noise)</a:t>
              </a:r>
              <a:endParaRPr lang="en-US" sz="1200" b="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15240" y="5147108"/>
              <a:ext cx="1572647" cy="430887"/>
            </a:xfrm>
            <a:prstGeom prst="rect">
              <a:avLst/>
            </a:prstGeom>
            <a:solidFill>
              <a:srgbClr val="E6CDFF"/>
            </a:solidFill>
            <a:effectLst>
              <a:glow rad="101600">
                <a:schemeClr val="accent5">
                  <a:alpha val="75000"/>
                </a:schemeClr>
              </a:glow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100" b="0" dirty="0" smtClean="0">
                  <a:latin typeface="Arial"/>
                  <a:cs typeface="Arial"/>
                </a:rPr>
                <a:t>2.1 dB squeezing</a:t>
              </a:r>
            </a:p>
            <a:p>
              <a:r>
                <a:rPr lang="en-US" sz="1100" b="0" dirty="0" smtClean="0">
                  <a:latin typeface="Arial"/>
                  <a:cs typeface="Arial"/>
                </a:rPr>
                <a:t>(1.27X reduced noise)</a:t>
              </a:r>
              <a:endParaRPr lang="en-US" sz="1100" b="0" dirty="0">
                <a:latin typeface="Arial"/>
                <a:cs typeface="Arial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>
              <a:off x="8331094" y="2831112"/>
              <a:ext cx="134682" cy="71202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H="1" flipV="1">
              <a:off x="7254651" y="4884420"/>
              <a:ext cx="695726" cy="27465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" name="TextBox 6"/>
            <p:cNvSpPr txBox="1"/>
            <p:nvPr/>
          </p:nvSpPr>
          <p:spPr>
            <a:xfrm>
              <a:off x="5070355" y="2542907"/>
              <a:ext cx="20803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solidFill>
                    <a:schemeClr val="tx2"/>
                  </a:solidFill>
                  <a:latin typeface="Helvetica"/>
                  <a:cs typeface="Helvetica"/>
                </a:rPr>
                <a:t>Typical noise without squeezing</a:t>
              </a:r>
            </a:p>
            <a:p>
              <a:r>
                <a:rPr lang="en-US" sz="900" dirty="0" smtClean="0">
                  <a:solidFill>
                    <a:schemeClr val="tx2"/>
                  </a:solidFill>
                  <a:latin typeface="Helvetica"/>
                  <a:cs typeface="Helvetica"/>
                </a:rPr>
                <a:t>Squeezing-enhanced sensitivity      </a:t>
              </a:r>
              <a:endParaRPr lang="en-US" sz="900" dirty="0">
                <a:solidFill>
                  <a:schemeClr val="tx2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102" name="TextBox 2"/>
          <p:cNvSpPr txBox="1">
            <a:spLocks noChangeArrowheads="1"/>
          </p:cNvSpPr>
          <p:nvPr/>
        </p:nvSpPr>
        <p:spPr bwMode="auto">
          <a:xfrm>
            <a:off x="382402" y="1170887"/>
            <a:ext cx="8215497" cy="261610"/>
          </a:xfrm>
          <a:prstGeom prst="rect">
            <a:avLst/>
          </a:prstGeom>
          <a:solidFill>
            <a:srgbClr val="618FFD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b="0" dirty="0">
                <a:solidFill>
                  <a:srgbClr val="000000"/>
                </a:solidFill>
              </a:rPr>
              <a:t>H. P. Yuen, Phys. Rev. A</a:t>
            </a:r>
            <a:r>
              <a:rPr lang="en-US" sz="1100" dirty="0">
                <a:solidFill>
                  <a:srgbClr val="000000"/>
                </a:solidFill>
              </a:rPr>
              <a:t>13</a:t>
            </a:r>
            <a:r>
              <a:rPr lang="en-US" sz="1100" b="0" dirty="0">
                <a:solidFill>
                  <a:srgbClr val="000000"/>
                </a:solidFill>
              </a:rPr>
              <a:t>, 2226 (1976</a:t>
            </a:r>
            <a:r>
              <a:rPr lang="en-US" sz="1100" b="0" dirty="0" smtClean="0">
                <a:solidFill>
                  <a:srgbClr val="000000"/>
                </a:solidFill>
              </a:rPr>
              <a:t>); C</a:t>
            </a:r>
            <a:r>
              <a:rPr lang="en-US" sz="1100" b="0" dirty="0">
                <a:solidFill>
                  <a:srgbClr val="000000"/>
                </a:solidFill>
              </a:rPr>
              <a:t>. M. Caves, Phys. Rev. D</a:t>
            </a:r>
            <a:r>
              <a:rPr lang="en-US" sz="1100" dirty="0">
                <a:solidFill>
                  <a:srgbClr val="000000"/>
                </a:solidFill>
              </a:rPr>
              <a:t>26</a:t>
            </a:r>
            <a:r>
              <a:rPr lang="en-US" sz="1100" b="0" dirty="0">
                <a:solidFill>
                  <a:srgbClr val="000000"/>
                </a:solidFill>
              </a:rPr>
              <a:t>, 1817 (1982</a:t>
            </a:r>
            <a:r>
              <a:rPr lang="en-US" sz="1100" b="0" dirty="0" smtClean="0">
                <a:solidFill>
                  <a:srgbClr val="000000"/>
                </a:solidFill>
              </a:rPr>
              <a:t>); </a:t>
            </a:r>
            <a:r>
              <a:rPr lang="en-US" sz="1100" b="0" dirty="0" smtClean="0">
                <a:solidFill>
                  <a:srgbClr val="000000"/>
                </a:solidFill>
                <a:cs typeface="Times New Roman" charset="0"/>
              </a:rPr>
              <a:t>Wu</a:t>
            </a:r>
            <a:r>
              <a:rPr lang="en-US" sz="1100" b="0" dirty="0">
                <a:solidFill>
                  <a:srgbClr val="000000"/>
                </a:solidFill>
                <a:cs typeface="Times New Roman" charset="0"/>
              </a:rPr>
              <a:t>, Kimble, Hall, Wu, PRL (1986</a:t>
            </a:r>
            <a:r>
              <a:rPr lang="en-US" sz="1100" b="0" dirty="0" smtClean="0">
                <a:solidFill>
                  <a:srgbClr val="000000"/>
                </a:solidFill>
                <a:cs typeface="Times New Roman" charset="0"/>
              </a:rPr>
              <a:t>)</a:t>
            </a:r>
            <a:endParaRPr lang="en-US" sz="1100" b="0" dirty="0">
              <a:solidFill>
                <a:srgbClr val="000000"/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307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54" t="4475" r="38689" b="35071"/>
          <a:stretch/>
        </p:blipFill>
        <p:spPr>
          <a:xfrm>
            <a:off x="823273" y="1224714"/>
            <a:ext cx="7314476" cy="30748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Problem: Thermal Noise in Optical Coatings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862" y="4407786"/>
            <a:ext cx="8446572" cy="1850982"/>
          </a:xfrm>
        </p:spPr>
        <p:txBody>
          <a:bodyPr/>
          <a:lstStyle/>
          <a:p>
            <a:r>
              <a:rPr lang="en-US" sz="1800" dirty="0" smtClean="0">
                <a:solidFill>
                  <a:srgbClr val="000000"/>
                </a:solidFill>
              </a:rPr>
              <a:t>Simple picture: </a:t>
            </a:r>
            <a:r>
              <a:rPr lang="en-US" sz="1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</a:t>
            </a:r>
            <a:r>
              <a:rPr lang="en-US" sz="1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of energy </a:t>
            </a:r>
            <a:r>
              <a:rPr lang="en-US" sz="1800" dirty="0" smtClean="0">
                <a:solidFill>
                  <a:srgbClr val="000000"/>
                </a:solidFill>
              </a:rPr>
              <a:t>per mechanical mode, viscous damping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For coating dominated noise and structural damping: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2349500" y="1866900"/>
            <a:ext cx="199382" cy="1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" name="Group 6"/>
          <p:cNvGrpSpPr/>
          <p:nvPr/>
        </p:nvGrpSpPr>
        <p:grpSpPr>
          <a:xfrm>
            <a:off x="2544361" y="1425626"/>
            <a:ext cx="312168" cy="851535"/>
            <a:chOff x="1111454" y="3932370"/>
            <a:chExt cx="765967" cy="1433385"/>
          </a:xfrm>
        </p:grpSpPr>
        <p:sp>
          <p:nvSpPr>
            <p:cNvPr id="20" name="Rectangle 19"/>
            <p:cNvSpPr/>
            <p:nvPr/>
          </p:nvSpPr>
          <p:spPr bwMode="auto">
            <a:xfrm>
              <a:off x="1261926" y="3941620"/>
              <a:ext cx="465024" cy="142413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Arc 20"/>
            <p:cNvSpPr/>
            <p:nvPr/>
          </p:nvSpPr>
          <p:spPr bwMode="auto">
            <a:xfrm>
              <a:off x="1589841" y="3941619"/>
              <a:ext cx="287580" cy="1424135"/>
            </a:xfrm>
            <a:prstGeom prst="arc">
              <a:avLst>
                <a:gd name="adj1" fmla="val 16200000"/>
                <a:gd name="adj2" fmla="val 5381110"/>
              </a:avLst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2" name="Arc 21"/>
            <p:cNvSpPr/>
            <p:nvPr/>
          </p:nvSpPr>
          <p:spPr bwMode="auto">
            <a:xfrm flipH="1">
              <a:off x="1111454" y="3932370"/>
              <a:ext cx="287580" cy="1424135"/>
            </a:xfrm>
            <a:prstGeom prst="arc">
              <a:avLst>
                <a:gd name="adj1" fmla="val 16200000"/>
                <a:gd name="adj2" fmla="val 5381110"/>
              </a:avLst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44082" y="1434465"/>
            <a:ext cx="299318" cy="851535"/>
            <a:chOff x="2430391" y="3944471"/>
            <a:chExt cx="734437" cy="1433385"/>
          </a:xfrm>
        </p:grpSpPr>
        <p:sp>
          <p:nvSpPr>
            <p:cNvPr id="24" name="Rectangle 23"/>
            <p:cNvSpPr/>
            <p:nvPr/>
          </p:nvSpPr>
          <p:spPr bwMode="auto">
            <a:xfrm>
              <a:off x="2561945" y="3953722"/>
              <a:ext cx="465025" cy="1424134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Arc 25"/>
            <p:cNvSpPr/>
            <p:nvPr/>
          </p:nvSpPr>
          <p:spPr bwMode="auto">
            <a:xfrm flipH="1">
              <a:off x="2877248" y="3953720"/>
              <a:ext cx="287580" cy="1424135"/>
            </a:xfrm>
            <a:prstGeom prst="arc">
              <a:avLst>
                <a:gd name="adj1" fmla="val 16200000"/>
                <a:gd name="adj2" fmla="val 5381110"/>
              </a:avLst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Arc 26"/>
            <p:cNvSpPr/>
            <p:nvPr/>
          </p:nvSpPr>
          <p:spPr bwMode="auto">
            <a:xfrm>
              <a:off x="2430391" y="3944471"/>
              <a:ext cx="287580" cy="1424135"/>
            </a:xfrm>
            <a:prstGeom prst="arc">
              <a:avLst>
                <a:gd name="adj1" fmla="val 16200000"/>
                <a:gd name="adj2" fmla="val 5381110"/>
              </a:avLst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8" name="Rectangle 27"/>
          <p:cNvSpPr/>
          <p:nvPr/>
        </p:nvSpPr>
        <p:spPr bwMode="auto">
          <a:xfrm>
            <a:off x="3434921" y="1432382"/>
            <a:ext cx="189520" cy="846039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67893" y="2359100"/>
            <a:ext cx="1383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</a:t>
            </a: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)</a:t>
            </a:r>
            <a:r>
              <a:rPr lang="en-US" sz="24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04703" y="3737994"/>
            <a:ext cx="924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  <a:sym typeface="Symbol" panose="05050102010706020507" pitchFamily="18" charset="2"/>
              </a:rPr>
              <a:t> </a:t>
            </a:r>
            <a:r>
              <a:rPr lang="en-US" sz="2400" dirty="0" smtClean="0">
                <a:solidFill>
                  <a:srgbClr val="000000"/>
                </a:solidFill>
                <a:sym typeface="Symbol" panose="05050102010706020507" pitchFamily="18" charset="2"/>
              </a:rPr>
              <a:t>/</a:t>
            </a:r>
            <a:r>
              <a:rPr lang="en-US" sz="2400" i="1" dirty="0" smtClean="0">
                <a:solidFill>
                  <a:srgbClr val="000000"/>
                </a:solidFill>
                <a:sym typeface="Symbol" panose="05050102010706020507" pitchFamily="18" charset="2"/>
              </a:rPr>
              <a:t></a:t>
            </a:r>
            <a:r>
              <a:rPr lang="en-US" sz="24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0</a:t>
            </a:r>
            <a:endParaRPr lang="en-US" sz="2400" baseline="-25000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56183" y="3457562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</a:t>
            </a:r>
            <a:r>
              <a:rPr lang="en-US" i="1" dirty="0" smtClean="0"/>
              <a:t>Q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753081" y="256235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</a:t>
            </a:r>
            <a:r>
              <a:rPr lang="en-US" i="1" dirty="0" smtClean="0"/>
              <a:t>Q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 bwMode="auto">
          <a:xfrm flipH="1">
            <a:off x="2873352" y="1866900"/>
            <a:ext cx="206398" cy="457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Box 35"/>
          <p:cNvSpPr txBox="1"/>
          <p:nvPr/>
        </p:nvSpPr>
        <p:spPr>
          <a:xfrm>
            <a:off x="2120901" y="1598361"/>
            <a:ext cx="425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113292" y="3424085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 1/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Q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078299"/>
              </p:ext>
            </p:extLst>
          </p:nvPr>
        </p:nvGraphicFramePr>
        <p:xfrm>
          <a:off x="2310615" y="5487719"/>
          <a:ext cx="30607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45" name="Equation" r:id="rId5" imgW="3060360" imgH="596880" progId="Equation.DSMT4">
                  <p:embed/>
                </p:oleObj>
              </mc:Choice>
              <mc:Fallback>
                <p:oleObj name="Equation" r:id="rId5" imgW="306036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10615" y="5487719"/>
                        <a:ext cx="3060700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2770696" y="6051497"/>
            <a:ext cx="1031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>
                <a:solidFill>
                  <a:srgbClr val="FF0000"/>
                </a:solidFill>
              </a:rPr>
              <a:t>beam radius</a:t>
            </a:r>
            <a:endParaRPr lang="en-US" sz="1200" b="0" dirty="0">
              <a:solidFill>
                <a:srgbClr val="FF0000"/>
              </a:solidFill>
            </a:endParaRPr>
          </a:p>
        </p:txBody>
      </p:sp>
      <p:sp>
        <p:nvSpPr>
          <p:cNvPr id="40" name="Freeform 39"/>
          <p:cNvSpPr/>
          <p:nvPr/>
        </p:nvSpPr>
        <p:spPr bwMode="auto">
          <a:xfrm>
            <a:off x="3721641" y="6026451"/>
            <a:ext cx="330305" cy="179926"/>
          </a:xfrm>
          <a:custGeom>
            <a:avLst/>
            <a:gdLst>
              <a:gd name="connsiteX0" fmla="*/ 437881 w 437881"/>
              <a:gd name="connsiteY0" fmla="*/ 6440 h 341290"/>
              <a:gd name="connsiteX1" fmla="*/ 231819 w 437881"/>
              <a:gd name="connsiteY1" fmla="*/ 0 h 341290"/>
              <a:gd name="connsiteX2" fmla="*/ 0 w 437881"/>
              <a:gd name="connsiteY2" fmla="*/ 341290 h 341290"/>
              <a:gd name="connsiteX0" fmla="*/ 330305 w 330305"/>
              <a:gd name="connsiteY0" fmla="*/ 6440 h 179926"/>
              <a:gd name="connsiteX1" fmla="*/ 124243 w 330305"/>
              <a:gd name="connsiteY1" fmla="*/ 0 h 179926"/>
              <a:gd name="connsiteX2" fmla="*/ 0 w 330305"/>
              <a:gd name="connsiteY2" fmla="*/ 179926 h 179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0305" h="179926">
                <a:moveTo>
                  <a:pt x="330305" y="6440"/>
                </a:moveTo>
                <a:lnTo>
                  <a:pt x="124243" y="0"/>
                </a:lnTo>
                <a:lnTo>
                  <a:pt x="0" y="179926"/>
                </a:ln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" name="Freeform 40"/>
          <p:cNvSpPr/>
          <p:nvPr/>
        </p:nvSpPr>
        <p:spPr bwMode="auto">
          <a:xfrm>
            <a:off x="3910279" y="5350310"/>
            <a:ext cx="276895" cy="173865"/>
          </a:xfrm>
          <a:custGeom>
            <a:avLst/>
            <a:gdLst>
              <a:gd name="connsiteX0" fmla="*/ 83712 w 276895"/>
              <a:gd name="connsiteY0" fmla="*/ 173865 h 173865"/>
              <a:gd name="connsiteX1" fmla="*/ 276895 w 276895"/>
              <a:gd name="connsiteY1" fmla="*/ 154547 h 173865"/>
              <a:gd name="connsiteX2" fmla="*/ 0 w 276895"/>
              <a:gd name="connsiteY2" fmla="*/ 0 h 17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895" h="173865">
                <a:moveTo>
                  <a:pt x="83712" y="173865"/>
                </a:moveTo>
                <a:lnTo>
                  <a:pt x="276895" y="154547"/>
                </a:ln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631272" y="5167910"/>
            <a:ext cx="1365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>
                <a:solidFill>
                  <a:srgbClr val="FF0000"/>
                </a:solidFill>
              </a:rPr>
              <a:t>coating thickness</a:t>
            </a:r>
            <a:endParaRPr lang="en-US" sz="1200" b="0" dirty="0">
              <a:solidFill>
                <a:srgbClr val="FF0000"/>
              </a:solidFill>
            </a:endParaRPr>
          </a:p>
        </p:txBody>
      </p:sp>
      <p:sp>
        <p:nvSpPr>
          <p:cNvPr id="43" name="Freeform 42"/>
          <p:cNvSpPr/>
          <p:nvPr/>
        </p:nvSpPr>
        <p:spPr bwMode="auto">
          <a:xfrm>
            <a:off x="4283229" y="5392825"/>
            <a:ext cx="323959" cy="266041"/>
          </a:xfrm>
          <a:custGeom>
            <a:avLst/>
            <a:gdLst>
              <a:gd name="connsiteX0" fmla="*/ 0 w 386367"/>
              <a:gd name="connsiteY0" fmla="*/ 502276 h 502276"/>
              <a:gd name="connsiteX1" fmla="*/ 154547 w 386367"/>
              <a:gd name="connsiteY1" fmla="*/ 502276 h 502276"/>
              <a:gd name="connsiteX2" fmla="*/ 386367 w 386367"/>
              <a:gd name="connsiteY2" fmla="*/ 0 h 50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6367" h="502276">
                <a:moveTo>
                  <a:pt x="0" y="502276"/>
                </a:moveTo>
                <a:lnTo>
                  <a:pt x="154547" y="502276"/>
                </a:lnTo>
                <a:lnTo>
                  <a:pt x="386367" y="0"/>
                </a:ln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353644" y="5148391"/>
            <a:ext cx="1479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>
                <a:solidFill>
                  <a:srgbClr val="FF0000"/>
                </a:solidFill>
              </a:rPr>
              <a:t>coating elastic loss</a:t>
            </a:r>
            <a:endParaRPr lang="en-US" sz="1200" b="0" dirty="0">
              <a:solidFill>
                <a:srgbClr val="FF0000"/>
              </a:solidFill>
            </a:endParaRPr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3455143"/>
              </p:ext>
            </p:extLst>
          </p:nvPr>
        </p:nvGraphicFramePr>
        <p:xfrm>
          <a:off x="6420663" y="5169462"/>
          <a:ext cx="2155961" cy="791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46" name="Equation" r:id="rId7" imgW="1765080" imgH="647640" progId="Equation.3">
                  <p:embed/>
                </p:oleObj>
              </mc:Choice>
              <mc:Fallback>
                <p:oleObj name="Equation" r:id="rId7" imgW="1765080" imgH="647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20663" y="5169462"/>
                        <a:ext cx="2155961" cy="791036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1535484" y="2841130"/>
            <a:ext cx="1520994" cy="461665"/>
            <a:chOff x="1715875" y="2574135"/>
            <a:chExt cx="1520994" cy="461665"/>
          </a:xfrm>
        </p:grpSpPr>
        <p:cxnSp>
          <p:nvCxnSpPr>
            <p:cNvPr id="48" name="Straight Connector 47"/>
            <p:cNvCxnSpPr/>
            <p:nvPr/>
          </p:nvCxnSpPr>
          <p:spPr bwMode="auto">
            <a:xfrm>
              <a:off x="1715875" y="2609922"/>
              <a:ext cx="0" cy="39009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Straight Connector 48"/>
            <p:cNvCxnSpPr/>
            <p:nvPr/>
          </p:nvCxnSpPr>
          <p:spPr bwMode="auto">
            <a:xfrm>
              <a:off x="3236869" y="2594331"/>
              <a:ext cx="0" cy="39009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Straight Arrow Connector 51"/>
            <p:cNvCxnSpPr/>
            <p:nvPr/>
          </p:nvCxnSpPr>
          <p:spPr bwMode="auto">
            <a:xfrm flipV="1">
              <a:off x="1715875" y="2826774"/>
              <a:ext cx="1520994" cy="238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" name="TextBox 49"/>
            <p:cNvSpPr txBox="1"/>
            <p:nvPr/>
          </p:nvSpPr>
          <p:spPr>
            <a:xfrm>
              <a:off x="2184465" y="2574135"/>
              <a:ext cx="583814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signal</a:t>
              </a:r>
            </a:p>
            <a:p>
              <a:r>
                <a:rPr lang="en-US" sz="1200" dirty="0" smtClean="0"/>
                <a:t>band</a:t>
              </a:r>
              <a:endParaRPr lang="en-US" sz="1200" dirty="0"/>
            </a:p>
          </p:txBody>
        </p:sp>
      </p:grpSp>
      <p:sp>
        <p:nvSpPr>
          <p:cNvPr id="57" name="Arc 56"/>
          <p:cNvSpPr/>
          <p:nvPr/>
        </p:nvSpPr>
        <p:spPr bwMode="auto">
          <a:xfrm>
            <a:off x="2661347" y="1247108"/>
            <a:ext cx="1538146" cy="282705"/>
          </a:xfrm>
          <a:prstGeom prst="arc">
            <a:avLst>
              <a:gd name="adj1" fmla="val 10778725"/>
              <a:gd name="adj2" fmla="val 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325165" y="1143388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ym typeface="Symbol" panose="05050102010706020507" pitchFamily="18" charset="2"/>
              </a:rPr>
              <a:t></a:t>
            </a:r>
            <a:r>
              <a:rPr lang="en-US" baseline="-25000" dirty="0" smtClean="0">
                <a:sym typeface="Symbol" panose="05050102010706020507" pitchFamily="18" charset="2"/>
              </a:rPr>
              <a:t>0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7386479" y="1598550"/>
            <a:ext cx="1681321" cy="461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chemeClr val="tx2"/>
                </a:solidFill>
                <a:latin typeface="Arial"/>
                <a:cs typeface="Arial"/>
              </a:rPr>
              <a:t>Y. Levin  </a:t>
            </a:r>
            <a:r>
              <a:rPr lang="en-US" sz="1200" i="1" dirty="0">
                <a:solidFill>
                  <a:schemeClr val="tx2"/>
                </a:solidFill>
                <a:latin typeface="Arial"/>
                <a:cs typeface="Arial"/>
              </a:rPr>
              <a:t>Phys. Rev. </a:t>
            </a:r>
            <a:endParaRPr lang="en-US" sz="1200" i="1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en-US" sz="1200" i="1" dirty="0" smtClean="0">
                <a:solidFill>
                  <a:schemeClr val="tx2"/>
                </a:solidFill>
                <a:latin typeface="Arial"/>
                <a:cs typeface="Arial"/>
              </a:rPr>
              <a:t>D</a:t>
            </a:r>
            <a:r>
              <a:rPr lang="en-US" sz="1200" dirty="0" smtClean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1200" b="0" dirty="0">
                <a:solidFill>
                  <a:schemeClr val="tx2"/>
                </a:solidFill>
                <a:latin typeface="Arial"/>
                <a:cs typeface="Arial"/>
              </a:rPr>
              <a:t>57 659 (1998)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5549307"/>
            <a:ext cx="186098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00000"/>
                </a:solidFill>
              </a:rPr>
              <a:t>Slide Credit:</a:t>
            </a:r>
          </a:p>
          <a:p>
            <a:r>
              <a:rPr lang="en-US" b="0" dirty="0" smtClean="0">
                <a:solidFill>
                  <a:srgbClr val="000000"/>
                </a:solidFill>
              </a:rPr>
              <a:t>Marty </a:t>
            </a:r>
            <a:r>
              <a:rPr lang="en-US" b="0" dirty="0" err="1" smtClean="0">
                <a:solidFill>
                  <a:srgbClr val="000000"/>
                </a:solidFill>
              </a:rPr>
              <a:t>Fejer</a:t>
            </a:r>
            <a:r>
              <a:rPr lang="en-US" b="0" dirty="0" smtClean="0">
                <a:solidFill>
                  <a:srgbClr val="000000"/>
                </a:solidFill>
              </a:rPr>
              <a:t>, Stanford</a:t>
            </a: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428770" y="6063963"/>
            <a:ext cx="371523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000000"/>
                </a:solidFill>
              </a:rPr>
              <a:t>Compare: Bulk Silica </a:t>
            </a:r>
            <a:r>
              <a:rPr lang="en-US" sz="2400" b="0" i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f </a:t>
            </a:r>
            <a:r>
              <a:rPr lang="en-US" sz="1800" b="0" i="1" dirty="0" smtClean="0">
                <a:solidFill>
                  <a:srgbClr val="000000"/>
                </a:solidFill>
                <a:latin typeface="Arial"/>
                <a:cs typeface="Arial"/>
              </a:rPr>
              <a:t>~</a:t>
            </a:r>
            <a:r>
              <a:rPr lang="en-US" sz="1800" b="0" dirty="0" smtClean="0">
                <a:solidFill>
                  <a:srgbClr val="000000"/>
                </a:solidFill>
                <a:latin typeface="Arial"/>
                <a:cs typeface="Arial"/>
              </a:rPr>
              <a:t> 10</a:t>
            </a:r>
            <a:r>
              <a:rPr lang="en-US" sz="2000" b="0" baseline="30000" dirty="0" smtClean="0">
                <a:solidFill>
                  <a:srgbClr val="000000"/>
                </a:solidFill>
                <a:latin typeface="Arial"/>
                <a:cs typeface="Arial"/>
              </a:rPr>
              <a:t>-6</a:t>
            </a:r>
            <a:r>
              <a:rPr lang="en-US" sz="2000" b="0" dirty="0" smtClean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US" sz="1800" b="0" dirty="0">
                <a:solidFill>
                  <a:srgbClr val="000000"/>
                </a:solidFill>
                <a:latin typeface="Arial"/>
                <a:cs typeface="Arial"/>
              </a:rPr>
              <a:t>10</a:t>
            </a:r>
            <a:r>
              <a:rPr lang="en-US" sz="2000" b="0" baseline="30000" dirty="0" smtClean="0">
                <a:solidFill>
                  <a:srgbClr val="000000"/>
                </a:solidFill>
                <a:latin typeface="Arial"/>
                <a:cs typeface="Arial"/>
              </a:rPr>
              <a:t>-8</a:t>
            </a:r>
            <a:r>
              <a:rPr lang="en-US" sz="1800" b="0" dirty="0" smtClean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7069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Producing Gravitational Waves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CE687C-79DA-224C-A1BB-1906734BC38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647003" y="2247120"/>
            <a:ext cx="2740728" cy="2740727"/>
            <a:chOff x="1815466" y="2260078"/>
            <a:chExt cx="2740728" cy="2740727"/>
          </a:xfrm>
        </p:grpSpPr>
        <p:pic>
          <p:nvPicPr>
            <p:cNvPr id="15" name="Picture 6" descr="gw"/>
            <p:cNvPicPr>
              <a:picLocks noChangeAspect="1" noChangeArrowheads="1" noCrop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5466" y="2260078"/>
              <a:ext cx="2740728" cy="2740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1972010" y="4286822"/>
              <a:ext cx="502863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 i="1" dirty="0" smtClean="0">
                  <a:solidFill>
                    <a:schemeClr val="tx2"/>
                  </a:solidFill>
                </a:rPr>
                <a:t>h</a:t>
              </a:r>
              <a:r>
                <a:rPr lang="en-US" sz="2400" b="0" baseline="-25000" dirty="0" smtClean="0">
                  <a:solidFill>
                    <a:schemeClr val="tx2"/>
                  </a:solidFill>
                </a:rPr>
                <a:t>+</a:t>
              </a:r>
              <a:endParaRPr lang="en-US" sz="2400" b="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64102" y="1367613"/>
            <a:ext cx="3930598" cy="547430"/>
            <a:chOff x="4854975" y="4297363"/>
            <a:chExt cx="3930598" cy="547430"/>
          </a:xfrm>
        </p:grpSpPr>
        <p:sp>
          <p:nvSpPr>
            <p:cNvPr id="17" name="Rectangle 10"/>
            <p:cNvSpPr>
              <a:spLocks noChangeArrowheads="1"/>
            </p:cNvSpPr>
            <p:nvPr/>
          </p:nvSpPr>
          <p:spPr bwMode="auto">
            <a:xfrm>
              <a:off x="4873625" y="4297363"/>
              <a:ext cx="3903207" cy="523220"/>
            </a:xfrm>
            <a:prstGeom prst="rect">
              <a:avLst/>
            </a:prstGeom>
            <a:noFill/>
            <a:ln w="57150" cmpd="sng">
              <a:noFill/>
              <a:miter lim="800000"/>
              <a:headEnd type="none" w="sm" len="sm"/>
              <a:tailEnd type="none" w="sm" len="sm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Helvetica" charset="0"/>
                </a:rPr>
                <a:t>Physically, </a:t>
              </a:r>
              <a:r>
                <a:rPr lang="en-US" sz="2000" i="1" dirty="0" smtClean="0">
                  <a:solidFill>
                    <a:srgbClr val="FF0000"/>
                  </a:solidFill>
                  <a:latin typeface="Helvetica" charset="0"/>
                </a:rPr>
                <a:t>h </a:t>
              </a:r>
              <a:r>
                <a:rPr lang="en-US" sz="2000" dirty="0">
                  <a:solidFill>
                    <a:srgbClr val="FF0000"/>
                  </a:solidFill>
                  <a:latin typeface="Helvetica" charset="0"/>
                </a:rPr>
                <a:t>is a </a:t>
              </a:r>
              <a:r>
                <a:rPr lang="en-US" sz="2000" i="1" dirty="0">
                  <a:solidFill>
                    <a:srgbClr val="FF0000"/>
                  </a:solidFill>
                  <a:latin typeface="Helvetica" charset="0"/>
                </a:rPr>
                <a:t>strain</a:t>
              </a:r>
              <a:r>
                <a:rPr lang="en-US" sz="2000" dirty="0">
                  <a:solidFill>
                    <a:srgbClr val="FF0000"/>
                  </a:solidFill>
                  <a:latin typeface="Helvetica" charset="0"/>
                </a:rPr>
                <a:t>: </a:t>
              </a:r>
              <a:r>
                <a:rPr lang="en-US" sz="2800" dirty="0">
                  <a:solidFill>
                    <a:srgbClr val="FF0000"/>
                  </a:solidFill>
                  <a:latin typeface="Symbol" charset="0"/>
                </a:rPr>
                <a:t>D</a:t>
              </a:r>
              <a:r>
                <a:rPr lang="en-US" sz="2800" dirty="0">
                  <a:solidFill>
                    <a:srgbClr val="FF0000"/>
                  </a:solidFill>
                  <a:latin typeface="Helvetica" charset="0"/>
                </a:rPr>
                <a:t>L/L</a:t>
              </a: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4854975" y="4321031"/>
              <a:ext cx="3930598" cy="523762"/>
            </a:xfrm>
            <a:prstGeom prst="rect">
              <a:avLst/>
            </a:prstGeom>
            <a:noFill/>
            <a:ln w="5715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906919" y="2246186"/>
            <a:ext cx="2734327" cy="2776032"/>
            <a:chOff x="3001919" y="2220786"/>
            <a:chExt cx="2734327" cy="2776032"/>
          </a:xfrm>
        </p:grpSpPr>
        <p:pic>
          <p:nvPicPr>
            <p:cNvPr id="20" name="Picture 7" descr="GWx"/>
            <p:cNvPicPr>
              <a:picLocks noChangeAspect="1" noChangeArrowheads="1" noCrop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1919" y="2220786"/>
              <a:ext cx="2734327" cy="2734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Box 9"/>
            <p:cNvSpPr txBox="1">
              <a:spLocks noChangeArrowheads="1"/>
            </p:cNvSpPr>
            <p:nvPr/>
          </p:nvSpPr>
          <p:spPr bwMode="auto">
            <a:xfrm>
              <a:off x="4012075" y="4535153"/>
              <a:ext cx="485631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 i="1" dirty="0" err="1" smtClean="0">
                  <a:solidFill>
                    <a:schemeClr val="tx2"/>
                  </a:solidFill>
                </a:rPr>
                <a:t>h</a:t>
              </a:r>
              <a:r>
                <a:rPr lang="en-US" sz="2400" b="0" baseline="-25000" dirty="0" err="1">
                  <a:solidFill>
                    <a:schemeClr val="tx2"/>
                  </a:solidFill>
                </a:rPr>
                <a:t>x</a:t>
              </a:r>
              <a:endParaRPr lang="en-US" sz="2400" b="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626804" y="3102921"/>
            <a:ext cx="2581993" cy="1088376"/>
            <a:chOff x="820898" y="4134109"/>
            <a:chExt cx="2581993" cy="1088376"/>
          </a:xfrm>
        </p:grpSpPr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0876215"/>
                </p:ext>
              </p:extLst>
            </p:nvPr>
          </p:nvGraphicFramePr>
          <p:xfrm>
            <a:off x="1043892" y="4134109"/>
            <a:ext cx="2262188" cy="1062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0742" name="Equation" r:id="rId5" imgW="838200" imgH="393700" progId="Equation.3">
                    <p:embed/>
                  </p:oleObj>
                </mc:Choice>
                <mc:Fallback>
                  <p:oleObj name="Equation" r:id="rId5" imgW="838200" imgH="393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043892" y="4134109"/>
                          <a:ext cx="2262188" cy="10620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Rectangle 25"/>
            <p:cNvSpPr/>
            <p:nvPr/>
          </p:nvSpPr>
          <p:spPr bwMode="auto">
            <a:xfrm>
              <a:off x="820898" y="4162206"/>
              <a:ext cx="2581993" cy="1060279"/>
            </a:xfrm>
            <a:prstGeom prst="rect">
              <a:avLst/>
            </a:prstGeom>
            <a:noFill/>
            <a:ln w="5715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049043" y="2389134"/>
            <a:ext cx="2462277" cy="2360511"/>
            <a:chOff x="4805223" y="1911726"/>
            <a:chExt cx="2868432" cy="2540244"/>
          </a:xfrm>
        </p:grpSpPr>
        <p:sp>
          <p:nvSpPr>
            <p:cNvPr id="28" name="Oval 7"/>
            <p:cNvSpPr>
              <a:spLocks noChangeArrowheads="1"/>
            </p:cNvSpPr>
            <p:nvPr/>
          </p:nvSpPr>
          <p:spPr bwMode="auto">
            <a:xfrm>
              <a:off x="4805223" y="2858585"/>
              <a:ext cx="1021274" cy="1017248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lumMod val="75000"/>
                  <a:alpha val="89000"/>
                </a:schemeClr>
              </a:outerShdw>
            </a:effectLst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AutoShape 8"/>
            <p:cNvSpPr>
              <a:spLocks noChangeArrowheads="1"/>
            </p:cNvSpPr>
            <p:nvPr/>
          </p:nvSpPr>
          <p:spPr bwMode="auto">
            <a:xfrm>
              <a:off x="5392252" y="2277300"/>
              <a:ext cx="565177" cy="681951"/>
            </a:xfrm>
            <a:prstGeom prst="curvedRightArrow">
              <a:avLst>
                <a:gd name="adj1" fmla="val 33117"/>
                <a:gd name="adj2" fmla="val 66234"/>
                <a:gd name="adj3" fmla="val 33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Line 15"/>
            <p:cNvSpPr>
              <a:spLocks noChangeShapeType="1"/>
            </p:cNvSpPr>
            <p:nvPr/>
          </p:nvSpPr>
          <p:spPr bwMode="auto">
            <a:xfrm flipV="1">
              <a:off x="6180015" y="1911726"/>
              <a:ext cx="1400" cy="2540244"/>
            </a:xfrm>
            <a:prstGeom prst="line">
              <a:avLst/>
            </a:prstGeom>
            <a:noFill/>
            <a:ln w="76200" cmpd="sng">
              <a:solidFill>
                <a:schemeClr val="tx2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n w="76200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82305" y="2003387"/>
              <a:ext cx="8913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 err="1">
                  <a:solidFill>
                    <a:schemeClr val="tx2"/>
                  </a:solidFill>
                  <a:latin typeface="Symbol" charset="2"/>
                  <a:cs typeface="Symbol" charset="2"/>
                </a:rPr>
                <a:t>w</a:t>
              </a:r>
              <a:r>
                <a:rPr lang="en-US" sz="2800" i="1" baseline="-25000" dirty="0" err="1" smtClean="0">
                  <a:solidFill>
                    <a:schemeClr val="tx2"/>
                  </a:solidFill>
                </a:rPr>
                <a:t>orb</a:t>
              </a:r>
              <a:endParaRPr lang="en-US" sz="2800" i="1" dirty="0">
                <a:solidFill>
                  <a:schemeClr val="tx2"/>
                </a:solidFill>
              </a:endParaRPr>
            </a:p>
          </p:txBody>
        </p:sp>
        <p:sp>
          <p:nvSpPr>
            <p:cNvPr id="32" name="Oval 7"/>
            <p:cNvSpPr>
              <a:spLocks noChangeArrowheads="1"/>
            </p:cNvSpPr>
            <p:nvPr/>
          </p:nvSpPr>
          <p:spPr bwMode="auto">
            <a:xfrm>
              <a:off x="6489533" y="2880046"/>
              <a:ext cx="1021274" cy="1017248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lumMod val="75000"/>
                  <a:alpha val="89000"/>
                </a:schemeClr>
              </a:outerShdw>
            </a:effectLst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AutoShape 8"/>
            <p:cNvSpPr>
              <a:spLocks noChangeArrowheads="1"/>
            </p:cNvSpPr>
            <p:nvPr/>
          </p:nvSpPr>
          <p:spPr bwMode="auto">
            <a:xfrm rot="10800000">
              <a:off x="6304060" y="2207101"/>
              <a:ext cx="565177" cy="681951"/>
            </a:xfrm>
            <a:prstGeom prst="curvedRightArrow">
              <a:avLst>
                <a:gd name="adj1" fmla="val 33117"/>
                <a:gd name="adj2" fmla="val 66234"/>
                <a:gd name="adj3" fmla="val 33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34" name="Straight Connector 33"/>
            <p:cNvCxnSpPr/>
            <p:nvPr/>
          </p:nvCxnSpPr>
          <p:spPr bwMode="auto">
            <a:xfrm>
              <a:off x="6219295" y="3391355"/>
              <a:ext cx="811781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ysDash"/>
              <a:round/>
              <a:headEnd type="arrow" w="sm" len="sm"/>
              <a:tailEnd type="arrow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5" name="TextBox 34"/>
            <p:cNvSpPr txBox="1"/>
            <p:nvPr/>
          </p:nvSpPr>
          <p:spPr>
            <a:xfrm>
              <a:off x="6397881" y="3386626"/>
              <a:ext cx="4830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solidFill>
                    <a:schemeClr val="tx2"/>
                  </a:solidFill>
                  <a:latin typeface="Arial"/>
                  <a:cs typeface="Arial"/>
                </a:rPr>
                <a:t>R</a:t>
              </a:r>
              <a:endParaRPr lang="en-US" sz="2400" i="1" dirty="0">
                <a:solidFill>
                  <a:schemeClr val="tx2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227862" y="3159299"/>
              <a:ext cx="5172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solidFill>
                    <a:schemeClr val="tx2"/>
                  </a:solidFill>
                  <a:latin typeface="Arial"/>
                  <a:cs typeface="Arial"/>
                </a:rPr>
                <a:t>M</a:t>
              </a:r>
              <a:endParaRPr lang="en-US" sz="2400" i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68300" y="5126038"/>
            <a:ext cx="8394718" cy="1160462"/>
            <a:chOff x="368300" y="5126038"/>
            <a:chExt cx="9571541" cy="1331912"/>
          </a:xfrm>
        </p:grpSpPr>
        <p:graphicFrame>
          <p:nvGraphicFramePr>
            <p:cNvPr id="38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97523055"/>
                </p:ext>
              </p:extLst>
            </p:nvPr>
          </p:nvGraphicFramePr>
          <p:xfrm>
            <a:off x="5182106" y="5126038"/>
            <a:ext cx="4757735" cy="1331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0743" name="Equation" r:id="rId7" imgW="2019300" imgH="444500" progId="Equation.3">
                    <p:embed/>
                  </p:oleObj>
                </mc:Choice>
                <mc:Fallback>
                  <p:oleObj name="Equation" r:id="rId7" imgW="2019300" imgH="444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82106" y="5126038"/>
                          <a:ext cx="4757735" cy="133191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38100" cmpd="sng">
                          <a:solidFill>
                            <a:schemeClr val="tx1"/>
                          </a:solidFill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TextBox 36"/>
            <p:cNvSpPr txBox="1"/>
            <p:nvPr/>
          </p:nvSpPr>
          <p:spPr>
            <a:xfrm>
              <a:off x="368300" y="5257799"/>
              <a:ext cx="444500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dirty="0" smtClean="0">
                  <a:effectLst>
                    <a:outerShdw blurRad="50800" dist="38100" dir="2700000" algn="tl" rotWithShape="0">
                      <a:srgbClr val="000000">
                        <a:alpha val="30000"/>
                      </a:srgbClr>
                    </a:outerShdw>
                  </a:effectLst>
                </a:rPr>
                <a:t>Mass: Stellar Mass Black Holes</a:t>
              </a:r>
            </a:p>
            <a:p>
              <a:pPr>
                <a:defRPr/>
              </a:pPr>
              <a:r>
                <a:rPr lang="en-US" sz="1600" dirty="0" smtClean="0">
                  <a:effectLst>
                    <a:outerShdw blurRad="50800" dist="38100" dir="2700000" algn="tl" rotWithShape="0">
                      <a:srgbClr val="000000">
                        <a:alpha val="30000"/>
                      </a:srgbClr>
                    </a:outerShdw>
                  </a:effectLst>
                </a:rPr>
                <a:t>Distance: 200 - 600 </a:t>
              </a:r>
              <a:r>
                <a:rPr lang="en-US" sz="1600" dirty="0" err="1" smtClean="0">
                  <a:effectLst>
                    <a:outerShdw blurRad="50800" dist="38100" dir="2700000" algn="tl" rotWithShape="0">
                      <a:srgbClr val="000000">
                        <a:alpha val="30000"/>
                      </a:srgbClr>
                    </a:outerShdw>
                  </a:effectLst>
                </a:rPr>
                <a:t>Mpc</a:t>
              </a:r>
              <a:r>
                <a:rPr lang="en-US" sz="1600" dirty="0" smtClean="0">
                  <a:effectLst>
                    <a:outerShdw blurRad="50800" dist="38100" dir="27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</a:p>
            <a:p>
              <a:pPr>
                <a:defRPr/>
              </a:pPr>
              <a:r>
                <a:rPr lang="en-US" sz="1600" dirty="0" smtClean="0">
                  <a:effectLst>
                    <a:outerShdw blurRad="50800" dist="38100" dir="2700000" algn="tl" rotWithShape="0">
                      <a:srgbClr val="000000">
                        <a:alpha val="30000"/>
                      </a:srgbClr>
                    </a:outerShdw>
                  </a:effectLst>
                </a:rPr>
                <a:t>Orbital Frequency: 100-500 Hz</a:t>
              </a:r>
            </a:p>
            <a:p>
              <a:pPr>
                <a:defRPr/>
              </a:pPr>
              <a:r>
                <a:rPr lang="en-US" sz="1600" dirty="0" smtClean="0">
                  <a:effectLst>
                    <a:outerShdw blurRad="50800" dist="38100" dir="2700000" algn="tl" rotWithShape="0">
                      <a:srgbClr val="000000">
                        <a:alpha val="30000"/>
                      </a:srgbClr>
                    </a:outerShdw>
                  </a:effectLst>
                </a:rPr>
                <a:t>Separation: 3 Schwarzschild radii </a:t>
              </a:r>
              <a:endParaRPr lang="en-US" sz="1600" dirty="0">
                <a:effectLst>
                  <a:outerShdw blurRad="50800" dist="38100" dir="27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>
              <a:off x="3721931" y="5740400"/>
              <a:ext cx="1320800" cy="127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arrow"/>
            </a:ln>
            <a:effectLst>
              <a:outerShdw blurRad="63500" dist="38099" dir="2700000" sx="113000" sy="113000" algn="ctr" rotWithShape="0">
                <a:schemeClr val="bg2">
                  <a:alpha val="74000"/>
                </a:schemeClr>
              </a:outerShdw>
            </a:effectLst>
            <a:extLst/>
          </p:spPr>
        </p:cxnSp>
      </p:grpSp>
    </p:spTree>
    <p:extLst>
      <p:ext uri="{BB962C8B-B14F-4D97-AF65-F5344CB8AC3E}">
        <p14:creationId xmlns:p14="http://schemas.microsoft.com/office/powerpoint/2010/main" val="2644189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Routes to Improved Coatings with Low Thermal Noise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319" y="1101252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Goal: </a:t>
            </a:r>
            <a:r>
              <a:rPr lang="en-US" b="1" i="1" dirty="0" smtClean="0">
                <a:solidFill>
                  <a:srgbClr val="000000"/>
                </a:solidFill>
              </a:rPr>
              <a:t>2X – 4X reduction in coating thermal noise </a:t>
            </a:r>
            <a:endParaRPr lang="en-US" b="1" i="1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93803" y="1651577"/>
            <a:ext cx="4589137" cy="2339790"/>
          </a:xfrm>
          <a:prstGeom prst="rect">
            <a:avLst/>
          </a:prstGeom>
        </p:spPr>
        <p:txBody>
          <a:bodyPr vert="horz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charset="0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Monotype Sorts" charset="0"/>
              <a:buChar char="l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lvl="1" indent="-342900">
              <a:buSzPct val="75000"/>
              <a:buFont typeface="Monotype Sorts" charset="0"/>
              <a:buChar char="l"/>
            </a:pPr>
            <a:r>
              <a:rPr lang="en-US" dirty="0" smtClean="0">
                <a:solidFill>
                  <a:srgbClr val="000000"/>
                </a:solidFill>
              </a:rPr>
              <a:t>Path#1: </a:t>
            </a:r>
            <a:r>
              <a:rPr lang="en-US" dirty="0" err="1" smtClean="0">
                <a:solidFill>
                  <a:srgbClr val="000000"/>
                </a:solidFill>
              </a:rPr>
              <a:t>Ultrastable</a:t>
            </a:r>
            <a:r>
              <a:rPr lang="en-US" dirty="0" smtClean="0">
                <a:solidFill>
                  <a:srgbClr val="000000"/>
                </a:solidFill>
              </a:rPr>
              <a:t> Glasses</a:t>
            </a:r>
            <a:endParaRPr lang="en-US" sz="1200" dirty="0" smtClean="0"/>
          </a:p>
          <a:p>
            <a:pPr lvl="1"/>
            <a:r>
              <a:rPr lang="en-US" sz="1200" b="0" dirty="0" smtClean="0">
                <a:solidFill>
                  <a:srgbClr val="000000"/>
                </a:solidFill>
              </a:rPr>
              <a:t>Glasses </a:t>
            </a:r>
            <a:r>
              <a:rPr lang="en-US" sz="1200" b="0" dirty="0">
                <a:solidFill>
                  <a:srgbClr val="000000"/>
                </a:solidFill>
              </a:rPr>
              <a:t>prepared by physical </a:t>
            </a:r>
            <a:r>
              <a:rPr lang="en-US" sz="1200" b="0" dirty="0" smtClean="0">
                <a:solidFill>
                  <a:srgbClr val="000000"/>
                </a:solidFill>
              </a:rPr>
              <a:t>vapor </a:t>
            </a:r>
            <a:r>
              <a:rPr lang="en-US" sz="1200" b="0" dirty="0">
                <a:solidFill>
                  <a:srgbClr val="000000"/>
                </a:solidFill>
              </a:rPr>
              <a:t>deposition </a:t>
            </a:r>
            <a:r>
              <a:rPr lang="en-US" sz="1200" b="0" dirty="0" smtClean="0">
                <a:solidFill>
                  <a:srgbClr val="000000"/>
                </a:solidFill>
              </a:rPr>
              <a:t>show </a:t>
            </a:r>
            <a:r>
              <a:rPr lang="en-US" sz="1200" b="0" dirty="0">
                <a:solidFill>
                  <a:srgbClr val="000000"/>
                </a:solidFill>
              </a:rPr>
              <a:t>extraordinary </a:t>
            </a:r>
            <a:r>
              <a:rPr lang="en-US" sz="1200" b="0" dirty="0" smtClean="0">
                <a:solidFill>
                  <a:srgbClr val="000000"/>
                </a:solidFill>
              </a:rPr>
              <a:t>stability</a:t>
            </a:r>
          </a:p>
          <a:p>
            <a:pPr lvl="2"/>
            <a:r>
              <a:rPr lang="en-US" sz="1200" b="0" dirty="0" smtClean="0">
                <a:solidFill>
                  <a:srgbClr val="000000"/>
                </a:solidFill>
              </a:rPr>
              <a:t>slower </a:t>
            </a:r>
            <a:r>
              <a:rPr lang="en-US" sz="1200" b="0" dirty="0">
                <a:solidFill>
                  <a:srgbClr val="000000"/>
                </a:solidFill>
              </a:rPr>
              <a:t>cooling liquid </a:t>
            </a:r>
            <a:r>
              <a:rPr lang="en-US" sz="1200" b="0" dirty="0" smtClean="0">
                <a:solidFill>
                  <a:srgbClr val="000000"/>
                </a:solidFill>
              </a:rPr>
              <a:t>reaches </a:t>
            </a:r>
            <a:r>
              <a:rPr lang="en-US" sz="1200" b="0" dirty="0">
                <a:solidFill>
                  <a:srgbClr val="000000"/>
                </a:solidFill>
              </a:rPr>
              <a:t>lower </a:t>
            </a:r>
            <a:r>
              <a:rPr lang="en-US" sz="1200" b="0" dirty="0" smtClean="0">
                <a:solidFill>
                  <a:srgbClr val="000000"/>
                </a:solidFill>
              </a:rPr>
              <a:t>energy states</a:t>
            </a:r>
          </a:p>
          <a:p>
            <a:pPr marL="457200" lvl="1" indent="0">
              <a:buNone/>
            </a:pPr>
            <a:endParaRPr lang="en-US" sz="1200" b="0" dirty="0"/>
          </a:p>
        </p:txBody>
      </p:sp>
      <p:grpSp>
        <p:nvGrpSpPr>
          <p:cNvPr id="25" name="Group 24"/>
          <p:cNvGrpSpPr/>
          <p:nvPr/>
        </p:nvGrpSpPr>
        <p:grpSpPr>
          <a:xfrm>
            <a:off x="2075774" y="2680251"/>
            <a:ext cx="2244188" cy="3697346"/>
            <a:chOff x="5357934" y="1649639"/>
            <a:chExt cx="3329494" cy="463198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7934" y="1649639"/>
              <a:ext cx="3329494" cy="4631980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>
              <a:off x="5989329" y="3794453"/>
              <a:ext cx="2578630" cy="673034"/>
              <a:chOff x="5989329" y="3794453"/>
              <a:chExt cx="2578630" cy="673034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5989329" y="3794453"/>
                <a:ext cx="2578630" cy="2924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deposition temperatures, </a:t>
                </a:r>
                <a:r>
                  <a:rPr lang="en-US" sz="1050" i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T</a:t>
                </a:r>
                <a:r>
                  <a:rPr lang="en-US" sz="1050" i="1" baseline="-250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s</a:t>
                </a:r>
                <a:endParaRPr lang="en-US" sz="105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6490177" y="4166364"/>
                <a:ext cx="302509" cy="301123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sp>
          <p:nvSpPr>
            <p:cNvPr id="28" name="Freeform 27"/>
            <p:cNvSpPr/>
            <p:nvPr/>
          </p:nvSpPr>
          <p:spPr bwMode="auto">
            <a:xfrm>
              <a:off x="6558929" y="3726352"/>
              <a:ext cx="680644" cy="116878"/>
            </a:xfrm>
            <a:custGeom>
              <a:avLst/>
              <a:gdLst>
                <a:gd name="connsiteX0" fmla="*/ 680644 w 680644"/>
                <a:gd name="connsiteY0" fmla="*/ 116878 h 116878"/>
                <a:gd name="connsiteX1" fmla="*/ 0 w 680644"/>
                <a:gd name="connsiteY1" fmla="*/ 0 h 116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0644" h="116878">
                  <a:moveTo>
                    <a:pt x="680644" y="116878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7562707" y="4145738"/>
              <a:ext cx="550015" cy="371260"/>
            </a:xfrm>
            <a:custGeom>
              <a:avLst/>
              <a:gdLst>
                <a:gd name="connsiteX0" fmla="*/ 0 w 550015"/>
                <a:gd name="connsiteY0" fmla="*/ 0 h 371260"/>
                <a:gd name="connsiteX1" fmla="*/ 467513 w 550015"/>
                <a:gd name="connsiteY1" fmla="*/ 185630 h 371260"/>
                <a:gd name="connsiteX2" fmla="*/ 550015 w 550015"/>
                <a:gd name="connsiteY2" fmla="*/ 371260 h 37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015" h="371260">
                  <a:moveTo>
                    <a:pt x="0" y="0"/>
                  </a:moveTo>
                  <a:lnTo>
                    <a:pt x="467513" y="185630"/>
                  </a:lnTo>
                  <a:lnTo>
                    <a:pt x="550015" y="37126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102577" y="3063006"/>
              <a:ext cx="1548774" cy="2924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srgbClr val="000000"/>
                  </a:solidFill>
                </a:rPr>
                <a:t>annealed 350</a:t>
              </a:r>
              <a:r>
                <a:rPr lang="en-US" sz="1050" dirty="0" smtClean="0">
                  <a:solidFill>
                    <a:srgbClr val="000000"/>
                  </a:solidFill>
                  <a:sym typeface="Symbol" panose="05050102010706020507" pitchFamily="18" charset="2"/>
                </a:rPr>
                <a:t>C</a:t>
              </a:r>
              <a:endParaRPr lang="en-US" sz="1050" dirty="0">
                <a:solidFill>
                  <a:srgbClr val="000000"/>
                </a:solidFill>
              </a:endParaRPr>
            </a:p>
          </p:txBody>
        </p:sp>
      </p:grp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247414" y="4068847"/>
            <a:ext cx="1298511" cy="507831"/>
          </a:xfrm>
          <a:prstGeom prst="rect">
            <a:avLst/>
          </a:prstGeom>
          <a:solidFill>
            <a:srgbClr val="618FF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900" b="0" dirty="0">
                <a:solidFill>
                  <a:srgbClr val="000000"/>
                </a:solidFill>
                <a:latin typeface="Arial"/>
                <a:cs typeface="Arial"/>
              </a:rPr>
              <a:t>X. Liu, F. Hellman, et al,  </a:t>
            </a:r>
            <a:r>
              <a:rPr lang="en-US" sz="900" b="0" i="1" dirty="0" smtClean="0">
                <a:solidFill>
                  <a:srgbClr val="000000"/>
                </a:solidFill>
                <a:latin typeface="Arial"/>
                <a:cs typeface="Arial"/>
              </a:rPr>
              <a:t>Phys. Rev. </a:t>
            </a:r>
            <a:r>
              <a:rPr lang="en-US" sz="900" b="0" i="1" dirty="0" err="1" smtClean="0">
                <a:solidFill>
                  <a:srgbClr val="000000"/>
                </a:solidFill>
                <a:latin typeface="Arial"/>
                <a:cs typeface="Arial"/>
              </a:rPr>
              <a:t>Lett</a:t>
            </a:r>
            <a:r>
              <a:rPr lang="en-US" sz="900" b="0" i="1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r>
              <a:rPr lang="en-US" sz="900" b="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900" dirty="0">
                <a:solidFill>
                  <a:srgbClr val="000000"/>
                </a:solidFill>
                <a:latin typeface="Arial"/>
                <a:cs typeface="Arial"/>
              </a:rPr>
              <a:t>113</a:t>
            </a:r>
            <a:r>
              <a:rPr lang="en-US" sz="900" b="0" dirty="0">
                <a:solidFill>
                  <a:srgbClr val="000000"/>
                </a:solidFill>
                <a:latin typeface="Arial"/>
                <a:cs typeface="Arial"/>
              </a:rPr>
              <a:t>, 025503 (2014)</a:t>
            </a: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4711803" y="1594710"/>
            <a:ext cx="4432197" cy="2339790"/>
          </a:xfrm>
          <a:prstGeom prst="rect">
            <a:avLst/>
          </a:prstGeom>
        </p:spPr>
        <p:txBody>
          <a:bodyPr vert="horz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charset="0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Monotype Sorts" charset="0"/>
              <a:buChar char="l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endParaRPr lang="en-US" sz="1200" b="0" dirty="0"/>
          </a:p>
        </p:txBody>
      </p:sp>
      <p:sp>
        <p:nvSpPr>
          <p:cNvPr id="8" name="Rectangle 7"/>
          <p:cNvSpPr/>
          <p:nvPr/>
        </p:nvSpPr>
        <p:spPr>
          <a:xfrm>
            <a:off x="0" y="3407075"/>
            <a:ext cx="17107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i="1" dirty="0">
                <a:solidFill>
                  <a:srgbClr val="000000"/>
                </a:solidFill>
                <a:sym typeface="Symbol" panose="05050102010706020507" pitchFamily="18" charset="2"/>
              </a:rPr>
              <a:t> </a:t>
            </a:r>
            <a:r>
              <a:rPr lang="en-US" dirty="0">
                <a:solidFill>
                  <a:srgbClr val="000000"/>
                </a:solidFill>
              </a:rPr>
              <a:t>~ 2x10</a:t>
            </a:r>
            <a:r>
              <a:rPr lang="en-US" baseline="30000" dirty="0">
                <a:solidFill>
                  <a:srgbClr val="000000"/>
                </a:solidFill>
              </a:rPr>
              <a:t>-6 </a:t>
            </a:r>
            <a:r>
              <a:rPr lang="en-US" dirty="0" err="1">
                <a:solidFill>
                  <a:srgbClr val="000000"/>
                </a:solidFill>
              </a:rPr>
              <a:t>vs</a:t>
            </a:r>
            <a:r>
              <a:rPr lang="en-US" dirty="0">
                <a:solidFill>
                  <a:srgbClr val="000000"/>
                </a:solidFill>
              </a:rPr>
              <a:t> ~10</a:t>
            </a:r>
            <a:r>
              <a:rPr lang="en-US" baseline="30000" dirty="0">
                <a:solidFill>
                  <a:srgbClr val="000000"/>
                </a:solidFill>
              </a:rPr>
              <a:t>-4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554863" y="1672014"/>
            <a:ext cx="4589137" cy="2339790"/>
          </a:xfrm>
          <a:prstGeom prst="rect">
            <a:avLst/>
          </a:prstGeom>
        </p:spPr>
        <p:txBody>
          <a:bodyPr vert="horz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charset="0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Monotype Sorts" charset="0"/>
              <a:buChar char="l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lvl="1" indent="-342900">
              <a:buSzPct val="75000"/>
              <a:buFont typeface="Monotype Sorts" charset="0"/>
              <a:buChar char="l"/>
            </a:pPr>
            <a:r>
              <a:rPr lang="en-US" dirty="0" smtClean="0">
                <a:solidFill>
                  <a:srgbClr val="000000"/>
                </a:solidFill>
              </a:rPr>
              <a:t>Path#2: Crystalline Coatings</a:t>
            </a:r>
          </a:p>
          <a:p>
            <a:pPr lvl="1"/>
            <a:r>
              <a:rPr lang="en-US" sz="1200" b="0" dirty="0">
                <a:solidFill>
                  <a:srgbClr val="000000"/>
                </a:solidFill>
              </a:rPr>
              <a:t>molecular beam </a:t>
            </a:r>
            <a:r>
              <a:rPr lang="en-US" sz="1200" b="0" dirty="0" err="1">
                <a:solidFill>
                  <a:srgbClr val="000000"/>
                </a:solidFill>
              </a:rPr>
              <a:t>epitaxy</a:t>
            </a:r>
            <a:r>
              <a:rPr lang="en-US" sz="1200" b="0" dirty="0">
                <a:solidFill>
                  <a:srgbClr val="000000"/>
                </a:solidFill>
              </a:rPr>
              <a:t> to generate crystalline </a:t>
            </a:r>
            <a:r>
              <a:rPr lang="en-US" sz="1200" b="0" dirty="0" err="1">
                <a:solidFill>
                  <a:srgbClr val="000000"/>
                </a:solidFill>
              </a:rPr>
              <a:t>GaAs</a:t>
            </a:r>
            <a:r>
              <a:rPr lang="en-US" sz="1200" b="0" dirty="0">
                <a:solidFill>
                  <a:srgbClr val="000000"/>
                </a:solidFill>
              </a:rPr>
              <a:t>/</a:t>
            </a:r>
            <a:r>
              <a:rPr lang="en-US" sz="1200" b="0" dirty="0" err="1">
                <a:solidFill>
                  <a:srgbClr val="000000"/>
                </a:solidFill>
              </a:rPr>
              <a:t>AlGaAs</a:t>
            </a:r>
            <a:r>
              <a:rPr lang="en-US" sz="1200" b="0" dirty="0">
                <a:solidFill>
                  <a:srgbClr val="000000"/>
                </a:solidFill>
              </a:rPr>
              <a:t> multilayer</a:t>
            </a:r>
          </a:p>
          <a:p>
            <a:pPr lvl="1"/>
            <a:r>
              <a:rPr lang="en-US" sz="1200" b="0" dirty="0">
                <a:solidFill>
                  <a:srgbClr val="000000"/>
                </a:solidFill>
              </a:rPr>
              <a:t>mirror disc lithography and etch, substrate removal, and direct bonding on substrate</a:t>
            </a:r>
          </a:p>
        </p:txBody>
      </p:sp>
      <p:pic>
        <p:nvPicPr>
          <p:cNvPr id="23" name="Picture 22" descr="fig_2_update_again.t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08512" y="2874539"/>
            <a:ext cx="2049437" cy="1811744"/>
          </a:xfrm>
          <a:prstGeom prst="rect">
            <a:avLst/>
          </a:prstGeom>
        </p:spPr>
      </p:pic>
      <p:pic>
        <p:nvPicPr>
          <p:cNvPr id="35" name="Picture 34" descr="PS_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158" y="4899160"/>
            <a:ext cx="1671443" cy="1390893"/>
          </a:xfrm>
          <a:prstGeom prst="rect">
            <a:avLst/>
          </a:prstGeom>
        </p:spPr>
      </p:pic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5106966" y="5113566"/>
            <a:ext cx="1556711" cy="707886"/>
          </a:xfrm>
          <a:prstGeom prst="rect">
            <a:avLst/>
          </a:prstGeom>
          <a:solidFill>
            <a:srgbClr val="618FF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G. D. Cole, W. Zhang, M. J. Martin, J. Ye, and M. </a:t>
            </a:r>
            <a:r>
              <a:rPr lang="en-US" sz="1000" b="0" dirty="0" err="1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Aspelmeyer</a:t>
            </a:r>
            <a:r>
              <a:rPr lang="en-US" sz="1000" b="0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sz="1000" b="0" i="1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Nature Photonics </a:t>
            </a:r>
            <a:r>
              <a:rPr lang="en-US" sz="1000" b="0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(2013)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585400" y="1649549"/>
            <a:ext cx="0" cy="473420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58703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62466" name="Content Placeholder 2"/>
          <p:cNvSpPr>
            <a:spLocks noGrp="1"/>
          </p:cNvSpPr>
          <p:nvPr>
            <p:ph idx="1"/>
          </p:nvPr>
        </p:nvSpPr>
        <p:spPr bwMode="auto">
          <a:xfrm>
            <a:off x="484188" y="1312863"/>
            <a:ext cx="82296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Monotype Sorts" charset="0"/>
              <a:buNone/>
            </a:pPr>
            <a:r>
              <a:rPr lang="en-US" dirty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Thanks to:</a:t>
            </a:r>
          </a:p>
          <a:p>
            <a:pPr marL="0" indent="0">
              <a:buFont typeface="Monotype Sorts" charset="0"/>
              <a:buNone/>
            </a:pPr>
            <a:endParaRPr lang="en-US" dirty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latin typeface="Helvetica" charset="0"/>
                <a:ea typeface="ＭＳ Ｐゴシック" charset="0"/>
                <a:hlinkClick r:id="rId2"/>
              </a:rPr>
              <a:t>ligo.caltech.edu</a:t>
            </a:r>
            <a:endParaRPr lang="en-US" dirty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Font typeface="Monotype Sorts" charset="0"/>
              <a:buNone/>
            </a:pPr>
            <a:endParaRPr lang="en-US" dirty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Font typeface="Monotype Sorts" charset="0"/>
              <a:buNone/>
            </a:pPr>
            <a:endParaRPr lang="en-US" dirty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Font typeface="Monotype Sorts" charset="0"/>
              <a:buNone/>
            </a:pPr>
            <a:r>
              <a:rPr lang="en-US" dirty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					</a:t>
            </a:r>
            <a:endParaRPr lang="en-US" dirty="0" smtClean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Font typeface="Monotype Sorts" charset="0"/>
              <a:buNone/>
            </a:pPr>
            <a:endParaRPr lang="en-US" dirty="0">
              <a:solidFill>
                <a:schemeClr val="tx2"/>
              </a:solidFill>
              <a:latin typeface="Helvetica" charset="0"/>
              <a:ea typeface="ＭＳ Ｐゴシック" charset="0"/>
              <a:hlinkClick r:id="rId3"/>
            </a:endParaRPr>
          </a:p>
          <a:p>
            <a:pPr marL="0" indent="0">
              <a:buFont typeface="Monotype Sorts" charset="0"/>
              <a:buNone/>
            </a:pPr>
            <a:endParaRPr lang="en-US" dirty="0" smtClean="0">
              <a:solidFill>
                <a:schemeClr val="tx2"/>
              </a:solidFill>
              <a:latin typeface="Helvetica" charset="0"/>
              <a:ea typeface="ＭＳ Ｐゴシック" charset="0"/>
              <a:hlinkClick r:id="rId3"/>
            </a:endParaRPr>
          </a:p>
          <a:p>
            <a:pPr marL="0" indent="0">
              <a:buFont typeface="Monotype Sorts" charset="0"/>
              <a:buNone/>
            </a:pPr>
            <a:endParaRPr lang="en-US" dirty="0">
              <a:solidFill>
                <a:schemeClr val="tx2"/>
              </a:solidFill>
              <a:latin typeface="Helvetica" charset="0"/>
              <a:ea typeface="ＭＳ Ｐゴシック" charset="0"/>
              <a:hlinkClick r:id="rId3"/>
            </a:endParaRPr>
          </a:p>
          <a:p>
            <a:pPr marL="0" indent="0">
              <a:buFont typeface="Monotype Sorts" charset="0"/>
              <a:buNone/>
            </a:pPr>
            <a:r>
              <a:rPr lang="en-US" dirty="0" smtClean="0">
                <a:solidFill>
                  <a:schemeClr val="tx2"/>
                </a:solidFill>
                <a:latin typeface="Helvetica" charset="0"/>
                <a:ea typeface="ＭＳ Ｐゴシック" charset="0"/>
                <a:hlinkClick r:id="rId3"/>
              </a:rPr>
              <a:t>www.ligo.org</a:t>
            </a:r>
            <a:endParaRPr lang="en-US" dirty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Font typeface="Monotype Sorts" charset="0"/>
              <a:buNone/>
            </a:pPr>
            <a:r>
              <a:rPr lang="en-US" dirty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Support: National Science Foundation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683375" y="6203950"/>
            <a:ext cx="1905000" cy="457200"/>
          </a:xfrm>
        </p:spPr>
        <p:txBody>
          <a:bodyPr/>
          <a:lstStyle/>
          <a:p>
            <a:pPr>
              <a:defRPr/>
            </a:pPr>
            <a:fld id="{C8D0F269-3A6D-F844-92E8-E20FFA8ACC46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62468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6099" y="5245908"/>
            <a:ext cx="1154113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409" y="2912671"/>
            <a:ext cx="7853362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119" y="3949493"/>
            <a:ext cx="17145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283" y="2399763"/>
            <a:ext cx="2540114" cy="1277849"/>
          </a:xfrm>
          <a:prstGeom prst="rect">
            <a:avLst/>
          </a:prstGeom>
        </p:spPr>
      </p:pic>
      <p:pic>
        <p:nvPicPr>
          <p:cNvPr id="11" name="Picture 10" descr="ligo-group010416_bv01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455" y="2465143"/>
            <a:ext cx="1717260" cy="1144839"/>
          </a:xfrm>
          <a:prstGeom prst="rect">
            <a:avLst/>
          </a:prstGeom>
        </p:spPr>
      </p:pic>
      <p:pic>
        <p:nvPicPr>
          <p:cNvPr id="8" name="Picture 7" descr="composite_LLO_staff_4k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107" y="1137119"/>
            <a:ext cx="1871858" cy="1247905"/>
          </a:xfrm>
          <a:prstGeom prst="rect">
            <a:avLst/>
          </a:prstGeom>
        </p:spPr>
      </p:pic>
      <p:pic>
        <p:nvPicPr>
          <p:cNvPr id="14" name="Picture 13" descr="lho_group_021016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3010" y="1128202"/>
            <a:ext cx="1900808" cy="12672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21376" y="1120521"/>
            <a:ext cx="19732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LIGO Livingston Observatory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22408" y="1181618"/>
            <a:ext cx="18164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LIGO Hanford Observatory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2841751" y="2393441"/>
            <a:ext cx="997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LIGO Caltech 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8524" y="3375857"/>
            <a:ext cx="7545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114FFB"/>
                </a:solidFill>
              </a:rPr>
              <a:t>LIGO MIT</a:t>
            </a:r>
            <a:endParaRPr lang="en-US" sz="1000" dirty="0">
              <a:solidFill>
                <a:srgbClr val="114FFB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132768" y="3967471"/>
            <a:ext cx="3391399" cy="1593630"/>
            <a:chOff x="3971115" y="4174975"/>
            <a:chExt cx="3391399" cy="1593630"/>
          </a:xfrm>
        </p:grpSpPr>
        <p:grpSp>
          <p:nvGrpSpPr>
            <p:cNvPr id="15" name="Group 14"/>
            <p:cNvGrpSpPr/>
            <p:nvPr/>
          </p:nvGrpSpPr>
          <p:grpSpPr>
            <a:xfrm>
              <a:off x="3971115" y="4174975"/>
              <a:ext cx="3391399" cy="1593630"/>
              <a:chOff x="3273876" y="4008972"/>
              <a:chExt cx="3391399" cy="159363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73876" y="4047184"/>
                <a:ext cx="3179060" cy="1515383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 bwMode="auto">
              <a:xfrm>
                <a:off x="6316655" y="4008972"/>
                <a:ext cx="348620" cy="159363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4081512" y="4272272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FF00"/>
                  </a:solidFill>
                </a:rPr>
                <a:t>LSC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018" name="Group 4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32"/>
            <a:chExt cx="5760" cy="4320"/>
          </a:xfrm>
        </p:grpSpPr>
        <p:grpSp>
          <p:nvGrpSpPr>
            <p:cNvPr id="89098" name="Group 40"/>
            <p:cNvGrpSpPr>
              <a:grpSpLocks/>
            </p:cNvGrpSpPr>
            <p:nvPr/>
          </p:nvGrpSpPr>
          <p:grpSpPr bwMode="auto">
            <a:xfrm>
              <a:off x="0" y="32"/>
              <a:ext cx="5760" cy="4320"/>
              <a:chOff x="0" y="32"/>
              <a:chExt cx="5760" cy="4320"/>
            </a:xfrm>
          </p:grpSpPr>
          <p:sp>
            <p:nvSpPr>
              <p:cNvPr id="127009" name="Rectangle 33"/>
              <p:cNvSpPr>
                <a:spLocks noChangeArrowheads="1"/>
              </p:cNvSpPr>
              <p:nvPr/>
            </p:nvSpPr>
            <p:spPr bwMode="auto">
              <a:xfrm>
                <a:off x="0" y="32"/>
                <a:ext cx="5760" cy="4320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latin typeface="Helvetica"/>
                  <a:cs typeface="Helvetica"/>
                </a:endParaRPr>
              </a:p>
            </p:txBody>
          </p:sp>
          <p:sp>
            <p:nvSpPr>
              <p:cNvPr id="127011" name="Text Box 35"/>
              <p:cNvSpPr txBox="1">
                <a:spLocks noChangeArrowheads="1"/>
              </p:cNvSpPr>
              <p:nvPr/>
            </p:nvSpPr>
            <p:spPr bwMode="auto">
              <a:xfrm>
                <a:off x="754" y="152"/>
                <a:ext cx="4691" cy="5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sz="2400" b="1" i="1" dirty="0" smtClean="0">
                    <a:latin typeface="Helvetica"/>
                    <a:cs typeface="Helvetica"/>
                  </a:rPr>
                  <a:t>Advanced LIGO and </a:t>
                </a:r>
                <a:r>
                  <a:rPr lang="en-US" sz="2400" b="1" i="1" dirty="0">
                    <a:latin typeface="Helvetica"/>
                    <a:cs typeface="Helvetica"/>
                  </a:rPr>
                  <a:t>the </a:t>
                </a:r>
                <a:r>
                  <a:rPr lang="en-US" sz="2400" i="1" dirty="0" smtClean="0">
                    <a:latin typeface="Helvetica"/>
                    <a:cs typeface="Helvetica"/>
                  </a:rPr>
                  <a:t>Dawn of </a:t>
                </a:r>
                <a:r>
                  <a:rPr lang="en-US" sz="2400" b="1" i="1" dirty="0" smtClean="0">
                    <a:latin typeface="Helvetica"/>
                    <a:cs typeface="Helvetica"/>
                  </a:rPr>
                  <a:t>Gravitational-waves Physics </a:t>
                </a:r>
                <a:r>
                  <a:rPr lang="en-US" sz="2400" i="1" dirty="0" smtClean="0">
                    <a:latin typeface="Helvetica"/>
                    <a:cs typeface="Helvetica"/>
                  </a:rPr>
                  <a:t>and Astronomy</a:t>
                </a:r>
                <a:r>
                  <a:rPr lang="en-US" sz="2400" b="1" i="1" dirty="0" smtClean="0">
                    <a:latin typeface="Helvetica"/>
                    <a:cs typeface="Helvetica"/>
                  </a:rPr>
                  <a:t> </a:t>
                </a:r>
                <a:endParaRPr lang="en-US" sz="2400" b="1" i="1" dirty="0">
                  <a:latin typeface="Helvetica"/>
                  <a:cs typeface="Helvetica"/>
                </a:endParaRPr>
              </a:p>
            </p:txBody>
          </p:sp>
        </p:grpSp>
        <p:sp>
          <p:nvSpPr>
            <p:cNvPr id="127017" name="Text Box 41"/>
            <p:cNvSpPr txBox="1">
              <a:spLocks noChangeArrowheads="1"/>
            </p:cNvSpPr>
            <p:nvPr/>
          </p:nvSpPr>
          <p:spPr bwMode="auto">
            <a:xfrm>
              <a:off x="2703" y="1680"/>
              <a:ext cx="116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 sz="9600" dirty="0">
                <a:latin typeface="Helvetica"/>
                <a:cs typeface="Helvetica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471674" y="1751896"/>
            <a:ext cx="6184062" cy="4535280"/>
            <a:chOff x="1521380" y="1599217"/>
            <a:chExt cx="6184062" cy="4535280"/>
          </a:xfrm>
        </p:grpSpPr>
        <p:sp>
          <p:nvSpPr>
            <p:cNvPr id="127019" name="Text Box 43"/>
            <p:cNvSpPr txBox="1">
              <a:spLocks noChangeArrowheads="1"/>
            </p:cNvSpPr>
            <p:nvPr/>
          </p:nvSpPr>
          <p:spPr bwMode="auto">
            <a:xfrm>
              <a:off x="2765219" y="5303500"/>
              <a:ext cx="184666" cy="83099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 sz="4800" dirty="0">
                <a:latin typeface="Helvetica"/>
                <a:cs typeface="Helvetica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1380" y="1599217"/>
              <a:ext cx="6184062" cy="3828690"/>
            </a:xfrm>
            <a:prstGeom prst="rect">
              <a:avLst/>
            </a:prstGeom>
          </p:spPr>
        </p:pic>
      </p:grpSp>
      <p:pic>
        <p:nvPicPr>
          <p:cNvPr id="3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6113" y="0"/>
            <a:ext cx="877887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425016"/>
            <a:ext cx="487887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LIGO has made the first measurement of a gravitational wave amplitude and phase </a:t>
            </a:r>
            <a:endParaRPr lang="en-US" sz="20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M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erging binary black holes have been observed for the first time 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The Advanced LIGO detector is operating at 50% of its design sensitivity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Will begin running again in late 2016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Upgrades to Advanced LIGO using frequency-dependent squeezing anticipated to begin soon after 2020</a:t>
            </a: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63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859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</a:t>
            </a:r>
            <a:r>
              <a:rPr lang="en-US" baseline="30000" dirty="0" smtClean="0"/>
              <a:t>th</a:t>
            </a:r>
            <a:r>
              <a:rPr lang="en-US" dirty="0" smtClean="0"/>
              <a:t> Anniversaries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0016" y="6251929"/>
            <a:ext cx="3385960" cy="280286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 smtClean="0">
                <a:solidFill>
                  <a:schemeClr val="tx2"/>
                </a:solidFill>
              </a:rPr>
              <a:t>Inspiration: Eric Gustafson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079713" y="1806009"/>
            <a:ext cx="37838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“Don't </a:t>
            </a:r>
            <a:r>
              <a:rPr lang="en-US" sz="1800" dirty="0"/>
              <a:t>do anything that someone else can do. Don't undertake a project unless it is manifestly important and nearly impossible</a:t>
            </a:r>
            <a:r>
              <a:rPr lang="en-US" sz="1800" dirty="0" smtClean="0"/>
              <a:t>.”  Edwin Land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631" y="3591676"/>
            <a:ext cx="3268840" cy="2451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38" y="1435107"/>
            <a:ext cx="3804383" cy="28532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8644" y="448702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/>
              <a:t>….. </a:t>
            </a:r>
            <a:r>
              <a:rPr lang="en-US" sz="1800" dirty="0" smtClean="0"/>
              <a:t>Then [gravitational wave amplitudes ] </a:t>
            </a:r>
            <a:r>
              <a:rPr lang="en-US" sz="1800" dirty="0"/>
              <a:t>must have a virtually vanishing value in all imaginable cases.</a:t>
            </a:r>
            <a:r>
              <a:rPr lang="en-US" sz="1800" dirty="0" smtClean="0"/>
              <a:t>” Albert Einstein, 1916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24881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4733" y="116417"/>
            <a:ext cx="7239000" cy="825500"/>
          </a:xfrm>
          <a:solidFill>
            <a:srgbClr val="FFFFFF"/>
          </a:solidFill>
        </p:spPr>
        <p:txBody>
          <a:bodyPr/>
          <a:lstStyle/>
          <a:p>
            <a:pPr>
              <a:defRPr/>
            </a:pPr>
            <a:r>
              <a:rPr lang="en-US" sz="2800" dirty="0" smtClean="0"/>
              <a:t>Some of the Fundamental Questions That Gravitational Waves Can Address</a:t>
            </a:r>
            <a:endParaRPr lang="en-US" sz="2800" dirty="0"/>
          </a:p>
        </p:txBody>
      </p:sp>
      <p:sp>
        <p:nvSpPr>
          <p:cNvPr id="97282" name="Text Placeholder 2"/>
          <p:cNvSpPr>
            <a:spLocks noGrp="1"/>
          </p:cNvSpPr>
          <p:nvPr>
            <p:ph type="body" sz="half" idx="1"/>
          </p:nvPr>
        </p:nvSpPr>
        <p:spPr bwMode="auto">
          <a:xfrm>
            <a:off x="171450" y="1174221"/>
            <a:ext cx="548005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Fundamental Physics</a:t>
            </a:r>
          </a:p>
          <a:p>
            <a:pPr lvl="1"/>
            <a:r>
              <a:rPr lang="en-US" sz="1600" i="1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Is General Relativity the correct theory of gravity?</a:t>
            </a:r>
          </a:p>
          <a:p>
            <a:pPr lvl="1"/>
            <a:r>
              <a:rPr lang="en-US" sz="1600" i="1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How does matter behave under extreme conditions?</a:t>
            </a:r>
          </a:p>
          <a:p>
            <a:pPr lvl="1"/>
            <a:r>
              <a:rPr lang="en-US" sz="1600" i="1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Are black holes truly bald?</a:t>
            </a:r>
          </a:p>
          <a:p>
            <a:r>
              <a:rPr lang="en-US" sz="2000" b="1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Astrophysics, Astronomy, Cosmology</a:t>
            </a:r>
          </a:p>
          <a:p>
            <a:pPr lvl="1"/>
            <a:r>
              <a:rPr lang="en-US" sz="1600" i="1" dirty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Do compact binary mergers cause GRBs?</a:t>
            </a:r>
          </a:p>
          <a:p>
            <a:pPr lvl="1"/>
            <a:r>
              <a:rPr lang="en-US" sz="1600" i="1" dirty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What is the supernova mechanism in core-collapse of massive stars?</a:t>
            </a:r>
          </a:p>
          <a:p>
            <a:pPr lvl="1"/>
            <a:r>
              <a:rPr lang="en-US" sz="1600" i="1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How many low mass black holes are there in the universe?</a:t>
            </a:r>
          </a:p>
          <a:p>
            <a:pPr lvl="1"/>
            <a:r>
              <a:rPr lang="en-US" sz="1600" i="1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Do intermediate </a:t>
            </a:r>
            <a:r>
              <a:rPr lang="en-US" sz="1600" i="1" dirty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mass black holes exist?</a:t>
            </a:r>
          </a:p>
          <a:p>
            <a:pPr lvl="1"/>
            <a:r>
              <a:rPr lang="en-US" sz="1600" i="1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How bumpy are neutron stars?</a:t>
            </a:r>
          </a:p>
          <a:p>
            <a:pPr lvl="1"/>
            <a:r>
              <a:rPr lang="en-US" sz="1600" i="1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Is there a primordial gravitational-wave residue?</a:t>
            </a:r>
          </a:p>
          <a:p>
            <a:pPr lvl="1"/>
            <a:r>
              <a:rPr lang="en-US" sz="1600" i="1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Can we observe populations of weak gravitational wave sources?</a:t>
            </a:r>
          </a:p>
          <a:p>
            <a:pPr lvl="1"/>
            <a:r>
              <a:rPr lang="en-US" sz="1600" i="1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Can binary inspirals be used as “standard sirens” to measure the local Hubble parameter?</a:t>
            </a:r>
          </a:p>
          <a:p>
            <a:pPr lvl="1"/>
            <a:endParaRPr lang="en-US" sz="1600" dirty="0">
              <a:latin typeface="Helvetica" charset="0"/>
              <a:ea typeface="ＭＳ Ｐゴシック" charset="0"/>
            </a:endParaRPr>
          </a:p>
          <a:p>
            <a:pPr lvl="1"/>
            <a:endParaRPr lang="en-US" sz="1600" i="1" dirty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  <a:p>
            <a:pPr lvl="1"/>
            <a:endParaRPr lang="en-US" sz="1600" dirty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D016A1-3228-E340-B292-9DAFAAE0538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97284" name="TextBox 10"/>
          <p:cNvSpPr txBox="1">
            <a:spLocks noChangeArrowheads="1"/>
          </p:cNvSpPr>
          <p:nvPr/>
        </p:nvSpPr>
        <p:spPr bwMode="auto">
          <a:xfrm>
            <a:off x="7105650" y="6330950"/>
            <a:ext cx="18319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800" b="0">
                <a:solidFill>
                  <a:schemeClr val="tx2"/>
                </a:solidFill>
              </a:rPr>
              <a:t>Credit: LIGO Scientific Collaboration</a:t>
            </a:r>
          </a:p>
        </p:txBody>
      </p:sp>
      <p:grpSp>
        <p:nvGrpSpPr>
          <p:cNvPr id="97285" name="Group 17"/>
          <p:cNvGrpSpPr>
            <a:grpSpLocks/>
          </p:cNvGrpSpPr>
          <p:nvPr/>
        </p:nvGrpSpPr>
        <p:grpSpPr bwMode="auto">
          <a:xfrm>
            <a:off x="6373813" y="1185863"/>
            <a:ext cx="2228850" cy="2012950"/>
            <a:chOff x="6373282" y="1185331"/>
            <a:chExt cx="2228850" cy="2014023"/>
          </a:xfrm>
        </p:grpSpPr>
        <p:grpSp>
          <p:nvGrpSpPr>
            <p:cNvPr id="97293" name="Group 9"/>
            <p:cNvGrpSpPr>
              <a:grpSpLocks/>
            </p:cNvGrpSpPr>
            <p:nvPr/>
          </p:nvGrpSpPr>
          <p:grpSpPr bwMode="auto">
            <a:xfrm>
              <a:off x="6373282" y="1205687"/>
              <a:ext cx="2220383" cy="1993667"/>
              <a:chOff x="6381750" y="1358677"/>
              <a:chExt cx="2007454" cy="1993667"/>
            </a:xfrm>
          </p:grpSpPr>
          <p:pic>
            <p:nvPicPr>
              <p:cNvPr id="97295" name="Picture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3248" y="1358677"/>
                <a:ext cx="1945956" cy="1984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7296" name="TextBox 8"/>
              <p:cNvSpPr txBox="1">
                <a:spLocks noChangeArrowheads="1"/>
              </p:cNvSpPr>
              <p:nvPr/>
            </p:nvSpPr>
            <p:spPr bwMode="auto">
              <a:xfrm>
                <a:off x="6381750" y="3136900"/>
                <a:ext cx="128753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800" b="0">
                    <a:solidFill>
                      <a:schemeClr val="bg1"/>
                    </a:solidFill>
                  </a:rPr>
                  <a:t>Image credit: W. Benger</a:t>
                </a:r>
              </a:p>
            </p:txBody>
          </p:sp>
        </p:grpSp>
        <p:sp>
          <p:nvSpPr>
            <p:cNvPr id="97294" name="TextBox 13"/>
            <p:cNvSpPr txBox="1">
              <a:spLocks noChangeArrowheads="1"/>
            </p:cNvSpPr>
            <p:nvPr/>
          </p:nvSpPr>
          <p:spPr bwMode="auto">
            <a:xfrm>
              <a:off x="6383861" y="1185331"/>
              <a:ext cx="221827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000">
                  <a:solidFill>
                    <a:schemeClr val="bg1"/>
                  </a:solidFill>
                </a:rPr>
                <a:t>Black Hole Merger and Ringdown</a:t>
              </a:r>
            </a:p>
          </p:txBody>
        </p:sp>
      </p:grpSp>
      <p:grpSp>
        <p:nvGrpSpPr>
          <p:cNvPr id="97286" name="Group 18"/>
          <p:cNvGrpSpPr>
            <a:grpSpLocks/>
          </p:cNvGrpSpPr>
          <p:nvPr/>
        </p:nvGrpSpPr>
        <p:grpSpPr bwMode="auto">
          <a:xfrm>
            <a:off x="6167438" y="3259138"/>
            <a:ext cx="2486025" cy="1704975"/>
            <a:chOff x="6167260" y="3258792"/>
            <a:chExt cx="2486231" cy="1704970"/>
          </a:xfrm>
        </p:grpSpPr>
        <p:pic>
          <p:nvPicPr>
            <p:cNvPr id="97290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260" y="3258792"/>
              <a:ext cx="2486231" cy="1680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291" name="TextBox 14"/>
            <p:cNvSpPr txBox="1">
              <a:spLocks noChangeArrowheads="1"/>
            </p:cNvSpPr>
            <p:nvPr/>
          </p:nvSpPr>
          <p:spPr bwMode="auto">
            <a:xfrm>
              <a:off x="6197594" y="3301998"/>
              <a:ext cx="221827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000">
                  <a:solidFill>
                    <a:schemeClr val="bg1"/>
                  </a:solidFill>
                </a:rPr>
                <a:t>Neutron Star Formation</a:t>
              </a:r>
            </a:p>
          </p:txBody>
        </p:sp>
        <p:sp>
          <p:nvSpPr>
            <p:cNvPr id="97292" name="Rectangle 15"/>
            <p:cNvSpPr>
              <a:spLocks noChangeArrowheads="1"/>
            </p:cNvSpPr>
            <p:nvPr/>
          </p:nvSpPr>
          <p:spPr bwMode="auto">
            <a:xfrm>
              <a:off x="6178453" y="4748318"/>
              <a:ext cx="10951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>
                  <a:solidFill>
                    <a:schemeClr val="bg1"/>
                  </a:solidFill>
                </a:rPr>
                <a:t>Image credit: NASA</a:t>
              </a:r>
            </a:p>
          </p:txBody>
        </p:sp>
      </p:grpSp>
      <p:grpSp>
        <p:nvGrpSpPr>
          <p:cNvPr id="97287" name="Group 20"/>
          <p:cNvGrpSpPr>
            <a:grpSpLocks/>
          </p:cNvGrpSpPr>
          <p:nvPr/>
        </p:nvGrpSpPr>
        <p:grpSpPr bwMode="auto">
          <a:xfrm>
            <a:off x="5788025" y="5002213"/>
            <a:ext cx="3222625" cy="1666875"/>
            <a:chOff x="5788369" y="5002312"/>
            <a:chExt cx="3222734" cy="1666105"/>
          </a:xfrm>
        </p:grpSpPr>
        <p:pic>
          <p:nvPicPr>
            <p:cNvPr id="97288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8369" y="5053969"/>
              <a:ext cx="3222734" cy="1614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289" name="Rectangle 19"/>
            <p:cNvSpPr>
              <a:spLocks noChangeArrowheads="1"/>
            </p:cNvSpPr>
            <p:nvPr/>
          </p:nvSpPr>
          <p:spPr bwMode="auto">
            <a:xfrm>
              <a:off x="6020697" y="5002312"/>
              <a:ext cx="141014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chemeClr val="tx2"/>
                  </a:solidFill>
                </a:rPr>
                <a:t>GW Upper limit map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0870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and Amplitude Squeezing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BA69B5-38E2-2E47-9FDA-50ACE7A3D2A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68300" y="1559188"/>
            <a:ext cx="8432800" cy="4955912"/>
            <a:chOff x="-110760" y="3832488"/>
            <a:chExt cx="4477143" cy="2426205"/>
          </a:xfrm>
        </p:grpSpPr>
        <p:sp>
          <p:nvSpPr>
            <p:cNvPr id="8" name="Arc 7"/>
            <p:cNvSpPr/>
            <p:nvPr/>
          </p:nvSpPr>
          <p:spPr bwMode="auto">
            <a:xfrm>
              <a:off x="2846607" y="5376437"/>
              <a:ext cx="136269" cy="882256"/>
            </a:xfrm>
            <a:prstGeom prst="arc">
              <a:avLst/>
            </a:prstGeom>
            <a:noFill/>
            <a:ln w="381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000"/>
            </a:p>
          </p:txBody>
        </p:sp>
        <p:sp>
          <p:nvSpPr>
            <p:cNvPr id="9" name="Oval 8"/>
            <p:cNvSpPr/>
            <p:nvPr/>
          </p:nvSpPr>
          <p:spPr bwMode="auto">
            <a:xfrm rot="1800000">
              <a:off x="2119837" y="4141278"/>
              <a:ext cx="545078" cy="529354"/>
            </a:xfrm>
            <a:prstGeom prst="ellipse">
              <a:avLst/>
            </a:prstGeom>
            <a:solidFill>
              <a:schemeClr val="accent2">
                <a:lumMod val="75000"/>
                <a:alpha val="50000"/>
              </a:schemeClr>
            </a:solidFill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 i="1">
                <a:latin typeface="Times New Roman" pitchFamily="18" charset="0"/>
              </a:endParaRPr>
            </a:p>
          </p:txBody>
        </p:sp>
        <p:cxnSp>
          <p:nvCxnSpPr>
            <p:cNvPr id="10" name="Straight Connector 5"/>
            <p:cNvCxnSpPr>
              <a:cxnSpLocks noChangeShapeType="1"/>
            </p:cNvCxnSpPr>
            <p:nvPr/>
          </p:nvCxnSpPr>
          <p:spPr bwMode="auto">
            <a:xfrm>
              <a:off x="1529336" y="4053052"/>
              <a:ext cx="0" cy="2117415"/>
            </a:xfrm>
            <a:prstGeom prst="line">
              <a:avLst/>
            </a:prstGeom>
            <a:noFill/>
            <a:ln w="38100">
              <a:solidFill>
                <a:srgbClr val="3264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Connector 8"/>
            <p:cNvCxnSpPr>
              <a:cxnSpLocks noChangeShapeType="1"/>
            </p:cNvCxnSpPr>
            <p:nvPr/>
          </p:nvCxnSpPr>
          <p:spPr bwMode="auto">
            <a:xfrm>
              <a:off x="484604" y="5817565"/>
              <a:ext cx="3225043" cy="0"/>
            </a:xfrm>
            <a:prstGeom prst="line">
              <a:avLst/>
            </a:prstGeom>
            <a:noFill/>
            <a:ln w="38100">
              <a:solidFill>
                <a:srgbClr val="3264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Straight Arrow Connector 11"/>
            <p:cNvCxnSpPr/>
            <p:nvPr/>
          </p:nvCxnSpPr>
          <p:spPr bwMode="auto">
            <a:xfrm flipV="1">
              <a:off x="1529336" y="4405955"/>
              <a:ext cx="863040" cy="141161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oval" w="med" len="med"/>
              <a:tailEnd type="triangle" w="med" len="med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 flipH="1" flipV="1">
              <a:off x="802566" y="4670632"/>
              <a:ext cx="726770" cy="1146933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oval" w="med" len="med"/>
              <a:tailEnd type="triangle" w="med" len="med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V="1">
              <a:off x="1529336" y="5067647"/>
              <a:ext cx="2271157" cy="749918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oval" w="med" len="med"/>
              <a:tailEnd type="triangle"/>
            </a:ln>
            <a:effectLst/>
          </p:spPr>
        </p:cxnSp>
        <p:sp>
          <p:nvSpPr>
            <p:cNvPr id="15" name="Oval 14"/>
            <p:cNvSpPr/>
            <p:nvPr/>
          </p:nvSpPr>
          <p:spPr bwMode="auto">
            <a:xfrm rot="20460000">
              <a:off x="3255416" y="4935308"/>
              <a:ext cx="1090155" cy="264677"/>
            </a:xfrm>
            <a:prstGeom prst="ellipse">
              <a:avLst/>
            </a:prstGeom>
            <a:solidFill>
              <a:schemeClr val="accent2">
                <a:lumMod val="50000"/>
                <a:alpha val="5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 i="1">
                <a:latin typeface="Times New Roman" pitchFamily="18" charset="0"/>
              </a:endParaRPr>
            </a:p>
          </p:txBody>
        </p:sp>
        <p:cxnSp>
          <p:nvCxnSpPr>
            <p:cNvPr id="16" name="Straight Connector 30"/>
            <p:cNvCxnSpPr>
              <a:cxnSpLocks noChangeShapeType="1"/>
              <a:stCxn id="9" idx="0"/>
              <a:endCxn id="9" idx="4"/>
            </p:cNvCxnSpPr>
            <p:nvPr/>
          </p:nvCxnSpPr>
          <p:spPr bwMode="auto">
            <a:xfrm flipH="1">
              <a:off x="2256107" y="4177120"/>
              <a:ext cx="272539" cy="457670"/>
            </a:xfrm>
            <a:prstGeom prst="line">
              <a:avLst/>
            </a:prstGeom>
            <a:noFill/>
            <a:ln w="0">
              <a:solidFill>
                <a:srgbClr val="FF33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Straight Connector 31"/>
            <p:cNvCxnSpPr>
              <a:cxnSpLocks noChangeShapeType="1"/>
              <a:stCxn id="9" idx="2"/>
              <a:endCxn id="9" idx="6"/>
            </p:cNvCxnSpPr>
            <p:nvPr/>
          </p:nvCxnSpPr>
          <p:spPr bwMode="auto">
            <a:xfrm>
              <a:off x="2156744" y="4273616"/>
              <a:ext cx="471265" cy="264677"/>
            </a:xfrm>
            <a:prstGeom prst="line">
              <a:avLst/>
            </a:prstGeom>
            <a:noFill/>
            <a:ln w="0">
              <a:solidFill>
                <a:srgbClr val="FF33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Connector 32"/>
            <p:cNvCxnSpPr>
              <a:cxnSpLocks noChangeShapeType="1"/>
              <a:stCxn id="15" idx="0"/>
              <a:endCxn id="15" idx="4"/>
            </p:cNvCxnSpPr>
            <p:nvPr/>
          </p:nvCxnSpPr>
          <p:spPr bwMode="auto">
            <a:xfrm>
              <a:off x="3756017" y="4942661"/>
              <a:ext cx="88954" cy="249973"/>
            </a:xfrm>
            <a:prstGeom prst="line">
              <a:avLst/>
            </a:prstGeom>
            <a:noFill/>
            <a:ln w="0">
              <a:solidFill>
                <a:srgbClr val="FF33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Connector 34"/>
            <p:cNvCxnSpPr>
              <a:cxnSpLocks noChangeShapeType="1"/>
            </p:cNvCxnSpPr>
            <p:nvPr/>
          </p:nvCxnSpPr>
          <p:spPr bwMode="auto">
            <a:xfrm rot="19800000">
              <a:off x="802566" y="4538293"/>
              <a:ext cx="0" cy="264677"/>
            </a:xfrm>
            <a:prstGeom prst="line">
              <a:avLst/>
            </a:prstGeom>
            <a:noFill/>
            <a:ln w="0">
              <a:solidFill>
                <a:srgbClr val="FF33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Straight Connector 35"/>
            <p:cNvCxnSpPr>
              <a:cxnSpLocks noChangeShapeType="1"/>
            </p:cNvCxnSpPr>
            <p:nvPr/>
          </p:nvCxnSpPr>
          <p:spPr bwMode="auto">
            <a:xfrm rot="19800000">
              <a:off x="257489" y="4670632"/>
              <a:ext cx="1090155" cy="0"/>
            </a:xfrm>
            <a:prstGeom prst="line">
              <a:avLst/>
            </a:prstGeom>
            <a:noFill/>
            <a:ln w="0">
              <a:solidFill>
                <a:srgbClr val="FF33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Connector 44"/>
            <p:cNvCxnSpPr>
              <a:cxnSpLocks noChangeShapeType="1"/>
              <a:stCxn id="15" idx="2"/>
              <a:endCxn id="15" idx="6"/>
            </p:cNvCxnSpPr>
            <p:nvPr/>
          </p:nvCxnSpPr>
          <p:spPr bwMode="auto">
            <a:xfrm flipV="1">
              <a:off x="3284752" y="4894872"/>
              <a:ext cx="1031484" cy="345550"/>
            </a:xfrm>
            <a:prstGeom prst="line">
              <a:avLst/>
            </a:prstGeom>
            <a:noFill/>
            <a:ln w="0">
              <a:solidFill>
                <a:srgbClr val="FF33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Oval 21"/>
            <p:cNvSpPr/>
            <p:nvPr/>
          </p:nvSpPr>
          <p:spPr bwMode="auto">
            <a:xfrm rot="19800000">
              <a:off x="257489" y="4538293"/>
              <a:ext cx="1090155" cy="264677"/>
            </a:xfrm>
            <a:prstGeom prst="ellipse">
              <a:avLst/>
            </a:prstGeom>
            <a:solidFill>
              <a:schemeClr val="tx1">
                <a:lumMod val="60000"/>
                <a:lumOff val="40000"/>
                <a:alpha val="50000"/>
              </a:schemeClr>
            </a:solidFill>
            <a:ln w="1270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 i="1">
                <a:latin typeface="Times New Roman" pitchFamily="18" charset="0"/>
              </a:endParaRPr>
            </a:p>
          </p:txBody>
        </p:sp>
        <p:sp>
          <p:nvSpPr>
            <p:cNvPr id="23" name="TextBox 75"/>
            <p:cNvSpPr txBox="1">
              <a:spLocks noChangeArrowheads="1"/>
            </p:cNvSpPr>
            <p:nvPr/>
          </p:nvSpPr>
          <p:spPr bwMode="auto">
            <a:xfrm rot="19847951">
              <a:off x="-110760" y="4227831"/>
              <a:ext cx="1634334" cy="261610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100" dirty="0">
                  <a:solidFill>
                    <a:srgbClr val="326464"/>
                  </a:solidFill>
                  <a:latin typeface="Helvetica" charset="0"/>
                  <a:cs typeface="Helvetica" charset="0"/>
                </a:rPr>
                <a:t> Amplitude squeezing</a:t>
              </a:r>
            </a:p>
          </p:txBody>
        </p:sp>
        <p:sp>
          <p:nvSpPr>
            <p:cNvPr id="24" name="TextBox 76"/>
            <p:cNvSpPr txBox="1">
              <a:spLocks noChangeArrowheads="1"/>
            </p:cNvSpPr>
            <p:nvPr/>
          </p:nvSpPr>
          <p:spPr bwMode="auto">
            <a:xfrm rot="20423679">
              <a:off x="3152084" y="5234741"/>
              <a:ext cx="1214299" cy="430887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12700">
              <a:solidFill>
                <a:srgbClr val="FFFFFF">
                  <a:alpha val="50195"/>
                </a:srgb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100" dirty="0" smtClean="0">
                  <a:solidFill>
                    <a:srgbClr val="326464"/>
                  </a:solidFill>
                  <a:latin typeface="Helvetica" charset="0"/>
                  <a:cs typeface="Helvetica" charset="0"/>
                </a:rPr>
                <a:t>Phase </a:t>
              </a:r>
            </a:p>
            <a:p>
              <a:r>
                <a:rPr lang="en-US" sz="1100" dirty="0" smtClean="0">
                  <a:solidFill>
                    <a:srgbClr val="326464"/>
                  </a:solidFill>
                  <a:latin typeface="Helvetica" charset="0"/>
                  <a:cs typeface="Helvetica" charset="0"/>
                </a:rPr>
                <a:t>squeezing</a:t>
              </a:r>
              <a:endParaRPr lang="en-US" sz="1100" dirty="0">
                <a:solidFill>
                  <a:srgbClr val="326464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25" name="TextBox 77"/>
            <p:cNvSpPr txBox="1">
              <a:spLocks noChangeArrowheads="1"/>
            </p:cNvSpPr>
            <p:nvPr/>
          </p:nvSpPr>
          <p:spPr bwMode="auto">
            <a:xfrm>
              <a:off x="1938145" y="3832488"/>
              <a:ext cx="1305934" cy="261610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12700">
              <a:solidFill>
                <a:srgbClr val="FFFFFF">
                  <a:alpha val="50195"/>
                </a:srgb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100" dirty="0" smtClean="0">
                  <a:solidFill>
                    <a:srgbClr val="326464"/>
                  </a:solidFill>
                  <a:latin typeface="Helvetica" charset="0"/>
                  <a:cs typeface="Helvetica" charset="0"/>
                </a:rPr>
                <a:t>Coherent State</a:t>
              </a:r>
              <a:endParaRPr lang="en-US" sz="1100" dirty="0">
                <a:solidFill>
                  <a:srgbClr val="326464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45543" y="5418069"/>
              <a:ext cx="49965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l-GR" sz="1800" dirty="0">
                  <a:solidFill>
                    <a:schemeClr val="accent4">
                      <a:lumMod val="50000"/>
                    </a:schemeClr>
                  </a:solidFill>
                  <a:latin typeface="+mn-lt"/>
                </a:rPr>
                <a:t>ϕ</a:t>
              </a:r>
              <a:endParaRPr lang="en-US" sz="1800" dirty="0">
                <a:solidFill>
                  <a:schemeClr val="accent4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945232" y="4974461"/>
              <a:ext cx="116926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spc="-300" dirty="0">
                  <a:solidFill>
                    <a:schemeClr val="accent4">
                      <a:lumMod val="50000"/>
                    </a:schemeClr>
                  </a:solidFill>
                  <a:latin typeface="+mn-lt"/>
                </a:rPr>
                <a:t>│E</a:t>
              </a:r>
              <a:r>
                <a:rPr lang="en-US" sz="2400" spc="-300" dirty="0">
                  <a:solidFill>
                    <a:schemeClr val="accent4">
                      <a:lumMod val="50000"/>
                    </a:schemeClr>
                  </a:solidFill>
                </a:rPr>
                <a:t> │</a:t>
              </a:r>
              <a:endParaRPr lang="en-US" sz="2400" spc="-300" dirty="0">
                <a:solidFill>
                  <a:schemeClr val="accent4">
                    <a:lumMod val="50000"/>
                  </a:schemeClr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9266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-71438"/>
            <a:ext cx="7689850" cy="1143001"/>
          </a:xfrm>
        </p:spPr>
        <p:txBody>
          <a:bodyPr/>
          <a:lstStyle/>
          <a:p>
            <a:r>
              <a:rPr lang="en-US" dirty="0" smtClean="0"/>
              <a:t>The Best of Both Worlds: Frequency </a:t>
            </a:r>
            <a:r>
              <a:rPr lang="en-US" smtClean="0"/>
              <a:t>Dependent Squeezing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44F27E-7259-A544-87CC-77CCC20BF5B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" name="Picture 5" descr="SQZtoday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33" t="8474" r="11129" b="5324"/>
          <a:stretch/>
        </p:blipFill>
        <p:spPr>
          <a:xfrm>
            <a:off x="324405" y="2124342"/>
            <a:ext cx="4355503" cy="3675325"/>
          </a:xfrm>
          <a:prstGeom prst="rect">
            <a:avLst/>
          </a:prstGeom>
          <a:noFill/>
        </p:spPr>
      </p:pic>
      <p:pic>
        <p:nvPicPr>
          <p:cNvPr id="7" name="Picture 6" descr="result_aLIGO.pdf"/>
          <p:cNvPicPr>
            <a:picLocks noChangeAspect="1"/>
          </p:cNvPicPr>
          <p:nvPr/>
        </p:nvPicPr>
        <p:blipFill rotWithShape="1">
          <a:blip r:embed="rId4" cstate="screen">
            <a:duotone>
              <a:prstClr val="black"/>
              <a:srgbClr val="FFFF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68" t="17318" r="90067" b="16416"/>
          <a:stretch/>
        </p:blipFill>
        <p:spPr>
          <a:xfrm>
            <a:off x="0" y="2370667"/>
            <a:ext cx="347715" cy="3143250"/>
          </a:xfrm>
          <a:prstGeom prst="rect">
            <a:avLst/>
          </a:prstGeom>
          <a:noFill/>
        </p:spPr>
      </p:pic>
      <p:sp>
        <p:nvSpPr>
          <p:cNvPr id="10" name="Striped Right Arrow 9"/>
          <p:cNvSpPr/>
          <p:nvPr/>
        </p:nvSpPr>
        <p:spPr>
          <a:xfrm rot="5400000">
            <a:off x="3757538" y="3725274"/>
            <a:ext cx="549815" cy="253608"/>
          </a:xfrm>
          <a:prstGeom prst="stripedRightArrow">
            <a:avLst/>
          </a:prstGeom>
          <a:gradFill>
            <a:gsLst>
              <a:gs pos="0">
                <a:schemeClr val="accent6">
                  <a:lumMod val="75000"/>
                  <a:alpha val="20000"/>
                </a:schemeClr>
              </a:gs>
              <a:gs pos="75000">
                <a:schemeClr val="accent6">
                  <a:lumMod val="75000"/>
                  <a:alpha val="5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riped Right Arrow 10"/>
          <p:cNvSpPr/>
          <p:nvPr/>
        </p:nvSpPr>
        <p:spPr>
          <a:xfrm rot="16200000">
            <a:off x="987046" y="3527043"/>
            <a:ext cx="504746" cy="251667"/>
          </a:xfrm>
          <a:prstGeom prst="stripedRightArrow">
            <a:avLst/>
          </a:prstGeom>
          <a:gradFill>
            <a:gsLst>
              <a:gs pos="0">
                <a:schemeClr val="accent6">
                  <a:lumMod val="75000"/>
                  <a:alpha val="20000"/>
                </a:schemeClr>
              </a:gs>
              <a:gs pos="75000">
                <a:schemeClr val="accent6">
                  <a:lumMod val="75000"/>
                  <a:alpha val="5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39" y="2868083"/>
            <a:ext cx="4568777" cy="224869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041485" y="2129852"/>
            <a:ext cx="3626837" cy="3214731"/>
            <a:chOff x="5411902" y="1209102"/>
            <a:chExt cx="3626837" cy="321473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1916"/>
            <a:stretch/>
          </p:blipFill>
          <p:spPr>
            <a:xfrm>
              <a:off x="5660442" y="1209102"/>
              <a:ext cx="3378297" cy="3214731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5411902" y="2835630"/>
              <a:ext cx="472530" cy="729443"/>
              <a:chOff x="988067" y="4571297"/>
              <a:chExt cx="472530" cy="729443"/>
            </a:xfrm>
          </p:grpSpPr>
          <p:sp>
            <p:nvSpPr>
              <p:cNvPr id="13" name="Rectangle 12"/>
              <p:cNvSpPr/>
              <p:nvPr/>
            </p:nvSpPr>
            <p:spPr>
              <a:xfrm rot="16200000">
                <a:off x="1304842" y="5158011"/>
                <a:ext cx="248432" cy="37025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pic>
            <p:nvPicPr>
              <p:cNvPr id="14" name="Picture 13" descr="BU001997.png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5136" y="4698344"/>
                <a:ext cx="393999" cy="429005"/>
              </a:xfrm>
              <a:prstGeom prst="rect">
                <a:avLst/>
              </a:prstGeom>
            </p:spPr>
          </p:pic>
          <p:sp>
            <p:nvSpPr>
              <p:cNvPr id="15" name="Bent Arrow 14"/>
              <p:cNvSpPr/>
              <p:nvPr/>
            </p:nvSpPr>
            <p:spPr>
              <a:xfrm rot="16200000">
                <a:off x="1153218" y="4966495"/>
                <a:ext cx="206199" cy="308456"/>
              </a:xfrm>
              <a:prstGeom prst="bentArrow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Bent Arrow 15"/>
              <p:cNvSpPr/>
              <p:nvPr/>
            </p:nvSpPr>
            <p:spPr>
              <a:xfrm rot="16200000" flipH="1">
                <a:off x="1147200" y="4526188"/>
                <a:ext cx="218237" cy="308456"/>
              </a:xfrm>
              <a:prstGeom prst="bentArrow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988067" y="4773627"/>
                <a:ext cx="4725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r>
                  <a:rPr lang="en-US" sz="1200" b="1" dirty="0" smtClean="0">
                    <a:ln w="11430"/>
                    <a:gradFill>
                      <a:gsLst>
                        <a:gs pos="0">
                          <a:schemeClr val="accent2">
                            <a:tint val="70000"/>
                            <a:satMod val="245000"/>
                          </a:schemeClr>
                        </a:gs>
                        <a:gs pos="75000">
                          <a:schemeClr val="accent2">
                            <a:tint val="90000"/>
                            <a:shade val="60000"/>
                            <a:satMod val="240000"/>
                          </a:schemeClr>
                        </a:gs>
                        <a:gs pos="100000">
                          <a:schemeClr val="accent2">
                            <a:tint val="100000"/>
                            <a:shade val="50000"/>
                            <a:satMod val="240000"/>
                          </a:scheme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PLL</a:t>
                </a:r>
                <a:endParaRPr lang="en-US" sz="1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882960" y="2513167"/>
              <a:ext cx="168213" cy="42053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476560" y="2189317"/>
              <a:ext cx="168213" cy="420533"/>
            </a:xfrm>
            <a:prstGeom prst="rect">
              <a:avLst/>
            </a:prstGeom>
          </p:spPr>
        </p:pic>
      </p:grpSp>
      <p:pic>
        <p:nvPicPr>
          <p:cNvPr id="19" name="Picture 18" descr="plot.pd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006" y="2192287"/>
            <a:ext cx="3906441" cy="313572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268826" y="5710254"/>
            <a:ext cx="3374253" cy="4154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50" b="0" dirty="0">
                <a:solidFill>
                  <a:schemeClr val="tx2"/>
                </a:solidFill>
              </a:rPr>
              <a:t>Concept: Kimble, Levin, </a:t>
            </a:r>
            <a:r>
              <a:rPr lang="en-US" sz="1050" b="0" dirty="0" err="1">
                <a:solidFill>
                  <a:schemeClr val="tx2"/>
                </a:solidFill>
              </a:rPr>
              <a:t>Matsko</a:t>
            </a:r>
            <a:r>
              <a:rPr lang="en-US" sz="1050" b="0" dirty="0">
                <a:solidFill>
                  <a:schemeClr val="tx2"/>
                </a:solidFill>
              </a:rPr>
              <a:t>, Thorne, </a:t>
            </a:r>
            <a:r>
              <a:rPr lang="en-US" sz="1050" b="0" dirty="0" err="1">
                <a:solidFill>
                  <a:schemeClr val="tx2"/>
                </a:solidFill>
              </a:rPr>
              <a:t>Vyatchanin</a:t>
            </a:r>
            <a:r>
              <a:rPr lang="en-US" sz="1050" b="0" dirty="0">
                <a:solidFill>
                  <a:schemeClr val="tx2"/>
                </a:solidFill>
              </a:rPr>
              <a:t>, Phys. Rev. D (2001)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271929" y="5713350"/>
            <a:ext cx="3374253" cy="4154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50" b="0" dirty="0" err="1" smtClean="0">
                <a:solidFill>
                  <a:srgbClr val="000000"/>
                </a:solidFill>
                <a:latin typeface="Arial"/>
                <a:cs typeface="Arial"/>
              </a:rPr>
              <a:t>Oelker</a:t>
            </a:r>
            <a:r>
              <a:rPr lang="en-US" sz="1050" b="0" dirty="0" smtClean="0">
                <a:solidFill>
                  <a:srgbClr val="000000"/>
                </a:solidFill>
                <a:latin typeface="Arial"/>
                <a:cs typeface="Arial"/>
              </a:rPr>
              <a:t>, et al., “Audio-band Frequency-dependent </a:t>
            </a:r>
            <a:r>
              <a:rPr lang="en-US" sz="1050" b="0" dirty="0">
                <a:solidFill>
                  <a:srgbClr val="000000"/>
                </a:solidFill>
                <a:latin typeface="Arial"/>
                <a:cs typeface="Arial"/>
              </a:rPr>
              <a:t>Squeezing”, </a:t>
            </a:r>
            <a:r>
              <a:rPr lang="en-US" sz="1050" b="0" dirty="0" smtClean="0">
                <a:solidFill>
                  <a:srgbClr val="000000"/>
                </a:solidFill>
                <a:latin typeface="Arial"/>
                <a:cs typeface="Arial"/>
              </a:rPr>
              <a:t>Phys. Rev. </a:t>
            </a:r>
            <a:r>
              <a:rPr lang="en-US" sz="1050" b="0" dirty="0" err="1" smtClean="0">
                <a:solidFill>
                  <a:srgbClr val="000000"/>
                </a:solidFill>
                <a:latin typeface="Arial"/>
                <a:cs typeface="Arial"/>
              </a:rPr>
              <a:t>Lett</a:t>
            </a:r>
            <a:r>
              <a:rPr lang="en-US" sz="1050" b="0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en-US" sz="1050" dirty="0" smtClean="0">
                <a:solidFill>
                  <a:srgbClr val="000000"/>
                </a:solidFill>
                <a:latin typeface="Arial"/>
                <a:cs typeface="Arial"/>
              </a:rPr>
              <a:t>116</a:t>
            </a:r>
            <a:r>
              <a:rPr lang="en-US" sz="1050" b="0" dirty="0" smtClean="0">
                <a:solidFill>
                  <a:srgbClr val="000000"/>
                </a:solidFill>
                <a:latin typeface="Arial"/>
                <a:cs typeface="Arial"/>
              </a:rPr>
              <a:t>, 041102 (2016).</a:t>
            </a:r>
            <a:endParaRPr lang="en-US" sz="1050" b="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0493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Suppressing Parametric </a:t>
            </a:r>
            <a:r>
              <a:rPr lang="en-US" dirty="0" smtClean="0">
                <a:solidFill>
                  <a:srgbClr val="000000"/>
                </a:solidFill>
              </a:rPr>
              <a:t>Instabilities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31901"/>
            <a:ext cx="8953500" cy="1485900"/>
          </a:xfrm>
        </p:spPr>
        <p:txBody>
          <a:bodyPr/>
          <a:lstStyle/>
          <a:p>
            <a:r>
              <a:rPr lang="en-US" sz="2000" dirty="0" smtClean="0">
                <a:solidFill>
                  <a:srgbClr val="000000"/>
                </a:solidFill>
              </a:rPr>
              <a:t>Thermally </a:t>
            </a:r>
            <a:r>
              <a:rPr lang="en-US" sz="2000" dirty="0">
                <a:solidFill>
                  <a:srgbClr val="000000"/>
                </a:solidFill>
              </a:rPr>
              <a:t>tuning the test mass radii of curvatures using ring </a:t>
            </a:r>
            <a:r>
              <a:rPr lang="en-US" sz="2000" dirty="0" smtClean="0">
                <a:solidFill>
                  <a:srgbClr val="000000"/>
                </a:solidFill>
              </a:rPr>
              <a:t>heaters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Active </a:t>
            </a:r>
            <a:r>
              <a:rPr lang="en-US" sz="2000" dirty="0">
                <a:solidFill>
                  <a:srgbClr val="000000"/>
                </a:solidFill>
              </a:rPr>
              <a:t>damping via electrostatic feedback through the reaction </a:t>
            </a:r>
            <a:r>
              <a:rPr lang="en-US" sz="2000" dirty="0" smtClean="0">
                <a:solidFill>
                  <a:srgbClr val="000000"/>
                </a:solidFill>
              </a:rPr>
              <a:t>masses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Passive </a:t>
            </a:r>
            <a:r>
              <a:rPr lang="en-US" sz="2000" dirty="0">
                <a:solidFill>
                  <a:srgbClr val="000000"/>
                </a:solidFill>
              </a:rPr>
              <a:t>damping via viscous acoustic mass damping (under development)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52700" y="2654300"/>
            <a:ext cx="6705599" cy="3848530"/>
            <a:chOff x="76201" y="1982732"/>
            <a:chExt cx="5867400" cy="32389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1" y="1982732"/>
              <a:ext cx="5867400" cy="323893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838200" y="2247900"/>
              <a:ext cx="4572000" cy="838200"/>
            </a:xfrm>
            <a:prstGeom prst="rect">
              <a:avLst/>
            </a:prstGeom>
            <a:solidFill>
              <a:schemeClr val="accent5">
                <a:lumMod val="90000"/>
                <a:alpha val="25000"/>
              </a:scheme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038601" y="2363569"/>
              <a:ext cx="1142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0" i="0" dirty="0">
                  <a:solidFill>
                    <a:srgbClr val="114FFB"/>
                  </a:solidFill>
                  <a:latin typeface="Helvetica" pitchFamily="34" charset="0"/>
                  <a:cs typeface="Helvetica" pitchFamily="34" charset="0"/>
                </a:rPr>
                <a:t>u</a:t>
              </a:r>
              <a:r>
                <a:rPr lang="en-US" sz="1800" b="0" i="0" dirty="0" smtClean="0">
                  <a:solidFill>
                    <a:srgbClr val="114FFB"/>
                  </a:solidFill>
                  <a:latin typeface="Helvetica" pitchFamily="34" charset="0"/>
                  <a:cs typeface="Helvetica" pitchFamily="34" charset="0"/>
                </a:rPr>
                <a:t>nstable region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85887" y="2195036"/>
              <a:ext cx="1219200" cy="621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0" i="0" dirty="0" smtClean="0">
                  <a:solidFill>
                    <a:srgbClr val="114FFB"/>
                  </a:solidFill>
                  <a:latin typeface="Helvetica" pitchFamily="34" charset="0"/>
                  <a:cs typeface="Helvetica" pitchFamily="34" charset="0"/>
                </a:rPr>
                <a:t>Had to avoid this mode in </a:t>
              </a:r>
              <a:r>
                <a:rPr lang="en-US" b="0" dirty="0" smtClean="0">
                  <a:solidFill>
                    <a:srgbClr val="114FFB"/>
                  </a:solidFill>
                  <a:latin typeface="Helvetica" pitchFamily="34" charset="0"/>
                  <a:cs typeface="Helvetica" pitchFamily="34" charset="0"/>
                </a:rPr>
                <a:t>the first run </a:t>
              </a:r>
              <a:endParaRPr lang="en-US" sz="1400" b="0" i="0" dirty="0" smtClean="0">
                <a:solidFill>
                  <a:srgbClr val="114FFB"/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H="1">
              <a:off x="1295400" y="2654301"/>
              <a:ext cx="228600" cy="1524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pic>
        <p:nvPicPr>
          <p:cNvPr id="11" name="Picture 10" descr="interact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800" y="3187700"/>
            <a:ext cx="2425700" cy="302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Low-frequency losses in </a:t>
            </a:r>
            <a:r>
              <a:rPr lang="en-US" dirty="0" smtClean="0"/>
              <a:t>amorphous dielectrics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343" y="1133762"/>
            <a:ext cx="8229600" cy="4525963"/>
          </a:xfrm>
        </p:spPr>
        <p:txBody>
          <a:bodyPr/>
          <a:lstStyle/>
          <a:p>
            <a:r>
              <a:rPr lang="en-US" sz="2000" dirty="0" smtClean="0">
                <a:solidFill>
                  <a:srgbClr val="000000"/>
                </a:solidFill>
              </a:rPr>
              <a:t>Loss mechanism: conventionally associated with low energy excitations (LEEs)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conceptualized as two-level systems (TLS</a:t>
            </a:r>
            <a:r>
              <a:rPr lang="en-US" sz="1600" dirty="0">
                <a:solidFill>
                  <a:srgbClr val="000000"/>
                </a:solidFill>
              </a:rPr>
              <a:t>); Distribution of TLSs arising from disordered </a:t>
            </a:r>
            <a:r>
              <a:rPr lang="en-US" sz="1600" dirty="0" smtClean="0">
                <a:solidFill>
                  <a:srgbClr val="000000"/>
                </a:solidFill>
              </a:rPr>
              <a:t>structure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Simple physical mechanism: bond flopping in amorphous materials, e.g. SiO</a:t>
            </a:r>
            <a:r>
              <a:rPr lang="en-US" sz="1600" baseline="-25000" dirty="0" smtClean="0">
                <a:solidFill>
                  <a:srgbClr val="000000"/>
                </a:solidFill>
              </a:rPr>
              <a:t>2</a:t>
            </a: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91677" y="2727688"/>
            <a:ext cx="3780989" cy="2568931"/>
            <a:chOff x="3353095" y="2672862"/>
            <a:chExt cx="4724105" cy="3823031"/>
          </a:xfrm>
        </p:grpSpPr>
        <p:sp>
          <p:nvSpPr>
            <p:cNvPr id="5" name="Rectangle 4"/>
            <p:cNvSpPr/>
            <p:nvPr/>
          </p:nvSpPr>
          <p:spPr>
            <a:xfrm>
              <a:off x="3810000" y="2685895"/>
              <a:ext cx="4267200" cy="38099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4318782" y="2672862"/>
              <a:ext cx="3263704" cy="3734971"/>
            </a:xfrm>
            <a:custGeom>
              <a:avLst/>
              <a:gdLst>
                <a:gd name="connsiteX0" fmla="*/ 0 w 3263704"/>
                <a:gd name="connsiteY0" fmla="*/ 0 h 3734971"/>
                <a:gd name="connsiteX1" fmla="*/ 914400 w 3263704"/>
                <a:gd name="connsiteY1" fmla="*/ 3573193 h 3734971"/>
                <a:gd name="connsiteX2" fmla="*/ 1983544 w 3263704"/>
                <a:gd name="connsiteY2" fmla="*/ 970670 h 3734971"/>
                <a:gd name="connsiteX3" fmla="*/ 2700996 w 3263704"/>
                <a:gd name="connsiteY3" fmla="*/ 2841673 h 3734971"/>
                <a:gd name="connsiteX4" fmla="*/ 3263704 w 3263704"/>
                <a:gd name="connsiteY4" fmla="*/ 28135 h 373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3704" h="3734971">
                  <a:moveTo>
                    <a:pt x="0" y="0"/>
                  </a:moveTo>
                  <a:cubicBezTo>
                    <a:pt x="291904" y="1705707"/>
                    <a:pt x="583809" y="3411415"/>
                    <a:pt x="914400" y="3573193"/>
                  </a:cubicBezTo>
                  <a:cubicBezTo>
                    <a:pt x="1244991" y="3734971"/>
                    <a:pt x="1685778" y="1092590"/>
                    <a:pt x="1983544" y="970670"/>
                  </a:cubicBezTo>
                  <a:cubicBezTo>
                    <a:pt x="2281310" y="848750"/>
                    <a:pt x="2487636" y="2998762"/>
                    <a:pt x="2700996" y="2841673"/>
                  </a:cubicBezTo>
                  <a:cubicBezTo>
                    <a:pt x="2914356" y="2684584"/>
                    <a:pt x="3089030" y="1356359"/>
                    <a:pt x="3263704" y="28135"/>
                  </a:cubicBezTo>
                </a:path>
              </a:pathLst>
            </a:cu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cxnSp>
          <p:nvCxnSpPr>
            <p:cNvPr id="7" name="Straight Connector 6"/>
            <p:cNvCxnSpPr>
              <a:stCxn id="6" idx="1"/>
            </p:cNvCxnSpPr>
            <p:nvPr/>
          </p:nvCxnSpPr>
          <p:spPr>
            <a:xfrm flipH="1">
              <a:off x="3810000" y="6246055"/>
              <a:ext cx="1423182" cy="2345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6" idx="3"/>
            </p:cNvCxnSpPr>
            <p:nvPr/>
          </p:nvCxnSpPr>
          <p:spPr>
            <a:xfrm flipH="1" flipV="1">
              <a:off x="3810000" y="5486400"/>
              <a:ext cx="3209778" cy="28135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029200" y="6019800"/>
              <a:ext cx="38100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858000" y="5257800"/>
              <a:ext cx="30480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39"/>
            <p:cNvSpPr txBox="1"/>
            <p:nvPr/>
          </p:nvSpPr>
          <p:spPr>
            <a:xfrm>
              <a:off x="5020307" y="4887989"/>
              <a:ext cx="506080" cy="549470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 smtClean="0">
                  <a:solidFill>
                    <a:schemeClr val="tx2"/>
                  </a:solidFill>
                </a:rPr>
                <a:t>E</a:t>
              </a:r>
              <a:r>
                <a:rPr lang="en-US" b="1" baseline="-25000" dirty="0" smtClean="0">
                  <a:solidFill>
                    <a:schemeClr val="tx2"/>
                  </a:solidFill>
                </a:rPr>
                <a:t>1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12" name="TextBox 40"/>
            <p:cNvSpPr txBox="1"/>
            <p:nvPr/>
          </p:nvSpPr>
          <p:spPr>
            <a:xfrm>
              <a:off x="6722244" y="4453759"/>
              <a:ext cx="723241" cy="6810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 smtClean="0">
                  <a:solidFill>
                    <a:schemeClr val="tx2"/>
                  </a:solidFill>
                </a:rPr>
                <a:t>E</a:t>
              </a:r>
              <a:r>
                <a:rPr lang="en-US" b="1" baseline="-25000" dirty="0" smtClean="0">
                  <a:solidFill>
                    <a:schemeClr val="tx2"/>
                  </a:solidFill>
                </a:rPr>
                <a:t>2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6324600" y="3643532"/>
              <a:ext cx="22274" cy="2223868"/>
            </a:xfrm>
            <a:prstGeom prst="straightConnector1">
              <a:avLst/>
            </a:prstGeom>
            <a:ln w="28575">
              <a:solidFill>
                <a:schemeClr val="tx2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42"/>
            <p:cNvSpPr txBox="1"/>
            <p:nvPr/>
          </p:nvSpPr>
          <p:spPr>
            <a:xfrm>
              <a:off x="5950834" y="4614954"/>
              <a:ext cx="480382" cy="6868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 smtClean="0">
                  <a:solidFill>
                    <a:schemeClr val="tx2"/>
                  </a:solidFill>
                </a:rPr>
                <a:t>V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15" name="TextBox 43"/>
            <p:cNvSpPr txBox="1"/>
            <p:nvPr/>
          </p:nvSpPr>
          <p:spPr>
            <a:xfrm>
              <a:off x="3353095" y="5455633"/>
              <a:ext cx="362600" cy="686835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sz="2400" b="1" dirty="0" smtClean="0">
                  <a:solidFill>
                    <a:schemeClr val="tx2"/>
                  </a:solidFill>
                </a:rPr>
                <a:t>Δ</a:t>
              </a:r>
              <a:endParaRPr lang="en-US" sz="2400" dirty="0">
                <a:solidFill>
                  <a:schemeClr val="tx2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H="1">
              <a:off x="3840174" y="5867400"/>
              <a:ext cx="2486489" cy="2233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12" t="8890" r="4940" b="1123"/>
          <a:stretch/>
        </p:blipFill>
        <p:spPr>
          <a:xfrm>
            <a:off x="6824348" y="2958600"/>
            <a:ext cx="1758341" cy="147950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6193" y="4748233"/>
            <a:ext cx="1087136" cy="20253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37621" y="6396335"/>
            <a:ext cx="1493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>
                <a:solidFill>
                  <a:srgbClr val="000000"/>
                </a:solidFill>
                <a:latin typeface="Arial"/>
                <a:cs typeface="Arial"/>
              </a:rPr>
              <a:t>Figures: B.S. </a:t>
            </a:r>
            <a:r>
              <a:rPr lang="en-US" sz="1200" b="0" dirty="0" err="1" smtClean="0">
                <a:solidFill>
                  <a:srgbClr val="000000"/>
                </a:solidFill>
                <a:latin typeface="Arial"/>
                <a:cs typeface="Arial"/>
              </a:rPr>
              <a:t>Lunin</a:t>
            </a:r>
            <a:endParaRPr lang="en-US" sz="1200" b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8972" y="2821495"/>
            <a:ext cx="1406155" cy="1866234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 bwMode="auto">
          <a:xfrm>
            <a:off x="6174503" y="3754612"/>
            <a:ext cx="593757" cy="497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828869"/>
              </p:ext>
            </p:extLst>
          </p:nvPr>
        </p:nvGraphicFramePr>
        <p:xfrm>
          <a:off x="407032" y="5684654"/>
          <a:ext cx="31623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599" name="Equation" r:id="rId7" imgW="3162240" imgH="609480" progId="Equation.3">
                  <p:embed/>
                </p:oleObj>
              </mc:Choice>
              <mc:Fallback>
                <p:oleObj name="Equation" r:id="rId7" imgW="3162240" imgH="609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7032" y="5684654"/>
                        <a:ext cx="31623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9226517"/>
              </p:ext>
            </p:extLst>
          </p:nvPr>
        </p:nvGraphicFramePr>
        <p:xfrm>
          <a:off x="4244540" y="5664969"/>
          <a:ext cx="47625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600" name="Equation" r:id="rId9" imgW="4762440" imgH="609480" progId="Equation.3">
                  <p:embed/>
                </p:oleObj>
              </mc:Choice>
              <mc:Fallback>
                <p:oleObj name="Equation" r:id="rId9" imgW="4762440" imgH="609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244540" y="5664969"/>
                        <a:ext cx="47625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Arrow Connector 20"/>
          <p:cNvCxnSpPr/>
          <p:nvPr/>
        </p:nvCxnSpPr>
        <p:spPr bwMode="auto">
          <a:xfrm>
            <a:off x="3679964" y="5989361"/>
            <a:ext cx="440153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" name="Rectangle 21"/>
          <p:cNvSpPr/>
          <p:nvPr/>
        </p:nvSpPr>
        <p:spPr>
          <a:xfrm>
            <a:off x="384824" y="5418293"/>
            <a:ext cx="11123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</a:rPr>
              <a:t>Single TLS</a:t>
            </a:r>
            <a:endParaRPr lang="en-US" u="sng" dirty="0"/>
          </a:p>
        </p:txBody>
      </p:sp>
      <p:sp>
        <p:nvSpPr>
          <p:cNvPr id="28" name="Rectangle 27"/>
          <p:cNvSpPr/>
          <p:nvPr/>
        </p:nvSpPr>
        <p:spPr>
          <a:xfrm>
            <a:off x="4397583" y="5419155"/>
            <a:ext cx="19000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</a:rPr>
              <a:t>Distribution of TLSs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792215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 Suspensions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8277" y="2273774"/>
            <a:ext cx="3725723" cy="2913174"/>
          </a:xfrm>
          <a:prstGeom prst="rect">
            <a:avLst/>
          </a:prstGeom>
        </p:spPr>
      </p:pic>
      <p:pic>
        <p:nvPicPr>
          <p:cNvPr id="7" name="Picture 6" descr="SUS-cqg507871f8_h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236" y="2175177"/>
            <a:ext cx="5316042" cy="3580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50033" y="1387967"/>
            <a:ext cx="2722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i="1" u="sng" dirty="0" smtClean="0">
                <a:solidFill>
                  <a:srgbClr val="000000"/>
                </a:solidFill>
              </a:rPr>
              <a:t>Force </a:t>
            </a:r>
            <a:r>
              <a:rPr lang="en-US" sz="1800" i="1" u="sng" dirty="0" smtClean="0">
                <a:solidFill>
                  <a:srgbClr val="000000"/>
                </a:solidFill>
                <a:sym typeface="Wingdings"/>
              </a:rPr>
              <a:t> Displacement </a:t>
            </a:r>
          </a:p>
          <a:p>
            <a:pPr algn="ctr"/>
            <a:r>
              <a:rPr lang="en-US" sz="1800" i="1" u="sng" dirty="0" smtClean="0">
                <a:solidFill>
                  <a:srgbClr val="000000"/>
                </a:solidFill>
                <a:sym typeface="Wingdings"/>
              </a:rPr>
              <a:t>Transfer Function</a:t>
            </a:r>
          </a:p>
          <a:p>
            <a:pPr algn="ctr"/>
            <a:r>
              <a:rPr lang="en-US" sz="1800" dirty="0" smtClean="0">
                <a:solidFill>
                  <a:srgbClr val="000000"/>
                </a:solidFill>
                <a:sym typeface="Wingdings"/>
              </a:rPr>
              <a:t>Model vs. Measured 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9" name="Picture 8" descr="ITM_weld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1623" y="5702747"/>
            <a:ext cx="1076532" cy="807789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76"/>
          <a:stretch>
            <a:fillRect/>
          </a:stretch>
        </p:blipFill>
        <p:spPr bwMode="auto">
          <a:xfrm>
            <a:off x="4147471" y="1196912"/>
            <a:ext cx="1220079" cy="81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2911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</a:t>
            </a:r>
            <a:r>
              <a:rPr lang="en-US" dirty="0"/>
              <a:t>I</a:t>
            </a:r>
            <a:r>
              <a:rPr lang="en-US" dirty="0" smtClean="0"/>
              <a:t>nterferometry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46828" y="1453807"/>
            <a:ext cx="4358556" cy="2480733"/>
          </a:xfrm>
        </p:spPr>
        <p:txBody>
          <a:bodyPr/>
          <a:lstStyle/>
          <a:p>
            <a:r>
              <a:rPr lang="en-US" sz="1800" dirty="0" smtClean="0">
                <a:solidFill>
                  <a:srgbClr val="000000"/>
                </a:solidFill>
              </a:rPr>
              <a:t>LIGO uses enhanced Michelson interferometry</a:t>
            </a: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suspended (‘freely falling’) mirrors</a:t>
            </a:r>
          </a:p>
          <a:p>
            <a:pPr lvl="1"/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P</a:t>
            </a:r>
            <a:r>
              <a:rPr lang="en-US" sz="1800" dirty="0" smtClean="0">
                <a:solidFill>
                  <a:srgbClr val="000000"/>
                </a:solidFill>
              </a:rPr>
              <a:t>assing GWs stretch and compress the distance between the end test mass and the </a:t>
            </a:r>
            <a:r>
              <a:rPr lang="en-US" sz="1800" dirty="0" err="1" smtClean="0">
                <a:solidFill>
                  <a:srgbClr val="000000"/>
                </a:solidFill>
              </a:rPr>
              <a:t>beamsplitter</a:t>
            </a:r>
            <a:endParaRPr lang="en-US" sz="1800" dirty="0" smtClean="0">
              <a:solidFill>
                <a:srgbClr val="000000"/>
              </a:solidFill>
            </a:endParaRPr>
          </a:p>
          <a:p>
            <a:endParaRPr lang="en-US" sz="1800" dirty="0" smtClean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The interferometer acts as a transducer, turning GWs into photocurrent </a:t>
            </a: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A coherent detector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7" name="Content Placeholder 6" descr="reitze_fig_1.jpg"/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083" b="-36083"/>
          <a:stretch>
            <a:fillRect/>
          </a:stretch>
        </p:blipFill>
        <p:spPr>
          <a:xfrm>
            <a:off x="1436214" y="4213917"/>
            <a:ext cx="6445163" cy="3346463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EDB5A2-82F0-5F4D-BF81-60CE59EF31A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9610" y="1407101"/>
            <a:ext cx="4636720" cy="336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968861" y="1257557"/>
            <a:ext cx="1531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Advanced LIGO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5151381" y="2611442"/>
            <a:ext cx="1704915" cy="81658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6856296" y="2350664"/>
            <a:ext cx="1214266" cy="104619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4866513" y="3015027"/>
            <a:ext cx="769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4 km</a:t>
            </a:r>
            <a:endParaRPr lang="en-US" sz="2000" dirty="0">
              <a:solidFill>
                <a:srgbClr val="FF0000"/>
              </a:solidFill>
            </a:endParaRPr>
          </a:p>
        </p:txBody>
      </p:sp>
      <p:graphicFrame>
        <p:nvGraphicFramePr>
          <p:cNvPr id="11" name="Object 7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708465870"/>
              </p:ext>
            </p:extLst>
          </p:nvPr>
        </p:nvGraphicFramePr>
        <p:xfrm>
          <a:off x="3856038" y="3708400"/>
          <a:ext cx="1166812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711" name="Equation" r:id="rId5" imgW="889000" imgH="393700" progId="Equation.3">
                  <p:embed/>
                </p:oleObj>
              </mc:Choice>
              <mc:Fallback>
                <p:oleObj name="Equation" r:id="rId5" imgW="8890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6038" y="3708400"/>
                        <a:ext cx="1166812" cy="517525"/>
                      </a:xfrm>
                      <a:prstGeom prst="rect">
                        <a:avLst/>
                      </a:prstGeom>
                      <a:noFill/>
                      <a:ln w="28575" cmpd="sng">
                        <a:solidFill>
                          <a:srgbClr val="0000FF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4593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by-LIGO Chirp Natural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21574" y="80236"/>
            <a:ext cx="49170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https://</a:t>
            </a:r>
            <a:r>
              <a:rPr lang="en-US" sz="2000" dirty="0" err="1">
                <a:solidFill>
                  <a:srgbClr val="FFFFFF"/>
                </a:solidFill>
              </a:rPr>
              <a:t>mediaassets.caltech.edu</a:t>
            </a:r>
            <a:r>
              <a:rPr lang="en-US" sz="2000" dirty="0">
                <a:solidFill>
                  <a:srgbClr val="FFFFFF"/>
                </a:solidFill>
              </a:rPr>
              <a:t>/</a:t>
            </a:r>
            <a:r>
              <a:rPr lang="en-US" sz="2000" dirty="0" err="1">
                <a:solidFill>
                  <a:srgbClr val="FFFFFF"/>
                </a:solidFill>
              </a:rPr>
              <a:t>gwave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88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1279F0-05CE-2745-8E5F-D6AA18AE5BC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33" y="1597281"/>
            <a:ext cx="8101255" cy="399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96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F26F31-B227-144E-BE48-03C436A04E00}" type="slidenum">
              <a:rPr lang="en-US"/>
              <a:pPr/>
              <a:t>5</a:t>
            </a:fld>
            <a:endParaRPr lang="en-US"/>
          </a:p>
        </p:txBody>
      </p:sp>
      <p:sp>
        <p:nvSpPr>
          <p:cNvPr id="21914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3200" b="0"/>
          </a:p>
        </p:txBody>
      </p:sp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The </a:t>
            </a:r>
            <a:r>
              <a:rPr lang="en-US" sz="3200" dirty="0" smtClean="0">
                <a:solidFill>
                  <a:schemeClr val="bg1"/>
                </a:solidFill>
              </a:rPr>
              <a:t>astrophysical </a:t>
            </a:r>
            <a:r>
              <a:rPr lang="en-US" sz="3200" dirty="0">
                <a:solidFill>
                  <a:schemeClr val="bg1"/>
                </a:solidFill>
              </a:rPr>
              <a:t/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gravitational wave source catalog</a:t>
            </a:r>
          </a:p>
        </p:txBody>
      </p:sp>
      <p:grpSp>
        <p:nvGrpSpPr>
          <p:cNvPr id="219153" name="Group 17"/>
          <p:cNvGrpSpPr>
            <a:grpSpLocks/>
          </p:cNvGrpSpPr>
          <p:nvPr/>
        </p:nvGrpSpPr>
        <p:grpSpPr bwMode="auto">
          <a:xfrm>
            <a:off x="5132388" y="3935413"/>
            <a:ext cx="2089150" cy="2601912"/>
            <a:chOff x="3662" y="886"/>
            <a:chExt cx="1316" cy="1639"/>
          </a:xfrm>
        </p:grpSpPr>
        <p:pic>
          <p:nvPicPr>
            <p:cNvPr id="219148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" y="886"/>
              <a:ext cx="1316" cy="1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52" name="Rectangle 16"/>
            <p:cNvSpPr>
              <a:spLocks noChangeArrowheads="1"/>
            </p:cNvSpPr>
            <p:nvPr/>
          </p:nvSpPr>
          <p:spPr bwMode="auto">
            <a:xfrm>
              <a:off x="3751" y="2371"/>
              <a:ext cx="101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sz="1000" b="0">
                  <a:solidFill>
                    <a:schemeClr val="bg1"/>
                  </a:solidFill>
                </a:rPr>
                <a:t>Casey Reed, Penn State </a:t>
              </a:r>
            </a:p>
          </p:txBody>
        </p:sp>
      </p:grpSp>
      <p:grpSp>
        <p:nvGrpSpPr>
          <p:cNvPr id="219159" name="Group 23"/>
          <p:cNvGrpSpPr>
            <a:grpSpLocks/>
          </p:cNvGrpSpPr>
          <p:nvPr/>
        </p:nvGrpSpPr>
        <p:grpSpPr bwMode="auto">
          <a:xfrm>
            <a:off x="309563" y="1330325"/>
            <a:ext cx="4257675" cy="2698750"/>
            <a:chOff x="351" y="922"/>
            <a:chExt cx="2682" cy="1700"/>
          </a:xfrm>
        </p:grpSpPr>
        <p:grpSp>
          <p:nvGrpSpPr>
            <p:cNvPr id="219149" name="Group 13"/>
            <p:cNvGrpSpPr>
              <a:grpSpLocks/>
            </p:cNvGrpSpPr>
            <p:nvPr/>
          </p:nvGrpSpPr>
          <p:grpSpPr bwMode="auto">
            <a:xfrm>
              <a:off x="351" y="922"/>
              <a:ext cx="1541" cy="1700"/>
              <a:chOff x="597" y="933"/>
              <a:chExt cx="1541" cy="1700"/>
            </a:xfrm>
          </p:grpSpPr>
          <p:pic>
            <p:nvPicPr>
              <p:cNvPr id="219143" name="Picture 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933"/>
                <a:ext cx="1514" cy="15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219144" name="Text Box 8"/>
              <p:cNvSpPr txBox="1">
                <a:spLocks noChangeArrowheads="1"/>
              </p:cNvSpPr>
              <p:nvPr/>
            </p:nvSpPr>
            <p:spPr bwMode="auto">
              <a:xfrm>
                <a:off x="597" y="2479"/>
                <a:ext cx="909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b="0">
                    <a:solidFill>
                      <a:schemeClr val="bg1"/>
                    </a:solidFill>
                  </a:rPr>
                  <a:t>Credit: AEI, CCT, LSU</a:t>
                </a:r>
              </a:p>
            </p:txBody>
          </p:sp>
        </p:grpSp>
        <p:sp>
          <p:nvSpPr>
            <p:cNvPr id="219155" name="Text Box 19"/>
            <p:cNvSpPr txBox="1">
              <a:spLocks noChangeArrowheads="1"/>
            </p:cNvSpPr>
            <p:nvPr/>
          </p:nvSpPr>
          <p:spPr bwMode="auto">
            <a:xfrm>
              <a:off x="1902" y="1084"/>
              <a:ext cx="1131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i="1" dirty="0">
                  <a:solidFill>
                    <a:schemeClr val="bg1"/>
                  </a:solidFill>
                </a:rPr>
                <a:t>Coalescing Binary Systems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  <a:buFontTx/>
                <a:buChar char="•"/>
              </a:pPr>
              <a:r>
                <a:rPr lang="en-US" b="0" dirty="0">
                  <a:solidFill>
                    <a:schemeClr val="bg1"/>
                  </a:solidFill>
                </a:rPr>
                <a:t> Neutron stars, black holes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  <a:buFontTx/>
                <a:buChar char="•"/>
              </a:pPr>
              <a:r>
                <a:rPr lang="en-US" b="0" dirty="0">
                  <a:solidFill>
                    <a:schemeClr val="bg1"/>
                  </a:solidFill>
                </a:rPr>
                <a:t> </a:t>
              </a:r>
              <a:r>
                <a:rPr lang="ja-JP" altLang="en-US" b="0" dirty="0">
                  <a:solidFill>
                    <a:schemeClr val="bg1"/>
                  </a:solidFill>
                  <a:latin typeface="Arial"/>
                </a:rPr>
                <a:t>‘</a:t>
              </a:r>
              <a:r>
                <a:rPr lang="en-US" b="0" dirty="0">
                  <a:solidFill>
                    <a:schemeClr val="bg1"/>
                  </a:solidFill>
                </a:rPr>
                <a:t>chirped</a:t>
              </a:r>
              <a:r>
                <a:rPr lang="ja-JP" altLang="en-US" b="0" dirty="0">
                  <a:solidFill>
                    <a:schemeClr val="bg1"/>
                  </a:solidFill>
                  <a:latin typeface="Arial"/>
                </a:rPr>
                <a:t>’</a:t>
              </a:r>
              <a:r>
                <a:rPr lang="en-US" b="0" dirty="0">
                  <a:solidFill>
                    <a:schemeClr val="bg1"/>
                  </a:solidFill>
                </a:rPr>
                <a:t> waveform</a:t>
              </a:r>
            </a:p>
          </p:txBody>
        </p:sp>
      </p:grpSp>
      <p:grpSp>
        <p:nvGrpSpPr>
          <p:cNvPr id="219151" name="Group 15"/>
          <p:cNvGrpSpPr>
            <a:grpSpLocks/>
          </p:cNvGrpSpPr>
          <p:nvPr/>
        </p:nvGrpSpPr>
        <p:grpSpPr bwMode="auto">
          <a:xfrm>
            <a:off x="4973638" y="1495425"/>
            <a:ext cx="2451100" cy="2381250"/>
            <a:chOff x="3557" y="2371"/>
            <a:chExt cx="1544" cy="1500"/>
          </a:xfrm>
        </p:grpSpPr>
        <p:pic>
          <p:nvPicPr>
            <p:cNvPr id="219141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" y="2371"/>
              <a:ext cx="1500" cy="1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2" name="Rectangle 6"/>
            <p:cNvSpPr>
              <a:spLocks noChangeArrowheads="1"/>
            </p:cNvSpPr>
            <p:nvPr/>
          </p:nvSpPr>
          <p:spPr bwMode="auto">
            <a:xfrm>
              <a:off x="3708" y="3652"/>
              <a:ext cx="139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r>
                <a:rPr lang="en-US" sz="1000" b="0">
                  <a:solidFill>
                    <a:schemeClr val="bg1"/>
                  </a:solidFill>
                </a:rPr>
                <a:t>Credit: Chandra X-ray Observatory </a:t>
              </a:r>
            </a:p>
          </p:txBody>
        </p:sp>
      </p:grpSp>
      <p:sp>
        <p:nvSpPr>
          <p:cNvPr id="219156" name="Text Box 20"/>
          <p:cNvSpPr txBox="1">
            <a:spLocks noChangeArrowheads="1"/>
          </p:cNvSpPr>
          <p:nvPr/>
        </p:nvSpPr>
        <p:spPr bwMode="auto">
          <a:xfrm>
            <a:off x="7115175" y="1616075"/>
            <a:ext cx="1901825" cy="135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600" i="1" dirty="0">
                <a:solidFill>
                  <a:schemeClr val="bg1"/>
                </a:solidFill>
                <a:latin typeface="Arial"/>
              </a:rPr>
              <a:t>‘</a:t>
            </a:r>
            <a:r>
              <a:rPr lang="en-US" sz="1600" i="1" dirty="0">
                <a:solidFill>
                  <a:schemeClr val="bg1"/>
                </a:solidFill>
              </a:rPr>
              <a:t>Bursts</a:t>
            </a:r>
            <a:r>
              <a:rPr lang="ja-JP" altLang="en-US" sz="1600" i="1" dirty="0">
                <a:solidFill>
                  <a:schemeClr val="bg1"/>
                </a:solidFill>
                <a:latin typeface="Arial"/>
              </a:rPr>
              <a:t>’</a:t>
            </a:r>
            <a:endParaRPr lang="en-US" sz="1600" i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b="0" dirty="0">
                <a:solidFill>
                  <a:schemeClr val="bg1"/>
                </a:solidFill>
              </a:rPr>
              <a:t> asymmetric core collapse supernovae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b="0" dirty="0">
                <a:solidFill>
                  <a:schemeClr val="bg1"/>
                </a:solidFill>
              </a:rPr>
              <a:t> cosmic strings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b="0" dirty="0">
                <a:solidFill>
                  <a:schemeClr val="bg1"/>
                </a:solidFill>
              </a:rPr>
              <a:t> ???</a:t>
            </a:r>
          </a:p>
        </p:txBody>
      </p:sp>
      <p:grpSp>
        <p:nvGrpSpPr>
          <p:cNvPr id="219161" name="Group 25"/>
          <p:cNvGrpSpPr>
            <a:grpSpLocks/>
          </p:cNvGrpSpPr>
          <p:nvPr/>
        </p:nvGrpSpPr>
        <p:grpSpPr bwMode="auto">
          <a:xfrm>
            <a:off x="454025" y="4357690"/>
            <a:ext cx="4400550" cy="2327276"/>
            <a:chOff x="545" y="2808"/>
            <a:chExt cx="2772" cy="1466"/>
          </a:xfrm>
        </p:grpSpPr>
        <p:grpSp>
          <p:nvGrpSpPr>
            <p:cNvPr id="219150" name="Group 14"/>
            <p:cNvGrpSpPr>
              <a:grpSpLocks/>
            </p:cNvGrpSpPr>
            <p:nvPr/>
          </p:nvGrpSpPr>
          <p:grpSpPr bwMode="auto">
            <a:xfrm>
              <a:off x="545" y="2849"/>
              <a:ext cx="1484" cy="1153"/>
              <a:chOff x="797" y="2880"/>
              <a:chExt cx="1484" cy="1153"/>
            </a:xfrm>
          </p:grpSpPr>
          <p:pic>
            <p:nvPicPr>
              <p:cNvPr id="219145" name="Picture 9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7" y="2880"/>
                <a:ext cx="1484" cy="10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219146" name="Rectangle 10"/>
              <p:cNvSpPr>
                <a:spLocks noChangeArrowheads="1"/>
              </p:cNvSpPr>
              <p:nvPr/>
            </p:nvSpPr>
            <p:spPr bwMode="auto">
              <a:xfrm>
                <a:off x="847" y="3879"/>
                <a:ext cx="1157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lang="en-US" sz="1000" b="0">
                    <a:solidFill>
                      <a:schemeClr val="bg1"/>
                    </a:solidFill>
                  </a:rPr>
                  <a:t>NASA/WMAP Science Team </a:t>
                </a:r>
              </a:p>
            </p:txBody>
          </p:sp>
        </p:grpSp>
        <p:sp>
          <p:nvSpPr>
            <p:cNvPr id="219157" name="Text Box 21"/>
            <p:cNvSpPr txBox="1">
              <a:spLocks noChangeArrowheads="1"/>
            </p:cNvSpPr>
            <p:nvPr/>
          </p:nvSpPr>
          <p:spPr bwMode="auto">
            <a:xfrm>
              <a:off x="2061" y="2808"/>
              <a:ext cx="1256" cy="1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en-US" sz="1600" i="1" dirty="0">
                  <a:solidFill>
                    <a:schemeClr val="bg1"/>
                  </a:solidFill>
                </a:rPr>
                <a:t>Cosmic GW background</a:t>
              </a:r>
            </a:p>
            <a:p>
              <a:pPr>
                <a:lnSpc>
                  <a:spcPct val="90000"/>
                </a:lnSpc>
                <a:spcBef>
                  <a:spcPct val="50000"/>
                </a:spcBef>
                <a:buFontTx/>
                <a:buChar char="•"/>
              </a:pPr>
              <a:r>
                <a:rPr lang="en-US" b="0" dirty="0">
                  <a:solidFill>
                    <a:schemeClr val="bg1"/>
                  </a:solidFill>
                </a:rPr>
                <a:t> residue of the Big Bang</a:t>
              </a:r>
            </a:p>
            <a:p>
              <a:pPr>
                <a:lnSpc>
                  <a:spcPct val="90000"/>
                </a:lnSpc>
                <a:spcBef>
                  <a:spcPct val="50000"/>
                </a:spcBef>
                <a:buFontTx/>
                <a:buChar char="•"/>
              </a:pPr>
              <a:r>
                <a:rPr lang="en-US" b="0" dirty="0">
                  <a:solidFill>
                    <a:schemeClr val="bg1"/>
                  </a:solidFill>
                </a:rPr>
                <a:t>probes back to 10</a:t>
              </a:r>
              <a:r>
                <a:rPr lang="en-US" b="0" baseline="30000" dirty="0">
                  <a:solidFill>
                    <a:schemeClr val="bg1"/>
                  </a:solidFill>
                </a:rPr>
                <a:t>-21</a:t>
              </a:r>
              <a:r>
                <a:rPr lang="en-US" b="0" dirty="0">
                  <a:solidFill>
                    <a:schemeClr val="bg1"/>
                  </a:solidFill>
                </a:rPr>
                <a:t> s</a:t>
              </a:r>
            </a:p>
            <a:p>
              <a:pPr>
                <a:lnSpc>
                  <a:spcPct val="90000"/>
                </a:lnSpc>
                <a:spcBef>
                  <a:spcPct val="50000"/>
                </a:spcBef>
                <a:buFontTx/>
                <a:buChar char="•"/>
              </a:pPr>
              <a:r>
                <a:rPr lang="en-US" b="0" dirty="0">
                  <a:solidFill>
                    <a:schemeClr val="bg1"/>
                  </a:solidFill>
                </a:rPr>
                <a:t> stochastic, incoherent </a:t>
              </a:r>
              <a:r>
                <a:rPr lang="en-US" b="0" dirty="0" smtClean="0">
                  <a:solidFill>
                    <a:schemeClr val="bg1"/>
                  </a:solidFill>
                </a:rPr>
                <a:t>background</a:t>
              </a:r>
            </a:p>
            <a:p>
              <a:pPr>
                <a:lnSpc>
                  <a:spcPct val="90000"/>
                </a:lnSpc>
                <a:spcBef>
                  <a:spcPct val="50000"/>
                </a:spcBef>
                <a:buFontTx/>
                <a:buChar char="•"/>
              </a:pPr>
              <a:r>
                <a:rPr lang="en-US" b="0" dirty="0">
                  <a:solidFill>
                    <a:schemeClr val="bg1"/>
                  </a:solidFill>
                </a:rPr>
                <a:t> </a:t>
              </a:r>
              <a:r>
                <a:rPr lang="en-US" b="0" dirty="0" smtClean="0">
                  <a:solidFill>
                    <a:schemeClr val="bg1"/>
                  </a:solidFill>
                </a:rPr>
                <a:t>Difficult (impossible?) for LIGO to detect</a:t>
              </a:r>
              <a:endParaRPr lang="en-US" b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19158" name="Text Box 22"/>
          <p:cNvSpPr txBox="1">
            <a:spLocks noChangeArrowheads="1"/>
          </p:cNvSpPr>
          <p:nvPr/>
        </p:nvSpPr>
        <p:spPr bwMode="auto">
          <a:xfrm>
            <a:off x="7094538" y="4440238"/>
            <a:ext cx="1912937" cy="1263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 dirty="0">
                <a:solidFill>
                  <a:schemeClr val="bg1"/>
                </a:solidFill>
              </a:rPr>
              <a:t>Continuous Sources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US" b="0" dirty="0">
                <a:solidFill>
                  <a:schemeClr val="bg1"/>
                </a:solidFill>
              </a:rPr>
              <a:t> Spinning neutron stars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US" b="0" dirty="0">
                <a:solidFill>
                  <a:schemeClr val="bg1"/>
                </a:solidFill>
              </a:rPr>
              <a:t> monotone waveform</a:t>
            </a:r>
          </a:p>
        </p:txBody>
      </p:sp>
    </p:spTree>
    <p:extLst>
      <p:ext uri="{BB962C8B-B14F-4D97-AF65-F5344CB8AC3E}">
        <p14:creationId xmlns:p14="http://schemas.microsoft.com/office/powerpoint/2010/main" val="390659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9266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 typeface="Monotype Sorts" charset="0"/>
              <a:buNone/>
            </a:pPr>
            <a:endParaRPr lang="en-US" dirty="0">
              <a:latin typeface="Helvetica" charset="0"/>
              <a:ea typeface="ＭＳ Ｐゴシック" charset="0"/>
            </a:endParaRPr>
          </a:p>
          <a:p>
            <a:pPr marL="0" indent="0" algn="ctr">
              <a:buFont typeface="Monotype Sorts" charset="0"/>
              <a:buNone/>
            </a:pPr>
            <a:endParaRPr lang="en-US" dirty="0">
              <a:latin typeface="Helvetica" charset="0"/>
              <a:ea typeface="ＭＳ Ｐゴシック" charset="0"/>
            </a:endParaRPr>
          </a:p>
          <a:p>
            <a:pPr marL="0" indent="0" algn="ctr">
              <a:buFont typeface="Monotype Sorts" charset="0"/>
              <a:buNone/>
            </a:pPr>
            <a:endParaRPr lang="en-US" dirty="0">
              <a:latin typeface="Helvetica" charset="0"/>
              <a:ea typeface="ＭＳ Ｐゴシック" charset="0"/>
            </a:endParaRPr>
          </a:p>
          <a:p>
            <a:pPr marL="0" indent="0" algn="ctr">
              <a:buFont typeface="Monotype Sorts" charset="0"/>
              <a:buNone/>
            </a:pPr>
            <a:r>
              <a:rPr lang="en-US" sz="4000" i="1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The Advanced LIGO Detector</a:t>
            </a:r>
            <a:endParaRPr lang="en-US" sz="4000" i="1" dirty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FA0B2A-1039-344E-8641-45D650133F7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17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69613" y="6400800"/>
            <a:ext cx="2895600" cy="457200"/>
          </a:xfrm>
        </p:spPr>
        <p:txBody>
          <a:bodyPr/>
          <a:lstStyle/>
          <a:p>
            <a:pPr>
              <a:defRPr/>
            </a:pPr>
            <a:fld id="{49A5A001-0123-8C42-86C2-4BE8A572F92C}" type="slidenum">
              <a:rPr lang="en-US" sz="1600" b="0"/>
              <a:pPr>
                <a:defRPr/>
              </a:pPr>
              <a:t>7</a:t>
            </a:fld>
            <a:endParaRPr lang="en-US" sz="1600" b="0" dirty="0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 smtClean="0">
                <a:cs typeface="+mj-cs"/>
              </a:rPr>
              <a:t>LIGO</a:t>
            </a:r>
          </a:p>
        </p:txBody>
      </p:sp>
      <p:sp>
        <p:nvSpPr>
          <p:cNvPr id="55325" name="Text Box 29"/>
          <p:cNvSpPr txBox="1">
            <a:spLocks noChangeArrowheads="1"/>
          </p:cNvSpPr>
          <p:nvPr/>
        </p:nvSpPr>
        <p:spPr bwMode="auto">
          <a:xfrm>
            <a:off x="246216" y="5212900"/>
            <a:ext cx="7516060" cy="954107"/>
          </a:xfrm>
          <a:prstGeom prst="rect">
            <a:avLst/>
          </a:prstGeom>
          <a:noFill/>
          <a:ln w="28575" cmpd="sng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The LIGO Observatories 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are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operated 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by 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Caltech 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and MIT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216020" y="1340637"/>
            <a:ext cx="5927980" cy="3731633"/>
            <a:chOff x="2876619" y="1898951"/>
            <a:chExt cx="5927980" cy="3731633"/>
          </a:xfrm>
        </p:grpSpPr>
        <p:pic>
          <p:nvPicPr>
            <p:cNvPr id="553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5507" y="1898951"/>
              <a:ext cx="5829092" cy="3731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5308" name="Line 12"/>
            <p:cNvSpPr>
              <a:spLocks noChangeShapeType="1"/>
            </p:cNvSpPr>
            <p:nvPr/>
          </p:nvSpPr>
          <p:spPr bwMode="auto">
            <a:xfrm flipH="1">
              <a:off x="2902754" y="2457987"/>
              <a:ext cx="650180" cy="1442360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5309" name="Line 13"/>
            <p:cNvSpPr>
              <a:spLocks noChangeShapeType="1"/>
            </p:cNvSpPr>
            <p:nvPr/>
          </p:nvSpPr>
          <p:spPr bwMode="auto">
            <a:xfrm>
              <a:off x="3769406" y="2562047"/>
              <a:ext cx="1245620" cy="1377173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5311" name="Line 15"/>
            <p:cNvSpPr>
              <a:spLocks noChangeShapeType="1"/>
            </p:cNvSpPr>
            <p:nvPr/>
          </p:nvSpPr>
          <p:spPr bwMode="auto">
            <a:xfrm flipH="1">
              <a:off x="6621907" y="3641187"/>
              <a:ext cx="1697594" cy="1049594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5312" name="Line 16"/>
            <p:cNvSpPr>
              <a:spLocks noChangeShapeType="1"/>
            </p:cNvSpPr>
            <p:nvPr/>
          </p:nvSpPr>
          <p:spPr bwMode="auto">
            <a:xfrm flipH="1">
              <a:off x="6313713" y="2332433"/>
              <a:ext cx="398906" cy="2239566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5608" name="Picture 22" descr="llo_aerial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9660" y="2333483"/>
              <a:ext cx="1612385" cy="1296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9" name="Picture 23" descr="lho_aerial_mod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479" y="3952234"/>
              <a:ext cx="2128548" cy="1112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20" name="Text Box 24"/>
            <p:cNvSpPr txBox="1">
              <a:spLocks noChangeArrowheads="1"/>
            </p:cNvSpPr>
            <p:nvPr/>
          </p:nvSpPr>
          <p:spPr bwMode="auto">
            <a:xfrm>
              <a:off x="6756367" y="2320710"/>
              <a:ext cx="1288108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99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  <a:latin typeface="+mn-lt"/>
                  <a:cs typeface="+mn-cs"/>
                </a:rPr>
                <a:t>LIGO Livingston </a:t>
              </a:r>
              <a:endParaRPr lang="en-US" sz="1200" dirty="0" smtClean="0">
                <a:solidFill>
                  <a:schemeClr val="bg1"/>
                </a:solidFill>
                <a:latin typeface="+mn-lt"/>
                <a:cs typeface="+mn-cs"/>
              </a:endParaRPr>
            </a:p>
            <a:p>
              <a:pPr>
                <a:defRPr/>
              </a:pPr>
              <a:r>
                <a:rPr lang="en-US" sz="1200" dirty="0" smtClean="0">
                  <a:solidFill>
                    <a:schemeClr val="bg1"/>
                  </a:solidFill>
                  <a:latin typeface="+mn-lt"/>
                  <a:cs typeface="+mn-cs"/>
                </a:rPr>
                <a:t>Observatory</a:t>
              </a:r>
              <a:endParaRPr lang="en-US" sz="1200" dirty="0">
                <a:solidFill>
                  <a:schemeClr val="bg1"/>
                </a:solidFill>
                <a:latin typeface="+mn-lt"/>
                <a:cs typeface="+mn-cs"/>
              </a:endParaRPr>
            </a:p>
            <a:p>
              <a:pPr>
                <a:defRPr/>
              </a:pPr>
              <a:endParaRPr lang="en-US" sz="1200" dirty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55323" name="Rectangle 27"/>
            <p:cNvSpPr>
              <a:spLocks noChangeArrowheads="1"/>
            </p:cNvSpPr>
            <p:nvPr/>
          </p:nvSpPr>
          <p:spPr bwMode="auto">
            <a:xfrm>
              <a:off x="2971299" y="4744186"/>
              <a:ext cx="2031325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rgbClr val="FFFFFF"/>
                  </a:solidFill>
                  <a:latin typeface="+mn-lt"/>
                  <a:cs typeface="+mn-cs"/>
                </a:rPr>
                <a:t>LIGO Hanford Observatory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876619" y="1931237"/>
              <a:ext cx="1687979" cy="373710"/>
            </a:xfrm>
            <a:prstGeom prst="rect">
              <a:avLst/>
            </a:prstGeom>
            <a:solidFill>
              <a:schemeClr val="bg1"/>
            </a:solidFill>
            <a:ln w="57150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latin typeface="+mn-lt"/>
                </a:rPr>
                <a:t>Hanford, WA</a:t>
              </a:r>
              <a:endParaRPr lang="en-US" sz="1800" dirty="0">
                <a:latin typeface="+mn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86732" y="4913923"/>
              <a:ext cx="2002601" cy="369332"/>
            </a:xfrm>
            <a:prstGeom prst="rect">
              <a:avLst/>
            </a:prstGeom>
            <a:solidFill>
              <a:schemeClr val="bg1"/>
            </a:solidFill>
            <a:ln w="57150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latin typeface="+mn-lt"/>
                </a:rPr>
                <a:t>Livingston, LA</a:t>
              </a:r>
              <a:endParaRPr lang="en-US" sz="1800" dirty="0">
                <a:latin typeface="+mn-lt"/>
              </a:endParaRPr>
            </a:p>
          </p:txBody>
        </p:sp>
      </p:grpSp>
      <p:sp>
        <p:nvSpPr>
          <p:cNvPr id="18" name="Text Box 29"/>
          <p:cNvSpPr txBox="1">
            <a:spLocks noChangeArrowheads="1"/>
          </p:cNvSpPr>
          <p:nvPr/>
        </p:nvSpPr>
        <p:spPr bwMode="auto">
          <a:xfrm>
            <a:off x="162479" y="1798866"/>
            <a:ext cx="2897732" cy="2585323"/>
          </a:xfrm>
          <a:prstGeom prst="rect">
            <a:avLst/>
          </a:prstGeom>
          <a:noFill/>
          <a:ln w="28575" cmpd="sng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 smtClean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LIGO Laboratory:</a:t>
            </a:r>
          </a:p>
          <a:p>
            <a:pPr>
              <a:defRPr/>
            </a:pPr>
            <a:r>
              <a:rPr lang="en-US" sz="1800" b="1" dirty="0" smtClean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180 staff located at Caltech, MIT, Hanford, Livingston  </a:t>
            </a:r>
          </a:p>
          <a:p>
            <a:pPr>
              <a:defRPr/>
            </a:pPr>
            <a:endParaRPr lang="en-US" sz="1800" b="1" dirty="0">
              <a:solidFill>
                <a:schemeClr val="tx2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pPr>
              <a:defRPr/>
            </a:pPr>
            <a:r>
              <a:rPr lang="en-US" sz="1800" b="1" dirty="0" smtClean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LIGO Scientific Collaboration: </a:t>
            </a:r>
          </a:p>
          <a:p>
            <a:pPr>
              <a:defRPr/>
            </a:pPr>
            <a:r>
              <a:rPr lang="en-US" sz="1800" b="1" dirty="0" smtClean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~ </a:t>
            </a:r>
            <a:r>
              <a:rPr lang="en-US" sz="1800" dirty="0" smtClean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1000</a:t>
            </a:r>
            <a:r>
              <a:rPr lang="en-US" sz="1800" b="1" dirty="0" smtClean="0">
                <a:solidFill>
                  <a:schemeClr val="tx2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scientists, ~80 institutions, 15 countries</a:t>
            </a:r>
            <a:endParaRPr lang="en-US" sz="1800" b="1" dirty="0">
              <a:solidFill>
                <a:schemeClr val="tx2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4238" y="5681191"/>
            <a:ext cx="1169762" cy="117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61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28" descr="IFO_SYS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052" y="985456"/>
            <a:ext cx="7672348" cy="587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 Interferometer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 descr="psl_assembl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23" y="1212245"/>
            <a:ext cx="2096001" cy="165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842" y="1161856"/>
            <a:ext cx="1811674" cy="2425267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 bwMode="auto">
          <a:xfrm flipH="1" flipV="1">
            <a:off x="1178393" y="2906875"/>
            <a:ext cx="274958" cy="53685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5633754" y="1718956"/>
            <a:ext cx="637914" cy="40227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/>
          <p:nvPr/>
        </p:nvSpPr>
        <p:spPr>
          <a:xfrm>
            <a:off x="366608" y="1243933"/>
            <a:ext cx="1638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Arial"/>
                <a:cs typeface="Arial"/>
              </a:rPr>
              <a:t>Pre-stabilized Laser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06229" y="1213017"/>
            <a:ext cx="1918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40 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kg ‘Test Mass’ Mirror</a:t>
            </a:r>
          </a:p>
          <a:p>
            <a:endParaRPr lang="en-US" sz="12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12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Quadruple  Suspension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1" y="1121359"/>
            <a:ext cx="9144000" cy="5358361"/>
            <a:chOff x="-1" y="1121359"/>
            <a:chExt cx="9144000" cy="535836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0936" y="1152971"/>
              <a:ext cx="2176471" cy="144556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95642" y="4647431"/>
              <a:ext cx="2548357" cy="1832289"/>
            </a:xfrm>
            <a:prstGeom prst="rect">
              <a:avLst/>
            </a:prstGeom>
          </p:spPr>
        </p:pic>
        <p:pic>
          <p:nvPicPr>
            <p:cNvPr id="12" name="Picture 11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577" y="4701054"/>
              <a:ext cx="1914698" cy="1567157"/>
            </a:xfrm>
            <a:prstGeom prst="rect">
              <a:avLst/>
            </a:prstGeom>
            <a:noFill/>
          </p:spPr>
        </p:pic>
        <p:cxnSp>
          <p:nvCxnSpPr>
            <p:cNvPr id="15" name="Straight Arrow Connector 14"/>
            <p:cNvCxnSpPr/>
            <p:nvPr/>
          </p:nvCxnSpPr>
          <p:spPr bwMode="auto">
            <a:xfrm>
              <a:off x="4237496" y="5599519"/>
              <a:ext cx="881966" cy="476113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H="1" flipV="1">
              <a:off x="8361870" y="4015140"/>
              <a:ext cx="358236" cy="607054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4582638" y="2671183"/>
              <a:ext cx="523730" cy="733266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pic>
          <p:nvPicPr>
            <p:cNvPr id="24" name="Picture 23" descr="D:\Work\USA_LIGO_work\LIGO\Install\HAM2\DSC02120.JP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3928209"/>
              <a:ext cx="2055641" cy="1541731"/>
            </a:xfrm>
            <a:prstGeom prst="rect">
              <a:avLst/>
            </a:prstGeom>
            <a:noFill/>
          </p:spPr>
        </p:pic>
        <p:cxnSp>
          <p:nvCxnSpPr>
            <p:cNvPr id="25" name="Straight Arrow Connector 24"/>
            <p:cNvCxnSpPr/>
            <p:nvPr/>
          </p:nvCxnSpPr>
          <p:spPr bwMode="auto">
            <a:xfrm flipV="1">
              <a:off x="2199666" y="3744895"/>
              <a:ext cx="1217673" cy="6547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9" name="TextBox 28"/>
            <p:cNvSpPr txBox="1"/>
            <p:nvPr/>
          </p:nvSpPr>
          <p:spPr>
            <a:xfrm>
              <a:off x="2888892" y="1121359"/>
              <a:ext cx="18139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"/>
                  <a:cs typeface="Arial"/>
                </a:rPr>
                <a:t>Active Seismic Isolation</a:t>
              </a:r>
              <a:endParaRPr lang="en-US" sz="12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78588" y="3923482"/>
              <a:ext cx="10058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  <a:latin typeface="Arial"/>
                  <a:cs typeface="Arial"/>
                </a:rPr>
                <a:t>Input Optics</a:t>
              </a:r>
              <a:endParaRPr lang="en-US" sz="12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268970" y="4739079"/>
              <a:ext cx="16594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  <a:latin typeface="Arial"/>
                  <a:cs typeface="Arial"/>
                </a:rPr>
                <a:t>Output Mode Cleaner</a:t>
              </a:r>
              <a:endParaRPr lang="en-US" sz="12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122591" y="6149250"/>
              <a:ext cx="12105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  <a:latin typeface="Arial"/>
                  <a:cs typeface="Arial"/>
                </a:rPr>
                <a:t>Auxiliary Laser </a:t>
              </a:r>
              <a:endParaRPr lang="en-US" sz="12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2479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SLcqg507871f4_h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09" y="2525202"/>
            <a:ext cx="7897111" cy="39743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23359" y="6499825"/>
            <a:ext cx="2133600" cy="365125"/>
          </a:xfrm>
          <a:prstGeom prst="rect">
            <a:avLst/>
          </a:prstGeom>
        </p:spPr>
        <p:txBody>
          <a:bodyPr/>
          <a:lstStyle/>
          <a:p>
            <a:fld id="{FD09E104-B2F2-A54F-A89E-41FA7E70D5ED}" type="slidenum">
              <a:rPr lang="en-US" smtClean="0"/>
              <a:t>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82239" y="5343225"/>
            <a:ext cx="493108" cy="3077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15091" y="5216522"/>
            <a:ext cx="561330" cy="307777"/>
          </a:xfrm>
          <a:prstGeom prst="rect">
            <a:avLst/>
          </a:prstGeom>
          <a:solidFill>
            <a:srgbClr val="A0BCFE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35W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88574" y="3297519"/>
            <a:ext cx="690117" cy="307777"/>
          </a:xfrm>
          <a:prstGeom prst="rect">
            <a:avLst/>
          </a:prstGeom>
          <a:solidFill>
            <a:srgbClr val="A0BCFE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180W</a:t>
            </a:r>
            <a:endParaRPr lang="en-US" dirty="0"/>
          </a:p>
        </p:txBody>
      </p:sp>
      <p:pic>
        <p:nvPicPr>
          <p:cNvPr id="17" name="Picture 16" descr="aLIGOPSL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15" y="1206388"/>
            <a:ext cx="2816844" cy="1877897"/>
          </a:xfrm>
          <a:prstGeom prst="rect">
            <a:avLst/>
          </a:prstGeom>
        </p:spPr>
      </p:pic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1806705" y="-24990"/>
            <a:ext cx="663834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0" i="1" dirty="0" smtClean="0">
                <a:solidFill>
                  <a:schemeClr val="tx2"/>
                </a:solidFill>
                <a:latin typeface="Helvetica"/>
                <a:cs typeface="Helvetica"/>
              </a:rPr>
              <a:t>Advanced LIGO Pre-Stabilized Laser</a:t>
            </a:r>
            <a:endParaRPr lang="en-US" sz="3600" b="0" i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37258" y="1123238"/>
            <a:ext cx="5615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Multi-stage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</a:rPr>
              <a:t>Nd:YAG</a:t>
            </a:r>
            <a:r>
              <a:rPr lang="en-US" sz="1600" dirty="0" smtClean="0">
                <a:solidFill>
                  <a:schemeClr val="tx2"/>
                </a:solidFill>
              </a:rPr>
              <a:t>, </a:t>
            </a:r>
            <a:r>
              <a:rPr lang="en-US" sz="1600" dirty="0" smtClean="0">
                <a:solidFill>
                  <a:schemeClr val="tx2"/>
                </a:solidFill>
                <a:latin typeface="Symbol"/>
              </a:rPr>
              <a:t>l</a:t>
            </a:r>
            <a:r>
              <a:rPr lang="en-US" sz="1600" dirty="0" smtClean="0">
                <a:solidFill>
                  <a:schemeClr val="tx2"/>
                </a:solidFill>
              </a:rPr>
              <a:t>=1.06 </a:t>
            </a:r>
            <a:r>
              <a:rPr lang="en-US" sz="1600" dirty="0">
                <a:solidFill>
                  <a:schemeClr val="tx2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chemeClr val="tx2"/>
                </a:solidFill>
              </a:rPr>
              <a:t>m laser</a:t>
            </a: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718187"/>
              </p:ext>
            </p:extLst>
          </p:nvPr>
        </p:nvGraphicFramePr>
        <p:xfrm>
          <a:off x="3102895" y="1488462"/>
          <a:ext cx="4912827" cy="9207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6158"/>
                <a:gridCol w="2826669"/>
              </a:tblGrid>
              <a:tr h="306913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2"/>
                          </a:solidFill>
                        </a:rPr>
                        <a:t>Max Power</a:t>
                      </a:r>
                      <a:endParaRPr lang="en-US" sz="14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2"/>
                          </a:solidFill>
                        </a:rPr>
                        <a:t>180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</a:rPr>
                        <a:t> W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913">
                <a:tc>
                  <a:txBody>
                    <a:bodyPr/>
                    <a:lstStyle/>
                    <a:p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</a:rPr>
                        <a:t>Power Noise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2"/>
                          </a:solidFill>
                        </a:rPr>
                        <a:t>10</a:t>
                      </a:r>
                      <a:r>
                        <a:rPr lang="en-US" sz="1400" b="1" baseline="30000" dirty="0" smtClean="0">
                          <a:solidFill>
                            <a:schemeClr val="tx2"/>
                          </a:solidFill>
                        </a:rPr>
                        <a:t>-7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</a:rPr>
                        <a:t> W/Hz</a:t>
                      </a:r>
                      <a:r>
                        <a:rPr lang="en-US" sz="1400" b="1" baseline="30000" dirty="0" smtClean="0">
                          <a:solidFill>
                            <a:schemeClr val="tx2"/>
                          </a:solidFill>
                        </a:rPr>
                        <a:t>-1/2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</a:rPr>
                        <a:t> @ 10 Hz</a:t>
                      </a:r>
                      <a:endParaRPr lang="en-US" sz="1400" b="1" baseline="30000" dirty="0" smtClean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913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2"/>
                          </a:solidFill>
                        </a:rPr>
                        <a:t>Frequency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</a:rPr>
                        <a:t> Noise</a:t>
                      </a:r>
                      <a:endParaRPr lang="en-US" sz="14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2"/>
                          </a:solidFill>
                        </a:rPr>
                        <a:t>0.1 Hz/Hz</a:t>
                      </a:r>
                      <a:r>
                        <a:rPr lang="en-US" sz="1400" b="1" baseline="30000" dirty="0" smtClean="0">
                          <a:solidFill>
                            <a:schemeClr val="tx2"/>
                          </a:solidFill>
                        </a:rPr>
                        <a:t>-1/2 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</a:rPr>
                        <a:t>@ 10 Hz</a:t>
                      </a:r>
                      <a:endParaRPr lang="en-US" sz="1400" b="1" baseline="30000" dirty="0" smtClean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547250" y="544816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8339024" y="4727157"/>
            <a:ext cx="709388" cy="307777"/>
          </a:xfrm>
          <a:prstGeom prst="rect">
            <a:avLst/>
          </a:prstGeom>
          <a:solidFill>
            <a:srgbClr val="A0BCFE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165W</a:t>
            </a:r>
            <a:endParaRPr lang="en-US" dirty="0"/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452462" y="6161839"/>
            <a:ext cx="2920423" cy="261610"/>
          </a:xfrm>
          <a:prstGeom prst="rect">
            <a:avLst/>
          </a:prstGeom>
          <a:solidFill>
            <a:srgbClr val="618FF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b="0" dirty="0">
                <a:solidFill>
                  <a:srgbClr val="000000"/>
                </a:solidFill>
              </a:rPr>
              <a:t>P. </a:t>
            </a:r>
            <a:r>
              <a:rPr lang="en-US" sz="1100" b="0" dirty="0" err="1">
                <a:solidFill>
                  <a:srgbClr val="000000"/>
                </a:solidFill>
              </a:rPr>
              <a:t>Kwee</a:t>
            </a:r>
            <a:r>
              <a:rPr lang="en-US" sz="1100" b="0" dirty="0">
                <a:solidFill>
                  <a:srgbClr val="000000"/>
                </a:solidFill>
              </a:rPr>
              <a:t>, et al.</a:t>
            </a:r>
            <a:r>
              <a:rPr lang="en-US" sz="1100" b="0" dirty="0" smtClean="0">
                <a:solidFill>
                  <a:srgbClr val="000000"/>
                </a:solidFill>
              </a:rPr>
              <a:t>, </a:t>
            </a:r>
            <a:r>
              <a:rPr lang="en-US" sz="1100" b="0" dirty="0">
                <a:solidFill>
                  <a:srgbClr val="000000"/>
                </a:solidFill>
              </a:rPr>
              <a:t>Opt. Exp. </a:t>
            </a:r>
            <a:r>
              <a:rPr lang="en-US" sz="1100" dirty="0">
                <a:solidFill>
                  <a:srgbClr val="000000"/>
                </a:solidFill>
              </a:rPr>
              <a:t>20</a:t>
            </a:r>
            <a:r>
              <a:rPr lang="en-US" sz="1100" b="0" dirty="0">
                <a:solidFill>
                  <a:srgbClr val="000000"/>
                </a:solidFill>
              </a:rPr>
              <a:t>, 10619 (2012</a:t>
            </a:r>
            <a:r>
              <a:rPr lang="en-US" sz="1100" b="0" dirty="0" smtClean="0">
                <a:solidFill>
                  <a:srgbClr val="000000"/>
                </a:solidFill>
              </a:rPr>
              <a:t>)</a:t>
            </a:r>
            <a:endParaRPr lang="en-US" sz="11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715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Default Design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87296</TotalTime>
  <Words>2193</Words>
  <Application>Microsoft Macintosh PowerPoint</Application>
  <PresentationFormat>On-screen Show (4:3)</PresentationFormat>
  <Paragraphs>402</Paragraphs>
  <Slides>41</Slides>
  <Notes>11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Default Design</vt:lpstr>
      <vt:lpstr>Photo Editor Photo</vt:lpstr>
      <vt:lpstr>Equation</vt:lpstr>
      <vt:lpstr>PowerPoint Presentation</vt:lpstr>
      <vt:lpstr>2016: Also the Centenary of Gravitational Waves!</vt:lpstr>
      <vt:lpstr>Producing Gravitational Waves</vt:lpstr>
      <vt:lpstr>LIGO Interferometry</vt:lpstr>
      <vt:lpstr>The astrophysical  gravitational wave source catalog</vt:lpstr>
      <vt:lpstr>PowerPoint Presentation</vt:lpstr>
      <vt:lpstr>LIGO</vt:lpstr>
      <vt:lpstr>Advanced LIGO Interferometer</vt:lpstr>
      <vt:lpstr>PowerPoint Presentation</vt:lpstr>
      <vt:lpstr>PowerPoint Presentation</vt:lpstr>
      <vt:lpstr>Advanced LIGO ‘Test Mass’ Mirrors</vt:lpstr>
      <vt:lpstr>The Challenge of Producing LIGO Test Mass Optical Coatings</vt:lpstr>
      <vt:lpstr>Advanced LIGO = Mirror Sensing &amp; Control</vt:lpstr>
      <vt:lpstr>Noises</vt:lpstr>
      <vt:lpstr>Nonlinear Effects in Interferometers: Parametric Instabilities </vt:lpstr>
      <vt:lpstr>Observation of Parametric Instabilities in Advanced LIGO</vt:lpstr>
      <vt:lpstr>Tranquilizing Parametric Instabilities</vt:lpstr>
      <vt:lpstr>PowerPoint Presentation</vt:lpstr>
      <vt:lpstr>The First Detection: GW150914</vt:lpstr>
      <vt:lpstr>PowerPoint Presentation</vt:lpstr>
      <vt:lpstr>Assessing Statistical Significance: Modeled Search</vt:lpstr>
      <vt:lpstr>The Sounds of Space-Time</vt:lpstr>
      <vt:lpstr>Parameter Estimation</vt:lpstr>
      <vt:lpstr>The Black Hole Mass Menagerie</vt:lpstr>
      <vt:lpstr>PowerPoint Presentation</vt:lpstr>
      <vt:lpstr>Coming Soon: ‘A+’  (A Mid-scale Upgrade of Advanced LIGO)</vt:lpstr>
      <vt:lpstr>Coming Soon: ‘A+’  (A Mid-scale Upgrade of Advanced LIGO)</vt:lpstr>
      <vt:lpstr>Squeezing: Beating the Quantum Noise Limit</vt:lpstr>
      <vt:lpstr>The Problem: Thermal Noise in Optical Coatings</vt:lpstr>
      <vt:lpstr>Routes to Improved Coatings with Low Thermal Noise </vt:lpstr>
      <vt:lpstr>Acknowledgments</vt:lpstr>
      <vt:lpstr>PowerPoint Presentation</vt:lpstr>
      <vt:lpstr>100th Anniversaries </vt:lpstr>
      <vt:lpstr>Some of the Fundamental Questions That Gravitational Waves Can Address</vt:lpstr>
      <vt:lpstr>Phase and Amplitude Squeezing</vt:lpstr>
      <vt:lpstr>The Best of Both Worlds: Frequency Dependent Squeezing</vt:lpstr>
      <vt:lpstr>Suppressing Parametric Instabilities</vt:lpstr>
      <vt:lpstr>Low-frequency losses in amorphous dielectrics</vt:lpstr>
      <vt:lpstr>Advanced LIGO Suspensions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sanders</dc:creator>
  <cp:lastModifiedBy>David Reitze</cp:lastModifiedBy>
  <cp:revision>1297</cp:revision>
  <cp:lastPrinted>2014-11-02T00:19:55Z</cp:lastPrinted>
  <dcterms:created xsi:type="dcterms:W3CDTF">2001-01-17T17:06:57Z</dcterms:created>
  <dcterms:modified xsi:type="dcterms:W3CDTF">2016-10-19T17:22:25Z</dcterms:modified>
</cp:coreProperties>
</file>