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82" r:id="rId5"/>
    <p:sldId id="260" r:id="rId6"/>
    <p:sldId id="291" r:id="rId7"/>
    <p:sldId id="262" r:id="rId8"/>
    <p:sldId id="263" r:id="rId9"/>
    <p:sldId id="264" r:id="rId10"/>
    <p:sldId id="259" r:id="rId11"/>
    <p:sldId id="290" r:id="rId12"/>
    <p:sldId id="287" r:id="rId13"/>
    <p:sldId id="292" r:id="rId14"/>
    <p:sldId id="289" r:id="rId15"/>
    <p:sldId id="29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4ADE"/>
    <a:srgbClr val="B890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7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E5040-B28A-FC47-B772-DDE94D55E6EB}" type="datetimeFigureOut">
              <a:rPr lang="en-US" smtClean="0"/>
              <a:t>9/27/16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A9474-D97F-DC44-909C-0ED13151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20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F820A-7798-5B48-9AFC-627C1A63268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B7439-0D15-CE4D-8074-FA55F0FFC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08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78DADC-B733-3C47-B29C-DE21E814A4CE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647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7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6E2-86DF-4349-9681-C1AB11F81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6E2-86DF-4349-9681-C1AB11F81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6E2-86DF-4349-9681-C1AB11F81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793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6E2-86DF-4349-9681-C1AB11F81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6E2-86DF-4349-9681-C1AB11F81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6E2-86DF-4349-9681-C1AB11F81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6E2-86DF-4349-9681-C1AB11F81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6E2-86DF-4349-9681-C1AB11F81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6E2-86DF-4349-9681-C1AB11F81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6E2-86DF-4349-9681-C1AB11F81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6E2-86DF-4349-9681-C1AB11F81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Astronomy On Tap, 2016-09-28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506E2-86DF-4349-9681-C1AB11F81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microsoft.com/office/2007/relationships/hdphoto" Target="../media/hdphoto1.wdp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3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vitational-waves-619-3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2" y="642742"/>
            <a:ext cx="8894372" cy="5546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Gravitationa</a:t>
            </a:r>
            <a:r>
              <a:rPr lang="en-US" dirty="0"/>
              <a:t>l</a:t>
            </a:r>
            <a:r>
              <a:rPr lang="en-US" dirty="0" smtClean="0"/>
              <a:t> Wave Astronomy Begins!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1072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J. Kissel</a:t>
            </a:r>
          </a:p>
          <a:p>
            <a:r>
              <a:rPr lang="en-US" sz="2400" dirty="0" smtClean="0"/>
              <a:t>on behalf of the</a:t>
            </a:r>
          </a:p>
          <a:p>
            <a:r>
              <a:rPr lang="en-US" dirty="0" smtClean="0"/>
              <a:t>LIGO Scientific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6E2-86DF-4349-9681-C1AB11F811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9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Then, on 14 September 2015 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962" y="4147034"/>
            <a:ext cx="3683892" cy="1854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The gravitational waves from this merger passed through the LIGO </a:t>
            </a:r>
            <a:r>
              <a:rPr lang="en-US" sz="2400" dirty="0" smtClean="0"/>
              <a:t>detectors!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068" y="1489364"/>
            <a:ext cx="3468668" cy="2245343"/>
          </a:xfrm>
          <a:prstGeom prst="rect">
            <a:avLst/>
          </a:prstGeom>
          <a:noFill/>
          <a:effectLst>
            <a:softEdge rad="254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275" y="885804"/>
            <a:ext cx="4485656" cy="5607071"/>
          </a:xfrm>
          <a:prstGeom prst="rect">
            <a:avLst/>
          </a:prstGeom>
        </p:spPr>
      </p:pic>
      <p:cxnSp>
        <p:nvCxnSpPr>
          <p:cNvPr id="20" name="Elbow Connector 19"/>
          <p:cNvCxnSpPr/>
          <p:nvPr/>
        </p:nvCxnSpPr>
        <p:spPr>
          <a:xfrm rot="4500000">
            <a:off x="1049333" y="1933360"/>
            <a:ext cx="315974" cy="319024"/>
          </a:xfrm>
          <a:prstGeom prst="bentConnector3">
            <a:avLst>
              <a:gd name="adj1" fmla="val 102501"/>
            </a:avLst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rot="20700000">
            <a:off x="2487027" y="3001241"/>
            <a:ext cx="315974" cy="319024"/>
          </a:xfrm>
          <a:prstGeom prst="bentConnector3">
            <a:avLst>
              <a:gd name="adj1" fmla="val 102501"/>
            </a:avLst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34272" y="6373788"/>
            <a:ext cx="4075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dcc.ligo.org</a:t>
            </a:r>
            <a:r>
              <a:rPr lang="en-US" dirty="0"/>
              <a:t>/LIGO-P150914/public</a:t>
            </a:r>
          </a:p>
        </p:txBody>
      </p:sp>
    </p:spTree>
    <p:extLst>
      <p:ext uri="{BB962C8B-B14F-4D97-AF65-F5344CB8AC3E}">
        <p14:creationId xmlns:p14="http://schemas.microsoft.com/office/powerpoint/2010/main" val="91491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 Again (Twice!) in 4 months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6E2-86DF-4349-9681-C1AB11F811F8}" type="slidenum">
              <a:rPr lang="en-US" smtClean="0"/>
              <a:t>11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64850" y="6308209"/>
            <a:ext cx="4192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dcc.ligo.org</a:t>
            </a:r>
            <a:r>
              <a:rPr lang="en-US" dirty="0"/>
              <a:t>/LIGO-P1600088/public</a:t>
            </a:r>
          </a:p>
        </p:txBody>
      </p:sp>
      <p:pic>
        <p:nvPicPr>
          <p:cNvPr id="12" name="Picture 11" descr="O1BBHResults_Waveform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27" y="792259"/>
            <a:ext cx="5469212" cy="5492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7929" y="2114178"/>
            <a:ext cx="243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Detected: Sep 14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2015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2356" y="3584387"/>
            <a:ext cx="2425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Detected: Oct 12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2015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9474" y="5071818"/>
            <a:ext cx="24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Detected: Dec 26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2015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35390" y="1421667"/>
            <a:ext cx="19159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36 </a:t>
            </a:r>
            <a:r>
              <a:rPr lang="en-US" b="1" dirty="0">
                <a:solidFill>
                  <a:srgbClr val="FFFF00"/>
                </a:solidFill>
              </a:rPr>
              <a:t>M</a:t>
            </a:r>
            <a:r>
              <a:rPr lang="en-US" b="1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+ 29 </a:t>
            </a:r>
            <a:r>
              <a:rPr lang="en-US" b="1" dirty="0">
                <a:solidFill>
                  <a:srgbClr val="FFFF00"/>
                </a:solidFill>
              </a:rPr>
              <a:t>M</a:t>
            </a:r>
            <a:r>
              <a:rPr lang="en-US" b="1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1.3 billion </a:t>
            </a:r>
            <a:r>
              <a:rPr lang="en-US" b="1" dirty="0" err="1" smtClean="0">
                <a:solidFill>
                  <a:srgbClr val="FFFF00"/>
                </a:solidFill>
              </a:rPr>
              <a:t>ly</a:t>
            </a:r>
            <a:r>
              <a:rPr lang="en-US" b="1" dirty="0" smtClean="0">
                <a:solidFill>
                  <a:srgbClr val="FFFF00"/>
                </a:solidFill>
              </a:rPr>
              <a:t> away</a:t>
            </a:r>
            <a:endParaRPr lang="en-US" b="1" baseline="-25000" dirty="0" smtClean="0">
              <a:solidFill>
                <a:srgbClr val="FFFF00"/>
              </a:solidFill>
              <a:latin typeface="Wingdings"/>
              <a:ea typeface="Wingdings"/>
              <a:cs typeface="Wingdings"/>
              <a:sym typeface="Wingding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58480" y="2943016"/>
            <a:ext cx="19159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23 </a:t>
            </a:r>
            <a:r>
              <a:rPr lang="en-US" b="1" dirty="0">
                <a:solidFill>
                  <a:srgbClr val="FFFF00"/>
                </a:solidFill>
              </a:rPr>
              <a:t>M</a:t>
            </a:r>
            <a:r>
              <a:rPr lang="en-US" b="1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+ 13 </a:t>
            </a:r>
            <a:r>
              <a:rPr lang="en-US" b="1" dirty="0">
                <a:solidFill>
                  <a:srgbClr val="FFFF00"/>
                </a:solidFill>
              </a:rPr>
              <a:t>M</a:t>
            </a:r>
            <a:r>
              <a:rPr lang="en-US" b="1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r>
              <a:rPr lang="en-US" b="1" dirty="0">
                <a:solidFill>
                  <a:srgbClr val="FFFF00"/>
                </a:solidFill>
              </a:rPr>
              <a:t>3</a:t>
            </a:r>
            <a:r>
              <a:rPr lang="en-US" b="1" dirty="0" smtClean="0">
                <a:solidFill>
                  <a:srgbClr val="FFFF00"/>
                </a:solidFill>
              </a:rPr>
              <a:t>.3 billion </a:t>
            </a:r>
            <a:r>
              <a:rPr lang="en-US" b="1" dirty="0" err="1" smtClean="0">
                <a:solidFill>
                  <a:srgbClr val="FFFF00"/>
                </a:solidFill>
              </a:rPr>
              <a:t>ly</a:t>
            </a:r>
            <a:r>
              <a:rPr lang="en-US" b="1" dirty="0" smtClean="0">
                <a:solidFill>
                  <a:srgbClr val="FFFF00"/>
                </a:solidFill>
              </a:rPr>
              <a:t> away</a:t>
            </a:r>
            <a:endParaRPr lang="en-US" b="1" baseline="-25000" dirty="0" smtClean="0">
              <a:solidFill>
                <a:srgbClr val="FFFF00"/>
              </a:solidFill>
              <a:latin typeface="Wingdings"/>
              <a:ea typeface="Wingdings"/>
              <a:cs typeface="Wingdings"/>
              <a:sym typeface="Wingding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58480" y="4527052"/>
            <a:ext cx="19159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14 </a:t>
            </a:r>
            <a:r>
              <a:rPr lang="en-US" b="1" dirty="0">
                <a:solidFill>
                  <a:srgbClr val="FFFF00"/>
                </a:solidFill>
              </a:rPr>
              <a:t>M</a:t>
            </a:r>
            <a:r>
              <a:rPr lang="en-US" b="1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+ 7.5 </a:t>
            </a:r>
            <a:r>
              <a:rPr lang="en-US" b="1" dirty="0">
                <a:solidFill>
                  <a:srgbClr val="FFFF00"/>
                </a:solidFill>
              </a:rPr>
              <a:t>M</a:t>
            </a:r>
            <a:r>
              <a:rPr lang="en-US" b="1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1.4 billion </a:t>
            </a:r>
            <a:r>
              <a:rPr lang="en-US" b="1" dirty="0" err="1" smtClean="0">
                <a:solidFill>
                  <a:srgbClr val="FFFF00"/>
                </a:solidFill>
              </a:rPr>
              <a:t>ly</a:t>
            </a:r>
            <a:r>
              <a:rPr lang="en-US" b="1" dirty="0" smtClean="0">
                <a:solidFill>
                  <a:srgbClr val="FFFF00"/>
                </a:solidFill>
              </a:rPr>
              <a:t> away</a:t>
            </a:r>
            <a:endParaRPr lang="en-US" b="1" baseline="-25000" dirty="0" smtClean="0">
              <a:solidFill>
                <a:srgbClr val="FFFF00"/>
              </a:solidFill>
              <a:latin typeface="Wingdings"/>
              <a:ea typeface="Wingdings"/>
              <a:cs typeface="Wingding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311027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2" y="34568"/>
            <a:ext cx="8484639" cy="679103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6E2-86DF-4349-9681-C1AB11F811F8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2581" y="34568"/>
            <a:ext cx="73090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Gravitational Wave Astronomy Has Begun!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700669" y="2667008"/>
            <a:ext cx="266700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C4ADE"/>
                </a:solidFill>
              </a:rPr>
              <a:t>Indirect</a:t>
            </a:r>
          </a:p>
          <a:p>
            <a:r>
              <a:rPr lang="en-US" sz="2400" dirty="0" smtClean="0">
                <a:solidFill>
                  <a:srgbClr val="6C4ADE"/>
                </a:solidFill>
              </a:rPr>
              <a:t>Electromagnetic</a:t>
            </a:r>
          </a:p>
          <a:p>
            <a:r>
              <a:rPr lang="en-US" sz="2400" dirty="0" smtClean="0">
                <a:solidFill>
                  <a:srgbClr val="6C4ADE"/>
                </a:solidFill>
              </a:rPr>
              <a:t>Observations</a:t>
            </a:r>
          </a:p>
          <a:p>
            <a:r>
              <a:rPr lang="en-US" sz="2400" dirty="0" smtClean="0">
                <a:solidFill>
                  <a:srgbClr val="6C4ADE"/>
                </a:solidFill>
              </a:rPr>
              <a:t>(X-Ray Binaries)</a:t>
            </a:r>
            <a:endParaRPr lang="en-US" sz="2400" dirty="0">
              <a:solidFill>
                <a:srgbClr val="6C4AD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6182" y="1110684"/>
            <a:ext cx="2302109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Direct</a:t>
            </a:r>
          </a:p>
          <a:p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LIGO  Gravitational Wave</a:t>
            </a:r>
          </a:p>
          <a:p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Observations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35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24" y="1848471"/>
            <a:ext cx="8826475" cy="469899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6E2-86DF-4349-9681-C1AB11F811F8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0866" y="34568"/>
            <a:ext cx="76694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Future of Gravitational Wave Astronomy</a:t>
            </a:r>
            <a:endParaRPr lang="en-US" sz="3200" dirty="0"/>
          </a:p>
        </p:txBody>
      </p:sp>
      <p:pic>
        <p:nvPicPr>
          <p:cNvPr id="6" name="Picture 5" descr="electromagnetic_spectr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50" y="632119"/>
            <a:ext cx="8301180" cy="83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41211" y="5705401"/>
            <a:ext cx="8353394" cy="923330"/>
            <a:chOff x="641211" y="5833822"/>
            <a:chExt cx="8353394" cy="923330"/>
          </a:xfrm>
        </p:grpSpPr>
        <p:sp>
          <p:nvSpPr>
            <p:cNvPr id="8" name="TextBox 7"/>
            <p:cNvSpPr txBox="1"/>
            <p:nvPr/>
          </p:nvSpPr>
          <p:spPr>
            <a:xfrm>
              <a:off x="2900025" y="5960297"/>
              <a:ext cx="16864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Space-based</a:t>
              </a:r>
            </a:p>
            <a:p>
              <a:pPr algn="ctr"/>
              <a:r>
                <a:rPr lang="en-US" dirty="0" smtClean="0"/>
                <a:t>Interferometers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29511" y="5953029"/>
              <a:ext cx="16433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Pulsar Timing </a:t>
              </a:r>
            </a:p>
            <a:p>
              <a:pPr algn="ctr"/>
              <a:r>
                <a:rPr lang="en-US" dirty="0" smtClean="0"/>
                <a:t>Arrays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15423" y="5833822"/>
              <a:ext cx="18791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Cosmic</a:t>
              </a:r>
            </a:p>
            <a:p>
              <a:pPr algn="ctr"/>
              <a:r>
                <a:rPr lang="en-US" dirty="0" smtClean="0"/>
                <a:t>Microwave </a:t>
              </a:r>
            </a:p>
            <a:p>
              <a:pPr algn="ctr"/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1211" y="5948865"/>
              <a:ext cx="16864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Ground-based </a:t>
              </a:r>
            </a:p>
            <a:p>
              <a:pPr algn="ctr"/>
              <a:r>
                <a:rPr lang="en-US" dirty="0" smtClean="0"/>
                <a:t>Interferometers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107824" y="716368"/>
            <a:ext cx="304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Electromagnetic Wave Periods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9931" y="3368298"/>
            <a:ext cx="9144000" cy="3246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884519" y="2000870"/>
            <a:ext cx="1237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GW150914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651879" y="2000870"/>
            <a:ext cx="1237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GW151225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59213" y="4134481"/>
            <a:ext cx="1698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Quantum Fluctuations of the Early Universe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30687" y="4321684"/>
            <a:ext cx="1698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Supermassive Black Holes in Galactic Nuclei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77889" y="4292213"/>
            <a:ext cx="1832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Galactic Nuclei swallowing ~solar mass stars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5871" y="4070341"/>
            <a:ext cx="2021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Merging ~solar mass compact stars and </a:t>
            </a:r>
            <a:r>
              <a:rPr lang="en-US" b="1" dirty="0" smtClean="0">
                <a:solidFill>
                  <a:srgbClr val="3366FF"/>
                </a:solidFill>
              </a:rPr>
              <a:t>black holes</a:t>
            </a:r>
            <a:r>
              <a:rPr lang="en-US" dirty="0" smtClean="0">
                <a:solidFill>
                  <a:srgbClr val="3366FF"/>
                </a:solidFill>
              </a:rPr>
              <a:t>,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galactic supernovae and pulsars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24" y="1848471"/>
            <a:ext cx="8826475" cy="469899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6E2-86DF-4349-9681-C1AB11F811F8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0866" y="34568"/>
            <a:ext cx="76694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Future of Gravitational Wave Astronomy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900025" y="5960297"/>
            <a:ext cx="1686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Space-based</a:t>
            </a:r>
          </a:p>
          <a:p>
            <a:pPr algn="ctr"/>
            <a:r>
              <a:rPr lang="en-US" dirty="0" smtClean="0"/>
              <a:t>Interferometers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29511" y="6010105"/>
            <a:ext cx="164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Pulsar Timing </a:t>
            </a:r>
          </a:p>
          <a:p>
            <a:pPr algn="ctr"/>
            <a:r>
              <a:rPr lang="en-US" dirty="0" smtClean="0"/>
              <a:t>Arrays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15423" y="5833822"/>
            <a:ext cx="1879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Cosmic</a:t>
            </a:r>
          </a:p>
          <a:p>
            <a:pPr algn="ctr"/>
            <a:r>
              <a:rPr lang="en-US" dirty="0" smtClean="0"/>
              <a:t>Microwave </a:t>
            </a:r>
          </a:p>
          <a:p>
            <a:pPr algn="ctr"/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1211" y="5948865"/>
            <a:ext cx="1686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Ground-based </a:t>
            </a:r>
          </a:p>
          <a:p>
            <a:pPr algn="ctr"/>
            <a:r>
              <a:rPr lang="en-US" dirty="0" smtClean="0"/>
              <a:t>Interferometers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70866" y="673798"/>
            <a:ext cx="1698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Quantum Fluctuations of the Early Universe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2340" y="861001"/>
            <a:ext cx="1698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Supermassive Black Holes in Galactic Nuclei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9542" y="831530"/>
            <a:ext cx="1832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Galactic Nuclei swallowing ~solar mass stars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7524" y="609658"/>
            <a:ext cx="2021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Merging ~solar mass compact stars and </a:t>
            </a:r>
            <a:r>
              <a:rPr lang="en-US" b="1" dirty="0" smtClean="0">
                <a:solidFill>
                  <a:srgbClr val="3366FF"/>
                </a:solidFill>
              </a:rPr>
              <a:t>black holes</a:t>
            </a:r>
            <a:r>
              <a:rPr lang="en-US" dirty="0" smtClean="0">
                <a:solidFill>
                  <a:srgbClr val="3366FF"/>
                </a:solidFill>
              </a:rPr>
              <a:t>,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galactic supernovae and pulsars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3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vitational-waves-619-3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2" y="332614"/>
            <a:ext cx="8894372" cy="554641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6E2-86DF-4349-9681-C1AB11F811F8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58988" y="663041"/>
            <a:ext cx="67784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Gravitational </a:t>
            </a:r>
            <a:r>
              <a:rPr lang="en-US" sz="3200" dirty="0" smtClean="0"/>
              <a:t>Wave </a:t>
            </a:r>
            <a:r>
              <a:rPr lang="en-US" sz="3200" dirty="0" smtClean="0"/>
              <a:t>Astronomy is HERE!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-163010" y="3504075"/>
            <a:ext cx="93070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</a:t>
            </a:r>
            <a:r>
              <a:rPr lang="en-US" sz="3200" dirty="0" smtClean="0"/>
              <a:t>tick around for more about the LIGO detectors with Dr. </a:t>
            </a:r>
            <a:r>
              <a:rPr lang="en-US" sz="3200" dirty="0" err="1" smtClean="0"/>
              <a:t>Jenne</a:t>
            </a:r>
            <a:r>
              <a:rPr lang="en-US" sz="3200" dirty="0" smtClean="0"/>
              <a:t> </a:t>
            </a:r>
            <a:r>
              <a:rPr lang="en-US" sz="3200" dirty="0" err="1" smtClean="0"/>
              <a:t>Driggers</a:t>
            </a:r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and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Stay tuned for more excitement from the Universe!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30556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ve-Black Hole Merger Simulation v2 Poster Fra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232" y="365207"/>
            <a:ext cx="46565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1.3 Billion Years Ago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(Give or Take)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2485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ve-Black Hole Merger Simulation v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600" y="578873"/>
            <a:ext cx="5360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Slowed down ~100x: this lasts 1/3 sec in real time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7734" y="2291603"/>
            <a:ext cx="1490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One 36 M</a:t>
            </a:r>
            <a:r>
              <a:rPr lang="en-US" sz="2000" b="1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000" b="1" dirty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a typeface="Wingdings"/>
                <a:cs typeface="Wingdings"/>
                <a:sym typeface="Wingdings"/>
              </a:rPr>
              <a:t>black hole</a:t>
            </a:r>
            <a:endParaRPr lang="en-US" sz="2000" b="1" baseline="-25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53671" y="4374404"/>
            <a:ext cx="1490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One 29 M</a:t>
            </a:r>
            <a:r>
              <a:rPr lang="en-US" sz="2000" b="1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000" b="1" dirty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a typeface="Wingdings"/>
                <a:cs typeface="Wingdings"/>
                <a:sym typeface="Wingdings"/>
              </a:rPr>
              <a:t>black hole</a:t>
            </a:r>
            <a:endParaRPr lang="en-US" sz="2000" b="1" baseline="-250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9734" y="5520267"/>
            <a:ext cx="1794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Final black hole  62 </a:t>
            </a:r>
            <a:r>
              <a:rPr lang="en-US" sz="2000" b="1" dirty="0">
                <a:solidFill>
                  <a:srgbClr val="FFFF00"/>
                </a:solidFill>
              </a:rPr>
              <a:t>M</a:t>
            </a:r>
            <a:r>
              <a:rPr lang="en-US" sz="2000" b="1" baseline="-25000" dirty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000" b="1" dirty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7604"/>
          </a:xfrm>
        </p:spPr>
        <p:txBody>
          <a:bodyPr/>
          <a:lstStyle/>
          <a:p>
            <a:r>
              <a:rPr lang="en-US" dirty="0" smtClean="0"/>
              <a:t>Gravitational Wave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01041"/>
            <a:ext cx="5758837" cy="480998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Einstein, in </a:t>
            </a:r>
            <a:r>
              <a:rPr lang="en-US" sz="2400" b="1" dirty="0" smtClean="0"/>
              <a:t>1916</a:t>
            </a:r>
            <a:r>
              <a:rPr lang="en-US" sz="2400" dirty="0" smtClean="0"/>
              <a:t>, recognized gravitational waves in his theory of General Relativity</a:t>
            </a:r>
          </a:p>
          <a:p>
            <a:pPr lvl="1"/>
            <a:r>
              <a:rPr lang="en-US" sz="2000" dirty="0" smtClean="0"/>
              <a:t>Necessary consequence of Special Relativity with its finite speed for information transfer</a:t>
            </a:r>
          </a:p>
          <a:p>
            <a:pPr lvl="1"/>
            <a:r>
              <a:rPr lang="en-US" sz="2000" dirty="0"/>
              <a:t>D</a:t>
            </a:r>
            <a:r>
              <a:rPr lang="en-US" sz="2000" dirty="0" smtClean="0"/>
              <a:t>istinctive departure from Newtonian theory</a:t>
            </a:r>
          </a:p>
          <a:p>
            <a:pPr lvl="1"/>
            <a:endParaRPr lang="en-US" sz="2000" dirty="0" smtClean="0"/>
          </a:p>
          <a:p>
            <a:r>
              <a:rPr lang="en-US" sz="2800" dirty="0"/>
              <a:t> </a:t>
            </a:r>
            <a:r>
              <a:rPr lang="en-US" sz="2400" dirty="0" smtClean="0"/>
              <a:t>Time-dependent distortions of space-time created by the acceleration of masses</a:t>
            </a:r>
            <a:endParaRPr lang="en-US" sz="2000" dirty="0" smtClean="0"/>
          </a:p>
          <a:p>
            <a:pPr lvl="1"/>
            <a:r>
              <a:rPr lang="en-US" sz="2000" dirty="0" smtClean="0"/>
              <a:t>Propagate at the speed of light</a:t>
            </a:r>
          </a:p>
          <a:p>
            <a:pPr lvl="1"/>
            <a:r>
              <a:rPr lang="en-US" sz="2000" dirty="0" smtClean="0"/>
              <a:t>Pure </a:t>
            </a:r>
            <a:r>
              <a:rPr lang="en-US" sz="2000" b="1" dirty="0" smtClean="0"/>
              <a:t>quadrupolar waves</a:t>
            </a:r>
            <a:r>
              <a:rPr lang="en-US" sz="2000" dirty="0" smtClean="0"/>
              <a:t>, with two </a:t>
            </a:r>
          </a:p>
          <a:p>
            <a:pPr marL="731520" lvl="1" indent="0">
              <a:spcBef>
                <a:spcPts val="0"/>
              </a:spcBef>
              <a:buNone/>
            </a:pPr>
            <a:r>
              <a:rPr lang="en-US" sz="2000" dirty="0" smtClean="0"/>
              <a:t>orthogonal polarizations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3481" r="15425" b="41150"/>
          <a:stretch/>
        </p:blipFill>
        <p:spPr>
          <a:xfrm>
            <a:off x="6826317" y="1040231"/>
            <a:ext cx="1702814" cy="2615018"/>
          </a:xfrm>
          <a:prstGeom prst="rect">
            <a:avLst/>
          </a:prstGeom>
        </p:spPr>
      </p:pic>
      <p:pic>
        <p:nvPicPr>
          <p:cNvPr id="7" name="Picture 8" descr="Polariz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0" b="4550"/>
          <a:stretch>
            <a:fillRect/>
          </a:stretch>
        </p:blipFill>
        <p:spPr bwMode="auto">
          <a:xfrm>
            <a:off x="5552737" y="4414985"/>
            <a:ext cx="3341650" cy="207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8024" y="1040231"/>
            <a:ext cx="5141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Gravitational Waves from </a:t>
            </a:r>
            <a:r>
              <a:rPr lang="en-US" i="1" dirty="0" smtClean="0"/>
              <a:t>binary black </a:t>
            </a:r>
            <a:r>
              <a:rPr lang="en-US" i="1" dirty="0" smtClean="0"/>
              <a:t>hole </a:t>
            </a:r>
            <a:r>
              <a:rPr lang="en-US" i="1" dirty="0" smtClean="0"/>
              <a:t>merger</a:t>
            </a:r>
            <a:r>
              <a:rPr lang="en-US" i="1" dirty="0" smtClean="0"/>
              <a:t> </a:t>
            </a:r>
            <a:r>
              <a:rPr lang="en-US" i="1" dirty="0" smtClean="0"/>
              <a:t>are </a:t>
            </a:r>
            <a:r>
              <a:rPr lang="en-US" i="1" dirty="0" smtClean="0"/>
              <a:t>passing the tip of the handle in the Big Dipper</a:t>
            </a:r>
            <a:r>
              <a:rPr lang="is-IS" i="1" dirty="0" smtClean="0"/>
              <a:t>…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49088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</a:t>
            </a:r>
            <a:r>
              <a:rPr lang="en-US" dirty="0"/>
              <a:t>W</a:t>
            </a:r>
            <a:r>
              <a:rPr lang="en-US" dirty="0" smtClean="0"/>
              <a:t>ave Properties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040" y="713711"/>
            <a:ext cx="3622425" cy="2011653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34" y="1348400"/>
            <a:ext cx="1728647" cy="8814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95484" y="1364020"/>
            <a:ext cx="147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rgbClr val="FFFF00"/>
                </a:solidFill>
              </a:rPr>
              <a:t>q</a:t>
            </a:r>
            <a:r>
              <a:rPr lang="en-US" i="1" dirty="0" err="1" smtClean="0">
                <a:solidFill>
                  <a:srgbClr val="FFFF00"/>
                </a:solidFill>
              </a:rPr>
              <a:t>uadrupole</a:t>
            </a:r>
            <a:r>
              <a:rPr lang="en-US" i="1" dirty="0" smtClean="0">
                <a:solidFill>
                  <a:srgbClr val="FFFF00"/>
                </a:solidFill>
              </a:rPr>
              <a:t> moment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850" y="1583564"/>
            <a:ext cx="147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FF00"/>
                </a:solidFill>
              </a:rPr>
              <a:t>m</a:t>
            </a:r>
            <a:r>
              <a:rPr lang="en-US" i="1" dirty="0" smtClean="0">
                <a:solidFill>
                  <a:srgbClr val="FFFF00"/>
                </a:solidFill>
              </a:rPr>
              <a:t>etric perturbation</a:t>
            </a:r>
            <a:endParaRPr lang="en-US" i="1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479702" y="1717895"/>
            <a:ext cx="460473" cy="8264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75339" y="2126192"/>
            <a:ext cx="147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rgbClr val="FFFF00"/>
                </a:solidFill>
              </a:rPr>
              <a:t>f</a:t>
            </a:r>
            <a:r>
              <a:rPr lang="en-US" i="1" baseline="-25000" dirty="0" err="1" smtClean="0">
                <a:solidFill>
                  <a:srgbClr val="FFFF00"/>
                </a:solidFill>
              </a:rPr>
              <a:t>gw</a:t>
            </a:r>
            <a:r>
              <a:rPr lang="en-US" i="1" dirty="0" smtClean="0">
                <a:solidFill>
                  <a:srgbClr val="FFFF00"/>
                </a:solidFill>
              </a:rPr>
              <a:t> = 2 x </a:t>
            </a:r>
            <a:r>
              <a:rPr lang="en-US" i="1" dirty="0" err="1" smtClean="0">
                <a:solidFill>
                  <a:srgbClr val="FFFF00"/>
                </a:solidFill>
              </a:rPr>
              <a:t>f</a:t>
            </a:r>
            <a:r>
              <a:rPr lang="en-US" i="1" baseline="-25000" dirty="0" err="1" smtClean="0">
                <a:solidFill>
                  <a:srgbClr val="FFFF00"/>
                </a:solidFill>
              </a:rPr>
              <a:t>orbital</a:t>
            </a:r>
            <a:endParaRPr lang="en-US" i="1" dirty="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6264" y="2561070"/>
            <a:ext cx="8500536" cy="996815"/>
            <a:chOff x="186264" y="2561070"/>
            <a:chExt cx="8500536" cy="996815"/>
          </a:xfrm>
        </p:grpSpPr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32" y="2838416"/>
              <a:ext cx="8229568" cy="71946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86264" y="2561070"/>
              <a:ext cx="4181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Two </a:t>
              </a:r>
              <a:r>
                <a:rPr lang="en-US" b="1" i="1" dirty="0" smtClean="0"/>
                <a:t>BIG </a:t>
              </a:r>
              <a:r>
                <a:rPr lang="en-US" i="1" dirty="0" smtClean="0"/>
                <a:t>masses m in a circular orbit:</a:t>
              </a:r>
              <a:endParaRPr lang="en-US" i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45823" y="3865292"/>
            <a:ext cx="4950690" cy="2715687"/>
            <a:chOff x="345823" y="3865292"/>
            <a:chExt cx="4950690" cy="2715687"/>
          </a:xfrm>
        </p:grpSpPr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>
              <a:off x="345823" y="4611745"/>
              <a:ext cx="4950690" cy="1615291"/>
              <a:chOff x="228600" y="2971800"/>
              <a:chExt cx="8534400" cy="2784574"/>
            </a:xfrm>
          </p:grpSpPr>
          <p:sp>
            <p:nvSpPr>
              <p:cNvPr id="21" name="Oval 34"/>
              <p:cNvSpPr>
                <a:spLocks noChangeArrowheads="1"/>
              </p:cNvSpPr>
              <p:nvPr/>
            </p:nvSpPr>
            <p:spPr bwMode="auto">
              <a:xfrm>
                <a:off x="304800" y="3200400"/>
                <a:ext cx="1371600" cy="1371600"/>
              </a:xfrm>
              <a:prstGeom prst="ellips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22" name="Oval 35"/>
              <p:cNvSpPr>
                <a:spLocks noChangeArrowheads="1"/>
              </p:cNvSpPr>
              <p:nvPr/>
            </p:nvSpPr>
            <p:spPr bwMode="auto">
              <a:xfrm>
                <a:off x="2209800" y="3048000"/>
                <a:ext cx="1066800" cy="1676400"/>
              </a:xfrm>
              <a:prstGeom prst="ellips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23" name="Oval 36"/>
              <p:cNvSpPr>
                <a:spLocks noChangeArrowheads="1"/>
              </p:cNvSpPr>
              <p:nvPr/>
            </p:nvSpPr>
            <p:spPr bwMode="auto">
              <a:xfrm>
                <a:off x="3810000" y="3200400"/>
                <a:ext cx="1371600" cy="1371600"/>
              </a:xfrm>
              <a:prstGeom prst="ellips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24" name="Oval 37"/>
              <p:cNvSpPr>
                <a:spLocks noChangeArrowheads="1"/>
              </p:cNvSpPr>
              <p:nvPr/>
            </p:nvSpPr>
            <p:spPr bwMode="auto">
              <a:xfrm>
                <a:off x="5410200" y="3352800"/>
                <a:ext cx="1676400" cy="1066800"/>
              </a:xfrm>
              <a:prstGeom prst="ellips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25" name="Line 39"/>
              <p:cNvSpPr>
                <a:spLocks noChangeShapeType="1"/>
              </p:cNvSpPr>
              <p:nvPr/>
            </p:nvSpPr>
            <p:spPr bwMode="auto">
              <a:xfrm>
                <a:off x="457200" y="5029200"/>
                <a:ext cx="7924800" cy="14288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26" name="Text Box 40"/>
              <p:cNvSpPr txBox="1">
                <a:spLocks noChangeArrowheads="1"/>
              </p:cNvSpPr>
              <p:nvPr/>
            </p:nvSpPr>
            <p:spPr bwMode="auto">
              <a:xfrm>
                <a:off x="4876800" y="5119689"/>
                <a:ext cx="1119443" cy="6366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+mn-cs"/>
                  </a:rPr>
                  <a:t>Time</a:t>
                </a:r>
              </a:p>
            </p:txBody>
          </p:sp>
          <p:sp>
            <p:nvSpPr>
              <p:cNvPr id="27" name="Oval 41"/>
              <p:cNvSpPr>
                <a:spLocks noChangeArrowheads="1"/>
              </p:cNvSpPr>
              <p:nvPr/>
            </p:nvSpPr>
            <p:spPr bwMode="auto">
              <a:xfrm>
                <a:off x="7315200" y="3200400"/>
                <a:ext cx="1371600" cy="1371600"/>
              </a:xfrm>
              <a:prstGeom prst="ellips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grpSp>
            <p:nvGrpSpPr>
              <p:cNvPr id="28" name="Group 68"/>
              <p:cNvGrpSpPr>
                <a:grpSpLocks/>
              </p:cNvGrpSpPr>
              <p:nvPr/>
            </p:nvGrpSpPr>
            <p:grpSpPr bwMode="auto">
              <a:xfrm>
                <a:off x="228600" y="3124200"/>
                <a:ext cx="1524000" cy="1524000"/>
                <a:chOff x="240" y="1968"/>
                <a:chExt cx="960" cy="960"/>
              </a:xfrm>
            </p:grpSpPr>
            <p:sp>
              <p:nvSpPr>
                <p:cNvPr id="54" name="Oval 43"/>
                <p:cNvSpPr>
                  <a:spLocks noChangeArrowheads="1"/>
                </p:cNvSpPr>
                <p:nvPr/>
              </p:nvSpPr>
              <p:spPr bwMode="auto">
                <a:xfrm>
                  <a:off x="672" y="1968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55" name="Oval 44"/>
                <p:cNvSpPr>
                  <a:spLocks noChangeArrowheads="1"/>
                </p:cNvSpPr>
                <p:nvPr/>
              </p:nvSpPr>
              <p:spPr bwMode="auto">
                <a:xfrm>
                  <a:off x="1104" y="2400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56" name="Oval 45"/>
                <p:cNvSpPr>
                  <a:spLocks noChangeArrowheads="1"/>
                </p:cNvSpPr>
                <p:nvPr/>
              </p:nvSpPr>
              <p:spPr bwMode="auto">
                <a:xfrm>
                  <a:off x="672" y="2832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57" name="Oval 46"/>
                <p:cNvSpPr>
                  <a:spLocks noChangeArrowheads="1"/>
                </p:cNvSpPr>
                <p:nvPr/>
              </p:nvSpPr>
              <p:spPr bwMode="auto">
                <a:xfrm>
                  <a:off x="240" y="2400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</p:grpSp>
          <p:grpSp>
            <p:nvGrpSpPr>
              <p:cNvPr id="29" name="Group 74"/>
              <p:cNvGrpSpPr>
                <a:grpSpLocks/>
              </p:cNvGrpSpPr>
              <p:nvPr/>
            </p:nvGrpSpPr>
            <p:grpSpPr bwMode="auto">
              <a:xfrm>
                <a:off x="3733800" y="3124200"/>
                <a:ext cx="1524000" cy="1524000"/>
                <a:chOff x="240" y="1968"/>
                <a:chExt cx="960" cy="960"/>
              </a:xfrm>
            </p:grpSpPr>
            <p:sp>
              <p:nvSpPr>
                <p:cNvPr id="50" name="Oval 49"/>
                <p:cNvSpPr>
                  <a:spLocks noChangeArrowheads="1"/>
                </p:cNvSpPr>
                <p:nvPr/>
              </p:nvSpPr>
              <p:spPr bwMode="auto">
                <a:xfrm>
                  <a:off x="672" y="1968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51" name="Oval 50"/>
                <p:cNvSpPr>
                  <a:spLocks noChangeArrowheads="1"/>
                </p:cNvSpPr>
                <p:nvPr/>
              </p:nvSpPr>
              <p:spPr bwMode="auto">
                <a:xfrm>
                  <a:off x="1104" y="2400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52" name="Oval 51"/>
                <p:cNvSpPr>
                  <a:spLocks noChangeArrowheads="1"/>
                </p:cNvSpPr>
                <p:nvPr/>
              </p:nvSpPr>
              <p:spPr bwMode="auto">
                <a:xfrm>
                  <a:off x="672" y="2832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53" name="Oval 52"/>
                <p:cNvSpPr>
                  <a:spLocks noChangeArrowheads="1"/>
                </p:cNvSpPr>
                <p:nvPr/>
              </p:nvSpPr>
              <p:spPr bwMode="auto">
                <a:xfrm>
                  <a:off x="240" y="2400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</p:grpSp>
          <p:grpSp>
            <p:nvGrpSpPr>
              <p:cNvPr id="30" name="Group 114"/>
              <p:cNvGrpSpPr>
                <a:grpSpLocks/>
              </p:cNvGrpSpPr>
              <p:nvPr/>
            </p:nvGrpSpPr>
            <p:grpSpPr bwMode="auto">
              <a:xfrm>
                <a:off x="2133600" y="2971800"/>
                <a:ext cx="1219200" cy="1828800"/>
                <a:chOff x="1392" y="1872"/>
                <a:chExt cx="768" cy="1152"/>
              </a:xfrm>
            </p:grpSpPr>
            <p:sp>
              <p:nvSpPr>
                <p:cNvPr id="46" name="Oval 85"/>
                <p:cNvSpPr>
                  <a:spLocks noChangeArrowheads="1"/>
                </p:cNvSpPr>
                <p:nvPr/>
              </p:nvSpPr>
              <p:spPr bwMode="auto">
                <a:xfrm>
                  <a:off x="1728" y="1872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47" name="Oval 86"/>
                <p:cNvSpPr>
                  <a:spLocks noChangeArrowheads="1"/>
                </p:cNvSpPr>
                <p:nvPr/>
              </p:nvSpPr>
              <p:spPr bwMode="auto">
                <a:xfrm>
                  <a:off x="2064" y="2400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48" name="Oval 87"/>
                <p:cNvSpPr>
                  <a:spLocks noChangeArrowheads="1"/>
                </p:cNvSpPr>
                <p:nvPr/>
              </p:nvSpPr>
              <p:spPr bwMode="auto">
                <a:xfrm>
                  <a:off x="1728" y="2928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49" name="Oval 88"/>
                <p:cNvSpPr>
                  <a:spLocks noChangeArrowheads="1"/>
                </p:cNvSpPr>
                <p:nvPr/>
              </p:nvSpPr>
              <p:spPr bwMode="auto">
                <a:xfrm>
                  <a:off x="1392" y="2400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</p:grpSp>
          <p:grpSp>
            <p:nvGrpSpPr>
              <p:cNvPr id="31" name="Group 94"/>
              <p:cNvGrpSpPr>
                <a:grpSpLocks/>
              </p:cNvGrpSpPr>
              <p:nvPr/>
            </p:nvGrpSpPr>
            <p:grpSpPr bwMode="auto">
              <a:xfrm>
                <a:off x="7239000" y="3124200"/>
                <a:ext cx="1524000" cy="1524000"/>
                <a:chOff x="240" y="1968"/>
                <a:chExt cx="960" cy="960"/>
              </a:xfrm>
            </p:grpSpPr>
            <p:sp>
              <p:nvSpPr>
                <p:cNvPr id="42" name="Oval 95"/>
                <p:cNvSpPr>
                  <a:spLocks noChangeArrowheads="1"/>
                </p:cNvSpPr>
                <p:nvPr/>
              </p:nvSpPr>
              <p:spPr bwMode="auto">
                <a:xfrm>
                  <a:off x="672" y="1968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43" name="Oval 96"/>
                <p:cNvSpPr>
                  <a:spLocks noChangeArrowheads="1"/>
                </p:cNvSpPr>
                <p:nvPr/>
              </p:nvSpPr>
              <p:spPr bwMode="auto">
                <a:xfrm>
                  <a:off x="1104" y="2400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44" name="Oval 97"/>
                <p:cNvSpPr>
                  <a:spLocks noChangeArrowheads="1"/>
                </p:cNvSpPr>
                <p:nvPr/>
              </p:nvSpPr>
              <p:spPr bwMode="auto">
                <a:xfrm>
                  <a:off x="672" y="2832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45" name="Oval 98"/>
                <p:cNvSpPr>
                  <a:spLocks noChangeArrowheads="1"/>
                </p:cNvSpPr>
                <p:nvPr/>
              </p:nvSpPr>
              <p:spPr bwMode="auto">
                <a:xfrm>
                  <a:off x="240" y="2400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</p:grpSp>
          <p:grpSp>
            <p:nvGrpSpPr>
              <p:cNvPr id="32" name="Group 115"/>
              <p:cNvGrpSpPr>
                <a:grpSpLocks/>
              </p:cNvGrpSpPr>
              <p:nvPr/>
            </p:nvGrpSpPr>
            <p:grpSpPr bwMode="auto">
              <a:xfrm rot="-5400000">
                <a:off x="5637213" y="2970211"/>
                <a:ext cx="1220788" cy="1830388"/>
                <a:chOff x="1392" y="1871"/>
                <a:chExt cx="769" cy="1153"/>
              </a:xfrm>
            </p:grpSpPr>
            <p:sp>
              <p:nvSpPr>
                <p:cNvPr id="38" name="Oval 116"/>
                <p:cNvSpPr>
                  <a:spLocks noChangeArrowheads="1"/>
                </p:cNvSpPr>
                <p:nvPr/>
              </p:nvSpPr>
              <p:spPr bwMode="auto">
                <a:xfrm>
                  <a:off x="1729" y="1871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39" name="Oval 117"/>
                <p:cNvSpPr>
                  <a:spLocks noChangeArrowheads="1"/>
                </p:cNvSpPr>
                <p:nvPr/>
              </p:nvSpPr>
              <p:spPr bwMode="auto">
                <a:xfrm>
                  <a:off x="2065" y="2400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40" name="Oval 118"/>
                <p:cNvSpPr>
                  <a:spLocks noChangeArrowheads="1"/>
                </p:cNvSpPr>
                <p:nvPr/>
              </p:nvSpPr>
              <p:spPr bwMode="auto">
                <a:xfrm>
                  <a:off x="1728" y="2928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41" name="Oval 119"/>
                <p:cNvSpPr>
                  <a:spLocks noChangeArrowheads="1"/>
                </p:cNvSpPr>
                <p:nvPr/>
              </p:nvSpPr>
              <p:spPr bwMode="auto">
                <a:xfrm>
                  <a:off x="1392" y="2399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</p:grpSp>
          <p:sp>
            <p:nvSpPr>
              <p:cNvPr id="33" name="Line 124"/>
              <p:cNvSpPr>
                <a:spLocks noChangeShapeType="1"/>
              </p:cNvSpPr>
              <p:nvPr/>
            </p:nvSpPr>
            <p:spPr bwMode="auto">
              <a:xfrm>
                <a:off x="990600" y="4891088"/>
                <a:ext cx="0" cy="15240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34" name="Line 125"/>
              <p:cNvSpPr>
                <a:spLocks noChangeShapeType="1"/>
              </p:cNvSpPr>
              <p:nvPr/>
            </p:nvSpPr>
            <p:spPr bwMode="auto">
              <a:xfrm>
                <a:off x="2743200" y="4891088"/>
                <a:ext cx="0" cy="15240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35" name="Line 126"/>
              <p:cNvSpPr>
                <a:spLocks noChangeShapeType="1"/>
              </p:cNvSpPr>
              <p:nvPr/>
            </p:nvSpPr>
            <p:spPr bwMode="auto">
              <a:xfrm>
                <a:off x="4495800" y="4891088"/>
                <a:ext cx="0" cy="15240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36" name="Line 127"/>
              <p:cNvSpPr>
                <a:spLocks noChangeShapeType="1"/>
              </p:cNvSpPr>
              <p:nvPr/>
            </p:nvSpPr>
            <p:spPr bwMode="auto">
              <a:xfrm>
                <a:off x="6248400" y="4891088"/>
                <a:ext cx="0" cy="15240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37" name="Line 128"/>
              <p:cNvSpPr>
                <a:spLocks noChangeShapeType="1"/>
              </p:cNvSpPr>
              <p:nvPr/>
            </p:nvSpPr>
            <p:spPr bwMode="auto">
              <a:xfrm>
                <a:off x="8001000" y="4891088"/>
                <a:ext cx="0" cy="15240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480070" y="3865292"/>
              <a:ext cx="39788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GW detection: effect on free masses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150800" y="5873093"/>
              <a:ext cx="14701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rgbClr val="FFFF00"/>
                  </a:solidFill>
                </a:rPr>
                <a:t>Here, strain </a:t>
              </a:r>
            </a:p>
            <a:p>
              <a:pPr algn="ctr"/>
              <a:r>
                <a:rPr lang="en-US" sz="2000" i="1" dirty="0" smtClean="0">
                  <a:solidFill>
                    <a:srgbClr val="FFFF00"/>
                  </a:solidFill>
                </a:rPr>
                <a:t>h = 0.4 !</a:t>
              </a:r>
              <a:endParaRPr lang="en-US" sz="2000" i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951916" y="3657806"/>
            <a:ext cx="3953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FF00"/>
                </a:solidFill>
              </a:rPr>
              <a:t>Typical h = 1.5e-21 !!</a:t>
            </a:r>
          </a:p>
          <a:p>
            <a:pPr algn="ctr"/>
            <a:r>
              <a:rPr lang="en-US" sz="2400" b="1" i="1" dirty="0" smtClean="0">
                <a:solidFill>
                  <a:srgbClr val="FFFF00"/>
                </a:solidFill>
              </a:rPr>
              <a:t>1/1000 of proton diameter!!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  <p:pic>
        <p:nvPicPr>
          <p:cNvPr id="3" name="Picture 2" descr="gw-waves-wav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942" y="3928665"/>
            <a:ext cx="3155764" cy="24334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4225" y="822296"/>
            <a:ext cx="3985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GW generation: </a:t>
            </a:r>
            <a:r>
              <a:rPr lang="en-US" sz="2000" dirty="0" err="1" smtClean="0"/>
              <a:t>quadrupole</a:t>
            </a:r>
            <a:r>
              <a:rPr lang="en-US" sz="2000" dirty="0" smtClean="0"/>
              <a:t> formula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917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4982"/>
            <a:ext cx="8229600" cy="792260"/>
          </a:xfrm>
        </p:spPr>
        <p:txBody>
          <a:bodyPr/>
          <a:lstStyle/>
          <a:p>
            <a:r>
              <a:rPr lang="en-US" dirty="0" smtClean="0"/>
              <a:t>For Colliding Black Holes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6E2-86DF-4349-9681-C1AB11F811F8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einstein-gravitational-wav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24709"/>
            <a:ext cx="8089900" cy="455623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792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Gravitational Wave Signature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71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35560"/>
            <a:ext cx="6858000" cy="1143000"/>
          </a:xfrm>
        </p:spPr>
        <p:txBody>
          <a:bodyPr/>
          <a:lstStyle/>
          <a:p>
            <a:r>
              <a:rPr lang="en-US" dirty="0" smtClean="0"/>
              <a:t>Brief History of LIGO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9527" y="1233139"/>
            <a:ext cx="4005707" cy="458724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1972</a:t>
            </a: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sz="2400" dirty="0" smtClean="0"/>
              <a:t>Original concept:, </a:t>
            </a:r>
            <a:r>
              <a:rPr lang="en-US" sz="2400" dirty="0" err="1" smtClean="0"/>
              <a:t>Rai</a:t>
            </a:r>
            <a:r>
              <a:rPr lang="en-US" sz="2400" dirty="0" smtClean="0"/>
              <a:t> Weiss</a:t>
            </a:r>
          </a:p>
          <a:p>
            <a:r>
              <a:rPr lang="en-US" sz="2400" b="1" dirty="0"/>
              <a:t>1994 – </a:t>
            </a:r>
            <a:r>
              <a:rPr lang="en-US" sz="2400" b="1" dirty="0" smtClean="0"/>
              <a:t>2000 </a:t>
            </a:r>
          </a:p>
          <a:p>
            <a:pPr marL="0" indent="0">
              <a:buNone/>
            </a:pPr>
            <a:r>
              <a:rPr lang="en-US" sz="2400" dirty="0" smtClean="0"/>
              <a:t>Two LIGO observatories constructed</a:t>
            </a:r>
          </a:p>
          <a:p>
            <a:r>
              <a:rPr lang="en-US" sz="2400" b="1" dirty="0"/>
              <a:t>2002 – </a:t>
            </a:r>
            <a:r>
              <a:rPr lang="en-US" sz="2400" b="1" dirty="0" smtClean="0"/>
              <a:t>2007 </a:t>
            </a:r>
          </a:p>
          <a:p>
            <a:pPr marL="0" indent="0">
              <a:buNone/>
            </a:pPr>
            <a:r>
              <a:rPr lang="en-US" sz="2400" b="1" dirty="0" smtClean="0"/>
              <a:t>Initial LIGO  </a:t>
            </a:r>
          </a:p>
          <a:p>
            <a:r>
              <a:rPr lang="en-US" sz="2400" b="1" dirty="0" smtClean="0"/>
              <a:t>2008 – 2010 </a:t>
            </a:r>
          </a:p>
          <a:p>
            <a:pPr marL="0" indent="0">
              <a:buNone/>
            </a:pPr>
            <a:r>
              <a:rPr lang="en-US" sz="2400" dirty="0" smtClean="0"/>
              <a:t>Enhanced </a:t>
            </a:r>
            <a:r>
              <a:rPr lang="en-US" sz="2400" dirty="0"/>
              <a:t>LIGO operated </a:t>
            </a:r>
            <a:r>
              <a:rPr lang="en-US" sz="2400" dirty="0" smtClean="0"/>
              <a:t> </a:t>
            </a:r>
          </a:p>
          <a:p>
            <a:r>
              <a:rPr lang="en-US" sz="2400" b="1" dirty="0" smtClean="0"/>
              <a:t>2014</a:t>
            </a: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sz="2400" dirty="0" smtClean="0"/>
              <a:t>Advanced LIGO upgrade construction completed</a:t>
            </a:r>
          </a:p>
          <a:p>
            <a:endParaRPr lang="en-US" sz="2400" dirty="0"/>
          </a:p>
        </p:txBody>
      </p:sp>
      <p:pic>
        <p:nvPicPr>
          <p:cNvPr id="29" name="Picture 2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531298" y="5054665"/>
            <a:ext cx="1341060" cy="1339019"/>
          </a:xfrm>
          <a:prstGeom prst="rect">
            <a:avLst/>
          </a:prstGeom>
          <a:effectLst>
            <a:glow rad="101600">
              <a:srgbClr val="660066">
                <a:alpha val="75000"/>
              </a:srgbClr>
            </a:glow>
          </a:effectLst>
        </p:spPr>
      </p:pic>
      <p:grpSp>
        <p:nvGrpSpPr>
          <p:cNvPr id="6" name="Group 5"/>
          <p:cNvGrpSpPr/>
          <p:nvPr/>
        </p:nvGrpSpPr>
        <p:grpSpPr>
          <a:xfrm>
            <a:off x="5552948" y="2262029"/>
            <a:ext cx="3591052" cy="2627996"/>
            <a:chOff x="5552948" y="2812684"/>
            <a:chExt cx="3591052" cy="2627996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948" y="2812684"/>
              <a:ext cx="3591052" cy="2627996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6">
                  <a:alpha val="75000"/>
                </a:schemeClr>
              </a:glow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22"/>
            <p:cNvSpPr txBox="1">
              <a:spLocks noChangeArrowheads="1"/>
            </p:cNvSpPr>
            <p:nvPr/>
          </p:nvSpPr>
          <p:spPr bwMode="auto">
            <a:xfrm>
              <a:off x="8583649" y="3935684"/>
              <a:ext cx="518324" cy="307777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rgbClr val="114FFB"/>
                  </a:solidFill>
                  <a:latin typeface="Arial" charset="0"/>
                  <a:cs typeface="Arial" charset="0"/>
                </a:rPr>
                <a:t>MIT</a:t>
              </a:r>
              <a:endParaRPr lang="en-US" sz="1800" b="1" dirty="0">
                <a:solidFill>
                  <a:srgbClr val="114FF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Oval 1"/>
            <p:cNvSpPr>
              <a:spLocks noChangeArrowheads="1"/>
            </p:cNvSpPr>
            <p:nvPr/>
          </p:nvSpPr>
          <p:spPr bwMode="auto">
            <a:xfrm>
              <a:off x="5919759" y="3123994"/>
              <a:ext cx="191398" cy="2188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7531298" y="4660532"/>
              <a:ext cx="191398" cy="2188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22" name="Oval 19"/>
            <p:cNvSpPr>
              <a:spLocks noChangeArrowheads="1"/>
            </p:cNvSpPr>
            <p:nvPr/>
          </p:nvSpPr>
          <p:spPr bwMode="auto">
            <a:xfrm>
              <a:off x="8754917" y="3563973"/>
              <a:ext cx="191398" cy="2188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5919759" y="4228300"/>
              <a:ext cx="191398" cy="2188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2673205">
              <a:off x="6382614" y="3639031"/>
              <a:ext cx="841395" cy="52322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</a:rPr>
                <a:t>3000 km (10 </a:t>
              </a:r>
              <a:r>
                <a:rPr lang="en-US" sz="1400" b="1" dirty="0" err="1" smtClean="0">
                  <a:solidFill>
                    <a:srgbClr val="FFFF00"/>
                  </a:solidFill>
                </a:rPr>
                <a:t>ms</a:t>
              </a:r>
              <a:r>
                <a:rPr lang="en-US" sz="1400" b="1" dirty="0" smtClean="0">
                  <a:solidFill>
                    <a:srgbClr val="FFFF00"/>
                  </a:solidFill>
                </a:rPr>
                <a:t>)</a:t>
              </a:r>
              <a:endParaRPr lang="en-US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8" name="TextBox 5"/>
            <p:cNvSpPr txBox="1">
              <a:spLocks noChangeArrowheads="1"/>
            </p:cNvSpPr>
            <p:nvPr/>
          </p:nvSpPr>
          <p:spPr bwMode="auto">
            <a:xfrm>
              <a:off x="5610597" y="4582248"/>
              <a:ext cx="833206" cy="307777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rgbClr val="6C4ADE"/>
                  </a:solidFill>
                  <a:latin typeface="Arial" charset="0"/>
                  <a:cs typeface="Arial" charset="0"/>
                </a:rPr>
                <a:t>Caltech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451" y="876259"/>
            <a:ext cx="424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Gravitational </a:t>
            </a:r>
            <a:r>
              <a:rPr lang="en-US" i="1" dirty="0" smtClean="0"/>
              <a:t>w</a:t>
            </a:r>
            <a:r>
              <a:rPr lang="en-US" i="1" dirty="0" smtClean="0"/>
              <a:t>ave from the merger pass</a:t>
            </a:r>
            <a:r>
              <a:rPr lang="is-IS" i="1" dirty="0" smtClean="0"/>
              <a:t>…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99608" y="3432693"/>
            <a:ext cx="1586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Sirius A&amp;B</a:t>
            </a:r>
          </a:p>
          <a:p>
            <a:r>
              <a:rPr lang="en-US" i="1" dirty="0" smtClean="0"/>
              <a:t>in </a:t>
            </a:r>
            <a:r>
              <a:rPr lang="en-US" i="1" dirty="0" err="1" smtClean="0"/>
              <a:t>Canis</a:t>
            </a:r>
            <a:r>
              <a:rPr lang="en-US" i="1" dirty="0" smtClean="0"/>
              <a:t> Major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99608" y="4566859"/>
            <a:ext cx="1860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Proxima</a:t>
            </a:r>
            <a:r>
              <a:rPr lang="en-US" i="1" dirty="0" smtClean="0"/>
              <a:t> Centauri</a:t>
            </a:r>
            <a:endParaRPr lang="en-US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99608" y="1416217"/>
            <a:ext cx="1104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Arcturus</a:t>
            </a:r>
            <a:endParaRPr lang="en-US" i="1" dirty="0" smtClean="0"/>
          </a:p>
          <a:p>
            <a:r>
              <a:rPr lang="en-US" i="1" dirty="0" smtClean="0"/>
              <a:t>in </a:t>
            </a:r>
            <a:r>
              <a:rPr lang="en-US" i="1" dirty="0" err="1" smtClean="0"/>
              <a:t>Bootes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5953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04800" y="152400"/>
            <a:ext cx="868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i="1" dirty="0">
                <a:latin typeface="Myriad Pro" charset="0"/>
                <a:cs typeface="Myriad Pro" charset="0"/>
              </a:rPr>
              <a:t>LIGO Hanford </a:t>
            </a:r>
            <a:r>
              <a:rPr lang="en-US" sz="2400" i="1" dirty="0" smtClean="0">
                <a:latin typeface="Myriad Pro" charset="0"/>
                <a:cs typeface="Myriad Pro" charset="0"/>
              </a:rPr>
              <a:t>Observatory</a:t>
            </a:r>
          </a:p>
          <a:p>
            <a:r>
              <a:rPr lang="en-US" sz="2400" i="1" dirty="0" smtClean="0">
                <a:latin typeface="Myriad Pro" charset="0"/>
                <a:cs typeface="Myriad Pro" charset="0"/>
              </a:rPr>
              <a:t>H1 detector</a:t>
            </a:r>
            <a:endParaRPr lang="en-US" sz="2400" i="1" dirty="0">
              <a:latin typeface="Myriad Pro" charset="0"/>
              <a:cs typeface="Myriad Pro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31533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 charset="0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84ED84-21D7-E745-A4B1-970BF908AE2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3797" name="Picture 5" descr="L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" y="11113"/>
            <a:ext cx="9144000" cy="68580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304800" y="152400"/>
            <a:ext cx="868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  <a:latin typeface="Myriad Pro" charset="0"/>
                <a:cs typeface="Myriad Pro" charset="0"/>
              </a:rPr>
              <a:t>LIGO Livingston </a:t>
            </a:r>
            <a:r>
              <a:rPr lang="en-US" sz="2400" i="1" dirty="0" smtClean="0">
                <a:solidFill>
                  <a:srgbClr val="FFFFFF"/>
                </a:solidFill>
                <a:latin typeface="Myriad Pro" charset="0"/>
                <a:cs typeface="Myriad Pro" charset="0"/>
              </a:rPr>
              <a:t>Observatory</a:t>
            </a:r>
          </a:p>
          <a:p>
            <a:r>
              <a:rPr lang="en-US" sz="2400" i="1" dirty="0" smtClean="0">
                <a:solidFill>
                  <a:srgbClr val="FFFFFF"/>
                </a:solidFill>
                <a:latin typeface="Myriad Pro" charset="0"/>
                <a:cs typeface="Myriad Pro" charset="0"/>
              </a:rPr>
              <a:t>L1 detector</a:t>
            </a:r>
            <a:endParaRPr lang="en-US" sz="2400" i="1" dirty="0">
              <a:solidFill>
                <a:srgbClr val="FFFFFF"/>
              </a:solidFill>
              <a:latin typeface="Myriad Pro" charset="0"/>
              <a:cs typeface="Myriad Pro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Astronomy On Tap, 2016-09-28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62355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2735</TotalTime>
  <Words>676</Words>
  <Application>Microsoft Macintosh PowerPoint</Application>
  <PresentationFormat>On-screen Show (4:3)</PresentationFormat>
  <Paragraphs>149</Paragraphs>
  <Slides>15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Black</vt:lpstr>
      <vt:lpstr>Gravitational Wave Astronomy Begins!</vt:lpstr>
      <vt:lpstr>PowerPoint Presentation</vt:lpstr>
      <vt:lpstr>PowerPoint Presentation</vt:lpstr>
      <vt:lpstr>Gravitational Wave Basics</vt:lpstr>
      <vt:lpstr>Gravitational Wave Properties</vt:lpstr>
      <vt:lpstr>For Colliding Black Holes…</vt:lpstr>
      <vt:lpstr>Brief History of LIGO</vt:lpstr>
      <vt:lpstr>PowerPoint Presentation</vt:lpstr>
      <vt:lpstr>PowerPoint Presentation</vt:lpstr>
      <vt:lpstr>Then, on 14 September 2015 … </vt:lpstr>
      <vt:lpstr>Then Again (Twice!) in 4 months</vt:lpstr>
      <vt:lpstr>PowerPoint Presentation</vt:lpstr>
      <vt:lpstr>PowerPoint Presentation</vt:lpstr>
      <vt:lpstr>PowerPoint Presentation</vt:lpstr>
      <vt:lpstr>PowerPoint Presentation</vt:lpstr>
    </vt:vector>
  </TitlesOfParts>
  <Company>Louisiana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LIGO Public Outreach Slides </dc:title>
  <dc:creator>Jeff Kissel</dc:creator>
  <cp:lastModifiedBy>Jeff Kissel</cp:lastModifiedBy>
  <cp:revision>35</cp:revision>
  <dcterms:created xsi:type="dcterms:W3CDTF">2016-06-11T14:42:01Z</dcterms:created>
  <dcterms:modified xsi:type="dcterms:W3CDTF">2016-09-28T02:27:34Z</dcterms:modified>
</cp:coreProperties>
</file>