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302" r:id="rId2"/>
    <p:sldId id="405" r:id="rId3"/>
    <p:sldId id="411" r:id="rId4"/>
    <p:sldId id="406" r:id="rId5"/>
    <p:sldId id="409" r:id="rId6"/>
    <p:sldId id="410" r:id="rId7"/>
    <p:sldId id="412" r:id="rId8"/>
    <p:sldId id="407" r:id="rId9"/>
    <p:sldId id="408" r:id="rId10"/>
    <p:sldId id="402" r:id="rId11"/>
    <p:sldId id="403" r:id="rId12"/>
    <p:sldId id="345" r:id="rId13"/>
    <p:sldId id="379" r:id="rId14"/>
    <p:sldId id="400" r:id="rId15"/>
    <p:sldId id="360" r:id="rId16"/>
    <p:sldId id="397" r:id="rId17"/>
    <p:sldId id="361" r:id="rId18"/>
    <p:sldId id="380" r:id="rId19"/>
    <p:sldId id="399" r:id="rId20"/>
    <p:sldId id="346" r:id="rId21"/>
    <p:sldId id="347" r:id="rId22"/>
    <p:sldId id="396" r:id="rId23"/>
    <p:sldId id="404" r:id="rId24"/>
    <p:sldId id="384" r:id="rId25"/>
    <p:sldId id="394" r:id="rId26"/>
    <p:sldId id="343" r:id="rId27"/>
    <p:sldId id="376" r:id="rId28"/>
    <p:sldId id="348" r:id="rId29"/>
    <p:sldId id="366" r:id="rId30"/>
    <p:sldId id="387" r:id="rId31"/>
    <p:sldId id="386" r:id="rId32"/>
    <p:sldId id="388" r:id="rId33"/>
    <p:sldId id="389" r:id="rId34"/>
    <p:sldId id="390" r:id="rId35"/>
    <p:sldId id="367" r:id="rId36"/>
    <p:sldId id="398" r:id="rId37"/>
    <p:sldId id="349" r:id="rId38"/>
    <p:sldId id="350" r:id="rId39"/>
    <p:sldId id="401" r:id="rId40"/>
    <p:sldId id="365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B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30" autoAdjust="0"/>
  </p:normalViewPr>
  <p:slideViewPr>
    <p:cSldViewPr>
      <p:cViewPr varScale="1">
        <p:scale>
          <a:sx n="75" d="100"/>
          <a:sy n="75" d="100"/>
        </p:scale>
        <p:origin x="-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E1DE46A-59EF-4C49-889E-14D444EB371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90205DD-9DD4-4F09-BCF2-8642DC3B6A8E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7830B7A-5A27-461B-A0F7-46734BB9D17D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7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17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3" tIns="45702" rIns="91403" bIns="45702"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vmlDrawing" Target="../drawings/vmlDrawing1.vml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480259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LIGO-G1602006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Photo Editor Photo" r:id="rId16" imgW="4409524" imgH="3219899" progId="MSPhotoEd.3">
                  <p:embed/>
                </p:oleObj>
              </mc:Choice>
              <mc:Fallback>
                <p:oleObj name="Photo Editor Photo" r:id="rId16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IGO-VirgoLogo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8600"/>
            <a:ext cx="1767114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3.wmf"/><Relationship Id="rId9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://arxiv.org/abs/1304.067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hyperlink" Target="https://dcc.ligo.org/public/0113/T1400316/004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s://dcc.ligo.org/public/0113/T1400316/00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5569803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Fred Raab, for the LIGO Scientific Collaboration and the Virgo Collaboration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Exploring the New Frontier of Gravitational-Wave Astronomy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8862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Fred Raab, for the LIGO Scientific Collaboration and the Virgo Collaboration </a:t>
            </a:r>
            <a:endParaRPr lang="en-US" dirty="0"/>
          </a:p>
          <a:p>
            <a:pPr algn="ctr"/>
            <a:r>
              <a:rPr lang="en-US" dirty="0" smtClean="0"/>
              <a:t>9 Jan 2017</a:t>
            </a: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Discovery Timeline – Advanced LIGO’s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Observations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LIGO-Discovery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49400"/>
            <a:ext cx="7874000" cy="477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59436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Courtesy Caltech/MIT/LIGO Laboratory</a:t>
            </a:r>
          </a:p>
        </p:txBody>
      </p:sp>
    </p:spTree>
    <p:extLst>
      <p:ext uri="{BB962C8B-B14F-4D97-AF65-F5344CB8AC3E}">
        <p14:creationId xmlns:p14="http://schemas.microsoft.com/office/powerpoint/2010/main" val="68986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LIGO’s First Observations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8167" y="1676400"/>
            <a:ext cx="8557233" cy="4445115"/>
            <a:chOff x="358167" y="1676400"/>
            <a:chExt cx="8557233" cy="4445115"/>
          </a:xfrm>
        </p:grpSpPr>
        <p:pic>
          <p:nvPicPr>
            <p:cNvPr id="5" name="Picture 4" descr="O1-BBH-Fig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67" y="1676400"/>
              <a:ext cx="8557233" cy="44451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752600"/>
              <a:ext cx="548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ArViv:1606.04856; see also PRL 116, 241103 (2016) for GW151226.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602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Stellar-Mass Black Holes –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66800" y="1724790"/>
            <a:ext cx="7137400" cy="4670930"/>
            <a:chOff x="1066800" y="1724790"/>
            <a:chExt cx="7137400" cy="4670930"/>
          </a:xfrm>
        </p:grpSpPr>
        <p:pic>
          <p:nvPicPr>
            <p:cNvPr id="8" name="Picture 7" descr="BlackHolesOfKnownMass15Jun1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96"/>
            <a:stretch/>
          </p:blipFill>
          <p:spPr>
            <a:xfrm>
              <a:off x="1066800" y="1724790"/>
              <a:ext cx="7137400" cy="4670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867400"/>
              <a:ext cx="624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Courtesy Caltech/MIT/LIGO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61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8200"/>
          </a:xfrm>
        </p:spPr>
        <p:txBody>
          <a:bodyPr/>
          <a:lstStyle/>
          <a:p>
            <a:r>
              <a:rPr lang="en-US" dirty="0" smtClean="0"/>
              <a:t>These first observations open up access to a vast new frontier for exploration</a:t>
            </a:r>
          </a:p>
          <a:p>
            <a:r>
              <a:rPr lang="en-US" dirty="0" smtClean="0"/>
              <a:t>Initial observations indicate that stellar-mass or “heavy” black hole binaries merge hourly somewhere in the universe</a:t>
            </a:r>
          </a:p>
          <a:p>
            <a:r>
              <a:rPr lang="en-US" dirty="0" smtClean="0"/>
              <a:t>What can these mergers teach us?</a:t>
            </a:r>
            <a:endParaRPr lang="en-US" dirty="0"/>
          </a:p>
          <a:p>
            <a:r>
              <a:rPr lang="en-US" dirty="0"/>
              <a:t>How and where have these objects been </a:t>
            </a:r>
            <a:r>
              <a:rPr lang="en-US" dirty="0" smtClean="0"/>
              <a:t>formed?</a:t>
            </a:r>
          </a:p>
          <a:p>
            <a:r>
              <a:rPr lang="en-US" dirty="0" smtClean="0"/>
              <a:t>Where is the matter?</a:t>
            </a:r>
          </a:p>
          <a:p>
            <a:pPr lvl="1"/>
            <a:r>
              <a:rPr lang="en-US" dirty="0" smtClean="0"/>
              <a:t>No “known” form of matter can explain LIGO’s early discoveries, and they behave like black holes.</a:t>
            </a:r>
          </a:p>
          <a:p>
            <a:pPr lvl="1"/>
            <a:r>
              <a:rPr lang="en-US" dirty="0" smtClean="0"/>
              <a:t>Can we prove that these objects are black holes?</a:t>
            </a:r>
          </a:p>
          <a:p>
            <a:pPr lvl="1"/>
            <a:r>
              <a:rPr lang="en-US" dirty="0" smtClean="0"/>
              <a:t>Where are the neutron stars and how do they behave?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</a:t>
            </a:r>
            <a:r>
              <a:rPr lang="en-US" dirty="0" smtClean="0"/>
              <a:t>first observations </a:t>
            </a:r>
            <a:r>
              <a:rPr lang="en-US" dirty="0"/>
              <a:t>of dynamic </a:t>
            </a:r>
            <a:r>
              <a:rPr lang="en-US" dirty="0" smtClean="0"/>
              <a:t>extreme </a:t>
            </a:r>
            <a:r>
              <a:rPr lang="en-US" dirty="0" err="1" smtClean="0"/>
              <a:t>spacetimes</a:t>
            </a:r>
            <a:r>
              <a:rPr lang="en-US" dirty="0" smtClean="0"/>
              <a:t> </a:t>
            </a:r>
            <a:r>
              <a:rPr lang="en-US" dirty="0"/>
              <a:t>show us that GR is reasonably accurate </a:t>
            </a:r>
            <a:r>
              <a:rPr lang="en-US" dirty="0" smtClean="0"/>
              <a:t>in this regime and can </a:t>
            </a:r>
            <a:r>
              <a:rPr lang="en-US" dirty="0"/>
              <a:t>be used as a tool for examining </a:t>
            </a:r>
            <a:r>
              <a:rPr lang="en-US" dirty="0" smtClean="0"/>
              <a:t>and interpreting extreme </a:t>
            </a:r>
            <a:r>
              <a:rPr lang="en-US" dirty="0"/>
              <a:t>states of matter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a rich collection of sources still to be examined!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0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Astrophysical Sources of Gravitational </a:t>
            </a: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aves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</a:t>
            </a:r>
            <a:r>
              <a:rPr lang="en-US" sz="1600" b="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Weak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emitters, not well-modeled (‘bursts’), transient 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(nearly)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Astrophysical Sources of Gravitational </a:t>
            </a: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aves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</a:t>
            </a:r>
            <a:r>
              <a:rPr lang="en-US" sz="1600" b="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Weak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emitters, not well-modeled (‘bursts’), transient 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(nearly)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2088" y="1560512"/>
            <a:ext cx="4303712" cy="2706688"/>
            <a:chOff x="192088" y="1560512"/>
            <a:chExt cx="4303712" cy="2706688"/>
          </a:xfrm>
        </p:grpSpPr>
        <p:grpSp>
          <p:nvGrpSpPr>
            <p:cNvPr id="32772" name="Group 13"/>
            <p:cNvGrpSpPr>
              <a:grpSpLocks/>
            </p:cNvGrpSpPr>
            <p:nvPr/>
          </p:nvGrpSpPr>
          <p:grpSpPr bwMode="auto">
            <a:xfrm>
              <a:off x="192088" y="1568450"/>
              <a:ext cx="2446337" cy="2698750"/>
              <a:chOff x="597" y="933"/>
              <a:chExt cx="1541" cy="1700"/>
            </a:xfrm>
          </p:grpSpPr>
          <p:pic>
            <p:nvPicPr>
              <p:cNvPr id="219143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933"/>
                <a:ext cx="1514" cy="15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19144" name="Text Box 8"/>
              <p:cNvSpPr txBox="1">
                <a:spLocks noChangeArrowheads="1"/>
              </p:cNvSpPr>
              <p:nvPr/>
            </p:nvSpPr>
            <p:spPr bwMode="auto">
              <a:xfrm>
                <a:off x="597" y="2479"/>
                <a:ext cx="90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Credit: AEI, CCT, LSU</a:t>
                </a:r>
              </a:p>
            </p:txBody>
          </p:sp>
        </p:grpSp>
        <p:sp>
          <p:nvSpPr>
            <p:cNvPr id="219155" name="Text Box 19"/>
            <p:cNvSpPr txBox="1">
              <a:spLocks noChangeArrowheads="1"/>
            </p:cNvSpPr>
            <p:nvPr/>
          </p:nvSpPr>
          <p:spPr bwMode="auto">
            <a:xfrm>
              <a:off x="2624138" y="1560512"/>
              <a:ext cx="1795462" cy="2554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0" i="1" u="sng" dirty="0">
                  <a:solidFill>
                    <a:srgbClr val="000000"/>
                  </a:solidFill>
                  <a:latin typeface="Helvetica"/>
                  <a:cs typeface="Helvetica"/>
                </a:rPr>
                <a:t>Coalescing Compact Binary Systems</a:t>
              </a:r>
              <a:r>
                <a:rPr lang="en-US" sz="1600" b="0" i="1" dirty="0">
                  <a:solidFill>
                    <a:srgbClr val="000000"/>
                  </a:solidFill>
                  <a:latin typeface="Helvetica"/>
                  <a:cs typeface="Helvetica"/>
                </a:rPr>
                <a:t>: Neutron Star-NS, Black Hole-NS, BH-BH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1600" b="0" dirty="0">
                  <a:solidFill>
                    <a:srgbClr val="000000"/>
                  </a:solidFill>
                  <a:latin typeface="Helvetica"/>
                  <a:cs typeface="Helvetica"/>
                </a:rPr>
                <a:t>- Strong emitters, well-modeled, 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1600" b="0" dirty="0">
                  <a:solidFill>
                    <a:srgbClr val="000000"/>
                  </a:solidFill>
                  <a:latin typeface="Helvetica"/>
                  <a:cs typeface="Helvetica"/>
                </a:rPr>
                <a:t>- (effectively) transient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505200" y="2590800"/>
              <a:ext cx="838200" cy="3048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91000" y="220980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2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pitchFamily="-105" charset="-128"/>
              </a:rPr>
              <a:t>Frequency-Time </a:t>
            </a:r>
            <a:br>
              <a:rPr lang="en-US" sz="3200" dirty="0" smtClean="0">
                <a:ea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9621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683125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622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7AA3-FBA9-C94D-BCE4-17466C2480A1}" type="slidenum">
              <a:rPr lang="en-US" smtClean="0"/>
              <a:t>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070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2667000"/>
          </a:xfrm>
        </p:spPr>
        <p:txBody>
          <a:bodyPr/>
          <a:lstStyle/>
          <a:p>
            <a:r>
              <a:rPr lang="en-US" dirty="0" smtClean="0"/>
              <a:t>The rate of future discovery in gravitational-wave astronomy will be determined by the number and sensitivity of gravitational-wave detectors and the number and skill of GW experimentalists.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4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Out the Terrestrial Gravitational-Wave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greater number of detector facilities around the world improves:</a:t>
            </a:r>
          </a:p>
          <a:p>
            <a:pPr lvl="1"/>
            <a:r>
              <a:rPr lang="en-US" sz="2000" dirty="0" smtClean="0"/>
              <a:t>Sky localization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olarization information</a:t>
            </a:r>
          </a:p>
          <a:p>
            <a:pPr lvl="1"/>
            <a:r>
              <a:rPr lang="en-US" sz="2000" dirty="0" smtClean="0"/>
              <a:t>CBC orbital inclination</a:t>
            </a:r>
          </a:p>
          <a:p>
            <a:pPr lvl="1"/>
            <a:r>
              <a:rPr lang="en-US" sz="2000" dirty="0" smtClean="0"/>
              <a:t>CBC Distance information</a:t>
            </a:r>
          </a:p>
          <a:p>
            <a:pPr lvl="1"/>
            <a:r>
              <a:rPr lang="en-US" sz="2000" dirty="0" smtClean="0"/>
              <a:t>CBC precession information</a:t>
            </a:r>
          </a:p>
          <a:p>
            <a:pPr lvl="1"/>
            <a:r>
              <a:rPr lang="en-US" sz="2000" dirty="0" smtClean="0"/>
              <a:t>Network robustness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e-Black Hole Merger Simulation v2 Poster Frame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0" r="-8250"/>
          <a:stretch/>
        </p:blipFill>
        <p:spPr>
          <a:xfrm>
            <a:off x="-15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2766" y="6463244"/>
            <a:ext cx="3864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Andy Bohn, François Hébert, and William </a:t>
            </a:r>
            <a:r>
              <a:rPr lang="en-US" sz="1100" dirty="0" err="1">
                <a:solidFill>
                  <a:srgbClr val="FFFF00"/>
                </a:solidFill>
              </a:rPr>
              <a:t>Throwe</a:t>
            </a:r>
            <a:r>
              <a:rPr lang="en-US" sz="1100" dirty="0" smtClean="0">
                <a:solidFill>
                  <a:srgbClr val="FFFF00"/>
                </a:solidFill>
              </a:rPr>
              <a:t>, SXS</a:t>
            </a:r>
            <a:endParaRPr lang="en-US" sz="11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96473" y="836349"/>
            <a:ext cx="4047527" cy="2390945"/>
            <a:chOff x="5096473" y="836349"/>
            <a:chExt cx="4047527" cy="2390945"/>
          </a:xfrm>
        </p:grpSpPr>
        <p:sp>
          <p:nvSpPr>
            <p:cNvPr id="3" name="TextBox 2"/>
            <p:cNvSpPr txBox="1"/>
            <p:nvPr/>
          </p:nvSpPr>
          <p:spPr>
            <a:xfrm>
              <a:off x="5096473" y="836349"/>
              <a:ext cx="40475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Black Hole #1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36X more massive than the Sun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210 km in diameter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5351929" y="1852012"/>
              <a:ext cx="618565" cy="137528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462985" y="3790970"/>
            <a:ext cx="4047527" cy="1602284"/>
            <a:chOff x="597455" y="3506346"/>
            <a:chExt cx="4047527" cy="1602284"/>
          </a:xfrm>
        </p:grpSpPr>
        <p:sp>
          <p:nvSpPr>
            <p:cNvPr id="6" name="TextBox 5"/>
            <p:cNvSpPr txBox="1"/>
            <p:nvPr/>
          </p:nvSpPr>
          <p:spPr>
            <a:xfrm>
              <a:off x="597455" y="4092967"/>
              <a:ext cx="40475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Black Hole #2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29X more massive than the Sun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170 km in diameter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2420670" y="3506346"/>
              <a:ext cx="1302603" cy="79245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/>
          <p:cNvSpPr txBox="1"/>
          <p:nvPr/>
        </p:nvSpPr>
        <p:spPr>
          <a:xfrm>
            <a:off x="576250" y="236613"/>
            <a:ext cx="55181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Two Black Holes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1.3 Billion Years Ago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(Give or Take)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7794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Localization Is Poor With Only Two Detectors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5400" y="1600200"/>
            <a:ext cx="6324600" cy="4743450"/>
            <a:chOff x="1295400" y="1600200"/>
            <a:chExt cx="6324600" cy="4743450"/>
          </a:xfrm>
        </p:grpSpPr>
        <p:pic>
          <p:nvPicPr>
            <p:cNvPr id="5" name="Picture 4" descr="SkyLocalization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00200"/>
              <a:ext cx="6324600" cy="47434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5943600"/>
              <a:ext cx="563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Image credit: LIGO (Leo Singer) /Milky Way image (Axel </a:t>
              </a:r>
              <a:r>
                <a:rPr lang="en-US" sz="1400" dirty="0" err="1"/>
                <a:t>Mellinger</a:t>
              </a:r>
              <a:r>
                <a:rPr lang="en-US" sz="1400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53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2017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2024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&gt;2018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2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Exploring the New Frontier of GW Astronomy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9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9pPr>
          </a:lstStyle>
          <a:p>
            <a:pPr>
              <a:defRPr/>
            </a:pPr>
            <a:r>
              <a:rPr lang="en-US" sz="1200" smtClean="0">
                <a:solidFill>
                  <a:srgbClr val="743199"/>
                </a:solidFill>
              </a:rPr>
              <a:t>Raab - Exploring the New Frontier of GW Astronomy</a:t>
            </a:r>
            <a:endParaRPr lang="en-US" sz="1200" dirty="0" smtClean="0">
              <a:solidFill>
                <a:srgbClr val="743199"/>
              </a:solidFill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fld id="{06E59956-8390-2245-B086-DBF81854D635}" type="slidenum">
              <a:rPr lang="en-US" sz="800"/>
              <a:pPr/>
              <a:t>22</a:t>
            </a:fld>
            <a:endParaRPr lang="en-US" sz="800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LIGO-India Concept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Started as a partnership between LIGO Laboratory and IndIGO collaboration to build an Indian interferometer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LIGO Lab (with its UK, German and Australian partners) provides components for one Advanced LIGO interferometer (H2) from the Advanced LIGO project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LIGO Lab provides designs and design assistance for facilities and vacuum system and training for Indian detector team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India provides the infrastructure (site, roads, building, vacuum system), staff for installation &amp; commissioning, operating costs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LIGO-India would be operated as part of LIGO Global Network to maximize scientific impact 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cs typeface="+mn-cs"/>
              </a:rPr>
              <a:t>Major enhancement to the global network and to the capabilities for GW astrophysics and Multi-messenger Astronomy</a:t>
            </a:r>
          </a:p>
        </p:txBody>
      </p:sp>
    </p:spTree>
    <p:extLst>
      <p:ext uri="{BB962C8B-B14F-4D97-AF65-F5344CB8AC3E}">
        <p14:creationId xmlns:p14="http://schemas.microsoft.com/office/powerpoint/2010/main" val="329227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Adding LIGO-India to the </a:t>
            </a:r>
            <a:r>
              <a:rPr lang="en-US" dirty="0" err="1" smtClean="0"/>
              <a:t>LIGO+Virgo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r="5285"/>
          <a:stretch/>
        </p:blipFill>
        <p:spPr bwMode="auto">
          <a:xfrm>
            <a:off x="320841" y="1981200"/>
            <a:ext cx="4098759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6578"/>
          <a:stretch/>
        </p:blipFill>
        <p:spPr bwMode="auto">
          <a:xfrm>
            <a:off x="4572001" y="1962150"/>
            <a:ext cx="4050632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TextBox 1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4964026"/>
            <a:ext cx="3124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0" indent="0" algn="ctr">
              <a:buNone/>
            </a:pPr>
            <a:r>
              <a:rPr lang="en-US" sz="1800" dirty="0" err="1">
                <a:solidFill>
                  <a:schemeClr val="tx2"/>
                </a:solidFill>
              </a:rPr>
              <a:t>LIGO+Virgo</a:t>
            </a:r>
            <a:r>
              <a:rPr lang="en-US" sz="1800" dirty="0">
                <a:solidFill>
                  <a:schemeClr val="tx2"/>
                </a:solidFill>
              </a:rPr>
              <a:t> only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486400" y="4953000"/>
            <a:ext cx="243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>
                <a:solidFill>
                  <a:schemeClr val="tx2"/>
                </a:solidFill>
              </a:rPr>
              <a:t>With LIGO-India</a:t>
            </a:r>
          </a:p>
        </p:txBody>
      </p:sp>
    </p:spTree>
    <p:extLst>
      <p:ext uri="{BB962C8B-B14F-4D97-AF65-F5344CB8AC3E}">
        <p14:creationId xmlns:p14="http://schemas.microsoft.com/office/powerpoint/2010/main" val="74293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Localization:</a:t>
            </a:r>
            <a:br>
              <a:rPr lang="en-US" dirty="0"/>
            </a:br>
            <a:r>
              <a:rPr lang="en-US" dirty="0" err="1"/>
              <a:t>LIGO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Virgo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LIGO-India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600" y="1447800"/>
            <a:ext cx="8724305" cy="4537003"/>
            <a:chOff x="419695" y="1278466"/>
            <a:chExt cx="8724305" cy="4537003"/>
          </a:xfrm>
        </p:grpSpPr>
        <p:sp>
          <p:nvSpPr>
            <p:cNvPr id="6" name="Shape 480"/>
            <p:cNvSpPr/>
            <p:nvPr/>
          </p:nvSpPr>
          <p:spPr>
            <a:xfrm>
              <a:off x="455414" y="1384102"/>
              <a:ext cx="8233172" cy="89"/>
            </a:xfrm>
            <a:prstGeom prst="line">
              <a:avLst/>
            </a:prstGeom>
            <a:ln w="12700">
              <a:solidFill>
                <a:srgbClr val="9A9A9A"/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" name="Shape 483"/>
            <p:cNvSpPr/>
            <p:nvPr/>
          </p:nvSpPr>
          <p:spPr>
            <a:xfrm>
              <a:off x="419695" y="1330524"/>
              <a:ext cx="8322469" cy="13394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" name="image6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384"/>
            <a:stretch>
              <a:fillRect/>
            </a:stretch>
          </p:blipFill>
          <p:spPr>
            <a:xfrm>
              <a:off x="541076" y="1998133"/>
              <a:ext cx="4231441" cy="381733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hape 490"/>
            <p:cNvSpPr/>
            <p:nvPr/>
          </p:nvSpPr>
          <p:spPr>
            <a:xfrm>
              <a:off x="931334" y="1491348"/>
              <a:ext cx="3311159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l" defTabSz="130048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GW150914: LIGO only</a:t>
              </a:r>
            </a:p>
          </p:txBody>
        </p:sp>
        <p:sp>
          <p:nvSpPr>
            <p:cNvPr id="10" name="Shape 491"/>
            <p:cNvSpPr/>
            <p:nvPr/>
          </p:nvSpPr>
          <p:spPr>
            <a:xfrm>
              <a:off x="4419600" y="1278466"/>
              <a:ext cx="4724400" cy="830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GW150914: LIGO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LVI</a:t>
              </a:r>
              <a:endParaRPr dirty="0"/>
            </a:p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(Preliminary)</a:t>
              </a:r>
            </a:p>
          </p:txBody>
        </p:sp>
        <p:pic>
          <p:nvPicPr>
            <p:cNvPr id="11" name="image6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8305" y="2048929"/>
              <a:ext cx="3962573" cy="35560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oup 499"/>
            <p:cNvGrpSpPr/>
            <p:nvPr/>
          </p:nvGrpSpPr>
          <p:grpSpPr>
            <a:xfrm>
              <a:off x="5601295" y="2424959"/>
              <a:ext cx="2607242" cy="3273107"/>
              <a:chOff x="-317374" y="0"/>
              <a:chExt cx="3708076" cy="4655081"/>
            </a:xfrm>
          </p:grpSpPr>
          <p:grpSp>
            <p:nvGrpSpPr>
              <p:cNvPr id="13" name="Group 497"/>
              <p:cNvGrpSpPr/>
              <p:nvPr/>
            </p:nvGrpSpPr>
            <p:grpSpPr>
              <a:xfrm>
                <a:off x="1277279" y="0"/>
                <a:ext cx="1493139" cy="3041527"/>
                <a:chOff x="1" y="0"/>
                <a:chExt cx="1493138" cy="3041526"/>
              </a:xfrm>
            </p:grpSpPr>
            <p:pic>
              <p:nvPicPr>
                <p:cNvPr id="15" name="image65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060" y="-1"/>
                  <a:ext cx="1450999" cy="2270872"/>
                </a:xfrm>
                <a:prstGeom prst="rect">
                  <a:avLst/>
                </a:prstGeom>
                <a:ln w="381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</p:pic>
            <p:sp>
              <p:nvSpPr>
                <p:cNvPr id="16" name="Shape 494"/>
                <p:cNvSpPr/>
                <p:nvPr/>
              </p:nvSpPr>
              <p:spPr>
                <a:xfrm flipH="1" flipV="1">
                  <a:off x="1" y="2282914"/>
                  <a:ext cx="288995" cy="553909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" name="Shape 495"/>
                <p:cNvSpPr/>
                <p:nvPr/>
              </p:nvSpPr>
              <p:spPr>
                <a:xfrm flipV="1">
                  <a:off x="457574" y="2294951"/>
                  <a:ext cx="1035566" cy="650243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" name="Shape 496"/>
                <p:cNvSpPr/>
                <p:nvPr/>
              </p:nvSpPr>
              <p:spPr>
                <a:xfrm>
                  <a:off x="264911" y="2824779"/>
                  <a:ext cx="216746" cy="216748"/>
                </a:xfrm>
                <a:prstGeom prst="rect">
                  <a:avLst/>
                </a:prstGeom>
                <a:noFill/>
                <a:ln w="127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sp>
            <p:nvSpPr>
              <p:cNvPr id="14" name="Shape 498"/>
              <p:cNvSpPr/>
              <p:nvPr/>
            </p:nvSpPr>
            <p:spPr>
              <a:xfrm>
                <a:off x="-317374" y="3680413"/>
                <a:ext cx="3708076" cy="9746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375° </a:t>
                </a:r>
                <a:r>
                  <a:rPr b="0" dirty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rPr dirty="0"/>
                  <a:t>9.3° </a:t>
                </a:r>
                <a:r>
                  <a:rPr b="0" dirty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rPr dirty="0"/>
                  <a:t>7.8°</a:t>
                </a:r>
              </a:p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(99% confidence level)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762000" y="5791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LSC</a:t>
            </a:r>
            <a:r>
              <a:rPr lang="fr-FR" sz="1400" dirty="0"/>
              <a:t>/</a:t>
            </a:r>
            <a:r>
              <a:rPr lang="fr-FR" sz="1400" dirty="0" err="1"/>
              <a:t>Virgo</a:t>
            </a:r>
            <a:r>
              <a:rPr lang="fr-FR" sz="1400" dirty="0"/>
              <a:t> et al. 2016, </a:t>
            </a:r>
            <a:r>
              <a:rPr lang="fr-FR" sz="1400" dirty="0" err="1"/>
              <a:t>ApJL</a:t>
            </a:r>
            <a:endParaRPr lang="fr-FR" sz="1400" dirty="0"/>
          </a:p>
          <a:p>
            <a:pPr algn="ctr"/>
            <a:r>
              <a:rPr lang="fr-FR" sz="1400" dirty="0"/>
              <a:t>arXiv:1602.08492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6800" y="587758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LSC/</a:t>
            </a:r>
            <a:r>
              <a:rPr lang="fr-FR" sz="1400" dirty="0" err="1"/>
              <a:t>Virgo</a:t>
            </a:r>
            <a:r>
              <a:rPr lang="fr-FR" sz="1400" dirty="0"/>
              <a:t>, L. Singer, S. </a:t>
            </a:r>
            <a:r>
              <a:rPr lang="fr-FR" sz="1400" dirty="0" err="1"/>
              <a:t>Gaebel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426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019800" cy="1295400"/>
          </a:xfrm>
        </p:spPr>
        <p:txBody>
          <a:bodyPr/>
          <a:lstStyle/>
          <a:p>
            <a:r>
              <a:rPr lang="en-US" sz="2800" dirty="0" smtClean="0"/>
              <a:t>Sensitivity of Detectors is Determined by Noise and Background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key to improving detectors is sensitivity which is improved by reducing noise and background.</a:t>
            </a:r>
          </a:p>
          <a:p>
            <a:r>
              <a:rPr lang="en-US" dirty="0" smtClean="0"/>
              <a:t>Range is proportional to sensitivity.</a:t>
            </a:r>
          </a:p>
          <a:p>
            <a:r>
              <a:rPr lang="en-US" dirty="0" smtClean="0"/>
              <a:t>Event rate is proportional to volume, which is proportional to range cubed.</a:t>
            </a:r>
          </a:p>
          <a:p>
            <a:r>
              <a:rPr lang="en-US" dirty="0" smtClean="0"/>
              <a:t>Thus a factor of 2 in sensitivity gives a factor of 8 in event rate (nearly an order of magnitude).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3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and background cartoon</a:t>
            </a:r>
            <a:endParaRPr lang="en-US" dirty="0"/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/>
              </a:rPr>
              <a:t>R. </a:t>
            </a:r>
            <a:r>
              <a:rPr lang="en-US" sz="1800" b="0" dirty="0" err="1" smtClean="0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Screen Shot 2013-05-31 at 1.34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" y="1600200"/>
            <a:ext cx="8975975" cy="5057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LVC Observing Scenario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  <a:hlinkClick r:id="rId3"/>
              </a:rPr>
              <a:t>arXiv:1304.0670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8174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6388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006600"/>
                </a:solidFill>
              </a:rPr>
              <a:t>Initial S6 </a:t>
            </a:r>
            <a:r>
              <a:rPr lang="en-US" sz="3200" dirty="0" smtClean="0"/>
              <a:t>/ </a:t>
            </a:r>
            <a:r>
              <a:rPr lang="en-US" sz="3200" dirty="0" smtClean="0">
                <a:solidFill>
                  <a:srgbClr val="C00000"/>
                </a:solidFill>
              </a:rPr>
              <a:t>Advanced O1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rgbClr val="3333CC"/>
                </a:solidFill>
              </a:rPr>
              <a:t>Design</a:t>
            </a:r>
            <a:r>
              <a:rPr lang="en-US" sz="3200" dirty="0" smtClean="0"/>
              <a:t> / </a:t>
            </a:r>
            <a:r>
              <a:rPr lang="en-US" sz="3200" dirty="0" smtClean="0">
                <a:solidFill>
                  <a:srgbClr val="68BFCF"/>
                </a:solidFill>
              </a:rPr>
              <a:t>A+ Upgrade</a:t>
            </a:r>
            <a:endParaRPr lang="en-US" sz="3200" dirty="0">
              <a:solidFill>
                <a:srgbClr val="68BFC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1028" y="2656582"/>
            <a:ext cx="3435345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~3 x the sensitivity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made the difference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3810001"/>
            <a:ext cx="0" cy="838200"/>
          </a:xfrm>
          <a:prstGeom prst="straightConnector1">
            <a:avLst/>
          </a:prstGeom>
          <a:ln w="889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495801"/>
            <a:ext cx="0" cy="838200"/>
          </a:xfrm>
          <a:prstGeom prst="straightConnector1">
            <a:avLst/>
          </a:prstGeom>
          <a:ln w="88900">
            <a:solidFill>
              <a:srgbClr val="33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05328" y="5282625"/>
            <a:ext cx="1991040" cy="58477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3333CC"/>
                </a:solidFill>
              </a:rPr>
              <a:t>~3 x to go!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3000" y="5181601"/>
            <a:ext cx="0" cy="838200"/>
          </a:xfrm>
          <a:prstGeom prst="straightConnector1">
            <a:avLst/>
          </a:prstGeom>
          <a:ln w="889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23915" y="5094982"/>
            <a:ext cx="2144527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And we can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go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12192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hlinkClick r:id="rId3"/>
              </a:rPr>
              <a:t>https://dcc.ligo.org/public/0113/T1400316/</a:t>
            </a:r>
            <a:r>
              <a:rPr lang="pt-BR" sz="1400" dirty="0" smtClean="0">
                <a:hlinkClick r:id="rId3"/>
              </a:rPr>
              <a:t>004</a:t>
            </a:r>
            <a:r>
              <a:rPr lang="pt-BR" sz="1400" dirty="0"/>
              <a:t>; 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dcc.ligo.org</a:t>
            </a:r>
            <a:r>
              <a:rPr lang="pt-BR" sz="1400" dirty="0"/>
              <a:t>/LIGO-G1500623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84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Science</a:t>
            </a:r>
            <a:r>
              <a:rPr lang="en-US" dirty="0"/>
              <a:t> </a:t>
            </a:r>
            <a:r>
              <a:rPr lang="en-US" dirty="0" smtClean="0"/>
              <a:t>drives </a:t>
            </a:r>
            <a:r>
              <a:rPr lang="en-US" dirty="0" smtClean="0">
                <a:solidFill>
                  <a:srgbClr val="C00000"/>
                </a:solidFill>
              </a:rPr>
              <a:t>Requirements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Stellar </a:t>
            </a:r>
            <a:r>
              <a:rPr lang="en-US" b="1" dirty="0">
                <a:solidFill>
                  <a:srgbClr val="3333CC"/>
                </a:solidFill>
              </a:rPr>
              <a:t>Evolution at High Red-Shift: Black Holes from the first </a:t>
            </a:r>
            <a:r>
              <a:rPr lang="en-US" b="1" dirty="0" smtClean="0">
                <a:solidFill>
                  <a:srgbClr val="3333CC"/>
                </a:solidFill>
              </a:rPr>
              <a:t>stars (Population III)</a:t>
            </a:r>
          </a:p>
          <a:p>
            <a:pPr lvl="1"/>
            <a:r>
              <a:rPr lang="en-US" sz="2000" dirty="0" smtClean="0"/>
              <a:t>Reach </a:t>
            </a:r>
            <a:r>
              <a:rPr lang="en-US" sz="2000" dirty="0" smtClean="0">
                <a:solidFill>
                  <a:srgbClr val="C00000"/>
                </a:solidFill>
              </a:rPr>
              <a:t>z &gt; ~10</a:t>
            </a:r>
          </a:p>
          <a:p>
            <a:pPr lvl="1"/>
            <a:r>
              <a:rPr lang="en-US" sz="2000" dirty="0" smtClean="0"/>
              <a:t>At least moderate GW </a:t>
            </a:r>
            <a:r>
              <a:rPr lang="en-US" sz="2000" dirty="0" smtClean="0">
                <a:solidFill>
                  <a:srgbClr val="C00000"/>
                </a:solidFill>
              </a:rPr>
              <a:t>luminosity distance </a:t>
            </a:r>
            <a:r>
              <a:rPr lang="en-US" sz="2000" dirty="0" smtClean="0"/>
              <a:t>precision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Independent Cosmology and the Dark Energy Equation of State</a:t>
            </a:r>
          </a:p>
          <a:p>
            <a:pPr lvl="1"/>
            <a:r>
              <a:rPr lang="en-US" sz="2000" dirty="0" smtClean="0"/>
              <a:t>Needs precision GW </a:t>
            </a:r>
            <a:r>
              <a:rPr lang="en-US" sz="2000" dirty="0" smtClean="0">
                <a:solidFill>
                  <a:srgbClr val="C00000"/>
                </a:solidFill>
              </a:rPr>
              <a:t>luminosity </a:t>
            </a:r>
            <a:r>
              <a:rPr lang="en-US" sz="2000" dirty="0">
                <a:solidFill>
                  <a:srgbClr val="C00000"/>
                </a:solidFill>
              </a:rPr>
              <a:t>distance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C00000"/>
                </a:solidFill>
              </a:rPr>
              <a:t>localization</a:t>
            </a:r>
            <a:r>
              <a:rPr lang="en-US" sz="2000" dirty="0" smtClean="0"/>
              <a:t> for EM follow-ups (for redshift)</a:t>
            </a:r>
            <a:endParaRPr lang="en-US" sz="2000" b="1" dirty="0" smtClean="0"/>
          </a:p>
          <a:p>
            <a:r>
              <a:rPr lang="en-US" b="1" dirty="0" smtClean="0">
                <a:solidFill>
                  <a:srgbClr val="3333CC"/>
                </a:solidFill>
              </a:rPr>
              <a:t>Checking GR in extreme regime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High SNR </a:t>
            </a:r>
            <a:r>
              <a:rPr lang="en-US" sz="2000" dirty="0" smtClean="0"/>
              <a:t>needed</a:t>
            </a:r>
          </a:p>
          <a:p>
            <a:pPr lvl="1"/>
            <a:r>
              <a:rPr lang="en-US" sz="2000" dirty="0" smtClean="0"/>
              <a:t>GW luminosity </a:t>
            </a:r>
            <a:r>
              <a:rPr lang="en-US" sz="2000" dirty="0"/>
              <a:t>distance and </a:t>
            </a:r>
            <a:r>
              <a:rPr lang="en-US" sz="2000" dirty="0" smtClean="0"/>
              <a:t>localization not essential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Black Hole Merger Simulatio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644649"/>
            <a:ext cx="8991600" cy="5057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81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story starts a long time ago in a part of our universe far, far away…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Finding the Voice of the Universe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340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it take to improve detectors?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95800"/>
          </a:xfrm>
        </p:spPr>
        <p:txBody>
          <a:bodyPr/>
          <a:lstStyle/>
          <a:p>
            <a:r>
              <a:rPr lang="en-US" sz="2000" dirty="0" smtClean="0"/>
              <a:t>Clever experimental physicists and engineers, capable of solving multi-dimensional problems at the forefront of basic measurement science</a:t>
            </a:r>
          </a:p>
          <a:p>
            <a:r>
              <a:rPr lang="en-US" sz="2000" dirty="0" smtClean="0"/>
              <a:t>Advanced LIGO detectors are complex:</a:t>
            </a:r>
          </a:p>
          <a:p>
            <a:pPr lvl="1"/>
            <a:r>
              <a:rPr lang="en-US" dirty="0" smtClean="0"/>
              <a:t>Approximately 350 high-performance servomechanisms</a:t>
            </a:r>
          </a:p>
          <a:p>
            <a:pPr lvl="1"/>
            <a:r>
              <a:rPr lang="en-US" dirty="0" smtClean="0"/>
              <a:t>Many of these are multiple-input, multiple output</a:t>
            </a:r>
          </a:p>
          <a:p>
            <a:pPr lvl="1"/>
            <a:r>
              <a:rPr lang="en-US" dirty="0" smtClean="0"/>
              <a:t>Sensors and actuators for these are operating at or beyond commercial limits</a:t>
            </a:r>
          </a:p>
          <a:p>
            <a:r>
              <a:rPr lang="en-US" sz="2000" dirty="0" smtClean="0"/>
              <a:t>Developing ways to work around fundamental limitations:</a:t>
            </a:r>
          </a:p>
          <a:p>
            <a:pPr lvl="1"/>
            <a:r>
              <a:rPr lang="en-US" dirty="0" smtClean="0"/>
              <a:t>Quantum nature of light</a:t>
            </a:r>
          </a:p>
          <a:p>
            <a:pPr lvl="1"/>
            <a:r>
              <a:rPr lang="en-US" dirty="0" smtClean="0"/>
              <a:t>Atomic nature of matter</a:t>
            </a:r>
          </a:p>
          <a:p>
            <a:r>
              <a:rPr lang="en-US" sz="2000" dirty="0" smtClean="0"/>
              <a:t>A single example:  working around the classical and quantum nature of light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6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Nothing Is Easy:  Classical Challenges to High-Power Operation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2516" y="1524000"/>
            <a:ext cx="2360684" cy="4761131"/>
            <a:chOff x="230117" y="1715869"/>
            <a:chExt cx="2360684" cy="4761131"/>
          </a:xfrm>
        </p:grpSpPr>
        <p:sp>
          <p:nvSpPr>
            <p:cNvPr id="6" name="TextBox 5"/>
            <p:cNvSpPr txBox="1"/>
            <p:nvPr/>
          </p:nvSpPr>
          <p:spPr>
            <a:xfrm>
              <a:off x="230117" y="1715869"/>
              <a:ext cx="2360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Thermal lensing and compensation</a:t>
              </a:r>
              <a:endParaRPr lang="en-US" sz="18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04800" y="2382564"/>
              <a:ext cx="2252732" cy="4094436"/>
              <a:chOff x="304800" y="1905000"/>
              <a:chExt cx="2252732" cy="409443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905000"/>
                <a:ext cx="2252732" cy="350424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80282" y="5476216"/>
                <a:ext cx="21343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 Lawrence </a:t>
                </a:r>
                <a:r>
                  <a:rPr lang="en-US" sz="1400" i="1" dirty="0" smtClean="0"/>
                  <a:t>et al </a:t>
                </a:r>
                <a:r>
                  <a:rPr lang="en-US" sz="1400" dirty="0" smtClean="0"/>
                  <a:t>(2004)</a:t>
                </a:r>
              </a:p>
              <a:p>
                <a:r>
                  <a:rPr lang="en-US" sz="1400" dirty="0" smtClean="0"/>
                  <a:t> Opt Lett </a:t>
                </a:r>
                <a:r>
                  <a:rPr lang="en-US" sz="1400" b="1" dirty="0" smtClean="0"/>
                  <a:t>29</a:t>
                </a:r>
                <a:r>
                  <a:rPr lang="en-US" sz="1400" dirty="0" smtClean="0"/>
                  <a:t>(22)2635-2637</a:t>
                </a:r>
                <a:endParaRPr lang="en-US" sz="140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867472" y="1752600"/>
            <a:ext cx="2695128" cy="4542946"/>
            <a:chOff x="2867472" y="1752600"/>
            <a:chExt cx="2695128" cy="4542946"/>
          </a:xfrm>
        </p:grpSpPr>
        <p:grpSp>
          <p:nvGrpSpPr>
            <p:cNvPr id="8" name="Group 7"/>
            <p:cNvGrpSpPr/>
            <p:nvPr/>
          </p:nvGrpSpPr>
          <p:grpSpPr>
            <a:xfrm>
              <a:off x="2971800" y="2438400"/>
              <a:ext cx="2468880" cy="3857146"/>
              <a:chOff x="3413897" y="2097348"/>
              <a:chExt cx="3291840" cy="3857146"/>
            </a:xfrm>
          </p:grpSpPr>
          <p:sp>
            <p:nvSpPr>
              <p:cNvPr id="9" name="Text Placeholder 4"/>
              <p:cNvSpPr txBox="1">
                <a:spLocks/>
              </p:cNvSpPr>
              <p:nvPr/>
            </p:nvSpPr>
            <p:spPr>
              <a:xfrm>
                <a:off x="3413897" y="5314732"/>
                <a:ext cx="3291840" cy="639762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 smtClean="0"/>
                  <a:t>J Sidles, D </a:t>
                </a:r>
                <a:r>
                  <a:rPr lang="en-US" sz="1800" dirty="0" err="1" smtClean="0"/>
                  <a:t>Sigg</a:t>
                </a:r>
                <a:r>
                  <a:rPr lang="en-US" sz="1800" dirty="0" smtClean="0"/>
                  <a:t>, Phys. Lett. A.</a:t>
                </a:r>
              </a:p>
              <a:p>
                <a:pPr marL="0" indent="0" algn="ctr">
                  <a:buNone/>
                </a:pPr>
                <a:r>
                  <a:rPr lang="en-US" sz="1800" dirty="0" smtClean="0"/>
                  <a:t> 354, 167-172 (2006)</a:t>
                </a:r>
                <a:endParaRPr lang="en-US" sz="1800" dirty="0"/>
              </a:p>
            </p:txBody>
          </p:sp>
          <p:pic>
            <p:nvPicPr>
              <p:cNvPr id="10" name="Picture 2" descr="http://ars.els-cdn.com/content/image/1-s2.0-S0375960106001381-gr001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845" y="2097348"/>
                <a:ext cx="3146892" cy="313845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867472" y="1752600"/>
              <a:ext cx="2695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Angular radiation pressure </a:t>
              </a:r>
            </a:p>
            <a:p>
              <a:pPr algn="ctr"/>
              <a:r>
                <a:rPr lang="en-US" sz="1800" dirty="0" smtClean="0"/>
                <a:t>instabilities </a:t>
              </a:r>
              <a:endParaRPr lang="en-US" sz="1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81104" y="2057400"/>
            <a:ext cx="3058096" cy="4294048"/>
            <a:chOff x="5781104" y="1828800"/>
            <a:chExt cx="3058096" cy="4294048"/>
          </a:xfrm>
        </p:grpSpPr>
        <p:grpSp>
          <p:nvGrpSpPr>
            <p:cNvPr id="12" name="Group 11"/>
            <p:cNvGrpSpPr/>
            <p:nvPr/>
          </p:nvGrpSpPr>
          <p:grpSpPr>
            <a:xfrm>
              <a:off x="5781104" y="2286000"/>
              <a:ext cx="3058096" cy="3836848"/>
              <a:chOff x="5347596" y="3767646"/>
              <a:chExt cx="4077460" cy="3684663"/>
            </a:xfrm>
          </p:grpSpPr>
          <p:pic>
            <p:nvPicPr>
              <p:cNvPr id="13" name="Content Placeholder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596" y="3767646"/>
                <a:ext cx="3926500" cy="27956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361057" y="6595159"/>
                <a:ext cx="4063999" cy="85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M Evans </a:t>
                </a:r>
                <a:r>
                  <a:rPr lang="en-US" sz="1400" i="1" dirty="0" smtClean="0"/>
                  <a:t>et al </a:t>
                </a:r>
                <a:r>
                  <a:rPr lang="en-US" sz="1400" dirty="0" smtClean="0"/>
                  <a:t>(2015) </a:t>
                </a:r>
                <a:r>
                  <a:rPr lang="en-US" sz="1400" dirty="0"/>
                  <a:t>Phys. Rev. Lett. </a:t>
                </a:r>
                <a:r>
                  <a:rPr lang="en-US" sz="1400" b="1" dirty="0"/>
                  <a:t>114</a:t>
                </a:r>
                <a:r>
                  <a:rPr lang="en-US" sz="1400" dirty="0"/>
                  <a:t>, 161102</a:t>
                </a:r>
              </a:p>
              <a:p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96000" y="1828800"/>
              <a:ext cx="230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Parametric instabilities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064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Quantum Noise is Fundamental, Caused by Vacuum Fluctuations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90600" y="1752601"/>
            <a:ext cx="7475892" cy="4151530"/>
            <a:chOff x="3733800" y="1752601"/>
            <a:chExt cx="7475892" cy="4151530"/>
          </a:xfrm>
        </p:grpSpPr>
        <p:sp>
          <p:nvSpPr>
            <p:cNvPr id="16" name="TextBox 15"/>
            <p:cNvSpPr txBox="1"/>
            <p:nvPr/>
          </p:nvSpPr>
          <p:spPr>
            <a:xfrm>
              <a:off x="8763000" y="4876800"/>
              <a:ext cx="3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7" name="Elbow Connector 36"/>
            <p:cNvCxnSpPr/>
            <p:nvPr/>
          </p:nvCxnSpPr>
          <p:spPr>
            <a:xfrm rot="16200000" flipV="1">
              <a:off x="6140860" y="4081405"/>
              <a:ext cx="683744" cy="445736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3733800" y="1752601"/>
              <a:ext cx="4350268" cy="3916351"/>
              <a:chOff x="4495800" y="1905000"/>
              <a:chExt cx="4350268" cy="3916351"/>
            </a:xfrm>
          </p:grpSpPr>
          <p:sp>
            <p:nvSpPr>
              <p:cNvPr id="23" name="Rectangle 33"/>
              <p:cNvSpPr>
                <a:spLocks noChangeArrowheads="1"/>
              </p:cNvSpPr>
              <p:nvPr/>
            </p:nvSpPr>
            <p:spPr bwMode="auto">
              <a:xfrm>
                <a:off x="8534400" y="3581400"/>
                <a:ext cx="311668" cy="832630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" name="Group 18"/>
              <p:cNvGrpSpPr/>
              <p:nvPr/>
            </p:nvGrpSpPr>
            <p:grpSpPr>
              <a:xfrm>
                <a:off x="4495800" y="2438400"/>
                <a:ext cx="4103337" cy="2895600"/>
                <a:chOff x="5178917" y="2913802"/>
                <a:chExt cx="2174477" cy="2032772"/>
              </a:xfrm>
            </p:grpSpPr>
            <p:sp>
              <p:nvSpPr>
                <p:cNvPr id="27" name="Rectangle 2"/>
                <p:cNvSpPr>
                  <a:spLocks noChangeArrowheads="1"/>
                </p:cNvSpPr>
                <p:nvPr/>
              </p:nvSpPr>
              <p:spPr bwMode="auto">
                <a:xfrm rot="2748482">
                  <a:off x="6335786" y="3600438"/>
                  <a:ext cx="150796" cy="623302"/>
                </a:xfrm>
                <a:prstGeom prst="rect">
                  <a:avLst/>
                </a:prstGeom>
                <a:gradFill rotWithShape="1">
                  <a:gsLst>
                    <a:gs pos="0">
                      <a:srgbClr val="5E7676"/>
                    </a:gs>
                    <a:gs pos="5000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5663484" y="3998191"/>
                  <a:ext cx="1689910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6411635" y="2913802"/>
                  <a:ext cx="19081" cy="1082304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6430715" y="3996106"/>
                  <a:ext cx="0" cy="950468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25"/>
                <p:cNvSpPr>
                  <a:spLocks noChangeArrowheads="1"/>
                </p:cNvSpPr>
                <p:nvPr/>
              </p:nvSpPr>
              <p:spPr bwMode="auto">
                <a:xfrm>
                  <a:off x="5178917" y="3823200"/>
                  <a:ext cx="764680" cy="342866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</p:grpSp>
          <p:sp>
            <p:nvSpPr>
              <p:cNvPr id="25" name="Chord 24"/>
              <p:cNvSpPr/>
              <p:nvPr/>
            </p:nvSpPr>
            <p:spPr>
              <a:xfrm rot="16200000">
                <a:off x="6398004" y="4955797"/>
                <a:ext cx="868350" cy="862757"/>
              </a:xfrm>
              <a:prstGeom prst="chord">
                <a:avLst>
                  <a:gd name="adj1" fmla="val 5443980"/>
                  <a:gd name="adj2" fmla="val 16200000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33"/>
              <p:cNvSpPr>
                <a:spLocks noChangeArrowheads="1"/>
              </p:cNvSpPr>
              <p:nvPr/>
            </p:nvSpPr>
            <p:spPr bwMode="auto">
              <a:xfrm>
                <a:off x="6705600" y="1905000"/>
                <a:ext cx="311668" cy="832630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>
              <a:off x="6553200" y="4569945"/>
              <a:ext cx="838200" cy="7737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6466368" y="4923614"/>
              <a:ext cx="1073888" cy="2126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-5400000" flipV="1">
              <a:off x="6438391" y="5061102"/>
              <a:ext cx="1073888" cy="2126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49378" y="5257800"/>
              <a:ext cx="3760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 Caves (1981) </a:t>
              </a:r>
              <a:r>
                <a:rPr lang="en-US" sz="1800" dirty="0"/>
                <a:t>Phys. Rev. D </a:t>
              </a:r>
              <a:r>
                <a:rPr lang="en-US" sz="1800" b="1" dirty="0"/>
                <a:t>23</a:t>
              </a:r>
              <a:r>
                <a:rPr lang="en-US" sz="1800" dirty="0"/>
                <a:t>, 1693</a:t>
              </a:r>
            </a:p>
            <a:p>
              <a:endParaRPr lang="en-US" sz="18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724400" y="19050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EM Vacuum Fluctuations Cause Shot Noise and Radiation Pressure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968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squeezing:  a partial work-around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33400" y="2001820"/>
            <a:ext cx="2815623" cy="2570180"/>
            <a:chOff x="609600" y="1697020"/>
            <a:chExt cx="4616984" cy="4214512"/>
          </a:xfrm>
        </p:grpSpPr>
        <p:sp>
          <p:nvSpPr>
            <p:cNvPr id="23" name="TextBox 22"/>
            <p:cNvSpPr txBox="1"/>
            <p:nvPr/>
          </p:nvSpPr>
          <p:spPr>
            <a:xfrm>
              <a:off x="3413980" y="4313141"/>
              <a:ext cx="299404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4" name="Group 17"/>
            <p:cNvGrpSpPr/>
            <p:nvPr/>
          </p:nvGrpSpPr>
          <p:grpSpPr>
            <a:xfrm>
              <a:off x="2573014" y="1697020"/>
              <a:ext cx="2653570" cy="2171556"/>
              <a:chOff x="6149492" y="2451641"/>
              <a:chExt cx="1637241" cy="1774948"/>
            </a:xfrm>
          </p:grpSpPr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7621571" y="3642064"/>
                <a:ext cx="165162" cy="5845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 rot="16200000">
                <a:off x="6373485" y="2227648"/>
                <a:ext cx="159040" cy="6070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18"/>
            <p:cNvGrpSpPr/>
            <p:nvPr/>
          </p:nvGrpSpPr>
          <p:grpSpPr>
            <a:xfrm>
              <a:off x="609600" y="1873846"/>
              <a:ext cx="4349298" cy="3612555"/>
              <a:chOff x="4896253" y="2646332"/>
              <a:chExt cx="2683497" cy="2952766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 rot="2748482">
                <a:off x="6335786" y="3600438"/>
                <a:ext cx="150796" cy="623302"/>
              </a:xfrm>
              <a:prstGeom prst="rect">
                <a:avLst/>
              </a:prstGeom>
              <a:gradFill rotWithShape="1">
                <a:gsLst>
                  <a:gs pos="0">
                    <a:srgbClr val="5E7676"/>
                  </a:gs>
                  <a:gs pos="5000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4"/>
              <p:cNvSpPr>
                <a:spLocks noChangeShapeType="1"/>
              </p:cNvSpPr>
              <p:nvPr/>
            </p:nvSpPr>
            <p:spPr bwMode="auto">
              <a:xfrm flipV="1">
                <a:off x="5663484" y="3952344"/>
                <a:ext cx="1916266" cy="4584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6411635" y="2646332"/>
                <a:ext cx="0" cy="134977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>
                <a:off x="6437053" y="3996107"/>
                <a:ext cx="10697" cy="160299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5"/>
              <p:cNvSpPr>
                <a:spLocks noChangeArrowheads="1"/>
              </p:cNvSpPr>
              <p:nvPr/>
            </p:nvSpPr>
            <p:spPr bwMode="auto">
              <a:xfrm>
                <a:off x="4896253" y="3822608"/>
                <a:ext cx="764680" cy="342866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Laser</a:t>
                </a:r>
              </a:p>
            </p:txBody>
          </p:sp>
        </p:grpSp>
        <p:sp>
          <p:nvSpPr>
            <p:cNvPr id="26" name="Chord 25"/>
            <p:cNvSpPr/>
            <p:nvPr/>
          </p:nvSpPr>
          <p:spPr>
            <a:xfrm rot="16200000">
              <a:off x="2761788" y="5168120"/>
              <a:ext cx="745814" cy="741010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36"/>
            <p:cNvCxnSpPr>
              <a:stCxn id="23" idx="2"/>
            </p:cNvCxnSpPr>
            <p:nvPr/>
          </p:nvCxnSpPr>
          <p:spPr>
            <a:xfrm rot="5400000" flipH="1">
              <a:off x="2877900" y="3944573"/>
              <a:ext cx="969919" cy="401644"/>
            </a:xfrm>
            <a:prstGeom prst="bentConnector3">
              <a:avLst>
                <a:gd name="adj1" fmla="val 31462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>
              <a:off x="3358378" y="4576693"/>
              <a:ext cx="850813" cy="7853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 rot="1195595">
              <a:off x="3473518" y="4387870"/>
              <a:ext cx="633893" cy="11710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28800"/>
            <a:ext cx="5396753" cy="4267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4800" y="49530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LIGO Scientific </a:t>
            </a:r>
            <a:r>
              <a:rPr lang="en-US" sz="1400" dirty="0"/>
              <a:t>C</a:t>
            </a:r>
            <a:r>
              <a:rPr lang="en-US" sz="1400" dirty="0" smtClean="0"/>
              <a:t>ollaboration, Nature Photonics 2013 </a:t>
            </a:r>
          </a:p>
          <a:p>
            <a:pPr algn="ctr"/>
            <a:r>
              <a:rPr lang="en-US" sz="1400" dirty="0"/>
              <a:t>doi:10.1038/nphoton.2013.177</a:t>
            </a:r>
          </a:p>
        </p:txBody>
      </p:sp>
    </p:spTree>
    <p:extLst>
      <p:ext uri="{BB962C8B-B14F-4D97-AF65-F5344CB8AC3E}">
        <p14:creationId xmlns:p14="http://schemas.microsoft.com/office/powerpoint/2010/main" val="112139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 better work-around:  frequency-dependent squeezing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3400" y="1969622"/>
            <a:ext cx="3733800" cy="3852356"/>
            <a:chOff x="4689416" y="1828800"/>
            <a:chExt cx="4701258" cy="4850533"/>
          </a:xfrm>
        </p:grpSpPr>
        <p:sp>
          <p:nvSpPr>
            <p:cNvPr id="6" name="TextBox 5"/>
            <p:cNvSpPr txBox="1"/>
            <p:nvPr/>
          </p:nvSpPr>
          <p:spPr>
            <a:xfrm>
              <a:off x="4689416" y="6214304"/>
              <a:ext cx="4701258" cy="46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M Evans </a:t>
              </a:r>
              <a:r>
                <a:rPr lang="en-US" sz="1800" i="1" dirty="0"/>
                <a:t>et al</a:t>
              </a:r>
              <a:r>
                <a:rPr lang="en-US" sz="1800" dirty="0" smtClean="0"/>
                <a:t>, (2013) </a:t>
              </a:r>
              <a:r>
                <a:rPr lang="en-US" sz="1800" dirty="0"/>
                <a:t>PRD </a:t>
              </a:r>
              <a:r>
                <a:rPr lang="en-US" sz="1800" b="1" dirty="0"/>
                <a:t>88 </a:t>
              </a:r>
              <a:r>
                <a:rPr lang="en-US" sz="1800" dirty="0"/>
                <a:t>022002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500" t="30222" r="54000" b="25333"/>
            <a:stretch>
              <a:fillRect/>
            </a:stretch>
          </p:blipFill>
          <p:spPr bwMode="auto">
            <a:xfrm>
              <a:off x="4785360" y="1828800"/>
              <a:ext cx="4572000" cy="4313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Content Placeholder 3"/>
          <p:cNvSpPr txBox="1">
            <a:spLocks/>
          </p:cNvSpPr>
          <p:nvPr/>
        </p:nvSpPr>
        <p:spPr>
          <a:xfrm>
            <a:off x="4419600" y="2209800"/>
            <a:ext cx="43434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 smtClean="0"/>
              <a:t>Original idea: J Kimble </a:t>
            </a:r>
            <a:r>
              <a:rPr lang="en-US" sz="2000" i="1" dirty="0" smtClean="0"/>
              <a:t>et al</a:t>
            </a:r>
            <a:r>
              <a:rPr lang="en-US" sz="2000" dirty="0" smtClean="0"/>
              <a:t> (2001) Phys. </a:t>
            </a:r>
            <a:r>
              <a:rPr lang="en-US" sz="2000" b="1" dirty="0" smtClean="0"/>
              <a:t>Rev. D 65, 022002</a:t>
            </a:r>
          </a:p>
          <a:p>
            <a:r>
              <a:rPr lang="en-US" sz="2000" dirty="0" smtClean="0"/>
              <a:t>Practical designs: T </a:t>
            </a:r>
            <a:r>
              <a:rPr lang="en-US" sz="2000" dirty="0" err="1" smtClean="0"/>
              <a:t>Corbitt</a:t>
            </a:r>
            <a:r>
              <a:rPr lang="en-US" sz="2000" dirty="0" smtClean="0"/>
              <a:t> </a:t>
            </a:r>
            <a:r>
              <a:rPr lang="en-US" sz="2000" i="1" dirty="0" smtClean="0"/>
              <a:t>et al </a:t>
            </a:r>
            <a:r>
              <a:rPr lang="en-US" sz="2000" dirty="0" smtClean="0"/>
              <a:t>(2004)</a:t>
            </a:r>
            <a:r>
              <a:rPr lang="en-US" sz="2000" b="1" dirty="0" smtClean="0"/>
              <a:t> Phys. Rev. D 70, 022002</a:t>
            </a:r>
          </a:p>
          <a:p>
            <a:r>
              <a:rPr lang="en-US" sz="2000" dirty="0" smtClean="0"/>
              <a:t>Demonstration in regime applicable to LIGO: E </a:t>
            </a:r>
            <a:r>
              <a:rPr lang="en-US" sz="2000" dirty="0" err="1" smtClean="0"/>
              <a:t>Oelker</a:t>
            </a:r>
            <a:r>
              <a:rPr lang="en-US" sz="2000" dirty="0" smtClean="0"/>
              <a:t> </a:t>
            </a:r>
            <a:r>
              <a:rPr lang="en-US" sz="2000" i="1" dirty="0" smtClean="0"/>
              <a:t>et al </a:t>
            </a:r>
            <a:r>
              <a:rPr lang="en-US" sz="2000" dirty="0" smtClean="0"/>
              <a:t>(2016) Phys. Rev. </a:t>
            </a:r>
            <a:r>
              <a:rPr lang="en-US" sz="2000" dirty="0" err="1" smtClean="0"/>
              <a:t>Lett</a:t>
            </a:r>
            <a:r>
              <a:rPr lang="en-US" sz="2000" dirty="0" smtClean="0"/>
              <a:t>. </a:t>
            </a:r>
            <a:r>
              <a:rPr lang="en-US" sz="2000" b="1" dirty="0" smtClean="0"/>
              <a:t>116</a:t>
            </a:r>
            <a:r>
              <a:rPr lang="en-US" sz="2000" dirty="0" smtClean="0"/>
              <a:t>, 041102</a:t>
            </a:r>
          </a:p>
        </p:txBody>
      </p:sp>
    </p:spTree>
    <p:extLst>
      <p:ext uri="{BB962C8B-B14F-4D97-AF65-F5344CB8AC3E}">
        <p14:creationId xmlns:p14="http://schemas.microsoft.com/office/powerpoint/2010/main" val="278020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</a:t>
            </a:r>
            <a:br>
              <a:rPr lang="en-US" dirty="0" smtClean="0"/>
            </a:br>
            <a:r>
              <a:rPr lang="en-US" dirty="0" smtClean="0"/>
              <a:t>upgrade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LIGO is limited by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quantum noise</a:t>
            </a:r>
            <a:r>
              <a:rPr lang="en-US" dirty="0" smtClean="0"/>
              <a:t> &amp;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coating thermal noise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Squeezed vacuum</a:t>
            </a:r>
            <a:r>
              <a:rPr lang="en-US" dirty="0" smtClean="0"/>
              <a:t> to reduce quantum noise</a:t>
            </a:r>
            <a:endParaRPr lang="en-US" dirty="0"/>
          </a:p>
          <a:p>
            <a:r>
              <a:rPr lang="en-US" dirty="0" smtClean="0"/>
              <a:t>Options for thermal noise: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Better coatings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Cryogenic operation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Longer arms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CC"/>
                </a:solidFill>
              </a:rPr>
              <a:t>(new facility</a:t>
            </a:r>
            <a:r>
              <a:rPr lang="en-US" sz="20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019800" cy="609600"/>
          </a:xfrm>
        </p:spPr>
        <p:txBody>
          <a:bodyPr/>
          <a:lstStyle/>
          <a:p>
            <a:r>
              <a:rPr lang="en-US" dirty="0" smtClean="0"/>
              <a:t>Upgrade possibilities</a:t>
            </a:r>
            <a:endParaRPr lang="en-US" dirty="0"/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 rotWithShape="1">
          <a:blip r:embed="rId2"/>
          <a:srcRect l="23617" t="23133" r="20288" b="6959"/>
          <a:stretch/>
        </p:blipFill>
        <p:spPr>
          <a:xfrm>
            <a:off x="0" y="1371600"/>
            <a:ext cx="9144000" cy="49747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12192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hlinkClick r:id="rId3"/>
              </a:rPr>
              <a:t>https://dcc.ligo.org/public/0113/T1400316/</a:t>
            </a:r>
            <a:r>
              <a:rPr lang="pt-BR" sz="1400" dirty="0" smtClean="0">
                <a:hlinkClick r:id="rId3"/>
              </a:rPr>
              <a:t>004</a:t>
            </a:r>
            <a:r>
              <a:rPr lang="pt-BR" sz="1400" dirty="0" smtClean="0"/>
              <a:t>; </a:t>
            </a:r>
            <a:r>
              <a:rPr lang="pt-BR" sz="1400" dirty="0" err="1" smtClean="0"/>
              <a:t>www.et-gw.eu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1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 NASA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658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observing run of LIGO’s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-generation detectors have initiated Gravitational-Wave Astronomy, opening a vast new frontier for exploration.</a:t>
            </a:r>
          </a:p>
          <a:p>
            <a:r>
              <a:rPr lang="en-US" sz="2000" dirty="0" smtClean="0"/>
              <a:t>An emerging international network of detectors soon will provide more accurate positions of sources to enable EM follow-ups of GW events. </a:t>
            </a:r>
          </a:p>
          <a:p>
            <a:r>
              <a:rPr lang="en-US" sz="2000" dirty="0" smtClean="0"/>
              <a:t>There is still room within the laws of physics to develop more powerful generations of detectors and much physics still to be harvested from their observations.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5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altLang="en-US" sz="1200" smtClean="0">
                <a:solidFill>
                  <a:srgbClr val="743199"/>
                </a:solidFill>
              </a:rPr>
              <a:t>Raab - Exploring the New Frontier of GW Astronomy</a:t>
            </a:r>
            <a:endParaRPr lang="en-US" altLang="en-US" sz="1200">
              <a:solidFill>
                <a:srgbClr val="743199"/>
              </a:solidFill>
            </a:endParaRP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D85CC94-BB56-493D-A0C9-654E97D790DF}" type="slidenum">
              <a:rPr lang="en-US" altLang="en-US" sz="800"/>
              <a:pPr/>
              <a:t>4</a:t>
            </a:fld>
            <a:endParaRPr lang="en-US" altLang="en-US" sz="800"/>
          </a:p>
        </p:txBody>
      </p:sp>
      <p:pic>
        <p:nvPicPr>
          <p:cNvPr id="9220" name="Picture 2" descr="LIGO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11554"/>
          <a:stretch>
            <a:fillRect/>
          </a:stretch>
        </p:blipFill>
        <p:spPr bwMode="auto">
          <a:xfrm>
            <a:off x="1690688" y="3208338"/>
            <a:ext cx="6457950" cy="364966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uLHOaerial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013"/>
            <a:ext cx="3384550" cy="2219325"/>
          </a:xfrm>
          <a:prstGeom prst="rect">
            <a:avLst/>
          </a:prstGeom>
          <a:noFill/>
          <a:ln w="57150" cmpd="thinThick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239000" cy="989013"/>
          </a:xfrm>
        </p:spPr>
        <p:txBody>
          <a:bodyPr/>
          <a:lstStyle/>
          <a:p>
            <a:r>
              <a:rPr lang="en-US" dirty="0"/>
              <a:t>Then on 14 September 2015, </a:t>
            </a:r>
            <a:br>
              <a:rPr lang="en-US" dirty="0"/>
            </a:br>
            <a:r>
              <a:rPr lang="en-US" dirty="0"/>
              <a:t>at the LIGO sites…</a:t>
            </a:r>
          </a:p>
        </p:txBody>
      </p:sp>
      <p:pic>
        <p:nvPicPr>
          <p:cNvPr id="9223" name="Picture 5" descr="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7"/>
          <a:stretch>
            <a:fillRect/>
          </a:stretch>
        </p:blipFill>
        <p:spPr bwMode="auto">
          <a:xfrm>
            <a:off x="5707063" y="1238250"/>
            <a:ext cx="3436937" cy="219075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Line 6"/>
          <p:cNvSpPr>
            <a:spLocks noChangeShapeType="1"/>
          </p:cNvSpPr>
          <p:nvPr/>
        </p:nvSpPr>
        <p:spPr bwMode="auto">
          <a:xfrm flipH="1">
            <a:off x="5435600" y="3429000"/>
            <a:ext cx="927100" cy="242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1143" y="5111174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23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noise terms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28956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Radiation-Pressure Dominated Background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277380"/>
            <a:ext cx="1905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Shot-Noise Dominated Phase Noise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Basic idea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Exploring the New Frontier of GW Astronomy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2607-71A8-134C-867D-FF5FBFD33C08}" type="slidenum">
              <a:rPr lang="en-US"/>
              <a:pPr/>
              <a:t>6</a:t>
            </a:fld>
            <a:endParaRPr 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629400" cy="1143000"/>
          </a:xfrm>
        </p:spPr>
        <p:txBody>
          <a:bodyPr/>
          <a:lstStyle/>
          <a:p>
            <a:r>
              <a:rPr lang="en-US" dirty="0"/>
              <a:t>Gravitational waves:  </a:t>
            </a:r>
            <a:r>
              <a:rPr lang="en-US" sz="3200" dirty="0"/>
              <a:t>hard</a:t>
            </a:r>
            <a:r>
              <a:rPr lang="en-US" dirty="0"/>
              <a:t> to find because space-time is stiff!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752600"/>
            <a:ext cx="50498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295400" y="5334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 ~ 10</a:t>
            </a:r>
            <a:r>
              <a:rPr lang="en-US" b="1" baseline="30000"/>
              <a:t>-44</a:t>
            </a:r>
            <a:r>
              <a:rPr lang="en-US" b="1"/>
              <a:t> N</a:t>
            </a:r>
            <a:r>
              <a:rPr lang="en-US" b="1" baseline="30000"/>
              <a:t>-1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647700" y="5851525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Helvetica" charset="0"/>
                <a:sym typeface="Symbol" charset="0"/>
              </a:rPr>
              <a:t></a:t>
            </a:r>
            <a:r>
              <a:rPr lang="en-US" sz="2000" b="1">
                <a:latin typeface="Helvetica" charset="0"/>
              </a:rPr>
              <a:t> Wave can carry huge energy with miniscule amplitude!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724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K~[G/c</a:t>
            </a:r>
            <a:r>
              <a:rPr lang="en-US" i="1" baseline="30000" dirty="0" smtClean="0"/>
              <a:t>4</a:t>
            </a:r>
            <a:r>
              <a:rPr lang="en-US" i="1" dirty="0" smtClean="0"/>
              <a:t>]</a:t>
            </a:r>
            <a:r>
              <a:rPr lang="en-US" dirty="0" smtClean="0"/>
              <a:t> is combination of </a:t>
            </a:r>
            <a:r>
              <a:rPr lang="en-US" i="1" dirty="0" smtClean="0"/>
              <a:t>G</a:t>
            </a:r>
            <a:r>
              <a:rPr lang="en-US" dirty="0" smtClean="0"/>
              <a:t> and </a:t>
            </a:r>
            <a:r>
              <a:rPr lang="en-US" i="1" dirty="0" smtClean="0"/>
              <a:t>c</a:t>
            </a:r>
            <a:r>
              <a:rPr lang="en-US" dirty="0" smtClean="0"/>
              <a:t> with units of </a:t>
            </a:r>
            <a:r>
              <a:rPr lang="en-US" i="1" dirty="0" smtClean="0"/>
              <a:t>1/N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0866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Following I.R. Kenyon, </a:t>
            </a:r>
            <a:r>
              <a:rPr lang="en-US" sz="1400" i="1" dirty="0" smtClean="0"/>
              <a:t>General Relativity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742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114FFB"/>
                </a:solidFill>
              </a:rPr>
              <a:t>Sense of scale: strain from a binary neutron star pair</a:t>
            </a:r>
          </a:p>
          <a:p>
            <a:pPr lvl="1">
              <a:defRPr/>
            </a:pPr>
            <a:r>
              <a:rPr lang="en-US" i="1" dirty="0">
                <a:solidFill>
                  <a:srgbClr val="114FFB"/>
                </a:solidFill>
              </a:rPr>
              <a:t>M</a:t>
            </a:r>
            <a:r>
              <a:rPr lang="en-US" dirty="0">
                <a:solidFill>
                  <a:srgbClr val="114FFB"/>
                </a:solidFill>
              </a:rPr>
              <a:t> = 1.4 M</a:t>
            </a:r>
            <a:r>
              <a:rPr lang="en-US" sz="1600" dirty="0">
                <a:solidFill>
                  <a:srgbClr val="114FFB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, </a:t>
            </a:r>
            <a:endParaRPr lang="en-US" dirty="0" smtClean="0">
              <a:solidFill>
                <a:srgbClr val="114FFB"/>
              </a:solidFill>
              <a:sym typeface="Mathematica3" charset="0"/>
            </a:endParaRPr>
          </a:p>
          <a:p>
            <a:pPr lvl="1">
              <a:defRPr/>
            </a:pPr>
            <a:r>
              <a:rPr lang="en-US" i="1" dirty="0" smtClean="0">
                <a:solidFill>
                  <a:srgbClr val="114FFB"/>
                </a:solidFill>
                <a:sym typeface="Mathematica3" charset="0"/>
              </a:rPr>
              <a:t>r 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= 10</a:t>
            </a:r>
            <a:r>
              <a:rPr lang="en-US" baseline="30000" dirty="0">
                <a:solidFill>
                  <a:srgbClr val="114FFB"/>
                </a:solidFill>
                <a:sym typeface="Mathematica3" charset="0"/>
              </a:rPr>
              <a:t>23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 m (15 </a:t>
            </a:r>
            <a:r>
              <a:rPr lang="en-US" dirty="0" err="1">
                <a:solidFill>
                  <a:srgbClr val="114FFB"/>
                </a:solidFill>
                <a:sym typeface="Mathematica3" charset="0"/>
              </a:rPr>
              <a:t>Mpc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, Virgo)</a:t>
            </a:r>
            <a:r>
              <a:rPr lang="en-US" dirty="0" smtClean="0">
                <a:solidFill>
                  <a:srgbClr val="114FFB"/>
                </a:solidFill>
                <a:sym typeface="Mathematica3" charset="0"/>
              </a:rPr>
              <a:t>,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114FFB"/>
                </a:solidFill>
                <a:sym typeface="Mathematica3" charset="0"/>
              </a:rPr>
              <a:t>R</a:t>
            </a:r>
            <a:r>
              <a:rPr lang="en-US" dirty="0" smtClean="0">
                <a:solidFill>
                  <a:srgbClr val="114FFB"/>
                </a:solidFill>
                <a:sym typeface="Mathematica3" charset="0"/>
              </a:rPr>
              <a:t> 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= 20 </a:t>
            </a:r>
            <a:r>
              <a:rPr lang="en-US" dirty="0" smtClean="0">
                <a:solidFill>
                  <a:srgbClr val="114FFB"/>
                </a:solidFill>
                <a:sym typeface="Mathematica3" charset="0"/>
              </a:rPr>
              <a:t>km 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114FFB"/>
                </a:solidFill>
                <a:sym typeface="Mathematica3" charset="0"/>
              </a:rPr>
              <a:t>f</a:t>
            </a:r>
            <a:r>
              <a:rPr lang="en-US" i="1" baseline="-25000" dirty="0" smtClean="0">
                <a:solidFill>
                  <a:srgbClr val="114FFB"/>
                </a:solidFill>
                <a:sym typeface="Mathematica3" charset="0"/>
              </a:rPr>
              <a:t>orb</a:t>
            </a:r>
            <a:r>
              <a:rPr lang="en-US" i="1" dirty="0" smtClean="0">
                <a:solidFill>
                  <a:srgbClr val="114FFB"/>
                </a:solidFill>
                <a:sym typeface="Mathematica3" charset="0"/>
              </a:rPr>
              <a:t> </a:t>
            </a:r>
            <a:r>
              <a:rPr lang="en-US" dirty="0">
                <a:solidFill>
                  <a:srgbClr val="114FFB"/>
                </a:solidFill>
                <a:sym typeface="Mathematica3" charset="0"/>
              </a:rPr>
              <a:t>= 400 Hz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967068"/>
              </p:ext>
            </p:extLst>
          </p:nvPr>
        </p:nvGraphicFramePr>
        <p:xfrm>
          <a:off x="1168167" y="4092640"/>
          <a:ext cx="6821425" cy="1165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3" imgW="2374900" imgH="406400" progId="Equation.3">
                  <p:embed/>
                </p:oleObj>
              </mc:Choice>
              <mc:Fallback>
                <p:oleObj name="Equation" r:id="rId3" imgW="2374900" imgH="4064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167" y="4092640"/>
                        <a:ext cx="6821425" cy="1165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54531" y="4343400"/>
            <a:ext cx="1988409" cy="6479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Finding the Voice of the Universe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97529" y="0"/>
            <a:ext cx="9760091" cy="6858000"/>
            <a:chOff x="-197529" y="0"/>
            <a:chExt cx="9760091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2"/>
            <a:srcRect l="-16607" r="-16607"/>
            <a:stretch>
              <a:fillRect/>
            </a:stretch>
          </p:blipFill>
          <p:spPr>
            <a:xfrm>
              <a:off x="-197529" y="278906"/>
              <a:ext cx="9760091" cy="58289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33450" y="622854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B. P. Abbott et al. (LIGO Scientific Collaboration and Virgo Collaboration), </a:t>
            </a:r>
            <a:r>
              <a:rPr lang="en-US" sz="1400" i="1" dirty="0">
                <a:solidFill>
                  <a:srgbClr val="FFFFFF"/>
                </a:solidFill>
              </a:rPr>
              <a:t>Observation of Gravitational Waves from a Binary Black Hole Merger</a:t>
            </a:r>
            <a:r>
              <a:rPr lang="en-US" sz="1400" dirty="0">
                <a:solidFill>
                  <a:srgbClr val="FFFFFF"/>
                </a:solidFill>
              </a:rPr>
              <a:t>, Phys. Rev. Lett. 116, 061102 (2016</a:t>
            </a:r>
            <a:r>
              <a:rPr lang="en-US" sz="1400" dirty="0" smtClean="0">
                <a:solidFill>
                  <a:srgbClr val="FFFFFF"/>
                </a:solidFill>
              </a:rPr>
              <a:t>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5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from h(t)?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 smtClean="0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 smtClean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give mass and 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spin 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of final 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black hole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500" y="5842337"/>
            <a:ext cx="2857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Exploring the New Frontier of GW 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112049</TotalTime>
  <Words>2177</Words>
  <Application>Microsoft Macintosh PowerPoint</Application>
  <PresentationFormat>On-screen Show (4:3)</PresentationFormat>
  <Paragraphs>318</Paragraphs>
  <Slides>40</Slides>
  <Notes>4</Notes>
  <HiddenSlides>3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LIGO_II</vt:lpstr>
      <vt:lpstr>Photo Editor Photo</vt:lpstr>
      <vt:lpstr>Equation</vt:lpstr>
      <vt:lpstr>Image</vt:lpstr>
      <vt:lpstr>Exploring the New Frontier of Gravitational-Wave Astronomy</vt:lpstr>
      <vt:lpstr>PowerPoint Presentation</vt:lpstr>
      <vt:lpstr>PowerPoint Presentation</vt:lpstr>
      <vt:lpstr>Then on 14 September 2015,  at the LIGO sites…</vt:lpstr>
      <vt:lpstr>Basic idea is simple</vt:lpstr>
      <vt:lpstr>Gravitational waves:  hard to find because space-time is stiff!</vt:lpstr>
      <vt:lpstr>Expected strength</vt:lpstr>
      <vt:lpstr>PowerPoint Presentation</vt:lpstr>
      <vt:lpstr>What can we learn from h(t)?</vt:lpstr>
      <vt:lpstr>Discovery Timeline – Advanced LIGO’s 1st Observations</vt:lpstr>
      <vt:lpstr>Advanced LIGO’s First Observations</vt:lpstr>
      <vt:lpstr>Known Stellar-Mass Black Holes – June 2016</vt:lpstr>
      <vt:lpstr>Now what?</vt:lpstr>
      <vt:lpstr>Multi-Messenger Astronomy</vt:lpstr>
      <vt:lpstr>Astrophysical Sources of Gravitational Waves</vt:lpstr>
      <vt:lpstr>Astrophysical Sources of Gravitational Waves</vt:lpstr>
      <vt:lpstr>Frequency-Time  Characteristics of GW Sources</vt:lpstr>
      <vt:lpstr>PowerPoint Presentation</vt:lpstr>
      <vt:lpstr>Building Out the Terrestrial Gravitational-Wave Network</vt:lpstr>
      <vt:lpstr>Sky Localization Is Poor With Only Two Detectors</vt:lpstr>
      <vt:lpstr>PowerPoint Presentation</vt:lpstr>
      <vt:lpstr>LIGO-India Concept</vt:lpstr>
      <vt:lpstr>Effect of Adding LIGO-India to the LIGO+Virgo Network</vt:lpstr>
      <vt:lpstr>Improved Localization: LIGOVirgoLIGO-India</vt:lpstr>
      <vt:lpstr>Sensitivity of Detectors is Determined by Noise and Background</vt:lpstr>
      <vt:lpstr>Noise and background cartoon</vt:lpstr>
      <vt:lpstr>LVC Observing Scenario (arXiv:1304.0670) </vt:lpstr>
      <vt:lpstr>Initial S6 / Advanced O1 Design / A+ Upgrade</vt:lpstr>
      <vt:lpstr>Science drives Requirements</vt:lpstr>
      <vt:lpstr>What will it take to improve detectors?</vt:lpstr>
      <vt:lpstr>Nothing Is Easy:  Classical Challenges to High-Power Operation</vt:lpstr>
      <vt:lpstr>Quantum Noise is Fundamental, Caused by Vacuum Fluctuations</vt:lpstr>
      <vt:lpstr>Vacuum squeezing:  a partial work-around</vt:lpstr>
      <vt:lpstr>A better work-around:  frequency-dependent squeezing</vt:lpstr>
      <vt:lpstr>Advanced LIGO upgrade path</vt:lpstr>
      <vt:lpstr>Upgrade possibilities</vt:lpstr>
      <vt:lpstr>PowerPoint Presentation</vt:lpstr>
      <vt:lpstr>Summary</vt:lpstr>
      <vt:lpstr>Extra slides</vt:lpstr>
      <vt:lpstr>Principal noise terms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Fred Raab</cp:lastModifiedBy>
  <cp:revision>439</cp:revision>
  <cp:lastPrinted>2016-11-14T20:59:39Z</cp:lastPrinted>
  <dcterms:created xsi:type="dcterms:W3CDTF">2011-03-02T00:22:05Z</dcterms:created>
  <dcterms:modified xsi:type="dcterms:W3CDTF">2017-01-14T11:55:33Z</dcterms:modified>
</cp:coreProperties>
</file>