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67" r:id="rId6"/>
    <p:sldId id="262" r:id="rId7"/>
    <p:sldId id="263" r:id="rId8"/>
    <p:sldId id="265" r:id="rId9"/>
    <p:sldId id="260" r:id="rId10"/>
    <p:sldId id="261" r:id="rId11"/>
    <p:sldId id="264" r:id="rId12"/>
    <p:sldId id="268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2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5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1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3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6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9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5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8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7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487E-8186-4342-B67B-156BE7FED834}" type="datetimeFigureOut">
              <a:rPr lang="en-US" smtClean="0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011A-F102-8C4B-8198-6BA83C458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8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c.ligo.org/E160020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cc.ligo.org/T160006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c.ligo.org/D1600298" TargetMode="External"/><Relationship Id="rId3" Type="http://schemas.openxmlformats.org/officeDocument/2006/relationships/hyperlink" Target="https://dcc.ligo.org/LIGO-D160019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ISS second loop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700" y="3886200"/>
            <a:ext cx="7086600" cy="1752600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altLang="ja-JP" dirty="0" smtClean="0"/>
              <a:t>aniel</a:t>
            </a:r>
            <a:r>
              <a:rPr lang="ja-JP" altLang="en-US" dirty="0" smtClean="0"/>
              <a:t> </a:t>
            </a:r>
            <a:r>
              <a:rPr lang="en-US" dirty="0" err="1" smtClean="0"/>
              <a:t>S</a:t>
            </a:r>
            <a:r>
              <a:rPr lang="en-US" altLang="ja-JP" dirty="0" err="1" smtClean="0"/>
              <a:t>igg</a:t>
            </a:r>
            <a:r>
              <a:rPr lang="en-US" dirty="0" smtClean="0"/>
              <a:t>, B</a:t>
            </a:r>
            <a:r>
              <a:rPr lang="en-US" altLang="ja-JP" dirty="0" smtClean="0"/>
              <a:t>en</a:t>
            </a:r>
            <a:r>
              <a:rPr lang="ja-JP" altLang="en-US" dirty="0" smtClean="0"/>
              <a:t> </a:t>
            </a:r>
            <a:r>
              <a:rPr lang="en-US" dirty="0" smtClean="0"/>
              <a:t>A</a:t>
            </a:r>
            <a:r>
              <a:rPr lang="en-US" altLang="ja-JP" dirty="0" smtClean="0"/>
              <a:t>bbott</a:t>
            </a:r>
            <a:r>
              <a:rPr lang="en-US" dirty="0" smtClean="0"/>
              <a:t>, K</a:t>
            </a:r>
            <a:r>
              <a:rPr lang="en-US" altLang="ja-JP" dirty="0" smtClean="0"/>
              <a:t>eita</a:t>
            </a:r>
            <a:r>
              <a:rPr lang="ja-JP" altLang="en-US" dirty="0" smtClean="0"/>
              <a:t> </a:t>
            </a:r>
            <a:r>
              <a:rPr lang="en-US" dirty="0" smtClean="0"/>
              <a:t>K</a:t>
            </a:r>
            <a:r>
              <a:rPr lang="en-US" altLang="ja-JP" dirty="0" smtClean="0"/>
              <a:t>awabe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8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N</a:t>
            </a:r>
            <a:r>
              <a:rPr lang="en-US" altLang="ja-JP" dirty="0" err="1" smtClean="0"/>
              <a:t>oise</a:t>
            </a:r>
            <a:r>
              <a:rPr lang="ja-JP" altLang="en-US" dirty="0" smtClean="0"/>
              <a:t> </a:t>
            </a:r>
            <a:r>
              <a:rPr lang="en-US" altLang="ja-JP" dirty="0" smtClean="0"/>
              <a:t>at</a:t>
            </a:r>
            <a:r>
              <a:rPr lang="ja-JP" altLang="en-US" dirty="0" smtClean="0"/>
              <a:t> </a:t>
            </a:r>
            <a:r>
              <a:rPr lang="en-US" altLang="ja-JP" dirty="0" smtClean="0"/>
              <a:t>50W</a:t>
            </a:r>
            <a:endParaRPr lang="en-US" dirty="0"/>
          </a:p>
        </p:txBody>
      </p:sp>
      <p:pic>
        <p:nvPicPr>
          <p:cNvPr id="4" name="Picture 3" descr="29943_20160923103531_Screenshotfrom2016-09-2310_33_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7654"/>
            <a:ext cx="7606407" cy="10502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6211" y="3383279"/>
            <a:ext cx="283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Disregard red and blue at f&lt;50Hz or so for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6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hanges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iss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ISS, second loop, and third loop are all common library parts.</a:t>
            </a:r>
          </a:p>
          <a:p>
            <a:r>
              <a:rPr lang="en-US" dirty="0" smtClean="0"/>
              <a:t>Some channel assignment change.</a:t>
            </a:r>
          </a:p>
          <a:p>
            <a:r>
              <a:rPr lang="en-US" dirty="0" smtClean="0"/>
              <a:t>Inner loop ISS parameters that only represent binary status (ON/OFF) are now binary (0 or 1) instead of 16bit integer (-32000 etc.)</a:t>
            </a:r>
          </a:p>
          <a:p>
            <a:pPr lvl="1"/>
            <a:r>
              <a:rPr lang="en-US" dirty="0" smtClean="0">
                <a:hlinkClick r:id="rId2"/>
              </a:rPr>
              <a:t>E1600204</a:t>
            </a:r>
            <a:endParaRPr lang="en-US" dirty="0" smtClean="0"/>
          </a:p>
          <a:p>
            <a:pPr lvl="1"/>
            <a:r>
              <a:rPr lang="en-US" dirty="0" smtClean="0"/>
              <a:t>Needs some change in guardian as well as </a:t>
            </a:r>
            <a:r>
              <a:rPr lang="en-US" dirty="0" err="1" smtClean="0"/>
              <a:t>medm</a:t>
            </a:r>
            <a:r>
              <a:rPr lang="ja-JP" altLang="en-US" dirty="0" smtClean="0"/>
              <a:t> </a:t>
            </a:r>
            <a:r>
              <a:rPr lang="en-US" altLang="ja-JP" dirty="0" smtClean="0"/>
              <a:t>(done</a:t>
            </a:r>
            <a:r>
              <a:rPr lang="ja-JP" altLang="en-US" dirty="0" smtClean="0"/>
              <a:t> </a:t>
            </a:r>
            <a:r>
              <a:rPr lang="en-US" altLang="ja-JP" dirty="0" smtClean="0"/>
              <a:t>at</a:t>
            </a:r>
            <a:r>
              <a:rPr lang="ja-JP" altLang="en-US" dirty="0" smtClean="0"/>
              <a:t> </a:t>
            </a:r>
            <a:r>
              <a:rPr lang="en-US" altLang="ja-JP" dirty="0" smtClean="0"/>
              <a:t>LHO)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0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ISS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 performance is probably already adequate.</a:t>
            </a:r>
          </a:p>
          <a:p>
            <a:r>
              <a:rPr lang="en-US" dirty="0" smtClean="0"/>
              <a:t>Jitter is totally different but related problem.</a:t>
            </a:r>
          </a:p>
          <a:p>
            <a:r>
              <a:rPr lang="en-US" altLang="ja-JP" dirty="0" smtClean="0"/>
              <a:t>Some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major</a:t>
            </a:r>
            <a:r>
              <a:rPr lang="ja-JP" altLang="en-US" dirty="0" smtClean="0"/>
              <a:t> </a:t>
            </a:r>
            <a:r>
              <a:rPr lang="en-US" altLang="ja-JP" dirty="0" smtClean="0"/>
              <a:t>structures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come</a:t>
            </a:r>
            <a:r>
              <a:rPr lang="ja-JP" altLang="en-US" dirty="0" smtClean="0"/>
              <a:t> </a:t>
            </a:r>
            <a:r>
              <a:rPr lang="en-US" altLang="ja-JP" dirty="0" smtClean="0"/>
              <a:t>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HPO</a:t>
            </a:r>
            <a:r>
              <a:rPr lang="ja-JP" altLang="en-US" dirty="0" smtClean="0"/>
              <a:t> </a:t>
            </a:r>
            <a:r>
              <a:rPr lang="en-US" altLang="ja-JP" dirty="0" smtClean="0"/>
              <a:t>itself,</a:t>
            </a:r>
            <a:r>
              <a:rPr lang="ja-JP" altLang="en-US" dirty="0" smtClean="0"/>
              <a:t> </a:t>
            </a:r>
            <a:r>
              <a:rPr lang="en-US" altLang="ja-JP" dirty="0" smtClean="0"/>
              <a:t>not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intensity</a:t>
            </a:r>
            <a:r>
              <a:rPr lang="ja-JP" altLang="en-US" dirty="0" smtClean="0"/>
              <a:t> </a:t>
            </a:r>
            <a:r>
              <a:rPr lang="en-US" altLang="ja-JP" dirty="0" smtClean="0"/>
              <a:t>but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jitter.</a:t>
            </a:r>
          </a:p>
          <a:p>
            <a:pPr lvl="1"/>
            <a:r>
              <a:rPr lang="en-US" altLang="ja-JP" dirty="0" smtClean="0"/>
              <a:t>TBD: </a:t>
            </a:r>
            <a:r>
              <a:rPr lang="ja-JP" altLang="ja-JP" dirty="0" smtClean="0"/>
              <a:t>S</a:t>
            </a:r>
            <a:r>
              <a:rPr lang="en-US" altLang="ja-JP" dirty="0" err="1" smtClean="0"/>
              <a:t>ee</a:t>
            </a:r>
            <a:r>
              <a:rPr lang="ja-JP" altLang="en-US" dirty="0" smtClean="0"/>
              <a:t> </a:t>
            </a:r>
            <a:r>
              <a:rPr lang="en-US" altLang="ja-JP" dirty="0" smtClean="0"/>
              <a:t>if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measured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jitter</a:t>
            </a:r>
            <a:r>
              <a:rPr lang="ja-JP" altLang="en-US" dirty="0" smtClean="0"/>
              <a:t> </a:t>
            </a:r>
            <a:r>
              <a:rPr lang="ja-JP" altLang="ja-JP" dirty="0" smtClean="0"/>
              <a:t>a</a:t>
            </a:r>
            <a:r>
              <a:rPr lang="en-US" altLang="ja-JP" dirty="0" smtClean="0"/>
              <a:t>t</a:t>
            </a:r>
            <a:r>
              <a:rPr lang="ja-JP" altLang="en-US" dirty="0" smtClean="0"/>
              <a:t> </a:t>
            </a:r>
            <a:r>
              <a:rPr lang="en-US" altLang="ja-JP" dirty="0" smtClean="0"/>
              <a:t>various</a:t>
            </a:r>
            <a:r>
              <a:rPr lang="ja-JP" altLang="en-US" dirty="0" smtClean="0"/>
              <a:t> </a:t>
            </a:r>
            <a:r>
              <a:rPr lang="en-US" altLang="ja-JP" dirty="0" smtClean="0"/>
              <a:t>QPD</a:t>
            </a:r>
            <a:r>
              <a:rPr lang="ja-JP" altLang="en-US" dirty="0" smtClean="0"/>
              <a:t> </a:t>
            </a:r>
            <a:r>
              <a:rPr lang="en-US" altLang="ja-JP" dirty="0" smtClean="0"/>
              <a:t>sensors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compatible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DBB</a:t>
            </a:r>
            <a:r>
              <a:rPr lang="ja-JP" altLang="en-US" dirty="0" smtClean="0"/>
              <a:t> </a:t>
            </a:r>
            <a:r>
              <a:rPr lang="en-US" altLang="ja-JP" dirty="0" smtClean="0"/>
              <a:t>measurements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HPO.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3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3 at 11.5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148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62716" y="4418344"/>
            <a:ext cx="748046" cy="9219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3 at 11.4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16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1418" y="4247721"/>
            <a:ext cx="3200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HPO jitter from 16/09/2016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6419284" y="3957375"/>
            <a:ext cx="748046" cy="9219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3 at 11.40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02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1418" y="4247721"/>
            <a:ext cx="3200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HPO RIN from 16/09/2016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6488870" y="4247721"/>
            <a:ext cx="748046" cy="9219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0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needed a new one:</a:t>
            </a:r>
            <a:br>
              <a:rPr lang="en-US" dirty="0" smtClean="0"/>
            </a:br>
            <a:r>
              <a:rPr lang="en-US" dirty="0" smtClean="0"/>
              <a:t>Shortcomings of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original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allow us to change power after it is engaged.</a:t>
            </a:r>
          </a:p>
          <a:p>
            <a:pPr lvl="1"/>
            <a:r>
              <a:rPr lang="en-US" dirty="0" smtClean="0"/>
              <a:t>Need AC coupling.</a:t>
            </a:r>
          </a:p>
          <a:p>
            <a:r>
              <a:rPr lang="en-US" dirty="0" smtClean="0"/>
              <a:t>Horrible ad-hoc hack job for the 3</a:t>
            </a:r>
            <a:r>
              <a:rPr lang="en-US" baseline="30000" dirty="0" smtClean="0"/>
              <a:t>rd</a:t>
            </a:r>
            <a:r>
              <a:rPr lang="en-US" dirty="0" smtClean="0"/>
              <a:t> loop against </a:t>
            </a:r>
            <a:r>
              <a:rPr lang="en-US" dirty="0" smtClean="0"/>
              <a:t>dP</a:t>
            </a:r>
            <a:r>
              <a:rPr lang="en-US" dirty="0" smtClean="0"/>
              <a:t>/</a:t>
            </a:r>
            <a:r>
              <a:rPr lang="en-US" dirty="0" smtClean="0"/>
              <a:t>d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instability.</a:t>
            </a:r>
          </a:p>
          <a:p>
            <a:pPr lvl="1"/>
            <a:r>
              <a:rPr lang="en-US" dirty="0" smtClean="0">
                <a:cs typeface="Symbol" charset="2"/>
              </a:rPr>
              <a:t>Need for a proper built-in support for the 3</a:t>
            </a:r>
            <a:r>
              <a:rPr lang="en-US" baseline="30000" dirty="0" smtClean="0">
                <a:cs typeface="Symbol" charset="2"/>
              </a:rPr>
              <a:t>rd</a:t>
            </a:r>
            <a:r>
              <a:rPr lang="en-US" dirty="0" smtClean="0">
                <a:cs typeface="Symbol" charset="2"/>
              </a:rPr>
              <a:t> loop.</a:t>
            </a:r>
          </a:p>
          <a:p>
            <a:r>
              <a:rPr lang="en-US" dirty="0" smtClean="0">
                <a:cs typeface="Symbol" charset="2"/>
              </a:rPr>
              <a:t>Design document for a new one by Gabrielle: </a:t>
            </a:r>
            <a:r>
              <a:rPr lang="en-US" dirty="0" smtClean="0">
                <a:hlinkClick r:id="rId2"/>
              </a:rPr>
              <a:t>T1600064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86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board (after LOTS of mods)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Drawings updated by Ben: </a:t>
            </a:r>
            <a:r>
              <a:rPr lang="fi-FI" dirty="0" smtClean="0">
                <a:hlinkClick r:id="rId2"/>
              </a:rPr>
              <a:t>D1600298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is-IS" dirty="0" smtClean="0">
                <a:hlinkClick r:id="rId3"/>
              </a:rPr>
              <a:t>D1600193</a:t>
            </a:r>
            <a:endParaRPr lang="en-US" dirty="0" smtClean="0"/>
          </a:p>
          <a:p>
            <a:r>
              <a:rPr lang="en-US" dirty="0" smtClean="0"/>
              <a:t>AD797 shall not be used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-loop style whitening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upfront</a:t>
            </a:r>
            <a:r>
              <a:rPr lang="en-US" dirty="0" smtClean="0"/>
              <a:t> in 2</a:t>
            </a:r>
            <a:r>
              <a:rPr lang="en-US" baseline="30000" dirty="0" smtClean="0"/>
              <a:t>nd</a:t>
            </a:r>
            <a:r>
              <a:rPr lang="en-US" dirty="0" smtClean="0"/>
              <a:t> loop PD, </a:t>
            </a:r>
            <a:r>
              <a:rPr lang="en-US" dirty="0" smtClean="0"/>
              <a:t>zp</a:t>
            </a:r>
            <a:r>
              <a:rPr lang="en-US" dirty="0" smtClean="0"/>
              <a:t>=[78mHz;482],[3.6^2;21]</a:t>
            </a:r>
          </a:p>
          <a:p>
            <a:r>
              <a:rPr lang="en-US" altLang="ja-JP" dirty="0" smtClean="0"/>
              <a:t>Some gain reshuffling so nothing saturate.</a:t>
            </a:r>
          </a:p>
          <a:p>
            <a:r>
              <a:rPr lang="en-US" altLang="ja-JP" dirty="0" smtClean="0"/>
              <a:t>Usable boosts.</a:t>
            </a:r>
          </a:p>
          <a:p>
            <a:r>
              <a:rPr lang="en-US" dirty="0" smtClean="0"/>
              <a:t>Test points available on the front panel.</a:t>
            </a:r>
          </a:p>
          <a:p>
            <a:r>
              <a:rPr lang="en-US" dirty="0"/>
              <a:t>4</a:t>
            </a:r>
            <a:r>
              <a:rPr lang="en-US" dirty="0" smtClean="0"/>
              <a:t>0dB suppression at 1kHz, UGF~20kHz.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7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3 at 11.25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64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140" y="295716"/>
            <a:ext cx="535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Transimpedance</a:t>
            </a:r>
            <a:r>
              <a:rPr lang="en-US" dirty="0" smtClean="0"/>
              <a:t> board mod: Purge AD797, Add 1</a:t>
            </a:r>
            <a:r>
              <a:rPr lang="en-US" baseline="30000" dirty="0" smtClean="0"/>
              <a:t>st</a:t>
            </a:r>
            <a:r>
              <a:rPr lang="en-US" dirty="0" smtClean="0"/>
              <a:t> loop style whitening.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1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3 at 11.2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80"/>
            <a:ext cx="9144000" cy="407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218" y="608827"/>
            <a:ext cx="78979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Add lots of analog test points on the front panel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Reshuffle gains, zeros and poles for noise and saturation reasons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Usable boost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“whitening” on the monitor point whitening because the signals are already whitened.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 out should go to isolated connector.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7218" y="208741"/>
            <a:ext cx="398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Servo board mod: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8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51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29943_20160923105137_Screenshotfrom2016-09-2310_51_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675"/>
            <a:ext cx="9144000" cy="59885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" y="6088268"/>
            <a:ext cx="2082679" cy="76694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375" y="4014101"/>
            <a:ext cx="799511" cy="2074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1619" y="3494713"/>
            <a:ext cx="2208260" cy="540938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6197" y="4974985"/>
            <a:ext cx="2195394" cy="1544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91" y="2278752"/>
            <a:ext cx="2974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AC coupling and power feed forward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619" y="5472571"/>
            <a:ext cx="297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Whitening upfront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1591" y="5903602"/>
            <a:ext cx="297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262" y="6088268"/>
            <a:ext cx="297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3rd loop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8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loop is always ON after MC is locked.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modification for auto-locker.</a:t>
            </a:r>
          </a:p>
          <a:p>
            <a:r>
              <a:rPr lang="en-US" dirty="0" smtClean="0"/>
              <a:t>Guardian(s) should do the following:</a:t>
            </a:r>
          </a:p>
          <a:p>
            <a:pPr lvl="1"/>
            <a:r>
              <a:rPr lang="en-US" dirty="0" smtClean="0"/>
              <a:t>Switch off 2</a:t>
            </a:r>
            <a:r>
              <a:rPr lang="en-US" baseline="30000" dirty="0" smtClean="0"/>
              <a:t>nd</a:t>
            </a:r>
            <a:r>
              <a:rPr lang="en-US" dirty="0" smtClean="0"/>
              <a:t> loop, disable boosts, and enable AC coupling when MC unlocks.</a:t>
            </a:r>
          </a:p>
          <a:p>
            <a:pPr lvl="1"/>
            <a:r>
              <a:rPr lang="en-US" dirty="0" smtClean="0"/>
              <a:t>Enable 2</a:t>
            </a:r>
            <a:r>
              <a:rPr lang="en-US" baseline="30000" dirty="0" smtClean="0"/>
              <a:t>nd</a:t>
            </a:r>
            <a:r>
              <a:rPr lang="en-US" dirty="0" smtClean="0"/>
              <a:t> loop and make sure that AC coupling is ON when MC locks.</a:t>
            </a:r>
          </a:p>
          <a:p>
            <a:pPr lvl="1"/>
            <a:r>
              <a:rPr lang="en-US" dirty="0" smtClean="0"/>
              <a:t>At the end of power up process, should disable the AC coupling, turn off power scaling FF, and turn boosts 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2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Powering up with 2</a:t>
            </a:r>
            <a:r>
              <a:rPr lang="en-US" baseline="30000" dirty="0" smtClean="0"/>
              <a:t>nd</a:t>
            </a:r>
            <a:r>
              <a:rPr lang="en-US" dirty="0" smtClean="0"/>
              <a:t> loop AC coupled</a:t>
            </a:r>
            <a:endParaRPr lang="en-US" dirty="0"/>
          </a:p>
        </p:txBody>
      </p:sp>
      <p:pic>
        <p:nvPicPr>
          <p:cNvPr id="4" name="Picture 3" descr="29943_20160923112046_Screenshotfrom2016-09-2311_20_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97" y="1646452"/>
            <a:ext cx="5939462" cy="51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OLTF</a:t>
            </a:r>
            <a:endParaRPr lang="en-US" dirty="0"/>
          </a:p>
        </p:txBody>
      </p:sp>
      <p:pic>
        <p:nvPicPr>
          <p:cNvPr id="6" name="Picture 5" descr="29943_20160923103521_Screenshotfrom2016-09-2212_57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501"/>
            <a:ext cx="9144000" cy="52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467</Words>
  <Application>Microsoft Macintosh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ISS second loop update</vt:lpstr>
      <vt:lpstr>Why we needed a new one: Shortcomings of the original 2nd loop</vt:lpstr>
      <vt:lpstr>New board (after LOTS of mods)</vt:lpstr>
      <vt:lpstr>PowerPoint Presentation</vt:lpstr>
      <vt:lpstr>PowerPoint Presentation</vt:lpstr>
      <vt:lpstr>PowerPoint Presentation</vt:lpstr>
      <vt:lpstr>2nd loop is always ON after MC is locked.</vt:lpstr>
      <vt:lpstr>Powering up with 2nd loop AC coupled</vt:lpstr>
      <vt:lpstr>OLTF</vt:lpstr>
      <vt:lpstr>Noise at 50W</vt:lpstr>
      <vt:lpstr>Changes in the iss model</vt:lpstr>
      <vt:lpstr>ISS Summary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 second loop update</dc:title>
  <dc:creator>keita Kawabe</dc:creator>
  <cp:lastModifiedBy>keita Kawabe</cp:lastModifiedBy>
  <cp:revision>18</cp:revision>
  <dcterms:created xsi:type="dcterms:W3CDTF">2016-09-22T17:16:59Z</dcterms:created>
  <dcterms:modified xsi:type="dcterms:W3CDTF">2016-09-23T18:54:08Z</dcterms:modified>
</cp:coreProperties>
</file>