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go.caltech.edu/page/ligos-ifo" TargetMode="External"/><Relationship Id="rId4" Type="http://schemas.openxmlformats.org/officeDocument/2006/relationships/hyperlink" Target="http://www.heliumleakdetection.net/Helium-Leak-Testing/what-is-helium-leak-detectio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go.caltech.edu/page/what-is-interferomete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Vacuum At LLO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2016 SURF</a:t>
            </a:r>
          </a:p>
          <a:p>
            <a:r>
              <a:rPr lang="en-US" dirty="0" smtClean="0"/>
              <a:t>Udochu, </a:t>
            </a:r>
            <a:r>
              <a:rPr lang="en-US" dirty="0" smtClean="0"/>
              <a:t>Ogbonnaya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45604" y="6077182"/>
            <a:ext cx="1852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LIGO-T1600389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9428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effectLst/>
                <a:hlinkClick r:id="rId2"/>
              </a:rPr>
              <a:t>https://www.ligo.caltech.edu/page/what-is-</a:t>
            </a:r>
            <a:r>
              <a:rPr lang="en-US" u="sng" dirty="0" smtClean="0">
                <a:effectLst/>
                <a:hlinkClick r:id="rId2"/>
              </a:rPr>
              <a:t>interferometer</a:t>
            </a:r>
            <a:r>
              <a:rPr lang="en-US" dirty="0">
                <a:effectLst/>
              </a:rPr>
              <a:t> </a:t>
            </a:r>
          </a:p>
          <a:p>
            <a:r>
              <a:rPr lang="en-US" u="sng" dirty="0">
                <a:effectLst/>
                <a:hlinkClick r:id="rId3"/>
              </a:rPr>
              <a:t>https://www.ligo.caltech.edu/page/ligos-</a:t>
            </a:r>
            <a:r>
              <a:rPr lang="en-US" u="sng" dirty="0" smtClean="0">
                <a:effectLst/>
                <a:hlinkClick r:id="rId3"/>
              </a:rPr>
              <a:t>ifo</a:t>
            </a:r>
            <a:endParaRPr lang="en-US" dirty="0">
              <a:effectLst/>
            </a:endParaRPr>
          </a:p>
          <a:p>
            <a:r>
              <a:rPr lang="en-US" u="sng" dirty="0">
                <a:effectLst/>
                <a:hlinkClick r:id="rId4"/>
              </a:rPr>
              <a:t>http://www.heliumleakdetection.net/Helium-Leak-Testing/what-is-helium-leak-detection.html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3710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530" r="4055" b="1113"/>
          <a:stretch/>
        </p:blipFill>
        <p:spPr>
          <a:xfrm>
            <a:off x="2869014" y="1761565"/>
            <a:ext cx="3025790" cy="4662311"/>
          </a:xfrm>
        </p:spPr>
      </p:pic>
    </p:spTree>
    <p:extLst>
      <p:ext uri="{BB962C8B-B14F-4D97-AF65-F5344CB8AC3E}">
        <p14:creationId xmlns:p14="http://schemas.microsoft.com/office/powerpoint/2010/main" val="264725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effectLst/>
              </a:rPr>
              <a:t>LIGO is a </a:t>
            </a:r>
            <a:r>
              <a:rPr lang="en-US" sz="1600" dirty="0" smtClean="0">
                <a:effectLst/>
              </a:rPr>
              <a:t>large </a:t>
            </a:r>
            <a:r>
              <a:rPr lang="en-US" sz="1600" dirty="0">
                <a:effectLst/>
              </a:rPr>
              <a:t>physics experiment that detects and observes gravitational waves at a cosmic and astronomical level </a:t>
            </a:r>
            <a:endParaRPr lang="en-US" sz="1600" dirty="0" smtClean="0">
              <a:effectLst/>
            </a:endParaRPr>
          </a:p>
          <a:p>
            <a:r>
              <a:rPr lang="en-US" sz="1600" dirty="0">
                <a:effectLst/>
              </a:rPr>
              <a:t>An interferometer is a device that merges light sources to create interference </a:t>
            </a:r>
            <a:endParaRPr lang="en-US" sz="1600" dirty="0" smtClean="0">
              <a:effectLst/>
            </a:endParaRPr>
          </a:p>
          <a:p>
            <a:r>
              <a:rPr lang="en-US" sz="1600" dirty="0">
                <a:effectLst/>
              </a:rPr>
              <a:t>The interferometer is operated under ultra high vacuum (UHV) conditions, which is the pressure region less than 10</a:t>
            </a:r>
            <a:r>
              <a:rPr lang="en-US" sz="1600" baseline="30000" dirty="0">
                <a:effectLst/>
              </a:rPr>
              <a:t>-9 </a:t>
            </a:r>
            <a:r>
              <a:rPr lang="en-US" sz="1600" dirty="0" err="1">
                <a:effectLst/>
              </a:rPr>
              <a:t>torr</a:t>
            </a:r>
            <a:r>
              <a:rPr lang="en-US" sz="1600" dirty="0">
                <a:effectLst/>
              </a:rPr>
              <a:t> </a:t>
            </a:r>
            <a:endParaRPr lang="en-US" sz="1600" dirty="0" smtClean="0">
              <a:effectLst/>
            </a:endParaRPr>
          </a:p>
          <a:p>
            <a:r>
              <a:rPr lang="en-US" sz="1600" dirty="0" smtClean="0">
                <a:effectLst/>
              </a:rPr>
              <a:t>An RGA </a:t>
            </a:r>
            <a:r>
              <a:rPr lang="en-US" sz="1600" dirty="0">
                <a:effectLst/>
              </a:rPr>
              <a:t>allows one to know the chemical species involved in gas phase reactions </a:t>
            </a:r>
            <a:endParaRPr lang="en-US" sz="1600" dirty="0" smtClean="0">
              <a:effectLst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20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Residual Gas Analyzers</a:t>
            </a:r>
            <a:br>
              <a:rPr lang="en-US" sz="4800" dirty="0" smtClean="0"/>
            </a:br>
            <a:r>
              <a:rPr lang="en-US" sz="4800" dirty="0" smtClean="0"/>
              <a:t>(RGA)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effectLst/>
              </a:rPr>
              <a:t>A Residual Gas Analyzer (RGA) allows the user to measure the gases present in low-pressure environments. </a:t>
            </a:r>
            <a:endParaRPr lang="en-US" sz="1600" dirty="0" smtClean="0">
              <a:effectLst/>
            </a:endParaRPr>
          </a:p>
          <a:p>
            <a:r>
              <a:rPr lang="en-US" sz="1600" dirty="0" smtClean="0">
                <a:effectLst/>
              </a:rPr>
              <a:t>The </a:t>
            </a:r>
            <a:r>
              <a:rPr lang="en-US" sz="1600" dirty="0">
                <a:effectLst/>
              </a:rPr>
              <a:t>principle of operation is the same for all RGA instruments: A small fraction of the gas molecules are ionized (positive) and the resulting ions are separated, detected and measured according to their molecular masses.</a:t>
            </a: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0" y="4660900"/>
            <a:ext cx="3683000" cy="219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1000" y="4375207"/>
            <a:ext cx="3592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                                  </a:t>
            </a:r>
            <a:r>
              <a:rPr lang="en-US" sz="1200" dirty="0" err="1" smtClean="0"/>
              <a:t>www.scitek.com.au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341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RGA Cont.</a:t>
            </a:r>
            <a:endParaRPr lang="en-US" dirty="0"/>
          </a:p>
        </p:txBody>
      </p:sp>
      <p:pic>
        <p:nvPicPr>
          <p:cNvPr id="4" name="Content Placeholder 3" descr="Macintosh HD:Users:Marshall:Downloads:Attachments_201671:image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" t="5000" r="1274"/>
          <a:stretch/>
        </p:blipFill>
        <p:spPr bwMode="auto">
          <a:xfrm rot="5400000">
            <a:off x="4811746" y="2525746"/>
            <a:ext cx="4474651" cy="41898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9231" y="2116788"/>
            <a:ext cx="43113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Parts of RGA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Filament/ Analyzer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Calibrated leak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 ring valve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metal bellow valve</a:t>
            </a:r>
          </a:p>
          <a:p>
            <a:endParaRPr lang="en-US" dirty="0" smtClean="0"/>
          </a:p>
          <a:p>
            <a:r>
              <a:rPr lang="en-US" dirty="0" smtClean="0"/>
              <a:t>Baking of the RGA is to remove hydrocarbons and other impurities.</a:t>
            </a:r>
          </a:p>
          <a:p>
            <a:endParaRPr lang="en-US" dirty="0"/>
          </a:p>
          <a:p>
            <a:r>
              <a:rPr lang="en-US" dirty="0" smtClean="0"/>
              <a:t>Baked at 150 degrees Celsius</a:t>
            </a:r>
          </a:p>
          <a:p>
            <a:endParaRPr lang="en-US" dirty="0"/>
          </a:p>
          <a:p>
            <a:r>
              <a:rPr lang="en-US" smtClean="0"/>
              <a:t>Baked for 4 days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Helium </a:t>
            </a:r>
            <a:r>
              <a:rPr lang="en-US" dirty="0">
                <a:effectLst/>
              </a:rPr>
              <a:t>is the best choice of tracer gas to find </a:t>
            </a:r>
            <a:r>
              <a:rPr lang="en-US" dirty="0" smtClean="0">
                <a:effectLst/>
              </a:rPr>
              <a:t>leaks</a:t>
            </a:r>
          </a:p>
          <a:p>
            <a:r>
              <a:rPr lang="en-US" dirty="0">
                <a:effectLst/>
              </a:rPr>
              <a:t>D</a:t>
            </a:r>
            <a:r>
              <a:rPr lang="en-US" dirty="0" smtClean="0">
                <a:effectLst/>
              </a:rPr>
              <a:t>ue </a:t>
            </a:r>
            <a:r>
              <a:rPr lang="en-US" dirty="0">
                <a:effectLst/>
              </a:rPr>
              <a:t>to its small atomic </a:t>
            </a:r>
            <a:r>
              <a:rPr lang="en-US" dirty="0" smtClean="0">
                <a:effectLst/>
              </a:rPr>
              <a:t>size </a:t>
            </a:r>
            <a:r>
              <a:rPr lang="en-US" dirty="0">
                <a:effectLst/>
              </a:rPr>
              <a:t>helium passes easily through leaks.</a:t>
            </a:r>
          </a:p>
          <a:p>
            <a:r>
              <a:rPr lang="en-US" dirty="0" smtClean="0">
                <a:effectLst/>
              </a:rPr>
              <a:t>Methods of Leak Checking are;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Vacuum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Pressure Testing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1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 Check of RGA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82588"/>
            <a:ext cx="4378490" cy="3953436"/>
          </a:xfrm>
        </p:spPr>
        <p:txBody>
          <a:bodyPr/>
          <a:lstStyle/>
          <a:p>
            <a:r>
              <a:rPr lang="en-US" dirty="0" smtClean="0"/>
              <a:t>Leak checked after manifold was built</a:t>
            </a:r>
          </a:p>
          <a:p>
            <a:r>
              <a:rPr lang="en-US" dirty="0" smtClean="0"/>
              <a:t>Used Helium leak detector </a:t>
            </a:r>
          </a:p>
          <a:p>
            <a:r>
              <a:rPr lang="en-US" dirty="0" smtClean="0"/>
              <a:t>Used Vacuum Testing Method</a:t>
            </a:r>
          </a:p>
          <a:p>
            <a:endParaRPr lang="en-US" dirty="0"/>
          </a:p>
        </p:txBody>
      </p:sp>
      <p:pic>
        <p:nvPicPr>
          <p:cNvPr id="4" name="Picture 3" descr="Macintosh HD:Users:Marshall:Downloads:Attachments_201671:image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47" y="2712624"/>
            <a:ext cx="4754253" cy="4145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10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 Down</a:t>
            </a:r>
            <a:br>
              <a:rPr lang="en-US" dirty="0" smtClean="0"/>
            </a:br>
            <a:r>
              <a:rPr lang="en-US" dirty="0" smtClean="0"/>
              <a:t>(Roughing Down)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Processed used to take the pressures closer to vacuum pressures from atm.</a:t>
            </a:r>
          </a:p>
          <a:p>
            <a:r>
              <a:rPr lang="en-US" dirty="0" smtClean="0"/>
              <a:t>Scroll pumps used</a:t>
            </a:r>
          </a:p>
          <a:p>
            <a:r>
              <a:rPr lang="en-US" dirty="0" smtClean="0"/>
              <a:t>Used to get to molecular flow in a system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3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240895"/>
          </a:xfrm>
        </p:spPr>
        <p:txBody>
          <a:bodyPr/>
          <a:lstStyle/>
          <a:p>
            <a:r>
              <a:rPr lang="en-US" dirty="0" smtClean="0"/>
              <a:t>Scans and Trends</a:t>
            </a:r>
            <a:endParaRPr lang="en-US" dirty="0"/>
          </a:p>
        </p:txBody>
      </p:sp>
      <p:pic>
        <p:nvPicPr>
          <p:cNvPr id="4" name="Content Placeholder 3" descr="pumpdow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1" b="1752"/>
          <a:stretch/>
        </p:blipFill>
        <p:spPr>
          <a:xfrm>
            <a:off x="0" y="1072113"/>
            <a:ext cx="9143999" cy="5804911"/>
          </a:xfrm>
        </p:spPr>
      </p:pic>
    </p:spTree>
    <p:extLst>
      <p:ext uri="{BB962C8B-B14F-4D97-AF65-F5344CB8AC3E}">
        <p14:creationId xmlns:p14="http://schemas.microsoft.com/office/powerpoint/2010/main" val="426388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RGA pre-bake Scan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r="962"/>
          <a:stretch>
            <a:fillRect/>
          </a:stretch>
        </p:blipFill>
        <p:spPr bwMode="auto">
          <a:xfrm>
            <a:off x="0" y="1489592"/>
            <a:ext cx="9144000" cy="5368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098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11276</TotalTime>
  <Words>288</Words>
  <Application>Microsoft Macintosh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Orbit</vt:lpstr>
      <vt:lpstr>Vacuum At LLO</vt:lpstr>
      <vt:lpstr>Introduction</vt:lpstr>
      <vt:lpstr>Residual Gas Analyzers (RGA)</vt:lpstr>
      <vt:lpstr>RGA Cont.</vt:lpstr>
      <vt:lpstr>Leak Detection</vt:lpstr>
      <vt:lpstr>Leak Check of RGA</vt:lpstr>
      <vt:lpstr>Pump Down (Roughing Down)</vt:lpstr>
      <vt:lpstr>Scans and Trends</vt:lpstr>
      <vt:lpstr>RGA pre-bake Scan</vt:lpstr>
      <vt:lpstr>References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Udochu Ogbonnaya</dc:creator>
  <cp:lastModifiedBy>Udochu Ogbonnaya</cp:lastModifiedBy>
  <cp:revision>11</cp:revision>
  <dcterms:created xsi:type="dcterms:W3CDTF">2016-08-11T19:59:19Z</dcterms:created>
  <dcterms:modified xsi:type="dcterms:W3CDTF">2016-08-19T17:26:43Z</dcterms:modified>
</cp:coreProperties>
</file>