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64" r:id="rId3"/>
    <p:sldId id="270" r:id="rId4"/>
    <p:sldId id="272" r:id="rId5"/>
    <p:sldId id="276" r:id="rId6"/>
    <p:sldId id="284" r:id="rId7"/>
    <p:sldId id="305" r:id="rId8"/>
    <p:sldId id="304" r:id="rId9"/>
    <p:sldId id="300" r:id="rId10"/>
    <p:sldId id="301" r:id="rId11"/>
    <p:sldId id="310" r:id="rId12"/>
    <p:sldId id="311" r:id="rId13"/>
    <p:sldId id="312" r:id="rId14"/>
    <p:sldId id="315" r:id="rId15"/>
    <p:sldId id="320" r:id="rId16"/>
    <p:sldId id="321" r:id="rId17"/>
    <p:sldId id="322" r:id="rId18"/>
    <p:sldId id="323" r:id="rId19"/>
    <p:sldId id="324" r:id="rId20"/>
    <p:sldId id="325" r:id="rId21"/>
    <p:sldId id="326" r:id="rId22"/>
    <p:sldId id="327" r:id="rId23"/>
    <p:sldId id="318" r:id="rId24"/>
    <p:sldId id="28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96" autoAdjust="0"/>
  </p:normalViewPr>
  <p:slideViewPr>
    <p:cSldViewPr snapToGrid="0" snapToObjects="1">
      <p:cViewPr varScale="1">
        <p:scale>
          <a:sx n="117" d="100"/>
          <a:sy n="117" d="100"/>
        </p:scale>
        <p:origin x="-8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53FC96-72A0-5349-B795-FF051A48AFDA}" type="datetimeFigureOut">
              <a:rPr lang="en-US" smtClean="0"/>
              <a:t>16-9-20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AB6AB3-1FB6-8041-A718-EE1CB931D911}" type="slidenum">
              <a:rPr lang="en-US" smtClean="0"/>
              <a:t>‹#›</a:t>
            </a:fld>
            <a:endParaRPr lang="en-US"/>
          </a:p>
        </p:txBody>
      </p:sp>
    </p:spTree>
    <p:extLst>
      <p:ext uri="{BB962C8B-B14F-4D97-AF65-F5344CB8AC3E}">
        <p14:creationId xmlns:p14="http://schemas.microsoft.com/office/powerpoint/2010/main" val="41909801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a:t>
            </a:r>
            <a:r>
              <a:rPr lang="en-US" dirty="0"/>
              <a:t>like to thank Webber Academy for inviting me here this morning to talk about What LIGO Heard, the century-long quest for gravitational-wave astronomy</a:t>
            </a:r>
          </a:p>
        </p:txBody>
      </p:sp>
      <p:sp>
        <p:nvSpPr>
          <p:cNvPr id="4" name="Slide Number Placeholder 3"/>
          <p:cNvSpPr>
            <a:spLocks noGrp="1"/>
          </p:cNvSpPr>
          <p:nvPr>
            <p:ph type="sldNum" sz="quarter" idx="10"/>
          </p:nvPr>
        </p:nvSpPr>
        <p:spPr/>
        <p:txBody>
          <a:bodyPr/>
          <a:lstStyle/>
          <a:p>
            <a:fld id="{4AAB6AB3-1FB6-8041-A718-EE1CB931D911}" type="slidenum">
              <a:rPr lang="en-US" smtClean="0"/>
              <a:t>1</a:t>
            </a:fld>
            <a:endParaRPr lang="en-US"/>
          </a:p>
        </p:txBody>
      </p:sp>
    </p:spTree>
    <p:extLst>
      <p:ext uri="{BB962C8B-B14F-4D97-AF65-F5344CB8AC3E}">
        <p14:creationId xmlns:p14="http://schemas.microsoft.com/office/powerpoint/2010/main" val="328186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in the Early 20</a:t>
            </a:r>
            <a:r>
              <a:rPr lang="en-US" baseline="30000" dirty="0" smtClean="0"/>
              <a:t>th</a:t>
            </a:r>
            <a:r>
              <a:rPr lang="en-US" dirty="0" smtClean="0"/>
              <a:t> century, another young</a:t>
            </a:r>
            <a:r>
              <a:rPr lang="en-US" baseline="0" dirty="0" smtClean="0"/>
              <a:t> genius was considering the interaction of light and moving objects. His name was Albert Einstein. He was trying to understand some strange results of  recent experiments, such as the fact that no matter whether an instrument was moving toward the sun or away from the sun, the instrument always measured the sunlight moving at the same speed.</a:t>
            </a:r>
            <a:endParaRPr lang="en-US" dirty="0"/>
          </a:p>
        </p:txBody>
      </p:sp>
      <p:sp>
        <p:nvSpPr>
          <p:cNvPr id="4" name="Slide Number Placeholder 3"/>
          <p:cNvSpPr>
            <a:spLocks noGrp="1"/>
          </p:cNvSpPr>
          <p:nvPr>
            <p:ph type="sldNum" sz="quarter" idx="10"/>
          </p:nvPr>
        </p:nvSpPr>
        <p:spPr/>
        <p:txBody>
          <a:bodyPr/>
          <a:lstStyle/>
          <a:p>
            <a:fld id="{4AAB6AB3-1FB6-8041-A718-EE1CB931D911}" type="slidenum">
              <a:rPr lang="en-US" smtClean="0"/>
              <a:t>2</a:t>
            </a:fld>
            <a:endParaRPr lang="en-US"/>
          </a:p>
        </p:txBody>
      </p:sp>
    </p:spTree>
    <p:extLst>
      <p:ext uri="{BB962C8B-B14F-4D97-AF65-F5344CB8AC3E}">
        <p14:creationId xmlns:p14="http://schemas.microsoft.com/office/powerpoint/2010/main" val="52851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1915, Einstein publishes</a:t>
            </a:r>
            <a:r>
              <a:rPr lang="en-US" baseline="0" dirty="0" smtClean="0"/>
              <a:t> his new theory in a paper called “The field </a:t>
            </a:r>
            <a:r>
              <a:rPr lang="en-US" baseline="0" dirty="0" err="1" smtClean="0"/>
              <a:t>equuations</a:t>
            </a:r>
            <a:r>
              <a:rPr lang="en-US" baseline="0" dirty="0" smtClean="0"/>
              <a:t> of gravitation.” It is called the General theory of relativity.</a:t>
            </a:r>
            <a:endParaRPr lang="en-US" dirty="0"/>
          </a:p>
        </p:txBody>
      </p:sp>
      <p:sp>
        <p:nvSpPr>
          <p:cNvPr id="4" name="Slide Number Placeholder 3"/>
          <p:cNvSpPr>
            <a:spLocks noGrp="1"/>
          </p:cNvSpPr>
          <p:nvPr>
            <p:ph type="sldNum" sz="quarter" idx="10"/>
          </p:nvPr>
        </p:nvSpPr>
        <p:spPr/>
        <p:txBody>
          <a:bodyPr/>
          <a:lstStyle/>
          <a:p>
            <a:fld id="{4AAB6AB3-1FB6-8041-A718-EE1CB931D911}" type="slidenum">
              <a:rPr lang="en-US" smtClean="0"/>
              <a:t>3</a:t>
            </a:fld>
            <a:endParaRPr lang="en-US"/>
          </a:p>
        </p:txBody>
      </p:sp>
    </p:spTree>
    <p:extLst>
      <p:ext uri="{BB962C8B-B14F-4D97-AF65-F5344CB8AC3E}">
        <p14:creationId xmlns:p14="http://schemas.microsoft.com/office/powerpoint/2010/main" val="2669662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theory</a:t>
            </a:r>
            <a:r>
              <a:rPr lang="en-US" baseline="0" dirty="0" smtClean="0"/>
              <a:t> describes gravity of the bending of space-time around a massive object. Anything moving nearby follows the contours of the bent space-time. </a:t>
            </a:r>
            <a:endParaRPr lang="en-US" dirty="0"/>
          </a:p>
        </p:txBody>
      </p:sp>
      <p:sp>
        <p:nvSpPr>
          <p:cNvPr id="4" name="Slide Number Placeholder 3"/>
          <p:cNvSpPr>
            <a:spLocks noGrp="1"/>
          </p:cNvSpPr>
          <p:nvPr>
            <p:ph type="sldNum" sz="quarter" idx="10"/>
          </p:nvPr>
        </p:nvSpPr>
        <p:spPr/>
        <p:txBody>
          <a:bodyPr/>
          <a:lstStyle/>
          <a:p>
            <a:fld id="{4AAB6AB3-1FB6-8041-A718-EE1CB931D911}" type="slidenum">
              <a:rPr lang="en-US" smtClean="0"/>
              <a:t>4</a:t>
            </a:fld>
            <a:endParaRPr lang="en-US"/>
          </a:p>
        </p:txBody>
      </p:sp>
    </p:spTree>
    <p:extLst>
      <p:ext uri="{BB962C8B-B14F-4D97-AF65-F5344CB8AC3E}">
        <p14:creationId xmlns:p14="http://schemas.microsoft.com/office/powerpoint/2010/main" val="266155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in 1916, Einstein considered</a:t>
            </a:r>
            <a:r>
              <a:rPr lang="en-US" baseline="0" dirty="0" smtClean="0"/>
              <a:t> another simple situation in this paper entitled “Approximate integration of the field equations of gravitation.. In it, he considered a universe which contained nothing at all, so that there was no gravitation, but in which the space-time was given a little impulse, like a pebble falling in a flat pond. He discovered that this would create ripples of space-time curvature that traveled from the point of the impulse at the speed of light, and he called the gravitational waves.</a:t>
            </a:r>
            <a:endParaRPr lang="en-US" dirty="0"/>
          </a:p>
        </p:txBody>
      </p:sp>
      <p:sp>
        <p:nvSpPr>
          <p:cNvPr id="4" name="Slide Number Placeholder 3"/>
          <p:cNvSpPr>
            <a:spLocks noGrp="1"/>
          </p:cNvSpPr>
          <p:nvPr>
            <p:ph type="sldNum" sz="quarter" idx="10"/>
          </p:nvPr>
        </p:nvSpPr>
        <p:spPr/>
        <p:txBody>
          <a:bodyPr/>
          <a:lstStyle/>
          <a:p>
            <a:fld id="{4AAB6AB3-1FB6-8041-A718-EE1CB931D911}" type="slidenum">
              <a:rPr lang="en-US" smtClean="0"/>
              <a:t>5</a:t>
            </a:fld>
            <a:endParaRPr lang="en-US"/>
          </a:p>
        </p:txBody>
      </p:sp>
    </p:spTree>
    <p:extLst>
      <p:ext uri="{BB962C8B-B14F-4D97-AF65-F5344CB8AC3E}">
        <p14:creationId xmlns:p14="http://schemas.microsoft.com/office/powerpoint/2010/main" val="133158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later considered what might cause</a:t>
            </a:r>
            <a:r>
              <a:rPr lang="en-US" baseline="0" dirty="0" smtClean="0"/>
              <a:t> these waves. He described the general properties of the sources, but one of the most promising seemed to be two massive objects in orbit around each other.</a:t>
            </a:r>
            <a:endParaRPr lang="en-US" dirty="0"/>
          </a:p>
        </p:txBody>
      </p:sp>
      <p:sp>
        <p:nvSpPr>
          <p:cNvPr id="4" name="Slide Number Placeholder 3"/>
          <p:cNvSpPr>
            <a:spLocks noGrp="1"/>
          </p:cNvSpPr>
          <p:nvPr>
            <p:ph type="sldNum" sz="quarter" idx="10"/>
          </p:nvPr>
        </p:nvSpPr>
        <p:spPr/>
        <p:txBody>
          <a:bodyPr/>
          <a:lstStyle/>
          <a:p>
            <a:fld id="{4AAB6AB3-1FB6-8041-A718-EE1CB931D911}" type="slidenum">
              <a:rPr lang="en-US" smtClean="0"/>
              <a:t>6</a:t>
            </a:fld>
            <a:endParaRPr lang="en-US"/>
          </a:p>
        </p:txBody>
      </p:sp>
    </p:spTree>
    <p:extLst>
      <p:ext uri="{BB962C8B-B14F-4D97-AF65-F5344CB8AC3E}">
        <p14:creationId xmlns:p14="http://schemas.microsoft.com/office/powerpoint/2010/main" val="3454718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 the two observatories,</a:t>
            </a:r>
            <a:r>
              <a:rPr lang="en-US" baseline="0" dirty="0" smtClean="0"/>
              <a:t> operated by MIT and CIT, there are many universities and research labs around the world participating in LIGO, over 1000 scientists from 85 institutions.</a:t>
            </a:r>
            <a:endParaRPr lang="en-US" dirty="0"/>
          </a:p>
        </p:txBody>
      </p:sp>
      <p:sp>
        <p:nvSpPr>
          <p:cNvPr id="4" name="Slide Number Placeholder 3"/>
          <p:cNvSpPr>
            <a:spLocks noGrp="1"/>
          </p:cNvSpPr>
          <p:nvPr>
            <p:ph type="sldNum" sz="quarter" idx="10"/>
          </p:nvPr>
        </p:nvSpPr>
        <p:spPr/>
        <p:txBody>
          <a:bodyPr/>
          <a:lstStyle/>
          <a:p>
            <a:fld id="{4AAB6AB3-1FB6-8041-A718-EE1CB931D911}" type="slidenum">
              <a:rPr lang="en-US" smtClean="0"/>
              <a:t>8</a:t>
            </a:fld>
            <a:endParaRPr lang="en-US"/>
          </a:p>
        </p:txBody>
      </p:sp>
    </p:spTree>
    <p:extLst>
      <p:ext uri="{BB962C8B-B14F-4D97-AF65-F5344CB8AC3E}">
        <p14:creationId xmlns:p14="http://schemas.microsoft.com/office/powerpoint/2010/main" val="2349631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8597EB-4263-8C4B-ADA6-EC1B1EDBF49E}" type="datetimeFigureOut">
              <a:rPr lang="en-US" smtClean="0"/>
              <a:t>16-9-20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5D641-255E-7443-8BED-BACD9CF77224}"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8597EB-4263-8C4B-ADA6-EC1B1EDBF49E}" type="datetimeFigureOut">
              <a:rPr lang="en-US" smtClean="0"/>
              <a:t>16-9-20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5D641-255E-7443-8BED-BACD9CF77224}"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8597EB-4263-8C4B-ADA6-EC1B1EDBF49E}" type="datetimeFigureOut">
              <a:rPr lang="en-US" smtClean="0"/>
              <a:t>16-9-20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5D641-255E-7443-8BED-BACD9CF77224}"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8597EB-4263-8C4B-ADA6-EC1B1EDBF49E}" type="datetimeFigureOut">
              <a:rPr lang="en-US" smtClean="0"/>
              <a:t>16-9-20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5D641-255E-7443-8BED-BACD9CF77224}"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8597EB-4263-8C4B-ADA6-EC1B1EDBF49E}" type="datetimeFigureOut">
              <a:rPr lang="en-US" smtClean="0"/>
              <a:t>16-9-20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5D641-255E-7443-8BED-BACD9CF77224}"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8597EB-4263-8C4B-ADA6-EC1B1EDBF49E}" type="datetimeFigureOut">
              <a:rPr lang="en-US" smtClean="0"/>
              <a:t>16-9-20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5D641-255E-7443-8BED-BACD9CF77224}"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8597EB-4263-8C4B-ADA6-EC1B1EDBF49E}" type="datetimeFigureOut">
              <a:rPr lang="en-US" smtClean="0"/>
              <a:t>16-9-20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5D641-255E-7443-8BED-BACD9CF77224}"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8597EB-4263-8C4B-ADA6-EC1B1EDBF49E}" type="datetimeFigureOut">
              <a:rPr lang="en-US" smtClean="0"/>
              <a:t>16-9-20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5D641-255E-7443-8BED-BACD9CF77224}"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8597EB-4263-8C4B-ADA6-EC1B1EDBF49E}" type="datetimeFigureOut">
              <a:rPr lang="en-US" smtClean="0"/>
              <a:t>16-9-20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25D641-255E-7443-8BED-BACD9CF77224}"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8597EB-4263-8C4B-ADA6-EC1B1EDBF49E}" type="datetimeFigureOut">
              <a:rPr lang="en-US" smtClean="0"/>
              <a:t>16-9-20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5D641-255E-7443-8BED-BACD9CF77224}"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8597EB-4263-8C4B-ADA6-EC1B1EDBF49E}" type="datetimeFigureOut">
              <a:rPr lang="en-US" smtClean="0"/>
              <a:t>16-9-20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5D641-255E-7443-8BED-BACD9CF77224}"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597EB-4263-8C4B-ADA6-EC1B1EDBF49E}" type="datetimeFigureOut">
              <a:rPr lang="en-US" smtClean="0"/>
              <a:t>16-9-20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5D641-255E-7443-8BED-BACD9CF77224}"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4.mp4"/><Relationship Id="rId2" Type="http://schemas.openxmlformats.org/officeDocument/2006/relationships/video" Target="../media/media4.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5.mp4"/><Relationship Id="rId2" Type="http://schemas.openxmlformats.org/officeDocument/2006/relationships/video" Target="../media/media5.mp4"/></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6.mp4"/><Relationship Id="rId2" Type="http://schemas.openxmlformats.org/officeDocument/2006/relationships/video" Target="../media/media6.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ommons.wikimedia.org/w/index.php?curid=458521" TargetMode="External"/><Relationship Id="rId3" Type="http://schemas.openxmlformats.org/officeDocument/2006/relationships/hyperlink" Target="https://commons.wikimedia.org/w/index.php?curid=37024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5.png"/><Relationship Id="rId1" Type="http://schemas.microsoft.com/office/2007/relationships/media" Target="../media/media2.mp4"/><Relationship Id="rId2" Type="http://schemas.openxmlformats.org/officeDocument/2006/relationships/video" Target="../media/media2.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3.mp4"/><Relationship Id="rId2"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1109"/>
            <a:ext cx="7772400" cy="1470025"/>
          </a:xfrm>
        </p:spPr>
        <p:txBody>
          <a:bodyPr>
            <a:normAutofit fontScale="90000"/>
          </a:bodyPr>
          <a:lstStyle/>
          <a:p>
            <a:r>
              <a:rPr lang="en-US" sz="6000" dirty="0">
                <a:solidFill>
                  <a:schemeClr val="bg2">
                    <a:lumMod val="20000"/>
                    <a:lumOff val="80000"/>
                  </a:schemeClr>
                </a:solidFill>
                <a:cs typeface="Arial Black"/>
              </a:rPr>
              <a:t>Gravitational Waves &amp; Federated </a:t>
            </a:r>
            <a:r>
              <a:rPr lang="en-US" sz="6000" dirty="0" smtClean="0">
                <a:solidFill>
                  <a:schemeClr val="bg2">
                    <a:lumMod val="20000"/>
                    <a:lumOff val="80000"/>
                  </a:schemeClr>
                </a:solidFill>
                <a:cs typeface="Arial Black"/>
              </a:rPr>
              <a:t>Identity</a:t>
            </a:r>
            <a:endParaRPr lang="en-US" sz="6000" dirty="0">
              <a:solidFill>
                <a:schemeClr val="bg2">
                  <a:lumMod val="20000"/>
                  <a:lumOff val="80000"/>
                </a:schemeClr>
              </a:solidFill>
              <a:cs typeface="Arial Black"/>
            </a:endParaRPr>
          </a:p>
        </p:txBody>
      </p:sp>
      <p:sp>
        <p:nvSpPr>
          <p:cNvPr id="3" name="Subtitle 2"/>
          <p:cNvSpPr>
            <a:spLocks noGrp="1"/>
          </p:cNvSpPr>
          <p:nvPr>
            <p:ph type="subTitle" idx="1"/>
          </p:nvPr>
        </p:nvSpPr>
        <p:spPr>
          <a:xfrm>
            <a:off x="1371600" y="3035952"/>
            <a:ext cx="6400800" cy="1003759"/>
          </a:xfrm>
        </p:spPr>
        <p:txBody>
          <a:bodyPr/>
          <a:lstStyle/>
          <a:p>
            <a:r>
              <a:rPr lang="en-US" dirty="0" smtClean="0">
                <a:solidFill>
                  <a:schemeClr val="bg2">
                    <a:lumMod val="20000"/>
                    <a:lumOff val="80000"/>
                  </a:schemeClr>
                </a:solidFill>
              </a:rPr>
              <a:t>A Case Study</a:t>
            </a:r>
            <a:endParaRPr lang="en-US" dirty="0">
              <a:solidFill>
                <a:schemeClr val="bg2">
                  <a:lumMod val="20000"/>
                  <a:lumOff val="80000"/>
                </a:schemeClr>
              </a:solidFill>
            </a:endParaRPr>
          </a:p>
        </p:txBody>
      </p:sp>
      <p:sp>
        <p:nvSpPr>
          <p:cNvPr id="4" name="Subtitle 2"/>
          <p:cNvSpPr txBox="1">
            <a:spLocks/>
          </p:cNvSpPr>
          <p:nvPr/>
        </p:nvSpPr>
        <p:spPr>
          <a:xfrm>
            <a:off x="1371133" y="4191454"/>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solidFill>
                  <a:schemeClr val="accent3">
                    <a:lumMod val="20000"/>
                    <a:lumOff val="80000"/>
                  </a:schemeClr>
                </a:solidFill>
              </a:rPr>
              <a:t>Warren G. Anderson</a:t>
            </a:r>
          </a:p>
          <a:p>
            <a:r>
              <a:rPr lang="en-US" dirty="0" smtClean="0">
                <a:solidFill>
                  <a:schemeClr val="accent3">
                    <a:lumMod val="20000"/>
                    <a:lumOff val="80000"/>
                  </a:schemeClr>
                </a:solidFill>
              </a:rPr>
              <a:t>LIGO Scientific Collaboration</a:t>
            </a:r>
            <a:endParaRPr lang="en-US" dirty="0">
              <a:solidFill>
                <a:schemeClr val="accent3">
                  <a:lumMod val="20000"/>
                  <a:lumOff val="80000"/>
                </a:schemeClr>
              </a:solidFill>
            </a:endParaRPr>
          </a:p>
        </p:txBody>
      </p:sp>
    </p:spTree>
    <p:extLst>
      <p:ext uri="{BB962C8B-B14F-4D97-AF65-F5344CB8AC3E}">
        <p14:creationId xmlns:p14="http://schemas.microsoft.com/office/powerpoint/2010/main" val="38250209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Livingst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
        <p:nvSpPr>
          <p:cNvPr id="2" name="Title 1"/>
          <p:cNvSpPr>
            <a:spLocks noGrp="1"/>
          </p:cNvSpPr>
          <p:nvPr>
            <p:ph type="title"/>
          </p:nvPr>
        </p:nvSpPr>
        <p:spPr/>
        <p:txBody>
          <a:bodyPr/>
          <a:lstStyle/>
          <a:p>
            <a:r>
              <a:rPr lang="en-US" dirty="0" smtClean="0">
                <a:solidFill>
                  <a:schemeClr val="bg2">
                    <a:lumMod val="20000"/>
                    <a:lumOff val="80000"/>
                  </a:schemeClr>
                </a:solidFill>
              </a:rPr>
              <a:t>Livingston Observatory</a:t>
            </a:r>
            <a:endParaRPr lang="en-US" dirty="0">
              <a:solidFill>
                <a:schemeClr val="bg2">
                  <a:lumMod val="20000"/>
                  <a:lumOff val="80000"/>
                </a:schemeClr>
              </a:solidFill>
            </a:endParaRPr>
          </a:p>
        </p:txBody>
      </p:sp>
      <p:sp>
        <p:nvSpPr>
          <p:cNvPr id="6" name="Rectangle 5"/>
          <p:cNvSpPr/>
          <p:nvPr/>
        </p:nvSpPr>
        <p:spPr>
          <a:xfrm>
            <a:off x="7330885" y="5610199"/>
            <a:ext cx="283038" cy="246221"/>
          </a:xfrm>
          <a:prstGeom prst="rect">
            <a:avLst/>
          </a:prstGeom>
        </p:spPr>
        <p:txBody>
          <a:bodyPr wrap="none">
            <a:spAutoFit/>
          </a:bodyPr>
          <a:lstStyle/>
          <a:p>
            <a:r>
              <a:rPr lang="en-US" sz="1000" i="1" dirty="0">
                <a:solidFill>
                  <a:schemeClr val="bg1">
                    <a:lumMod val="65000"/>
                    <a:lumOff val="35000"/>
                  </a:schemeClr>
                </a:solidFill>
              </a:rPr>
              <a:t>4</a:t>
            </a:r>
            <a:endParaRPr lang="en-US" sz="1000" i="1" dirty="0" smtClean="0">
              <a:solidFill>
                <a:schemeClr val="bg1">
                  <a:lumMod val="65000"/>
                  <a:lumOff val="35000"/>
                </a:schemeClr>
              </a:solidFill>
            </a:endParaRPr>
          </a:p>
        </p:txBody>
      </p:sp>
    </p:spTree>
    <p:extLst>
      <p:ext uri="{BB962C8B-B14F-4D97-AF65-F5344CB8AC3E}">
        <p14:creationId xmlns:p14="http://schemas.microsoft.com/office/powerpoint/2010/main" val="3056773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2">
                    <a:lumMod val="20000"/>
                    <a:lumOff val="80000"/>
                  </a:schemeClr>
                </a:solidFill>
              </a:rPr>
              <a:t>September 14, 2015</a:t>
            </a:r>
            <a:endParaRPr lang="en-US" dirty="0"/>
          </a:p>
        </p:txBody>
      </p:sp>
      <p:sp>
        <p:nvSpPr>
          <p:cNvPr id="3" name="Content Placeholder 2"/>
          <p:cNvSpPr>
            <a:spLocks noGrp="1"/>
          </p:cNvSpPr>
          <p:nvPr>
            <p:ph idx="1"/>
          </p:nvPr>
        </p:nvSpPr>
        <p:spPr/>
        <p:txBody>
          <a:bodyPr>
            <a:normAutofit/>
          </a:bodyPr>
          <a:lstStyle/>
          <a:p>
            <a:endParaRPr lang="en-US" dirty="0" smtClean="0"/>
          </a:p>
          <a:p>
            <a:pPr marL="0" indent="0" algn="ctr">
              <a:buNone/>
            </a:pPr>
            <a:endParaRPr lang="en-US" sz="4000" dirty="0" smtClean="0"/>
          </a:p>
          <a:p>
            <a:pPr marL="0" indent="0" algn="ctr">
              <a:buNone/>
            </a:pPr>
            <a:r>
              <a:rPr lang="en-US" sz="4000" dirty="0" smtClean="0"/>
              <a:t>At 09:50: 45 UTC</a:t>
            </a:r>
            <a:endParaRPr lang="en-US" sz="4000" dirty="0"/>
          </a:p>
          <a:p>
            <a:pPr marL="0" indent="0" algn="ctr">
              <a:buNone/>
            </a:pPr>
            <a:endParaRPr lang="en-US" sz="4000" dirty="0" smtClean="0"/>
          </a:p>
        </p:txBody>
      </p:sp>
    </p:spTree>
    <p:extLst>
      <p:ext uri="{BB962C8B-B14F-4D97-AF65-F5344CB8AC3E}">
        <p14:creationId xmlns:p14="http://schemas.microsoft.com/office/powerpoint/2010/main" val="12268618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irp-TF.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9321" y="1196975"/>
            <a:ext cx="8128000" cy="6096000"/>
          </a:xfrm>
          <a:prstGeom prst="rect">
            <a:avLst/>
          </a:prstGeom>
        </p:spPr>
      </p:pic>
      <p:sp>
        <p:nvSpPr>
          <p:cNvPr id="2" name="Title 1"/>
          <p:cNvSpPr>
            <a:spLocks noGrp="1"/>
          </p:cNvSpPr>
          <p:nvPr>
            <p:ph type="title"/>
          </p:nvPr>
        </p:nvSpPr>
        <p:spPr/>
        <p:txBody>
          <a:bodyPr>
            <a:normAutofit/>
          </a:bodyPr>
          <a:lstStyle/>
          <a:p>
            <a:r>
              <a:rPr lang="en-US" dirty="0" smtClean="0">
                <a:solidFill>
                  <a:schemeClr val="bg2">
                    <a:lumMod val="20000"/>
                    <a:lumOff val="80000"/>
                  </a:schemeClr>
                </a:solidFill>
              </a:rPr>
              <a:t>The Signal</a:t>
            </a:r>
            <a:endParaRPr lang="en-US" dirty="0"/>
          </a:p>
        </p:txBody>
      </p:sp>
      <p:sp>
        <p:nvSpPr>
          <p:cNvPr id="3" name="Content Placeholder 2"/>
          <p:cNvSpPr>
            <a:spLocks noGrp="1"/>
          </p:cNvSpPr>
          <p:nvPr>
            <p:ph idx="1"/>
          </p:nvPr>
        </p:nvSpPr>
        <p:spPr/>
        <p:txBody>
          <a:bodyPr>
            <a:normAutofit/>
          </a:bodyPr>
          <a:lstStyle/>
          <a:p>
            <a:endParaRPr lang="en-US" dirty="0" smtClean="0"/>
          </a:p>
          <a:p>
            <a:pPr marL="0" indent="0" algn="ctr">
              <a:buNone/>
            </a:pPr>
            <a:endParaRPr lang="en-US" sz="4000" dirty="0" smtClean="0"/>
          </a:p>
          <a:p>
            <a:pPr marL="0" indent="0" algn="ctr">
              <a:buNone/>
            </a:pPr>
            <a:endParaRPr lang="en-US" sz="4000" dirty="0" smtClean="0"/>
          </a:p>
        </p:txBody>
      </p:sp>
      <p:sp>
        <p:nvSpPr>
          <p:cNvPr id="5" name="Rectangle 4"/>
          <p:cNvSpPr/>
          <p:nvPr/>
        </p:nvSpPr>
        <p:spPr>
          <a:xfrm>
            <a:off x="7521763" y="6126163"/>
            <a:ext cx="283038" cy="246221"/>
          </a:xfrm>
          <a:prstGeom prst="rect">
            <a:avLst/>
          </a:prstGeom>
        </p:spPr>
        <p:txBody>
          <a:bodyPr wrap="none">
            <a:spAutoFit/>
          </a:bodyPr>
          <a:lstStyle/>
          <a:p>
            <a:r>
              <a:rPr lang="en-US" sz="1000" i="1" dirty="0" smtClean="0">
                <a:solidFill>
                  <a:schemeClr val="bg1">
                    <a:lumMod val="65000"/>
                    <a:lumOff val="35000"/>
                  </a:schemeClr>
                </a:solidFill>
              </a:rPr>
              <a:t>4</a:t>
            </a:r>
            <a:endParaRPr lang="en-US" sz="1000" i="1" dirty="0" smtClean="0">
              <a:solidFill>
                <a:schemeClr val="bg1">
                  <a:lumMod val="65000"/>
                  <a:lumOff val="35000"/>
                </a:schemeClr>
              </a:solidFill>
            </a:endParaRPr>
          </a:p>
        </p:txBody>
      </p:sp>
    </p:spTree>
    <p:extLst>
      <p:ext uri="{BB962C8B-B14F-4D97-AF65-F5344CB8AC3E}">
        <p14:creationId xmlns:p14="http://schemas.microsoft.com/office/powerpoint/2010/main" val="8146255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rgerSi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
        <p:nvSpPr>
          <p:cNvPr id="2" name="Title 1"/>
          <p:cNvSpPr>
            <a:spLocks noGrp="1"/>
          </p:cNvSpPr>
          <p:nvPr>
            <p:ph type="title"/>
          </p:nvPr>
        </p:nvSpPr>
        <p:spPr/>
        <p:txBody>
          <a:bodyPr/>
          <a:lstStyle/>
          <a:p>
            <a:r>
              <a:rPr lang="en-US" dirty="0" smtClean="0">
                <a:solidFill>
                  <a:schemeClr val="bg2">
                    <a:lumMod val="20000"/>
                    <a:lumOff val="80000"/>
                  </a:schemeClr>
                </a:solidFill>
              </a:rPr>
              <a:t>The Source</a:t>
            </a:r>
            <a:endParaRPr lang="en-US" dirty="0">
              <a:solidFill>
                <a:schemeClr val="bg2">
                  <a:lumMod val="20000"/>
                  <a:lumOff val="80000"/>
                </a:schemeClr>
              </a:solidFill>
            </a:endParaRPr>
          </a:p>
        </p:txBody>
      </p:sp>
      <p:sp>
        <p:nvSpPr>
          <p:cNvPr id="7" name="Rectangle 6"/>
          <p:cNvSpPr/>
          <p:nvPr/>
        </p:nvSpPr>
        <p:spPr>
          <a:xfrm>
            <a:off x="7483285" y="5762599"/>
            <a:ext cx="283038" cy="246221"/>
          </a:xfrm>
          <a:prstGeom prst="rect">
            <a:avLst/>
          </a:prstGeom>
        </p:spPr>
        <p:txBody>
          <a:bodyPr wrap="none">
            <a:spAutoFit/>
          </a:bodyPr>
          <a:lstStyle/>
          <a:p>
            <a:r>
              <a:rPr lang="en-US" sz="1000" i="1" dirty="0" smtClean="0">
                <a:solidFill>
                  <a:schemeClr val="bg1">
                    <a:lumMod val="65000"/>
                    <a:lumOff val="35000"/>
                  </a:schemeClr>
                </a:solidFill>
              </a:rPr>
              <a:t>4</a:t>
            </a:r>
            <a:endParaRPr lang="en-US" sz="1000" i="1" dirty="0" smtClean="0">
              <a:solidFill>
                <a:schemeClr val="bg1">
                  <a:lumMod val="65000"/>
                  <a:lumOff val="35000"/>
                </a:schemeClr>
              </a:solidFill>
            </a:endParaRPr>
          </a:p>
        </p:txBody>
      </p:sp>
    </p:spTree>
    <p:extLst>
      <p:ext uri="{BB962C8B-B14F-4D97-AF65-F5344CB8AC3E}">
        <p14:creationId xmlns:p14="http://schemas.microsoft.com/office/powerpoint/2010/main" val="2296276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The Paper</a:t>
            </a:r>
            <a:endParaRPr lang="en-US" dirty="0">
              <a:solidFill>
                <a:schemeClr val="bg2">
                  <a:lumMod val="20000"/>
                  <a:lumOff val="80000"/>
                </a:schemeClr>
              </a:solidFill>
            </a:endParaRPr>
          </a:p>
        </p:txBody>
      </p:sp>
      <p:sp>
        <p:nvSpPr>
          <p:cNvPr id="6" name="Rectangle 5"/>
          <p:cNvSpPr/>
          <p:nvPr/>
        </p:nvSpPr>
        <p:spPr>
          <a:xfrm>
            <a:off x="7330885" y="5610199"/>
            <a:ext cx="348034" cy="246221"/>
          </a:xfrm>
          <a:prstGeom prst="rect">
            <a:avLst/>
          </a:prstGeom>
        </p:spPr>
        <p:txBody>
          <a:bodyPr wrap="none">
            <a:spAutoFit/>
          </a:bodyPr>
          <a:lstStyle/>
          <a:p>
            <a:r>
              <a:rPr lang="en-US" sz="1000" i="1" dirty="0" smtClean="0">
                <a:solidFill>
                  <a:schemeClr val="bg1">
                    <a:lumMod val="65000"/>
                    <a:lumOff val="35000"/>
                  </a:schemeClr>
                </a:solidFill>
              </a:rPr>
              <a:t>13</a:t>
            </a:r>
          </a:p>
        </p:txBody>
      </p:sp>
      <p:pic>
        <p:nvPicPr>
          <p:cNvPr id="5" name="Content Placeholder 4" descr="GW150914paper.pdf"/>
          <p:cNvPicPr>
            <a:picLocks noGrp="1" noChangeAspect="1"/>
          </p:cNvPicPr>
          <p:nvPr>
            <p:ph idx="1"/>
          </p:nvPr>
        </p:nvPicPr>
        <p:blipFill rotWithShape="1">
          <a:blip r:embed="rId2">
            <a:extLst>
              <a:ext uri="{28A0092B-C50C-407E-A947-70E740481C1C}">
                <a14:useLocalDpi xmlns:a14="http://schemas.microsoft.com/office/drawing/2010/main" val="0"/>
              </a:ext>
            </a:extLst>
          </a:blip>
          <a:srcRect t="20004" b="6668"/>
          <a:stretch/>
        </p:blipFill>
        <p:spPr/>
      </p:pic>
    </p:spTree>
    <p:extLst>
      <p:ext uri="{BB962C8B-B14F-4D97-AF65-F5344CB8AC3E}">
        <p14:creationId xmlns:p14="http://schemas.microsoft.com/office/powerpoint/2010/main" val="19869456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The News</a:t>
            </a:r>
            <a:endParaRPr lang="en-US" dirty="0">
              <a:solidFill>
                <a:schemeClr val="bg2">
                  <a:lumMod val="20000"/>
                  <a:lumOff val="80000"/>
                </a:schemeClr>
              </a:solidFill>
            </a:endParaRPr>
          </a:p>
        </p:txBody>
      </p:sp>
      <p:sp>
        <p:nvSpPr>
          <p:cNvPr id="6" name="Rectangle 5"/>
          <p:cNvSpPr/>
          <p:nvPr/>
        </p:nvSpPr>
        <p:spPr>
          <a:xfrm>
            <a:off x="7330885" y="5610199"/>
            <a:ext cx="348034" cy="246221"/>
          </a:xfrm>
          <a:prstGeom prst="rect">
            <a:avLst/>
          </a:prstGeom>
        </p:spPr>
        <p:txBody>
          <a:bodyPr wrap="none">
            <a:spAutoFit/>
          </a:bodyPr>
          <a:lstStyle/>
          <a:p>
            <a:r>
              <a:rPr lang="en-US" sz="1000" i="1" dirty="0" smtClean="0">
                <a:solidFill>
                  <a:schemeClr val="bg1">
                    <a:lumMod val="65000"/>
                    <a:lumOff val="35000"/>
                  </a:schemeClr>
                </a:solidFill>
              </a:rPr>
              <a:t>13</a:t>
            </a:r>
          </a:p>
        </p:txBody>
      </p:sp>
      <p:pic>
        <p:nvPicPr>
          <p:cNvPr id="4" name="Content Placeholder 3" descr="16May_Bayreuth 4.pdf"/>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4256680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Federated Identity?</a:t>
            </a:r>
            <a:endParaRPr lang="en-US" dirty="0"/>
          </a:p>
        </p:txBody>
      </p:sp>
      <p:sp>
        <p:nvSpPr>
          <p:cNvPr id="3" name="Content Placeholder 2"/>
          <p:cNvSpPr>
            <a:spLocks noGrp="1"/>
          </p:cNvSpPr>
          <p:nvPr>
            <p:ph idx="1"/>
          </p:nvPr>
        </p:nvSpPr>
        <p:spPr/>
        <p:txBody>
          <a:bodyPr>
            <a:normAutofit/>
          </a:bodyPr>
          <a:lstStyle/>
          <a:p>
            <a:r>
              <a:rPr lang="en-US" dirty="0" smtClean="0"/>
              <a:t>Large distributed collaboration with services operated by dozens of local admins more-or-less independently.</a:t>
            </a:r>
          </a:p>
          <a:p>
            <a:r>
              <a:rPr lang="en-US" dirty="0" smtClean="0"/>
              <a:t>For the first decade, each admin operated independently – dozens of passwords and authorization rules per user.</a:t>
            </a:r>
          </a:p>
          <a:p>
            <a:r>
              <a:rPr lang="en-US" dirty="0" smtClean="0"/>
              <a:t>Minimal membership tracking system.</a:t>
            </a:r>
            <a:endParaRPr lang="en-US" dirty="0"/>
          </a:p>
        </p:txBody>
      </p:sp>
    </p:spTree>
    <p:extLst>
      <p:ext uri="{BB962C8B-B14F-4D97-AF65-F5344CB8AC3E}">
        <p14:creationId xmlns:p14="http://schemas.microsoft.com/office/powerpoint/2010/main" val="1864630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Federated Identity?</a:t>
            </a:r>
            <a:endParaRPr lang="en-US" dirty="0"/>
          </a:p>
        </p:txBody>
      </p:sp>
      <p:sp>
        <p:nvSpPr>
          <p:cNvPr id="3" name="Content Placeholder 2"/>
          <p:cNvSpPr>
            <a:spLocks noGrp="1"/>
          </p:cNvSpPr>
          <p:nvPr>
            <p:ph idx="1"/>
          </p:nvPr>
        </p:nvSpPr>
        <p:spPr/>
        <p:txBody>
          <a:bodyPr>
            <a:normAutofit lnSpcReduction="10000"/>
          </a:bodyPr>
          <a:lstStyle/>
          <a:p>
            <a:r>
              <a:rPr lang="en-US" dirty="0" smtClean="0"/>
              <a:t>2008 </a:t>
            </a:r>
            <a:r>
              <a:rPr lang="en-US" dirty="0"/>
              <a:t>– LIGO Identity and Access Management project </a:t>
            </a:r>
            <a:r>
              <a:rPr lang="en-US" dirty="0" smtClean="0"/>
              <a:t>(originally </a:t>
            </a:r>
            <a:r>
              <a:rPr lang="en-US" dirty="0" err="1" smtClean="0"/>
              <a:t>Auth</a:t>
            </a:r>
            <a:r>
              <a:rPr lang="en-US" dirty="0" smtClean="0"/>
              <a:t> </a:t>
            </a:r>
            <a:r>
              <a:rPr lang="en-US" dirty="0"/>
              <a:t>Project) starts.</a:t>
            </a:r>
            <a:r>
              <a:rPr lang="en-US" dirty="0">
                <a:solidFill>
                  <a:schemeClr val="bg2">
                    <a:lumMod val="20000"/>
                    <a:lumOff val="80000"/>
                  </a:schemeClr>
                </a:solidFill>
              </a:rPr>
              <a:t> </a:t>
            </a:r>
            <a:endParaRPr lang="en-US" dirty="0" smtClean="0"/>
          </a:p>
          <a:p>
            <a:r>
              <a:rPr lang="en-US" dirty="0" smtClean="0"/>
              <a:t>Design by Scott </a:t>
            </a:r>
            <a:r>
              <a:rPr lang="en-US" dirty="0" err="1" smtClean="0"/>
              <a:t>Koranda</a:t>
            </a:r>
            <a:r>
              <a:rPr lang="en-US" dirty="0" smtClean="0"/>
              <a:t>, consulting with I2 experts.</a:t>
            </a:r>
          </a:p>
          <a:p>
            <a:r>
              <a:rPr lang="en-US" dirty="0" smtClean="0"/>
              <a:t>Scope: </a:t>
            </a:r>
          </a:p>
          <a:p>
            <a:pPr lvl="1"/>
            <a:r>
              <a:rPr lang="en-US" dirty="0" smtClean="0"/>
              <a:t>identity management </a:t>
            </a:r>
          </a:p>
          <a:p>
            <a:pPr lvl="1"/>
            <a:r>
              <a:rPr lang="en-US" dirty="0" err="1" smtClean="0"/>
              <a:t>authN</a:t>
            </a:r>
            <a:r>
              <a:rPr lang="en-US" dirty="0" smtClean="0"/>
              <a:t>/Z for web, command-line and custom clients</a:t>
            </a:r>
          </a:p>
          <a:p>
            <a:pPr lvl="1"/>
            <a:r>
              <a:rPr lang="en-US" dirty="0"/>
              <a:t>w</a:t>
            </a:r>
            <a:r>
              <a:rPr lang="en-US" dirty="0" smtClean="0"/>
              <a:t>ikis, mailing lists, code repos, ticket tracking, </a:t>
            </a:r>
            <a:r>
              <a:rPr lang="en-US" dirty="0" err="1" smtClean="0"/>
              <a:t>etc</a:t>
            </a:r>
            <a:endParaRPr lang="en-US" dirty="0" smtClean="0"/>
          </a:p>
        </p:txBody>
      </p:sp>
    </p:spTree>
    <p:extLst>
      <p:ext uri="{BB962C8B-B14F-4D97-AF65-F5344CB8AC3E}">
        <p14:creationId xmlns:p14="http://schemas.microsoft.com/office/powerpoint/2010/main" val="1621316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Federated Identity?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We wanted to use federated identities but:</a:t>
            </a:r>
          </a:p>
          <a:p>
            <a:pPr lvl="1"/>
            <a:r>
              <a:rPr lang="en-US" dirty="0" smtClean="0"/>
              <a:t>many US institutions in LIGO were not </a:t>
            </a:r>
            <a:r>
              <a:rPr lang="en-US" dirty="0" err="1" smtClean="0"/>
              <a:t>InCommon</a:t>
            </a:r>
            <a:r>
              <a:rPr lang="en-US" dirty="0" smtClean="0"/>
              <a:t> members.</a:t>
            </a:r>
          </a:p>
          <a:p>
            <a:pPr lvl="1"/>
            <a:r>
              <a:rPr lang="en-US" dirty="0"/>
              <a:t>t</a:t>
            </a:r>
            <a:r>
              <a:rPr lang="en-US" dirty="0" smtClean="0"/>
              <a:t>hose that are often won’t release usable (R&amp;S) attributes</a:t>
            </a:r>
          </a:p>
          <a:p>
            <a:pPr lvl="1"/>
            <a:r>
              <a:rPr lang="en-US" dirty="0"/>
              <a:t>t</a:t>
            </a:r>
            <a:r>
              <a:rPr lang="en-US" dirty="0" smtClean="0"/>
              <a:t>here was no way to easy way to get federated identities for non-US LIGO institutions.</a:t>
            </a:r>
          </a:p>
          <a:p>
            <a:pPr lvl="1"/>
            <a:r>
              <a:rPr lang="en-US" dirty="0" smtClean="0"/>
              <a:t>there was no place to get a federated identity if your institution did not supply it.</a:t>
            </a:r>
          </a:p>
          <a:p>
            <a:pPr lvl="1"/>
            <a:r>
              <a:rPr lang="en-US" dirty="0" smtClean="0"/>
              <a:t>LIGO security was worried about incident response for federated identities.</a:t>
            </a:r>
          </a:p>
          <a:p>
            <a:pPr marL="457200" lvl="1" indent="0">
              <a:buNone/>
            </a:pPr>
            <a:endParaRPr lang="en-US" dirty="0" smtClean="0"/>
          </a:p>
        </p:txBody>
      </p:sp>
    </p:spTree>
    <p:extLst>
      <p:ext uri="{BB962C8B-B14F-4D97-AF65-F5344CB8AC3E}">
        <p14:creationId xmlns:p14="http://schemas.microsoft.com/office/powerpoint/2010/main" val="2255743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External Collaborations</a:t>
            </a:r>
            <a:endParaRPr lang="en-US" dirty="0"/>
          </a:p>
        </p:txBody>
      </p:sp>
      <p:sp>
        <p:nvSpPr>
          <p:cNvPr id="3" name="Content Placeholder 2"/>
          <p:cNvSpPr>
            <a:spLocks noGrp="1"/>
          </p:cNvSpPr>
          <p:nvPr>
            <p:ph idx="1"/>
          </p:nvPr>
        </p:nvSpPr>
        <p:spPr/>
        <p:txBody>
          <a:bodyPr>
            <a:normAutofit/>
          </a:bodyPr>
          <a:lstStyle/>
          <a:p>
            <a:r>
              <a:rPr lang="en-US" dirty="0" smtClean="0"/>
              <a:t>In 2014 LIGO signs co-observing MOUs with 90 other astronomy groups:</a:t>
            </a:r>
            <a:endParaRPr lang="en-US" dirty="0"/>
          </a:p>
          <a:p>
            <a:pPr lvl="1"/>
            <a:r>
              <a:rPr lang="en-US" dirty="0"/>
              <a:t>u</a:t>
            </a:r>
            <a:r>
              <a:rPr lang="en-US" dirty="0" smtClean="0"/>
              <a:t>se </a:t>
            </a:r>
            <a:r>
              <a:rPr lang="en-US" dirty="0" err="1" smtClean="0"/>
              <a:t>gw-astronomy.org</a:t>
            </a:r>
            <a:r>
              <a:rPr lang="en-US" dirty="0" smtClean="0"/>
              <a:t> (operated by UWM and LIGO) to provide mailing lists, wiki space, file exchange service</a:t>
            </a:r>
          </a:p>
          <a:p>
            <a:pPr lvl="1"/>
            <a:r>
              <a:rPr lang="en-US" dirty="0"/>
              <a:t>u</a:t>
            </a:r>
            <a:r>
              <a:rPr lang="en-US" dirty="0" smtClean="0"/>
              <a:t>se federated identities to access </a:t>
            </a:r>
            <a:r>
              <a:rPr lang="en-US" dirty="0" err="1" smtClean="0"/>
              <a:t>gw</a:t>
            </a:r>
            <a:r>
              <a:rPr lang="en-US" dirty="0" smtClean="0"/>
              <a:t>-astronomy</a:t>
            </a:r>
          </a:p>
          <a:p>
            <a:pPr lvl="1"/>
            <a:r>
              <a:rPr lang="en-US" dirty="0"/>
              <a:t>b</a:t>
            </a:r>
            <a:r>
              <a:rPr lang="en-US" dirty="0" smtClean="0"/>
              <a:t>ecomes </a:t>
            </a:r>
            <a:r>
              <a:rPr lang="en-US" dirty="0" err="1" smtClean="0"/>
              <a:t>testbed</a:t>
            </a:r>
            <a:r>
              <a:rPr lang="en-US" dirty="0" smtClean="0"/>
              <a:t> for </a:t>
            </a:r>
            <a:r>
              <a:rPr lang="en-US" dirty="0" err="1" smtClean="0"/>
              <a:t>eduGAIN</a:t>
            </a:r>
            <a:r>
              <a:rPr lang="en-US" dirty="0" smtClean="0"/>
              <a:t> metadata usage in </a:t>
            </a:r>
            <a:r>
              <a:rPr lang="en-US" dirty="0" err="1" smtClean="0"/>
              <a:t>InCommon</a:t>
            </a:r>
            <a:endParaRPr lang="en-US" dirty="0" smtClean="0"/>
          </a:p>
        </p:txBody>
      </p:sp>
    </p:spTree>
    <p:extLst>
      <p:ext uri="{BB962C8B-B14F-4D97-AF65-F5344CB8AC3E}">
        <p14:creationId xmlns:p14="http://schemas.microsoft.com/office/powerpoint/2010/main" val="688483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bert_Einstein_(Nob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388" y="1417638"/>
            <a:ext cx="3326513" cy="4704639"/>
          </a:xfrm>
          <a:prstGeom prst="rect">
            <a:avLst/>
          </a:prstGeom>
        </p:spPr>
      </p:pic>
      <p:sp>
        <p:nvSpPr>
          <p:cNvPr id="2" name="Title 1"/>
          <p:cNvSpPr>
            <a:spLocks noGrp="1"/>
          </p:cNvSpPr>
          <p:nvPr>
            <p:ph type="title"/>
          </p:nvPr>
        </p:nvSpPr>
        <p:spPr/>
        <p:txBody>
          <a:bodyPr/>
          <a:lstStyle/>
          <a:p>
            <a:r>
              <a:rPr lang="en-US" dirty="0" smtClean="0">
                <a:solidFill>
                  <a:schemeClr val="bg2">
                    <a:lumMod val="20000"/>
                    <a:lumOff val="80000"/>
                  </a:schemeClr>
                </a:solidFill>
              </a:rPr>
              <a:t>Albert Einstein</a:t>
            </a:r>
            <a:endParaRPr lang="en-US" dirty="0">
              <a:solidFill>
                <a:schemeClr val="bg2">
                  <a:lumMod val="20000"/>
                  <a:lumOff val="80000"/>
                </a:schemeClr>
              </a:solidFill>
            </a:endParaRPr>
          </a:p>
        </p:txBody>
      </p:sp>
      <p:sp>
        <p:nvSpPr>
          <p:cNvPr id="6" name="Rectangle 5"/>
          <p:cNvSpPr/>
          <p:nvPr/>
        </p:nvSpPr>
        <p:spPr>
          <a:xfrm>
            <a:off x="6062238" y="5906843"/>
            <a:ext cx="249663" cy="246221"/>
          </a:xfrm>
          <a:prstGeom prst="rect">
            <a:avLst/>
          </a:prstGeom>
        </p:spPr>
        <p:txBody>
          <a:bodyPr wrap="none">
            <a:spAutoFit/>
          </a:bodyPr>
          <a:lstStyle/>
          <a:p>
            <a:r>
              <a:rPr lang="en-US" sz="1000" dirty="0">
                <a:solidFill>
                  <a:schemeClr val="bg1">
                    <a:lumMod val="65000"/>
                    <a:lumOff val="35000"/>
                  </a:schemeClr>
                </a:solidFill>
              </a:rPr>
              <a:t>1</a:t>
            </a:r>
          </a:p>
        </p:txBody>
      </p:sp>
      <p:sp>
        <p:nvSpPr>
          <p:cNvPr id="7" name="Rectangle 6"/>
          <p:cNvSpPr/>
          <p:nvPr/>
        </p:nvSpPr>
        <p:spPr>
          <a:xfrm>
            <a:off x="3865081" y="6131103"/>
            <a:ext cx="1339955" cy="369332"/>
          </a:xfrm>
          <a:prstGeom prst="rect">
            <a:avLst/>
          </a:prstGeom>
        </p:spPr>
        <p:txBody>
          <a:bodyPr wrap="none">
            <a:spAutoFit/>
          </a:bodyPr>
          <a:lstStyle/>
          <a:p>
            <a:r>
              <a:rPr lang="en-US" dirty="0" smtClean="0"/>
              <a:t>1879</a:t>
            </a:r>
            <a:r>
              <a:rPr lang="en-US" dirty="0"/>
              <a:t> – </a:t>
            </a:r>
            <a:r>
              <a:rPr lang="en-US" dirty="0" smtClean="0"/>
              <a:t>1955</a:t>
            </a:r>
            <a:endParaRPr lang="en-US" dirty="0"/>
          </a:p>
        </p:txBody>
      </p:sp>
    </p:spTree>
    <p:extLst>
      <p:ext uri="{BB962C8B-B14F-4D97-AF65-F5344CB8AC3E}">
        <p14:creationId xmlns:p14="http://schemas.microsoft.com/office/powerpoint/2010/main" val="7112532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Going Forward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 a new era of </a:t>
            </a:r>
            <a:r>
              <a:rPr lang="en-US" i="1" dirty="0" smtClean="0"/>
              <a:t>gravitational wave astronomy</a:t>
            </a:r>
            <a:r>
              <a:rPr lang="en-US" dirty="0" smtClean="0"/>
              <a:t>:</a:t>
            </a:r>
          </a:p>
          <a:p>
            <a:pPr lvl="1"/>
            <a:r>
              <a:rPr lang="en-US" dirty="0"/>
              <a:t>m</a:t>
            </a:r>
            <a:r>
              <a:rPr lang="en-US" dirty="0" smtClean="0"/>
              <a:t>ore external collaborations, LIGO can’t be responsible for collaboration space for all of them.</a:t>
            </a:r>
          </a:p>
          <a:p>
            <a:pPr lvl="1"/>
            <a:r>
              <a:rPr lang="en-US" dirty="0" smtClean="0"/>
              <a:t>SIRTFI in the process of being implemented for incident response (LIGO </a:t>
            </a:r>
            <a:r>
              <a:rPr lang="en-US" dirty="0" err="1" smtClean="0"/>
              <a:t>IdP</a:t>
            </a:r>
            <a:r>
              <a:rPr lang="en-US" dirty="0" smtClean="0"/>
              <a:t> will be early adopter)</a:t>
            </a:r>
          </a:p>
          <a:p>
            <a:pPr lvl="1"/>
            <a:r>
              <a:rPr lang="en-US" dirty="0" err="1" smtClean="0"/>
              <a:t>InCommon</a:t>
            </a:r>
            <a:r>
              <a:rPr lang="en-US" dirty="0" smtClean="0"/>
              <a:t> includes majority of US research institutions</a:t>
            </a:r>
          </a:p>
          <a:p>
            <a:pPr lvl="1"/>
            <a:r>
              <a:rPr lang="en-US" dirty="0" err="1" smtClean="0"/>
              <a:t>InCommon</a:t>
            </a:r>
            <a:r>
              <a:rPr lang="en-US" dirty="0" smtClean="0"/>
              <a:t> has joined </a:t>
            </a:r>
            <a:r>
              <a:rPr lang="en-US" dirty="0" err="1" smtClean="0"/>
              <a:t>eduGAIN</a:t>
            </a:r>
            <a:r>
              <a:rPr lang="en-US" dirty="0" smtClean="0"/>
              <a:t> for international federated identities</a:t>
            </a:r>
          </a:p>
          <a:p>
            <a:pPr lvl="1"/>
            <a:r>
              <a:rPr lang="en-US" dirty="0" err="1" smtClean="0"/>
              <a:t>IdP</a:t>
            </a:r>
            <a:r>
              <a:rPr lang="en-US" dirty="0" smtClean="0"/>
              <a:t> of last resort options available (</a:t>
            </a:r>
            <a:r>
              <a:rPr lang="en-US" dirty="0" err="1" smtClean="0"/>
              <a:t>gw-astronomy.org</a:t>
            </a:r>
            <a:r>
              <a:rPr lang="en-US" dirty="0" smtClean="0"/>
              <a:t> uses Cirrus Identity Gateway)</a:t>
            </a:r>
            <a:endParaRPr lang="en-US" dirty="0"/>
          </a:p>
          <a:p>
            <a:pPr lvl="1"/>
            <a:endParaRPr lang="en-US" dirty="0" smtClean="0"/>
          </a:p>
        </p:txBody>
      </p:sp>
    </p:spTree>
    <p:extLst>
      <p:ext uri="{BB962C8B-B14F-4D97-AF65-F5344CB8AC3E}">
        <p14:creationId xmlns:p14="http://schemas.microsoft.com/office/powerpoint/2010/main" val="2859434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By the Numbers</a:t>
            </a:r>
            <a:endParaRPr lang="en-US" dirty="0"/>
          </a:p>
        </p:txBody>
      </p:sp>
      <p:sp>
        <p:nvSpPr>
          <p:cNvPr id="3" name="Content Placeholder 2"/>
          <p:cNvSpPr>
            <a:spLocks noGrp="1"/>
          </p:cNvSpPr>
          <p:nvPr>
            <p:ph idx="1"/>
          </p:nvPr>
        </p:nvSpPr>
        <p:spPr/>
        <p:txBody>
          <a:bodyPr>
            <a:normAutofit/>
          </a:bodyPr>
          <a:lstStyle/>
          <a:p>
            <a:r>
              <a:rPr lang="en-US" dirty="0" smtClean="0"/>
              <a:t>75% of US institutions in LIGO members of </a:t>
            </a:r>
            <a:r>
              <a:rPr lang="en-US" dirty="0" err="1" smtClean="0"/>
              <a:t>InCommon</a:t>
            </a:r>
            <a:r>
              <a:rPr lang="en-US" dirty="0" smtClean="0"/>
              <a:t>.</a:t>
            </a:r>
          </a:p>
          <a:p>
            <a:r>
              <a:rPr lang="en-US" dirty="0" smtClean="0"/>
              <a:t>95% of US researchers in LIGO at </a:t>
            </a:r>
            <a:r>
              <a:rPr lang="en-US" dirty="0" err="1" smtClean="0"/>
              <a:t>InCommon</a:t>
            </a:r>
            <a:r>
              <a:rPr lang="en-US" dirty="0" smtClean="0"/>
              <a:t> institutions.</a:t>
            </a:r>
          </a:p>
          <a:p>
            <a:r>
              <a:rPr lang="en-US" dirty="0" smtClean="0"/>
              <a:t>75% of nations participating in LIGO have identity federations in </a:t>
            </a:r>
            <a:r>
              <a:rPr lang="en-US" dirty="0" err="1" smtClean="0"/>
              <a:t>eduGAIN</a:t>
            </a:r>
            <a:endParaRPr lang="en-US" dirty="0" smtClean="0"/>
          </a:p>
          <a:p>
            <a:r>
              <a:rPr lang="en-US" dirty="0" smtClean="0"/>
              <a:t>93% of LIGO researchers are in nations with identity federations in </a:t>
            </a:r>
            <a:r>
              <a:rPr lang="en-US" dirty="0" err="1" smtClean="0"/>
              <a:t>eduGAIN</a:t>
            </a:r>
            <a:r>
              <a:rPr lang="en-US" dirty="0" smtClean="0"/>
              <a:t>.</a:t>
            </a:r>
          </a:p>
          <a:p>
            <a:pPr lvl="1"/>
            <a:endParaRPr lang="en-US" dirty="0"/>
          </a:p>
        </p:txBody>
      </p:sp>
    </p:spTree>
    <p:extLst>
      <p:ext uri="{BB962C8B-B14F-4D97-AF65-F5344CB8AC3E}">
        <p14:creationId xmlns:p14="http://schemas.microsoft.com/office/powerpoint/2010/main" val="2859434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By the Numbers</a:t>
            </a:r>
            <a:endParaRPr lang="en-US" dirty="0"/>
          </a:p>
        </p:txBody>
      </p:sp>
      <p:sp>
        <p:nvSpPr>
          <p:cNvPr id="3" name="Content Placeholder 2"/>
          <p:cNvSpPr>
            <a:spLocks noGrp="1"/>
          </p:cNvSpPr>
          <p:nvPr>
            <p:ph idx="1"/>
          </p:nvPr>
        </p:nvSpPr>
        <p:spPr/>
        <p:txBody>
          <a:bodyPr>
            <a:normAutofit/>
          </a:bodyPr>
          <a:lstStyle/>
          <a:p>
            <a:r>
              <a:rPr lang="en-US" dirty="0" smtClean="0"/>
              <a:t>44% of all LIGO researchers at institutions that support R&amp;S attributes</a:t>
            </a:r>
          </a:p>
          <a:p>
            <a:r>
              <a:rPr lang="en-US" dirty="0" smtClean="0"/>
              <a:t>78% of US LIGO researchers at institutions that support R&amp;S</a:t>
            </a:r>
          </a:p>
          <a:p>
            <a:r>
              <a:rPr lang="en-US" dirty="0" smtClean="0"/>
              <a:t>only one other LIGO institution supporting R&amp;S, in the UK (21% of UK </a:t>
            </a:r>
            <a:r>
              <a:rPr lang="en-US" smtClean="0"/>
              <a:t>researchers in LIGO)</a:t>
            </a:r>
            <a:endParaRPr lang="en-US" dirty="0" smtClean="0"/>
          </a:p>
          <a:p>
            <a:endParaRPr lang="en-US" dirty="0" smtClean="0"/>
          </a:p>
        </p:txBody>
      </p:sp>
    </p:spTree>
    <p:extLst>
      <p:ext uri="{BB962C8B-B14F-4D97-AF65-F5344CB8AC3E}">
        <p14:creationId xmlns:p14="http://schemas.microsoft.com/office/powerpoint/2010/main" val="3288737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7558" y="3082867"/>
            <a:ext cx="7772400" cy="1470025"/>
          </a:xfrm>
        </p:spPr>
        <p:txBody>
          <a:bodyPr>
            <a:normAutofit/>
          </a:bodyPr>
          <a:lstStyle/>
          <a:p>
            <a:r>
              <a:rPr lang="en-US" sz="7200" dirty="0" smtClean="0">
                <a:solidFill>
                  <a:schemeClr val="bg2">
                    <a:lumMod val="20000"/>
                    <a:lumOff val="80000"/>
                  </a:schemeClr>
                </a:solidFill>
                <a:cs typeface="Arial Black"/>
              </a:rPr>
              <a:t>The End</a:t>
            </a:r>
            <a:endParaRPr lang="en-US" sz="7200" dirty="0">
              <a:solidFill>
                <a:schemeClr val="bg2">
                  <a:lumMod val="20000"/>
                  <a:lumOff val="80000"/>
                </a:schemeClr>
              </a:solidFill>
              <a:cs typeface="Arial Black"/>
            </a:endParaRPr>
          </a:p>
        </p:txBody>
      </p:sp>
    </p:spTree>
    <p:extLst>
      <p:ext uri="{BB962C8B-B14F-4D97-AF65-F5344CB8AC3E}">
        <p14:creationId xmlns:p14="http://schemas.microsoft.com/office/powerpoint/2010/main" val="36882984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Copyright info</a:t>
            </a:r>
            <a:endParaRPr lang="en-US" dirty="0"/>
          </a:p>
        </p:txBody>
      </p:sp>
      <p:sp>
        <p:nvSpPr>
          <p:cNvPr id="3" name="Content Placeholder 2"/>
          <p:cNvSpPr>
            <a:spLocks noGrp="1"/>
          </p:cNvSpPr>
          <p:nvPr>
            <p:ph idx="1"/>
          </p:nvPr>
        </p:nvSpPr>
        <p:spPr/>
        <p:txBody>
          <a:bodyPr>
            <a:normAutofit/>
          </a:bodyPr>
          <a:lstStyle/>
          <a:p>
            <a:pPr>
              <a:buFont typeface="+mj-lt"/>
              <a:buAutoNum type="arabicPeriod"/>
            </a:pPr>
            <a:r>
              <a:rPr lang="en-US" sz="1000" dirty="0" smtClean="0">
                <a:solidFill>
                  <a:schemeClr val="tx1">
                    <a:lumMod val="95000"/>
                  </a:schemeClr>
                </a:solidFill>
              </a:rPr>
              <a:t>By </a:t>
            </a:r>
            <a:r>
              <a:rPr lang="en-US" sz="1000" dirty="0">
                <a:solidFill>
                  <a:schemeClr val="tx1">
                    <a:lumMod val="95000"/>
                  </a:schemeClr>
                </a:solidFill>
              </a:rPr>
              <a:t>Unknown - Official 1921 Nobel Prize in Physics photograph, Public Domain, </a:t>
            </a:r>
            <a:r>
              <a:rPr lang="en-US" sz="1000" dirty="0">
                <a:solidFill>
                  <a:schemeClr val="tx1">
                    <a:lumMod val="95000"/>
                  </a:schemeClr>
                </a:solidFill>
                <a:hlinkClick r:id="rId2"/>
              </a:rPr>
              <a:t>https://commons.wikimedia.org/w/index.php?curid=</a:t>
            </a:r>
            <a:r>
              <a:rPr lang="en-US" sz="1000" dirty="0" smtClean="0">
                <a:solidFill>
                  <a:schemeClr val="tx1">
                    <a:lumMod val="95000"/>
                  </a:schemeClr>
                </a:solidFill>
                <a:hlinkClick r:id="rId2"/>
              </a:rPr>
              <a:t>458521</a:t>
            </a:r>
            <a:endParaRPr lang="en-US" sz="1000" dirty="0">
              <a:solidFill>
                <a:schemeClr val="tx1">
                  <a:lumMod val="95000"/>
                </a:schemeClr>
              </a:solidFill>
            </a:endParaRPr>
          </a:p>
          <a:p>
            <a:pPr>
              <a:buFont typeface="+mj-lt"/>
              <a:buAutoNum type="arabicPeriod"/>
            </a:pPr>
            <a:r>
              <a:rPr lang="en-US" sz="1000" dirty="0">
                <a:solidFill>
                  <a:schemeClr val="tx1">
                    <a:lumMod val="95000"/>
                  </a:schemeClr>
                </a:solidFill>
              </a:rPr>
              <a:t>By Ute Kraus, Physics education group Kraus, </a:t>
            </a:r>
            <a:r>
              <a:rPr lang="en-US" sz="1000" dirty="0" err="1">
                <a:solidFill>
                  <a:schemeClr val="tx1">
                    <a:lumMod val="95000"/>
                  </a:schemeClr>
                </a:solidFill>
              </a:rPr>
              <a:t>Universität</a:t>
            </a:r>
            <a:r>
              <a:rPr lang="en-US" sz="1000" dirty="0">
                <a:solidFill>
                  <a:schemeClr val="tx1">
                    <a:lumMod val="95000"/>
                  </a:schemeClr>
                </a:solidFill>
              </a:rPr>
              <a:t> Hildesheim, Space Time Travel, (background image of the milky way: Axel </a:t>
            </a:r>
            <a:r>
              <a:rPr lang="en-US" sz="1000" dirty="0" err="1">
                <a:solidFill>
                  <a:schemeClr val="tx1">
                    <a:lumMod val="95000"/>
                  </a:schemeClr>
                </a:solidFill>
              </a:rPr>
              <a:t>Mellinger</a:t>
            </a:r>
            <a:r>
              <a:rPr lang="en-US" sz="1000" dirty="0">
                <a:solidFill>
                  <a:schemeClr val="tx1">
                    <a:lumMod val="95000"/>
                  </a:schemeClr>
                </a:solidFill>
              </a:rPr>
              <a:t>) - Gallery of Space Time Travel, CC BY-SA 2.5, </a:t>
            </a:r>
            <a:r>
              <a:rPr lang="en-US" sz="1000" dirty="0">
                <a:solidFill>
                  <a:schemeClr val="tx1">
                    <a:lumMod val="95000"/>
                  </a:schemeClr>
                </a:solidFill>
                <a:hlinkClick r:id="rId3"/>
              </a:rPr>
              <a:t>https://commons.wikimedia.org/w/index.php?curid=</a:t>
            </a:r>
            <a:r>
              <a:rPr lang="en-US" sz="1000" dirty="0" smtClean="0">
                <a:solidFill>
                  <a:schemeClr val="tx1">
                    <a:lumMod val="95000"/>
                  </a:schemeClr>
                </a:solidFill>
                <a:hlinkClick r:id="rId3"/>
              </a:rPr>
              <a:t>370240</a:t>
            </a:r>
            <a:endParaRPr lang="en-US" sz="1000" dirty="0" smtClean="0">
              <a:solidFill>
                <a:schemeClr val="tx1">
                  <a:lumMod val="95000"/>
                </a:schemeClr>
              </a:solidFill>
            </a:endParaRPr>
          </a:p>
          <a:p>
            <a:pPr>
              <a:buFont typeface="+mj-lt"/>
              <a:buAutoNum type="arabicPeriod"/>
            </a:pPr>
            <a:r>
              <a:rPr lang="en-US" sz="1000" dirty="0" smtClean="0"/>
              <a:t>Produced </a:t>
            </a:r>
            <a:r>
              <a:rPr lang="en-US" sz="1000" dirty="0"/>
              <a:t>by MIT Video Productions and MIT News </a:t>
            </a:r>
            <a:r>
              <a:rPr lang="en-US" sz="1000" dirty="0" smtClean="0"/>
              <a:t>Office, Producer</a:t>
            </a:r>
            <a:r>
              <a:rPr lang="en-US" sz="1000" dirty="0"/>
              <a:t>/Editor: Bill </a:t>
            </a:r>
            <a:r>
              <a:rPr lang="en-US" sz="1000" dirty="0" err="1"/>
              <a:t>Lattanzi</a:t>
            </a:r>
            <a:r>
              <a:rPr lang="en-US" sz="1000" dirty="0"/>
              <a:t> </a:t>
            </a:r>
            <a:r>
              <a:rPr lang="en-US" sz="1000" dirty="0" smtClean="0"/>
              <a:t>, Footage </a:t>
            </a:r>
            <a:r>
              <a:rPr lang="en-US" sz="1000" dirty="0"/>
              <a:t>courtesy of: Hans Peter </a:t>
            </a:r>
            <a:r>
              <a:rPr lang="en-US" sz="1000" dirty="0" err="1"/>
              <a:t>Bischof</a:t>
            </a:r>
            <a:r>
              <a:rPr lang="en-US" sz="1000" dirty="0"/>
              <a:t>; California Institute of Technology; Jet Propulsion Laboratory; LIGO, A Passion for Understanding, by Kai </a:t>
            </a:r>
            <a:r>
              <a:rPr lang="en-US" sz="1000" dirty="0" err="1"/>
              <a:t>Staats</a:t>
            </a:r>
            <a:r>
              <a:rPr lang="en-US" sz="1000" dirty="0"/>
              <a:t>; MIT; National Science Foundation; Roger Smith; Virginia Trimble, widow of Joseph Weber; Wikipedia </a:t>
            </a:r>
            <a:r>
              <a:rPr lang="en-US" sz="1000" dirty="0" smtClean="0"/>
              <a:t>Commons</a:t>
            </a:r>
          </a:p>
          <a:p>
            <a:pPr>
              <a:buFont typeface="+mj-lt"/>
              <a:buAutoNum type="arabicPeriod"/>
            </a:pPr>
            <a:r>
              <a:rPr lang="en-US" sz="1000" dirty="0"/>
              <a:t>LIGO/SXS/R. Hurt and T. </a:t>
            </a:r>
            <a:r>
              <a:rPr lang="en-US" sz="1000"/>
              <a:t>Pyle</a:t>
            </a:r>
          </a:p>
          <a:p>
            <a:pPr marL="0" indent="0">
              <a:buNone/>
            </a:pPr>
            <a:endParaRPr lang="en-US" sz="1000" dirty="0" smtClean="0"/>
          </a:p>
          <a:p>
            <a:pPr>
              <a:buFont typeface="+mj-lt"/>
              <a:buAutoNum type="arabicPeriod"/>
            </a:pPr>
            <a:endParaRPr lang="en-US" sz="800" dirty="0" smtClean="0">
              <a:solidFill>
                <a:schemeClr val="bg1">
                  <a:lumMod val="65000"/>
                  <a:lumOff val="35000"/>
                </a:schemeClr>
              </a:solidFill>
            </a:endParaRPr>
          </a:p>
          <a:p>
            <a:pPr>
              <a:buFont typeface="+mj-lt"/>
              <a:buAutoNum type="arabicPeriod"/>
            </a:pPr>
            <a:endParaRPr lang="en-US" sz="800" dirty="0" smtClean="0">
              <a:solidFill>
                <a:schemeClr val="bg1">
                  <a:lumMod val="65000"/>
                  <a:lumOff val="35000"/>
                </a:schemeClr>
              </a:solidFill>
            </a:endParaRPr>
          </a:p>
          <a:p>
            <a:pPr>
              <a:buFont typeface="+mj-lt"/>
              <a:buAutoNum type="arabicPeriod"/>
            </a:pPr>
            <a:endParaRPr lang="en-US" sz="800" dirty="0">
              <a:solidFill>
                <a:schemeClr val="bg1">
                  <a:lumMod val="65000"/>
                  <a:lumOff val="35000"/>
                </a:schemeClr>
              </a:solidFill>
            </a:endParaRPr>
          </a:p>
          <a:p>
            <a:pPr>
              <a:buFont typeface="+mj-lt"/>
              <a:buAutoNum type="arabicPeriod"/>
            </a:pPr>
            <a:endParaRPr lang="en-US" sz="800" dirty="0">
              <a:solidFill>
                <a:schemeClr val="bg1">
                  <a:lumMod val="65000"/>
                  <a:lumOff val="35000"/>
                </a:schemeClr>
              </a:solidFill>
            </a:endParaRPr>
          </a:p>
          <a:p>
            <a:pPr>
              <a:buFont typeface="+mj-lt"/>
              <a:buAutoNum type="arabicPeriod"/>
            </a:pPr>
            <a:endParaRPr lang="en-US" sz="800" dirty="0">
              <a:solidFill>
                <a:schemeClr val="bg1">
                  <a:lumMod val="65000"/>
                  <a:lumOff val="35000"/>
                </a:schemeClr>
              </a:solidFill>
            </a:endParaRPr>
          </a:p>
        </p:txBody>
      </p:sp>
    </p:spTree>
    <p:extLst>
      <p:ext uri="{BB962C8B-B14F-4D97-AF65-F5344CB8AC3E}">
        <p14:creationId xmlns:p14="http://schemas.microsoft.com/office/powerpoint/2010/main" val="28841294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The </a:t>
            </a:r>
            <a:r>
              <a:rPr lang="en-US" dirty="0" smtClean="0">
                <a:solidFill>
                  <a:schemeClr val="accent3">
                    <a:lumMod val="40000"/>
                    <a:lumOff val="60000"/>
                  </a:schemeClr>
                </a:solidFill>
              </a:rPr>
              <a:t>General</a:t>
            </a:r>
            <a:r>
              <a:rPr lang="en-US" dirty="0" smtClean="0">
                <a:solidFill>
                  <a:schemeClr val="bg2">
                    <a:lumMod val="20000"/>
                    <a:lumOff val="80000"/>
                  </a:schemeClr>
                </a:solidFill>
              </a:rPr>
              <a:t> Theory of Relativity</a:t>
            </a:r>
            <a:endParaRPr lang="en-US" dirty="0">
              <a:solidFill>
                <a:schemeClr val="bg2">
                  <a:lumMod val="20000"/>
                  <a:lumOff val="80000"/>
                </a:schemeClr>
              </a:solidFill>
            </a:endParaRPr>
          </a:p>
        </p:txBody>
      </p:sp>
      <p:sp>
        <p:nvSpPr>
          <p:cNvPr id="5" name="Rectangle 4"/>
          <p:cNvSpPr/>
          <p:nvPr/>
        </p:nvSpPr>
        <p:spPr>
          <a:xfrm>
            <a:off x="681372" y="6126163"/>
            <a:ext cx="7828385" cy="369332"/>
          </a:xfrm>
          <a:prstGeom prst="rect">
            <a:avLst/>
          </a:prstGeom>
        </p:spPr>
        <p:txBody>
          <a:bodyPr wrap="none">
            <a:spAutoFit/>
          </a:bodyPr>
          <a:lstStyle/>
          <a:p>
            <a:r>
              <a:rPr lang="en-US" i="1" dirty="0" err="1"/>
              <a:t>Sitzungsberichte</a:t>
            </a:r>
            <a:r>
              <a:rPr lang="en-US" i="1" dirty="0"/>
              <a:t> der </a:t>
            </a:r>
            <a:r>
              <a:rPr lang="en-US" i="1" dirty="0" err="1"/>
              <a:t>Preussischen</a:t>
            </a:r>
            <a:r>
              <a:rPr lang="en-US" i="1" dirty="0"/>
              <a:t> </a:t>
            </a:r>
            <a:r>
              <a:rPr lang="en-US" i="1" dirty="0" err="1"/>
              <a:t>Akademie</a:t>
            </a:r>
            <a:r>
              <a:rPr lang="en-US" i="1" dirty="0"/>
              <a:t> der </a:t>
            </a:r>
            <a:r>
              <a:rPr lang="en-US" i="1" dirty="0" err="1"/>
              <a:t>Wissenschaften</a:t>
            </a:r>
            <a:r>
              <a:rPr lang="en-US" i="1" dirty="0"/>
              <a:t> </a:t>
            </a:r>
            <a:r>
              <a:rPr lang="en-US" i="1" dirty="0" err="1"/>
              <a:t>zu</a:t>
            </a:r>
            <a:r>
              <a:rPr lang="en-US" i="1" dirty="0"/>
              <a:t> </a:t>
            </a:r>
            <a:r>
              <a:rPr lang="en-US" i="1" dirty="0" smtClean="0"/>
              <a:t>Berlin</a:t>
            </a:r>
            <a:r>
              <a:rPr lang="de-DE" dirty="0" smtClean="0"/>
              <a:t>, (1915)</a:t>
            </a:r>
            <a:endParaRPr lang="en-US" dirty="0"/>
          </a:p>
        </p:txBody>
      </p:sp>
      <p:pic>
        <p:nvPicPr>
          <p:cNvPr id="11" name="Content Placeholder 10" descr="Einstein_GR.jpg"/>
          <p:cNvPicPr>
            <a:picLocks noGrp="1" noChangeAspect="1"/>
          </p:cNvPicPr>
          <p:nvPr>
            <p:ph idx="1"/>
          </p:nvPr>
        </p:nvPicPr>
        <p:blipFill>
          <a:blip r:embed="rId3">
            <a:extLst>
              <a:ext uri="{28A0092B-C50C-407E-A947-70E740481C1C}">
                <a14:useLocalDpi xmlns:a14="http://schemas.microsoft.com/office/drawing/2010/main" val="0"/>
              </a:ext>
            </a:extLst>
          </a:blip>
          <a:srcRect t="1417" b="1417"/>
          <a:stretch>
            <a:fillRect/>
          </a:stretch>
        </p:blipFill>
        <p:spPr/>
      </p:pic>
    </p:spTree>
    <p:extLst>
      <p:ext uri="{BB962C8B-B14F-4D97-AF65-F5344CB8AC3E}">
        <p14:creationId xmlns:p14="http://schemas.microsoft.com/office/powerpoint/2010/main" val="12319887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urvedSpaceTim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
        <p:nvSpPr>
          <p:cNvPr id="2" name="Title 1"/>
          <p:cNvSpPr>
            <a:spLocks noGrp="1"/>
          </p:cNvSpPr>
          <p:nvPr>
            <p:ph type="title"/>
          </p:nvPr>
        </p:nvSpPr>
        <p:spPr/>
        <p:txBody>
          <a:bodyPr/>
          <a:lstStyle/>
          <a:p>
            <a:r>
              <a:rPr lang="en-US" dirty="0" smtClean="0">
                <a:solidFill>
                  <a:schemeClr val="bg2">
                    <a:lumMod val="20000"/>
                    <a:lumOff val="80000"/>
                  </a:schemeClr>
                </a:solidFill>
              </a:rPr>
              <a:t>Curved Space-Time</a:t>
            </a:r>
            <a:endParaRPr lang="en-US" dirty="0">
              <a:solidFill>
                <a:schemeClr val="bg2">
                  <a:lumMod val="20000"/>
                  <a:lumOff val="80000"/>
                </a:schemeClr>
              </a:solidFill>
            </a:endParaRPr>
          </a:p>
        </p:txBody>
      </p:sp>
      <p:sp>
        <p:nvSpPr>
          <p:cNvPr id="6" name="Rectangle 5"/>
          <p:cNvSpPr/>
          <p:nvPr/>
        </p:nvSpPr>
        <p:spPr>
          <a:xfrm>
            <a:off x="7330885" y="5610199"/>
            <a:ext cx="257365" cy="246221"/>
          </a:xfrm>
          <a:prstGeom prst="rect">
            <a:avLst/>
          </a:prstGeom>
        </p:spPr>
        <p:txBody>
          <a:bodyPr wrap="none">
            <a:spAutoFit/>
          </a:bodyPr>
          <a:lstStyle/>
          <a:p>
            <a:r>
              <a:rPr lang="en-US" sz="1000" i="1" dirty="0">
                <a:solidFill>
                  <a:schemeClr val="bg1">
                    <a:lumMod val="65000"/>
                    <a:lumOff val="35000"/>
                  </a:schemeClr>
                </a:solidFill>
              </a:rPr>
              <a:t>2</a:t>
            </a:r>
            <a:endParaRPr lang="en-US" sz="1000" dirty="0">
              <a:solidFill>
                <a:schemeClr val="bg1">
                  <a:lumMod val="65000"/>
                  <a:lumOff val="35000"/>
                </a:schemeClr>
              </a:solidFill>
            </a:endParaRPr>
          </a:p>
        </p:txBody>
      </p:sp>
    </p:spTree>
    <p:extLst>
      <p:ext uri="{BB962C8B-B14F-4D97-AF65-F5344CB8AC3E}">
        <p14:creationId xmlns:p14="http://schemas.microsoft.com/office/powerpoint/2010/main" val="1767697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Gravitational Waves</a:t>
            </a:r>
            <a:endParaRPr lang="en-US" dirty="0">
              <a:solidFill>
                <a:schemeClr val="bg2">
                  <a:lumMod val="20000"/>
                  <a:lumOff val="80000"/>
                </a:schemeClr>
              </a:solidFill>
            </a:endParaRPr>
          </a:p>
        </p:txBody>
      </p:sp>
      <p:sp>
        <p:nvSpPr>
          <p:cNvPr id="5" name="Rectangle 4"/>
          <p:cNvSpPr/>
          <p:nvPr/>
        </p:nvSpPr>
        <p:spPr>
          <a:xfrm>
            <a:off x="608801" y="6126163"/>
            <a:ext cx="7992643" cy="369332"/>
          </a:xfrm>
          <a:prstGeom prst="rect">
            <a:avLst/>
          </a:prstGeom>
        </p:spPr>
        <p:txBody>
          <a:bodyPr wrap="none">
            <a:spAutoFit/>
          </a:bodyPr>
          <a:lstStyle/>
          <a:p>
            <a:r>
              <a:rPr lang="en-US" i="1" dirty="0" err="1"/>
              <a:t>Sitzungsberichte</a:t>
            </a:r>
            <a:r>
              <a:rPr lang="en-US" i="1" dirty="0"/>
              <a:t> der </a:t>
            </a:r>
            <a:r>
              <a:rPr lang="en-US" i="1" dirty="0" err="1"/>
              <a:t>Königlich-Preussischen</a:t>
            </a:r>
            <a:r>
              <a:rPr lang="en-US" i="1" dirty="0"/>
              <a:t> </a:t>
            </a:r>
            <a:r>
              <a:rPr lang="en-US" i="1" dirty="0" err="1"/>
              <a:t>Akademie</a:t>
            </a:r>
            <a:r>
              <a:rPr lang="en-US" i="1" dirty="0"/>
              <a:t> der </a:t>
            </a:r>
            <a:r>
              <a:rPr lang="en-US" i="1" dirty="0" err="1" smtClean="0"/>
              <a:t>Wissenschaften</a:t>
            </a:r>
            <a:r>
              <a:rPr lang="de-DE" i="1" dirty="0" smtClean="0"/>
              <a:t>, (1916)</a:t>
            </a:r>
            <a:endParaRPr lang="en-US" i="1" dirty="0"/>
          </a:p>
        </p:txBody>
      </p:sp>
      <p:pic>
        <p:nvPicPr>
          <p:cNvPr id="7" name="Content Placeholder 6" descr="Einstein1916.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2888" b="50660"/>
          <a:stretch/>
        </p:blipFill>
        <p:spPr/>
      </p:pic>
    </p:spTree>
    <p:extLst>
      <p:ext uri="{BB962C8B-B14F-4D97-AF65-F5344CB8AC3E}">
        <p14:creationId xmlns:p14="http://schemas.microsoft.com/office/powerpoint/2010/main" val="19174407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W-production-cartoon-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
        <p:nvSpPr>
          <p:cNvPr id="2" name="Title 1"/>
          <p:cNvSpPr>
            <a:spLocks noGrp="1"/>
          </p:cNvSpPr>
          <p:nvPr>
            <p:ph type="title"/>
          </p:nvPr>
        </p:nvSpPr>
        <p:spPr/>
        <p:txBody>
          <a:bodyPr/>
          <a:lstStyle/>
          <a:p>
            <a:r>
              <a:rPr lang="en-US" dirty="0" smtClean="0">
                <a:solidFill>
                  <a:schemeClr val="bg2">
                    <a:lumMod val="20000"/>
                    <a:lumOff val="80000"/>
                  </a:schemeClr>
                </a:solidFill>
              </a:rPr>
              <a:t>Making Gravitational Waves</a:t>
            </a:r>
            <a:endParaRPr lang="en-US" dirty="0">
              <a:solidFill>
                <a:schemeClr val="bg2">
                  <a:lumMod val="20000"/>
                  <a:lumOff val="80000"/>
                </a:schemeClr>
              </a:solidFill>
            </a:endParaRPr>
          </a:p>
        </p:txBody>
      </p:sp>
      <p:sp>
        <p:nvSpPr>
          <p:cNvPr id="6" name="Rectangle 5"/>
          <p:cNvSpPr/>
          <p:nvPr/>
        </p:nvSpPr>
        <p:spPr>
          <a:xfrm>
            <a:off x="7330885" y="5610199"/>
            <a:ext cx="283038" cy="246221"/>
          </a:xfrm>
          <a:prstGeom prst="rect">
            <a:avLst/>
          </a:prstGeom>
        </p:spPr>
        <p:txBody>
          <a:bodyPr wrap="none">
            <a:spAutoFit/>
          </a:bodyPr>
          <a:lstStyle/>
          <a:p>
            <a:r>
              <a:rPr lang="en-US" sz="1000" i="1" dirty="0">
                <a:solidFill>
                  <a:schemeClr val="bg1">
                    <a:lumMod val="65000"/>
                    <a:lumOff val="35000"/>
                  </a:schemeClr>
                </a:solidFill>
              </a:rPr>
              <a:t>3</a:t>
            </a:r>
            <a:endParaRPr lang="en-US" sz="1000" i="1" dirty="0" smtClean="0">
              <a:solidFill>
                <a:schemeClr val="bg1">
                  <a:lumMod val="65000"/>
                  <a:lumOff val="35000"/>
                </a:schemeClr>
              </a:solidFill>
            </a:endParaRPr>
          </a:p>
        </p:txBody>
      </p:sp>
    </p:spTree>
    <p:extLst>
      <p:ext uri="{BB962C8B-B14F-4D97-AF65-F5344CB8AC3E}">
        <p14:creationId xmlns:p14="http://schemas.microsoft.com/office/powerpoint/2010/main" val="1590061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Network of Observatories</a:t>
            </a:r>
            <a:endParaRPr lang="en-US" dirty="0">
              <a:solidFill>
                <a:schemeClr val="bg2">
                  <a:lumMod val="20000"/>
                  <a:lumOff val="80000"/>
                </a:schemeClr>
              </a:solidFill>
            </a:endParaRPr>
          </a:p>
        </p:txBody>
      </p:sp>
      <p:sp>
        <p:nvSpPr>
          <p:cNvPr id="6" name="Rectangle 5"/>
          <p:cNvSpPr/>
          <p:nvPr/>
        </p:nvSpPr>
        <p:spPr>
          <a:xfrm>
            <a:off x="7330885" y="5610199"/>
            <a:ext cx="348034" cy="246221"/>
          </a:xfrm>
          <a:prstGeom prst="rect">
            <a:avLst/>
          </a:prstGeom>
        </p:spPr>
        <p:txBody>
          <a:bodyPr wrap="none">
            <a:spAutoFit/>
          </a:bodyPr>
          <a:lstStyle/>
          <a:p>
            <a:r>
              <a:rPr lang="en-US" sz="1000" i="1" dirty="0" smtClean="0">
                <a:solidFill>
                  <a:schemeClr val="bg1">
                    <a:lumMod val="65000"/>
                    <a:lumOff val="35000"/>
                  </a:schemeClr>
                </a:solidFill>
              </a:rPr>
              <a:t>13</a:t>
            </a:r>
          </a:p>
        </p:txBody>
      </p:sp>
      <p:pic>
        <p:nvPicPr>
          <p:cNvPr id="5" name="Content Placeholder 4" descr="IFO_Network.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6384" b="10288"/>
          <a:stretch/>
        </p:blipFill>
        <p:spPr/>
      </p:pic>
    </p:spTree>
    <p:extLst>
      <p:ext uri="{BB962C8B-B14F-4D97-AF65-F5344CB8AC3E}">
        <p14:creationId xmlns:p14="http://schemas.microsoft.com/office/powerpoint/2010/main" val="30371762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LIGO Scientific Collaboration</a:t>
            </a:r>
            <a:endParaRPr lang="en-US" dirty="0">
              <a:solidFill>
                <a:schemeClr val="bg2">
                  <a:lumMod val="20000"/>
                  <a:lumOff val="80000"/>
                </a:schemeClr>
              </a:solidFill>
            </a:endParaRPr>
          </a:p>
        </p:txBody>
      </p:sp>
      <p:sp>
        <p:nvSpPr>
          <p:cNvPr id="6" name="Rectangle 5"/>
          <p:cNvSpPr/>
          <p:nvPr/>
        </p:nvSpPr>
        <p:spPr>
          <a:xfrm>
            <a:off x="7330885" y="5610199"/>
            <a:ext cx="348034" cy="246221"/>
          </a:xfrm>
          <a:prstGeom prst="rect">
            <a:avLst/>
          </a:prstGeom>
        </p:spPr>
        <p:txBody>
          <a:bodyPr wrap="none">
            <a:spAutoFit/>
          </a:bodyPr>
          <a:lstStyle/>
          <a:p>
            <a:r>
              <a:rPr lang="en-US" sz="1000" i="1" dirty="0" smtClean="0">
                <a:solidFill>
                  <a:schemeClr val="bg1">
                    <a:lumMod val="65000"/>
                    <a:lumOff val="35000"/>
                  </a:schemeClr>
                </a:solidFill>
              </a:rPr>
              <a:t>13</a:t>
            </a:r>
          </a:p>
        </p:txBody>
      </p:sp>
      <p:pic>
        <p:nvPicPr>
          <p:cNvPr id="4" name="Content Placeholder 3" descr="GW150914-Crafoord 7.pdf"/>
          <p:cNvPicPr>
            <a:picLocks noGrp="1" noChangeAspect="1"/>
          </p:cNvPicPr>
          <p:nvPr>
            <p:ph idx="1"/>
          </p:nvPr>
        </p:nvPicPr>
        <p:blipFill rotWithShape="1">
          <a:blip r:embed="rId3">
            <a:extLst>
              <a:ext uri="{28A0092B-C50C-407E-A947-70E740481C1C}">
                <a14:useLocalDpi xmlns:a14="http://schemas.microsoft.com/office/drawing/2010/main" val="0"/>
              </a:ext>
            </a:extLst>
          </a:blip>
          <a:srcRect t="13486"/>
          <a:stretch/>
        </p:blipFill>
        <p:spPr>
          <a:xfrm>
            <a:off x="457200" y="1940808"/>
            <a:ext cx="8229600" cy="3915612"/>
          </a:xfrm>
        </p:spPr>
      </p:pic>
    </p:spTree>
    <p:extLst>
      <p:ext uri="{BB962C8B-B14F-4D97-AF65-F5344CB8AC3E}">
        <p14:creationId xmlns:p14="http://schemas.microsoft.com/office/powerpoint/2010/main" val="21526387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anfor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
        <p:nvSpPr>
          <p:cNvPr id="2" name="Title 1"/>
          <p:cNvSpPr>
            <a:spLocks noGrp="1"/>
          </p:cNvSpPr>
          <p:nvPr>
            <p:ph type="title"/>
          </p:nvPr>
        </p:nvSpPr>
        <p:spPr/>
        <p:txBody>
          <a:bodyPr/>
          <a:lstStyle/>
          <a:p>
            <a:r>
              <a:rPr lang="en-US" dirty="0" smtClean="0">
                <a:solidFill>
                  <a:schemeClr val="bg2">
                    <a:lumMod val="20000"/>
                    <a:lumOff val="80000"/>
                  </a:schemeClr>
                </a:solidFill>
              </a:rPr>
              <a:t>Hanford Observatory</a:t>
            </a:r>
            <a:endParaRPr lang="en-US" dirty="0">
              <a:solidFill>
                <a:schemeClr val="bg2">
                  <a:lumMod val="20000"/>
                  <a:lumOff val="80000"/>
                </a:schemeClr>
              </a:solidFill>
            </a:endParaRPr>
          </a:p>
        </p:txBody>
      </p:sp>
      <p:sp>
        <p:nvSpPr>
          <p:cNvPr id="6" name="Rectangle 5"/>
          <p:cNvSpPr/>
          <p:nvPr/>
        </p:nvSpPr>
        <p:spPr>
          <a:xfrm>
            <a:off x="7330885" y="5610199"/>
            <a:ext cx="283038" cy="246221"/>
          </a:xfrm>
          <a:prstGeom prst="rect">
            <a:avLst/>
          </a:prstGeom>
        </p:spPr>
        <p:txBody>
          <a:bodyPr wrap="none">
            <a:spAutoFit/>
          </a:bodyPr>
          <a:lstStyle/>
          <a:p>
            <a:r>
              <a:rPr lang="en-US" sz="1000" i="1" dirty="0">
                <a:solidFill>
                  <a:schemeClr val="bg1">
                    <a:lumMod val="65000"/>
                    <a:lumOff val="35000"/>
                  </a:schemeClr>
                </a:solidFill>
              </a:rPr>
              <a:t>4</a:t>
            </a:r>
            <a:endParaRPr lang="en-US" sz="1000" i="1" dirty="0" smtClean="0">
              <a:solidFill>
                <a:schemeClr val="bg1">
                  <a:lumMod val="65000"/>
                  <a:lumOff val="35000"/>
                </a:schemeClr>
              </a:solidFill>
            </a:endParaRPr>
          </a:p>
        </p:txBody>
      </p:sp>
    </p:spTree>
    <p:extLst>
      <p:ext uri="{BB962C8B-B14F-4D97-AF65-F5344CB8AC3E}">
        <p14:creationId xmlns:p14="http://schemas.microsoft.com/office/powerpoint/2010/main" val="1880669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12852</TotalTime>
  <Words>1002</Words>
  <Application>Microsoft Macintosh PowerPoint</Application>
  <PresentationFormat>On-screen Show (4:3)</PresentationFormat>
  <Paragraphs>99</Paragraphs>
  <Slides>24</Slides>
  <Notes>7</Notes>
  <HiddenSlides>0</HiddenSlides>
  <MMClips>6</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Black</vt:lpstr>
      <vt:lpstr>Gravitational Waves &amp; Federated Identity</vt:lpstr>
      <vt:lpstr>Albert Einstein</vt:lpstr>
      <vt:lpstr>The General Theory of Relativity</vt:lpstr>
      <vt:lpstr>Curved Space-Time</vt:lpstr>
      <vt:lpstr>Gravitational Waves</vt:lpstr>
      <vt:lpstr>Making Gravitational Waves</vt:lpstr>
      <vt:lpstr>Network of Observatories</vt:lpstr>
      <vt:lpstr>LIGO Scientific Collaboration</vt:lpstr>
      <vt:lpstr>Hanford Observatory</vt:lpstr>
      <vt:lpstr>Livingston Observatory</vt:lpstr>
      <vt:lpstr>September 14, 2015</vt:lpstr>
      <vt:lpstr>The Signal</vt:lpstr>
      <vt:lpstr>The Source</vt:lpstr>
      <vt:lpstr>The Paper</vt:lpstr>
      <vt:lpstr>The News</vt:lpstr>
      <vt:lpstr>Federated Identity?</vt:lpstr>
      <vt:lpstr>Federated Identity?</vt:lpstr>
      <vt:lpstr>Federated Identity?</vt:lpstr>
      <vt:lpstr>External Collaborations</vt:lpstr>
      <vt:lpstr>Going Forward</vt:lpstr>
      <vt:lpstr>By the Numbers</vt:lpstr>
      <vt:lpstr>By the Numbers</vt:lpstr>
      <vt:lpstr>The End</vt:lpstr>
      <vt:lpstr>Copyright info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LIGO Heard</dc:title>
  <dc:creator>Warren Anderson</dc:creator>
  <cp:lastModifiedBy>Warren Anderson</cp:lastModifiedBy>
  <cp:revision>82</cp:revision>
  <dcterms:created xsi:type="dcterms:W3CDTF">2016-05-19T18:42:48Z</dcterms:created>
  <dcterms:modified xsi:type="dcterms:W3CDTF">2016-09-20T19:48:37Z</dcterms:modified>
</cp:coreProperties>
</file>