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43"/>
  </p:notesMasterIdLst>
  <p:handoutMasterIdLst>
    <p:handoutMasterId r:id="rId44"/>
  </p:handoutMasterIdLst>
  <p:sldIdLst>
    <p:sldId id="352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61" r:id="rId11"/>
    <p:sldId id="353" r:id="rId12"/>
    <p:sldId id="354" r:id="rId13"/>
    <p:sldId id="274" r:id="rId14"/>
    <p:sldId id="295" r:id="rId15"/>
    <p:sldId id="261" r:id="rId16"/>
    <p:sldId id="296" r:id="rId17"/>
    <p:sldId id="297" r:id="rId18"/>
    <p:sldId id="298" r:id="rId19"/>
    <p:sldId id="299" r:id="rId20"/>
    <p:sldId id="301" r:id="rId21"/>
    <p:sldId id="355" r:id="rId22"/>
    <p:sldId id="356" r:id="rId23"/>
    <p:sldId id="357" r:id="rId24"/>
    <p:sldId id="360" r:id="rId25"/>
    <p:sldId id="311" r:id="rId26"/>
    <p:sldId id="312" r:id="rId27"/>
    <p:sldId id="263" r:id="rId28"/>
    <p:sldId id="275" r:id="rId29"/>
    <p:sldId id="259" r:id="rId30"/>
    <p:sldId id="349" r:id="rId31"/>
    <p:sldId id="318" r:id="rId32"/>
    <p:sldId id="319" r:id="rId33"/>
    <p:sldId id="325" r:id="rId34"/>
    <p:sldId id="347" r:id="rId35"/>
    <p:sldId id="276" r:id="rId36"/>
    <p:sldId id="326" r:id="rId37"/>
    <p:sldId id="330" r:id="rId38"/>
    <p:sldId id="329" r:id="rId39"/>
    <p:sldId id="327" r:id="rId40"/>
    <p:sldId id="332" r:id="rId41"/>
    <p:sldId id="331" r:id="rId4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800080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09" autoAdjust="0"/>
    <p:restoredTop sz="94475"/>
  </p:normalViewPr>
  <p:slideViewPr>
    <p:cSldViewPr snapToGrid="0" snapToObjects="1">
      <p:cViewPr>
        <p:scale>
          <a:sx n="120" d="100"/>
          <a:sy n="120" d="100"/>
        </p:scale>
        <p:origin x="-8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SURF Lecture 2010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B499-F5DE-4BE5-BB26-90CC428051F7}" type="datetime1">
              <a:rPr lang="en-US" altLang="ja-JP" smtClean="0"/>
              <a:pPr/>
              <a:t>9/17/16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orbel"/>
              <a:cs typeface="Corbel"/>
            </a:endParaRPr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orbel"/>
              <a:cs typeface="Corbel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 altLang="ja-JP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orbel"/>
                <a:cs typeface="Corbel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orbel"/>
                <a:cs typeface="Corbel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Corbel"/>
          <a:ea typeface="ＤＦＰ太丸ゴシック体"/>
          <a:cs typeface="Corbel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Corbel"/>
          <a:ea typeface="ＤＦＰ太丸ゴシック体"/>
          <a:cs typeface="Corbel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Corbel"/>
          <a:ea typeface="ＤＦＰ太丸ゴシック体"/>
          <a:cs typeface="Corbel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Corbel"/>
          <a:ea typeface="ＤＦＰ太丸ゴシック体"/>
          <a:cs typeface="Corbel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Corbel"/>
          <a:ea typeface="ＤＦＰ太丸ゴシック体"/>
          <a:cs typeface="Corbel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Corbel"/>
          <a:ea typeface="ＤＦＰ太丸ゴシック体"/>
          <a:cs typeface="Corbe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image" Target="../media/image61.tif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nalog.com/static/imported-files/tutorials/MT-229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ja-JP" sz="4400" dirty="0"/>
              <a:t>Noises </a:t>
            </a:r>
            <a:br>
              <a:rPr lang="en-US" altLang="ja-JP" sz="4400" dirty="0"/>
            </a:br>
            <a:r>
              <a:rPr lang="en-US" altLang="ja-JP" sz="4400" dirty="0"/>
              <a:t>in Gravitational Wave Detectors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1443464"/>
          </a:xfrm>
        </p:spPr>
        <p:txBody>
          <a:bodyPr/>
          <a:lstStyle/>
          <a:p>
            <a:r>
              <a:rPr lang="en-US" altLang="ja-JP" dirty="0" smtClean="0"/>
              <a:t>Koji Arai (</a:t>
            </a:r>
            <a:r>
              <a:rPr lang="ja-JP" altLang="en-US" dirty="0">
                <a:latin typeface="Weibei TC" charset="-120"/>
                <a:ea typeface="Weibei TC" charset="-120"/>
                <a:cs typeface="Weibei TC" charset="-120"/>
              </a:rPr>
              <a:t>新井宏二</a:t>
            </a:r>
            <a:r>
              <a:rPr lang="en-US" altLang="ja-JP" dirty="0" smtClean="0"/>
              <a:t>) – LIGO Laboratory / Caltech</a:t>
            </a:r>
          </a:p>
          <a:p>
            <a:endParaRPr lang="en-US" altLang="ja-JP" dirty="0"/>
          </a:p>
          <a:p>
            <a:r>
              <a:rPr lang="en-US" altLang="ja-JP" dirty="0" smtClean="0"/>
              <a:t>GW mini-school: Beijing </a:t>
            </a:r>
            <a:r>
              <a:rPr lang="en-US" altLang="ja-JP" smtClean="0"/>
              <a:t>Normal University </a:t>
            </a:r>
            <a:r>
              <a:rPr lang="en-US" altLang="ja-JP" dirty="0" smtClean="0"/>
              <a:t>2016/9/15~18</a:t>
            </a:r>
          </a:p>
          <a:p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214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ahoma"/>
                <a:cs typeface="Tahoma"/>
              </a:rPr>
              <a:t>LIGO-G1601927-v1</a:t>
            </a:r>
            <a:endParaRPr kumimoji="1" lang="ja-JP" altLang="en-US" dirty="0">
              <a:latin typeface="Tahoma"/>
              <a:cs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13" y="146006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9600" b="1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Libian SC" charset="-122"/>
                <a:cs typeface="Diwan Kufi" charset="-78"/>
              </a:rPr>
              <a:t>引力波</a:t>
            </a:r>
            <a:endParaRPr lang="en-US" b="1" i="1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</a:t>
            </a:r>
            <a:r>
              <a:rPr lang="en-US" altLang="ja-JP" dirty="0" smtClean="0"/>
              <a:t>coupling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229600" cy="2181262"/>
          </a:xfrm>
        </p:spPr>
        <p:txBody>
          <a:bodyPr>
            <a:normAutofit/>
          </a:bodyPr>
          <a:lstStyle/>
          <a:p>
            <a:r>
              <a:rPr lang="en-US" altLang="ja-JP" b="1" smtClean="0"/>
              <a:t>Noise </a:t>
            </a:r>
            <a:r>
              <a:rPr lang="en-US" altLang="ja-JP" b="1" dirty="0" smtClean="0"/>
              <a:t>source </a:t>
            </a:r>
            <a:r>
              <a:rPr lang="en-US" altLang="ja-JP" b="1" smtClean="0"/>
              <a:t>/ Noise </a:t>
            </a:r>
            <a:r>
              <a:rPr lang="en-US" altLang="ja-JP" b="1" dirty="0" smtClean="0"/>
              <a:t>coupling</a:t>
            </a:r>
          </a:p>
          <a:p>
            <a:r>
              <a:rPr lang="en-US" altLang="ja-JP" b="1" dirty="0" smtClean="0"/>
              <a:t>Reduce</a:t>
            </a:r>
            <a:br>
              <a:rPr lang="en-US" altLang="ja-JP" b="1" dirty="0" smtClean="0"/>
            </a:br>
            <a:r>
              <a:rPr lang="en-US" altLang="ja-JP" b="1" dirty="0" smtClean="0"/>
              <a:t>             this      or        this</a:t>
            </a:r>
            <a:endParaRPr lang="en-US" altLang="ja-JP" b="1" dirty="0"/>
          </a:p>
        </p:txBody>
      </p:sp>
      <p:sp>
        <p:nvSpPr>
          <p:cNvPr id="4" name="Oval 3"/>
          <p:cNvSpPr/>
          <p:nvPr/>
        </p:nvSpPr>
        <p:spPr>
          <a:xfrm>
            <a:off x="1222744" y="3583173"/>
            <a:ext cx="2275367" cy="29877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Noise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Source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45386" y="3583173"/>
            <a:ext cx="2512829" cy="2987749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GW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Channel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625702" y="4444409"/>
            <a:ext cx="2292093" cy="1265275"/>
          </a:xfrm>
          <a:prstGeom prst="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3527" y="3466215"/>
            <a:ext cx="22108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7030A0"/>
                </a:solidFill>
              </a:rPr>
              <a:t>Coupling</a:t>
            </a:r>
          </a:p>
          <a:p>
            <a:pPr algn="ctr"/>
            <a:r>
              <a:rPr lang="en-US" altLang="ja-JP" sz="3200" b="1" dirty="0" smtClean="0">
                <a:solidFill>
                  <a:srgbClr val="7030A0"/>
                </a:solidFill>
              </a:rPr>
              <a:t>Mechanism</a:t>
            </a:r>
            <a:endParaRPr lang="ja-JP" altLang="en-US" sz="3200" b="1" dirty="0">
              <a:solidFill>
                <a:srgbClr val="7030A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59120" y="2445487"/>
            <a:ext cx="201307" cy="10207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26457" y="2445487"/>
            <a:ext cx="139217" cy="10207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" y="1962737"/>
            <a:ext cx="6742134" cy="47138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Current sensitivity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22093" y="4996382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1871" y="5050216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h= 8x10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-24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9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Noise budget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57200" y="5471055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11657" y="5103311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= 2x10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-23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6" y="2059772"/>
            <a:ext cx="8957723" cy="485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5584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Displacement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762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37" y="1787460"/>
            <a:ext cx="4876800" cy="31623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Mechanical displacement sensed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by </a:t>
            </a:r>
            <a:r>
              <a:rPr lang="en-US" b="1" dirty="0">
                <a:latin typeface="+mj-lt"/>
              </a:rPr>
              <a:t>a</a:t>
            </a:r>
            <a:r>
              <a:rPr lang="en-US" b="1" dirty="0" smtClean="0">
                <a:latin typeface="+mj-lt"/>
              </a:rPr>
              <a:t> laser interferometer</a:t>
            </a:r>
          </a:p>
          <a:p>
            <a:endParaRPr lang="en-US" b="1" dirty="0">
              <a:latin typeface="+mj-lt"/>
            </a:endParaRPr>
          </a:p>
          <a:p>
            <a:endParaRPr lang="en-US" b="1" dirty="0" smtClean="0">
              <a:latin typeface="+mj-lt"/>
            </a:endParaRPr>
          </a:p>
          <a:p>
            <a:pPr marL="118872" indent="0">
              <a:buNone/>
            </a:pPr>
            <a:endParaRPr lang="en-US" b="1" dirty="0">
              <a:latin typeface="+mj-lt"/>
            </a:endParaRPr>
          </a:p>
          <a:p>
            <a:pPr marL="118872" indent="0">
              <a:buNone/>
            </a:pP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The longer the arm length,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the smaller the strain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Seismic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Thermal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Newtonian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Gravity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noise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8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67" y="2041605"/>
            <a:ext cx="5661209" cy="45442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Seismic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Even when there is no noticeable earth quake…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</a:t>
            </a:r>
            <a:r>
              <a:rPr lang="en-US" dirty="0" smtClean="0">
                <a:hlinkClick r:id="rId3"/>
              </a:rPr>
              <a:t>86.121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</a:t>
            </a:r>
            <a:r>
              <a:rPr lang="en-US" dirty="0" smtClean="0">
                <a:hlinkClick r:id="rId4"/>
              </a:rPr>
              <a:t>1305.5188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7136884" y="3764022"/>
            <a:ext cx="2007116" cy="1339079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Target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disp. noise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latin typeface="+mj-lt"/>
              </a:rPr>
              <a:t>-20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rtHz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 flipH="1">
            <a:off x="7631107" y="556168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H="1">
            <a:off x="7619767" y="53802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flipH="1">
            <a:off x="7614787" y="52278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7030576" y="1983140"/>
            <a:ext cx="2113424" cy="1339079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Ground motion @10Hz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latin typeface="+mj-lt"/>
              </a:rPr>
              <a:t>-10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rtHz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96000" y="3175000"/>
            <a:ext cx="1270000" cy="1231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4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Vibration isolation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~ utilize a harmonic oscillator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 harmonic oscillator provides vibration </a:t>
            </a:r>
            <a:r>
              <a:rPr lang="en-US" sz="2400" b="1" dirty="0" smtClean="0">
                <a:solidFill>
                  <a:srgbClr val="0000FF"/>
                </a:solidFill>
              </a:rPr>
              <a:t>isolation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above </a:t>
            </a:r>
            <a:r>
              <a:rPr lang="en-US" sz="2400" b="1" dirty="0">
                <a:solidFill>
                  <a:srgbClr val="0000FF"/>
                </a:solidFill>
              </a:rPr>
              <a:t>its resonant </a:t>
            </a:r>
            <a:r>
              <a:rPr lang="en-US" sz="2400" b="1" dirty="0" smtClean="0">
                <a:solidFill>
                  <a:srgbClr val="0000FF"/>
                </a:solidFill>
              </a:rPr>
              <a:t>frequency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2" y="5080000"/>
            <a:ext cx="5041900" cy="1778000"/>
          </a:xfrm>
          <a:prstGeom prst="rect">
            <a:avLst/>
          </a:prstGeom>
        </p:spPr>
      </p:pic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50105" y="2130814"/>
            <a:ext cx="2766871" cy="97087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0=1Hz</a:t>
            </a:r>
          </a:p>
          <a:p>
            <a:pPr marL="118872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|x/X|~1/1000@30Hz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2" y="2333625"/>
            <a:ext cx="2064716" cy="272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79" y="2324100"/>
            <a:ext cx="3898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How to get more isolation?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390525" y="1614981"/>
            <a:ext cx="2676530" cy="3375025"/>
            <a:chOff x="240" y="1458"/>
            <a:chExt cx="1686" cy="2126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246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FF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40" y="1458"/>
              <a:ext cx="1574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CC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Damping</a:t>
              </a:r>
              <a:endParaRPr lang="en-US" altLang="ja-JP" sz="1800" b="1" dirty="0">
                <a:solidFill>
                  <a:srgbClr val="CC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Lower the peak height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 rot="5400000">
              <a:off x="960" y="2178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99CC">
                <a:alpha val="50000"/>
              </a:srgbClr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03" y="3358"/>
              <a:ext cx="113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Worse </a:t>
              </a:r>
              <a:r>
                <a:rPr lang="en-US" altLang="ja-JP" sz="1600" b="1" dirty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isolation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6181721" y="1586406"/>
            <a:ext cx="2666999" cy="3390900"/>
            <a:chOff x="3888" y="1440"/>
            <a:chExt cx="1680" cy="2136"/>
          </a:xfrm>
        </p:grpSpPr>
        <p:sp>
          <p:nvSpPr>
            <p:cNvPr id="19" name="AutoShape 12"/>
            <p:cNvSpPr>
              <a:spLocks noChangeArrowheads="1"/>
            </p:cNvSpPr>
            <p:nvPr/>
          </p:nvSpPr>
          <p:spPr bwMode="auto">
            <a:xfrm>
              <a:off x="3888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CC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3935" y="1440"/>
              <a:ext cx="1597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0000FF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Lower resonant </a:t>
              </a:r>
              <a:r>
                <a:rPr lang="en-US" altLang="ja-JP" sz="1800" b="1" dirty="0" err="1" smtClean="0">
                  <a:solidFill>
                    <a:srgbClr val="0000FF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freq</a:t>
              </a:r>
              <a:endParaRPr lang="en-US" altLang="ja-JP" sz="1800" b="1" dirty="0">
                <a:solidFill>
                  <a:srgbClr val="0000FF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　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Better isolation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rot="5400000">
              <a:off x="4944" y="2754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111" y="3363"/>
              <a:ext cx="13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Complex to realize</a:t>
              </a:r>
              <a:endParaRPr lang="en-US" altLang="ja-JP" sz="16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</p:grpSp>
      <p:grpSp>
        <p:nvGrpSpPr>
          <p:cNvPr id="25" name="Group 19"/>
          <p:cNvGrpSpPr>
            <a:grpSpLocks/>
          </p:cNvGrpSpPr>
          <p:nvPr/>
        </p:nvGrpSpPr>
        <p:grpSpPr bwMode="auto">
          <a:xfrm>
            <a:off x="3324227" y="1605456"/>
            <a:ext cx="2697166" cy="3392488"/>
            <a:chOff x="2088" y="1452"/>
            <a:chExt cx="1699" cy="2137"/>
          </a:xfrm>
        </p:grpSpPr>
        <p:sp>
          <p:nvSpPr>
            <p:cNvPr id="26" name="AutoShape 20"/>
            <p:cNvSpPr>
              <a:spLocks noChangeArrowheads="1"/>
            </p:cNvSpPr>
            <p:nvPr/>
          </p:nvSpPr>
          <p:spPr bwMode="auto">
            <a:xfrm>
              <a:off x="2088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2176" y="1452"/>
              <a:ext cx="1611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Multi stage</a:t>
              </a:r>
              <a:endParaRPr lang="en-US" altLang="ja-JP" sz="1800" b="1" dirty="0">
                <a:solidFill>
                  <a:srgbClr val="008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Steeper isolation curve</a:t>
              </a:r>
            </a:p>
          </p:txBody>
        </p:sp>
        <p:pic>
          <p:nvPicPr>
            <p:cNvPr id="28" name="Picture 22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 rot="5400000">
              <a:off x="3120" y="2898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2450" y="3363"/>
              <a:ext cx="86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More peaks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3282" y="2976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400" b="1" i="1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</a:t>
              </a:r>
              <a:r>
                <a:rPr lang="en-US" altLang="ja-JP" sz="1400" b="1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 </a:t>
              </a:r>
              <a:r>
                <a:rPr lang="en-US" altLang="ja-JP" sz="1400" b="1" baseline="3000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-2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2832" y="2928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400" b="1" i="1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</a:t>
              </a:r>
              <a:r>
                <a:rPr lang="en-US" altLang="ja-JP" sz="1400" b="1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 </a:t>
              </a:r>
              <a:r>
                <a:rPr lang="en-US" altLang="ja-JP" sz="1400" b="1" baseline="3000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-4</a:t>
              </a:r>
            </a:p>
          </p:txBody>
        </p:sp>
      </p:grpSp>
      <p:sp>
        <p:nvSpPr>
          <p:cNvPr id="34" name="コンテンツ プレースホルダ 2"/>
          <p:cNvSpPr txBox="1">
            <a:spLocks/>
          </p:cNvSpPr>
          <p:nvPr/>
        </p:nvSpPr>
        <p:spPr>
          <a:xfrm>
            <a:off x="0" y="5309916"/>
            <a:ext cx="9144000" cy="108597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j-lt"/>
              </a:rPr>
              <a:t>In practice: employ combination of these measures</a:t>
            </a:r>
          </a:p>
        </p:txBody>
      </p:sp>
    </p:spTree>
    <p:extLst>
      <p:ext uri="{BB962C8B-B14F-4D97-AF65-F5344CB8AC3E}">
        <p14:creationId xmlns:p14="http://schemas.microsoft.com/office/powerpoint/2010/main" val="18850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+mj-lt"/>
              </a:rPr>
              <a:t>iLIGO</a:t>
            </a:r>
            <a:r>
              <a:rPr lang="en-US" sz="2400" b="1" dirty="0" smtClean="0">
                <a:latin typeface="+mj-lt"/>
              </a:rPr>
              <a:t> vibration isolation</a:t>
            </a:r>
          </a:p>
          <a:p>
            <a:r>
              <a:rPr lang="en-US" sz="2400" b="1" dirty="0" smtClean="0">
                <a:latin typeface="+mj-lt"/>
              </a:rPr>
              <a:t>Hydraulic </a:t>
            </a:r>
            <a:r>
              <a:rPr lang="en-US" sz="2400" b="1" dirty="0">
                <a:latin typeface="+mj-lt"/>
              </a:rPr>
              <a:t>a</a:t>
            </a:r>
            <a:r>
              <a:rPr lang="en-US" sz="2400" b="1" dirty="0" smtClean="0">
                <a:latin typeface="+mj-lt"/>
              </a:rPr>
              <a:t>ctive isolation /  Isolation stack / Single Pendulum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34995"/>
            <a:ext cx="3677910" cy="2223005"/>
          </a:xfrm>
          <a:prstGeom prst="rect">
            <a:avLst/>
          </a:prstGeom>
          <a:noFill/>
          <a:ln w="57150" cmpd="thinThick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34142"/>
            <a:ext cx="3850815" cy="2570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60" y="1934142"/>
            <a:ext cx="3302588" cy="49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j-lt"/>
              </a:rPr>
              <a:t>a</a:t>
            </a:r>
            <a:r>
              <a:rPr lang="en-US" sz="2400" b="1" dirty="0" err="1" smtClean="0">
                <a:latin typeface="+mj-lt"/>
              </a:rPr>
              <a:t>LIGO</a:t>
            </a:r>
            <a:r>
              <a:rPr lang="en-US" sz="2400" b="1" dirty="0" smtClean="0">
                <a:latin typeface="+mj-lt"/>
              </a:rPr>
              <a:t> vibration isolation</a:t>
            </a:r>
          </a:p>
          <a:p>
            <a:r>
              <a:rPr lang="en-US" sz="2400" b="1" dirty="0" smtClean="0">
                <a:latin typeface="+mj-lt"/>
              </a:rPr>
              <a:t>Hydraulic </a:t>
            </a:r>
            <a:r>
              <a:rPr lang="en-US" sz="2400" b="1" dirty="0">
                <a:latin typeface="+mj-lt"/>
              </a:rPr>
              <a:t>a</a:t>
            </a:r>
            <a:r>
              <a:rPr lang="en-US" sz="2400" b="1" dirty="0" smtClean="0">
                <a:latin typeface="+mj-lt"/>
              </a:rPr>
              <a:t>ctive isolation /  </a:t>
            </a:r>
            <a:r>
              <a:rPr lang="en-US" sz="2400" b="1" dirty="0" err="1" smtClean="0">
                <a:latin typeface="+mj-lt"/>
              </a:rPr>
              <a:t>Invacuum</a:t>
            </a:r>
            <a:r>
              <a:rPr lang="en-US" sz="2400" b="1" dirty="0" smtClean="0">
                <a:latin typeface="+mj-lt"/>
              </a:rPr>
              <a:t> Active Isolation Platforms / Multiple Pendulum</a:t>
            </a:r>
          </a:p>
        </p:txBody>
      </p:sp>
      <p:pic>
        <p:nvPicPr>
          <p:cNvPr id="7" name="Picture 6" descr="9_aLIGO_vibration_iso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416"/>
            <a:ext cx="3535881" cy="32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604" y="2248447"/>
            <a:ext cx="2969578" cy="392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065" y="2129550"/>
            <a:ext cx="2996708" cy="40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GW detection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dirty="0" smtClean="0">
                <a:solidFill>
                  <a:srgbClr val="0000FF"/>
                </a:solidFill>
                <a:latin typeface="+mj-lt"/>
                <a:cs typeface="Tahoma"/>
              </a:rPr>
              <a:t>Data stream of differential arm strain</a:t>
            </a:r>
          </a:p>
          <a:p>
            <a:endParaRPr lang="en-US" sz="2800" dirty="0" smtClean="0">
              <a:latin typeface="+mj-lt"/>
              <a:cs typeface="Tahoma"/>
            </a:endParaRPr>
          </a:p>
          <a:p>
            <a:r>
              <a:rPr lang="en-US" sz="2800" b="1" dirty="0" smtClean="0">
                <a:latin typeface="+mj-lt"/>
                <a:cs typeface="Tahoma"/>
              </a:rPr>
              <a:t>Once recorded:</a:t>
            </a:r>
            <a:r>
              <a:rPr lang="en-US" sz="2800" dirty="0" smtClean="0">
                <a:latin typeface="+mj-lt"/>
                <a:cs typeface="Tahoma"/>
              </a:rPr>
              <a:t/>
            </a:r>
            <a:br>
              <a:rPr lang="en-US" sz="2800" dirty="0" smtClean="0">
                <a:latin typeface="+mj-lt"/>
                <a:cs typeface="Tahoma"/>
              </a:rPr>
            </a:br>
            <a:r>
              <a:rPr lang="en-US" sz="2800" dirty="0" smtClean="0">
                <a:solidFill>
                  <a:srgbClr val="3366FF"/>
                </a:solidFill>
                <a:latin typeface="+mj-lt"/>
                <a:cs typeface="Tahoma"/>
              </a:rPr>
              <a:t>Signals and noises are indistinguishable</a:t>
            </a:r>
            <a:br>
              <a:rPr lang="en-US" sz="2800" dirty="0" smtClean="0">
                <a:solidFill>
                  <a:srgbClr val="3366FF"/>
                </a:solidFill>
                <a:latin typeface="+mj-lt"/>
                <a:cs typeface="Tahoma"/>
              </a:rPr>
            </a:br>
            <a:r>
              <a:rPr lang="en-US" sz="2800" dirty="0" smtClean="0">
                <a:latin typeface="+mj-lt"/>
                <a:cs typeface="Tahoma"/>
              </a:rPr>
              <a:t>What we can do is to catch “likely” features</a:t>
            </a:r>
          </a:p>
          <a:p>
            <a:endParaRPr lang="en-US" sz="2800" dirty="0">
              <a:solidFill>
                <a:srgbClr val="0000FF"/>
              </a:solidFill>
              <a:latin typeface="+mj-lt"/>
              <a:cs typeface="Tahoma"/>
            </a:endParaRPr>
          </a:p>
          <a:p>
            <a:endParaRPr lang="en-US" sz="2800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endParaRPr lang="en-US" sz="2800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Reduce any kind of noises!</a:t>
            </a:r>
          </a:p>
        </p:txBody>
      </p:sp>
    </p:spTree>
    <p:extLst>
      <p:ext uri="{BB962C8B-B14F-4D97-AF65-F5344CB8AC3E}">
        <p14:creationId xmlns:p14="http://schemas.microsoft.com/office/powerpoint/2010/main" val="29814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51" y="925959"/>
            <a:ext cx="6792442" cy="550870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</a:t>
            </a:r>
            <a:r>
              <a:rPr lang="en-US" dirty="0" smtClean="0">
                <a:hlinkClick r:id="rId3"/>
              </a:rPr>
              <a:t>86.121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</a:t>
            </a:r>
            <a:r>
              <a:rPr lang="en-US" dirty="0" smtClean="0">
                <a:hlinkClick r:id="rId4"/>
              </a:rPr>
              <a:t>1305.5188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7742469" y="4294541"/>
            <a:ext cx="945024" cy="582260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2400" b="1" baseline="30000" smtClean="0">
                <a:solidFill>
                  <a:srgbClr val="FF0000"/>
                </a:solidFill>
                <a:latin typeface="+mj-lt"/>
              </a:rPr>
              <a:t>-10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223000" y="4572000"/>
            <a:ext cx="1499293" cy="13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5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12934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Thermal </a:t>
            </a: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noise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Thermally excitation of the motion of </a:t>
            </a: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a system</a:t>
            </a: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Each </a:t>
            </a:r>
            <a:r>
              <a:rPr lang="en-US" sz="2400" b="1" dirty="0" err="1" smtClean="0">
                <a:solidFill>
                  <a:srgbClr val="FE6F0F"/>
                </a:solidFill>
                <a:latin typeface="+mj-lt"/>
                <a:sym typeface="Gill Sans SemiBold"/>
              </a:rPr>
              <a:t>d.o.f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. has &lt;E&gt; = ½ kb T   (Equipartition theorem)</a:t>
            </a: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65" y="2470289"/>
            <a:ext cx="5119872" cy="4260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0142" y="231771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PMingLiU-ExtB" charset="-120"/>
                <a:ea typeface="PMingLiU-ExtB" charset="-120"/>
                <a:cs typeface="PMingLiU-ExtB" charset="-120"/>
              </a:rPr>
              <a:t>能量均分定理</a:t>
            </a:r>
          </a:p>
        </p:txBody>
      </p:sp>
    </p:spTree>
    <p:extLst>
      <p:ext uri="{BB962C8B-B14F-4D97-AF65-F5344CB8AC3E}">
        <p14:creationId xmlns:p14="http://schemas.microsoft.com/office/powerpoint/2010/main" val="21436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12934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Thermal </a:t>
            </a: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noise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Fluctuation dissipation theorem (FDT)</a:t>
            </a: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7369" y="1413951"/>
            <a:ext cx="2606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PMingLiU-ExtB" charset="-120"/>
                <a:ea typeface="PMingLiU-ExtB" charset="-120"/>
                <a:cs typeface="PMingLiU-ExtB" charset="-120"/>
              </a:rPr>
              <a:t>涨落耗散定理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69" y="2073812"/>
            <a:ext cx="5307862" cy="38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949657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err="1" smtClean="0">
                <a:solidFill>
                  <a:srgbClr val="000000"/>
                </a:solidFill>
                <a:latin typeface="+mj-lt"/>
              </a:rPr>
              <a:t>cf</a:t>
            </a: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 Johnson </a:t>
            </a: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noise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Resistor R: Thermal voltage noise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Measurement of R:</a:t>
            </a:r>
            <a:b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</a:b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	R = V / I</a:t>
            </a: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532" y="2169041"/>
            <a:ext cx="3489268" cy="4316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4841" y="6485860"/>
            <a:ext cx="25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Wikipedia: Johnson noise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70" y="3300369"/>
            <a:ext cx="2590800" cy="179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33" y="2008490"/>
            <a:ext cx="4424473" cy="10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593957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Suspension thermal </a:t>
            </a: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noise</a:t>
            </a:r>
            <a:br>
              <a:rPr lang="en-US" altLang="ja-JP" sz="2800" b="1" dirty="0" smtClean="0">
                <a:solidFill>
                  <a:srgbClr val="000000"/>
                </a:solidFill>
                <a:latin typeface="+mj-lt"/>
              </a:rPr>
            </a:br>
            <a:r>
              <a:rPr lang="en-US" sz="2800" b="1" dirty="0" smtClean="0">
                <a:solidFill>
                  <a:srgbClr val="8B3905"/>
                </a:solidFill>
                <a:sym typeface="Gill Sans SemiBold"/>
              </a:rPr>
              <a:t>Measurement of loss:</a:t>
            </a:r>
            <a:br>
              <a:rPr lang="en-US" sz="2800" b="1" dirty="0" smtClean="0">
                <a:solidFill>
                  <a:srgbClr val="8B3905"/>
                </a:solidFill>
                <a:sym typeface="Gill Sans SemiBold"/>
              </a:rPr>
            </a:br>
            <a:r>
              <a:rPr lang="en-US" sz="2800" b="1" dirty="0" smtClean="0">
                <a:solidFill>
                  <a:srgbClr val="8B3905"/>
                </a:solidFill>
                <a:sym typeface="Gill Sans SemiBold"/>
              </a:rPr>
              <a:t>-&gt; Q factor</a:t>
            </a: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44" y="1066697"/>
            <a:ext cx="4114725" cy="2544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6471" y="3413612"/>
            <a:ext cx="4986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http://</a:t>
            </a:r>
            <a:r>
              <a:rPr lang="en-US" sz="1600" dirty="0" err="1">
                <a:latin typeface="Arial Narrow" charset="0"/>
                <a:ea typeface="Arial Narrow" charset="0"/>
                <a:cs typeface="Arial Narrow" charset="0"/>
              </a:rPr>
              <a:t>www.giangrandi.ch</a:t>
            </a:r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/electronics/</a:t>
            </a:r>
            <a:r>
              <a:rPr lang="en-US" sz="1600" dirty="0" err="1">
                <a:latin typeface="Arial Narrow" charset="0"/>
                <a:ea typeface="Arial Narrow" charset="0"/>
                <a:cs typeface="Arial Narrow" charset="0"/>
              </a:rPr>
              <a:t>ringdownq</a:t>
            </a:r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/</a:t>
            </a:r>
            <a:r>
              <a:rPr lang="en-US" sz="1600" dirty="0" err="1">
                <a:latin typeface="Arial Narrow" charset="0"/>
                <a:ea typeface="Arial Narrow" charset="0"/>
                <a:cs typeface="Arial Narrow" charset="0"/>
              </a:rPr>
              <a:t>ringdownq.shtml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6" y="3827096"/>
            <a:ext cx="4572000" cy="2768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425" y="3436923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Suspension thermal noise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42315" y="6488668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Frequency [Hz]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309990" y="4998184"/>
            <a:ext cx="312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Displacement noise [m/</a:t>
            </a:r>
            <a:r>
              <a:rPr lang="en-US" dirty="0" err="1" smtClean="0"/>
              <a:t>sqrtHz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57603" y="4415029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 = </a:t>
            </a:r>
            <a:r>
              <a:rPr lang="en-US" sz="2400" dirty="0" smtClean="0">
                <a:solidFill>
                  <a:srgbClr val="FF0000"/>
                </a:solidFill>
              </a:rPr>
              <a:t>10</a:t>
            </a:r>
            <a:r>
              <a:rPr lang="en-US" sz="2400" baseline="300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~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10</a:t>
            </a:r>
            <a:r>
              <a:rPr lang="en-US" sz="2400" baseline="30000" dirty="0" smtClean="0">
                <a:solidFill>
                  <a:srgbClr val="7030A0"/>
                </a:solidFill>
              </a:rPr>
              <a:t>6</a:t>
            </a:r>
            <a:endParaRPr lang="en-US" sz="2400" baseline="30000" dirty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29" y="2408440"/>
            <a:ext cx="4553616" cy="7020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857" y="5356529"/>
            <a:ext cx="1342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 = </a:t>
            </a:r>
            <a:r>
              <a:rPr lang="en-US" sz="2400" dirty="0" smtClean="0"/>
              <a:t>40kg</a:t>
            </a:r>
            <a:br>
              <a:rPr lang="en-US" sz="2400" dirty="0" smtClean="0"/>
            </a:br>
            <a:r>
              <a:rPr lang="en-US" sz="2400" dirty="0" smtClean="0"/>
              <a:t>T = 300K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076" y="4728253"/>
            <a:ext cx="2783397" cy="20875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551" y="3817433"/>
            <a:ext cx="3826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Monolithic </a:t>
            </a:r>
            <a:r>
              <a:rPr lang="en-US" sz="2800" b="1" dirty="0" smtClean="0">
                <a:solidFill>
                  <a:srgbClr val="008000"/>
                </a:solidFill>
              </a:rPr>
              <a:t>suspension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     for high pendulum Q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4698664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 smtClean="0">
                <a:solidFill>
                  <a:srgbClr val="000000"/>
                </a:solidFill>
              </a:rPr>
              <a:t>Mirror thermal noise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Sensing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of the mirror surface 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deformation with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a laser beam (with intensity profile of </a:t>
            </a:r>
            <a:r>
              <a:rPr lang="en-US" sz="2400" b="1" i="1" dirty="0">
                <a:solidFill>
                  <a:srgbClr val="8B3905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8B3905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Apply periodic pressure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with profile of </a:t>
            </a:r>
            <a:r>
              <a:rPr lang="en-US" sz="2400" b="1" i="1" dirty="0">
                <a:solidFill>
                  <a:srgbClr val="8B3905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8B3905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Calculate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the rate of dissipation </a:t>
            </a:r>
            <a:r>
              <a:rPr lang="en-US" sz="2400" b="1" dirty="0" err="1">
                <a:solidFill>
                  <a:srgbClr val="8B3905"/>
                </a:solidFill>
                <a:latin typeface="+mj-lt"/>
                <a:sym typeface="Gill Sans SemiBold"/>
              </a:rPr>
              <a:t>Wdiss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	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analytically, using FEA, or </a:t>
            </a:r>
            <a:r>
              <a:rPr lang="en-US" sz="2400" b="1" dirty="0" err="1">
                <a:solidFill>
                  <a:srgbClr val="FF700F"/>
                </a:solidFill>
                <a:latin typeface="+mj-lt"/>
                <a:sym typeface="Gill Sans SemiBold"/>
              </a:rPr>
              <a:t>etc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Put this into the formula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25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172" y="1993332"/>
            <a:ext cx="2093484" cy="190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3586" y="2757507"/>
            <a:ext cx="2482453" cy="37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8896" y="4727402"/>
            <a:ext cx="2768203" cy="7622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4951074" y="1023890"/>
            <a:ext cx="317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Levin PRD </a:t>
            </a:r>
            <a:r>
              <a:rPr lang="en-US" b="1" dirty="0" smtClean="0"/>
              <a:t>57</a:t>
            </a:r>
            <a:r>
              <a:rPr lang="en-US" dirty="0" smtClean="0"/>
              <a:t>, 659-663 (1998)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881" y="4088979"/>
            <a:ext cx="2503147" cy="27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Mirror substrate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 smtClean="0">
                <a:solidFill>
                  <a:srgbClr val="0000FF"/>
                </a:solidFill>
                <a:sym typeface="Gill Sans SemiBold"/>
              </a:rPr>
              <a:t>Brownian </a:t>
            </a: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>motion</a:t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Mechanical loss associated 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with the internal friction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Thermally excited body modes</a:t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r>
              <a:rPr lang="en-US" altLang="ja-JP" sz="2400" b="1" dirty="0" smtClean="0">
                <a:sym typeface="Wingdings"/>
              </a:rPr>
              <a:t>Optical coating (high mechanical loss)</a:t>
            </a:r>
            <a:br>
              <a:rPr lang="en-US" altLang="ja-JP" sz="2400" b="1" dirty="0" smtClean="0">
                <a:sym typeface="Wingdings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will be limiting noise source in </a:t>
            </a:r>
            <a:r>
              <a:rPr lang="en-US" altLang="ja-JP" sz="2400" b="1" dirty="0" err="1" smtClean="0">
                <a:solidFill>
                  <a:srgbClr val="FF0000"/>
                </a:solidFill>
                <a:sym typeface="Wingdings"/>
              </a:rPr>
              <a:t>aLIGO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/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400" b="1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Elastic strain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&amp;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thermal expansion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coefficient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=&gt; cause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heat distribution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&amp; flow in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the substrate</a:t>
            </a:r>
            <a:br>
              <a:rPr lang="en-US" altLang="ja-JP" sz="2400" b="1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Temperature fluctuation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causes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mirror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displacement</a:t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000" b="1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 smtClean="0">
                <a:solidFill>
                  <a:srgbClr val="0000FF"/>
                </a:solidFill>
                <a:sym typeface="Gill Sans SemiBold"/>
              </a:rPr>
              <a:t>Thermo-refractive noise</a:t>
            </a: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/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Temp.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fluctuation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causes fluctuation of refractive index</a:t>
            </a:r>
            <a:endParaRPr lang="en-US" altLang="ja-JP" sz="2400" b="1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26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25" y="1062653"/>
            <a:ext cx="3077275" cy="33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Newtonian </a:t>
            </a:r>
            <a:r>
              <a:rPr lang="en-US" b="1" dirty="0">
                <a:latin typeface="+mj-lt"/>
              </a:rPr>
              <a:t>Gravity </a:t>
            </a:r>
            <a:r>
              <a:rPr lang="en-US" b="1" dirty="0" smtClean="0">
                <a:latin typeface="+mj-lt"/>
              </a:rPr>
              <a:t>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Mass density fluctuations around the test masses</a:t>
            </a:r>
            <a:br>
              <a:rPr lang="en-US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=&gt; test mass motion via gravitational coupling</a:t>
            </a:r>
            <a:endParaRPr lang="en-US" b="1" dirty="0" smtClean="0">
              <a:solidFill>
                <a:srgbClr val="0000FF"/>
              </a:solidFill>
              <a:latin typeface="+mj-lt"/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Dominant source of Newtonian noise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/>
            </a:r>
            <a:br>
              <a:rPr lang="en-US" b="1" dirty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= Seismic surface wave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Mitigation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1) </a:t>
            </a:r>
            <a:r>
              <a:rPr lang="en-US" sz="2400" b="1" dirty="0" smtClean="0">
                <a:solidFill>
                  <a:srgbClr val="008000"/>
                </a:solidFill>
              </a:rPr>
              <a:t>Going to quiet place (underground)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2) </a:t>
            </a:r>
            <a:r>
              <a:rPr lang="en-US" sz="2400" b="1" dirty="0" err="1" smtClean="0">
                <a:solidFill>
                  <a:srgbClr val="008000"/>
                </a:solidFill>
              </a:rPr>
              <a:t>Feedforward</a:t>
            </a:r>
            <a:r>
              <a:rPr lang="en-US" sz="2400" b="1" dirty="0" smtClean="0">
                <a:solidFill>
                  <a:srgbClr val="008000"/>
                </a:solidFill>
              </a:rPr>
              <a:t> subtraction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3) Passive reduction by shaping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	  local topography</a:t>
            </a:r>
            <a:endParaRPr lang="en-US" sz="2000" b="1" dirty="0">
              <a:solidFill>
                <a:srgbClr val="008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00" y="2891134"/>
            <a:ext cx="4316900" cy="3806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71293" y="3196800"/>
            <a:ext cx="950362" cy="2954880"/>
          </a:xfrm>
          <a:custGeom>
            <a:avLst/>
            <a:gdLst>
              <a:gd name="connsiteX0" fmla="*/ 0 w 950362"/>
              <a:gd name="connsiteY0" fmla="*/ 0 h 2954880"/>
              <a:gd name="connsiteX1" fmla="*/ 190072 w 950362"/>
              <a:gd name="connsiteY1" fmla="*/ 345600 h 2954880"/>
              <a:gd name="connsiteX2" fmla="*/ 302388 w 950362"/>
              <a:gd name="connsiteY2" fmla="*/ 544320 h 2954880"/>
              <a:gd name="connsiteX3" fmla="*/ 457902 w 950362"/>
              <a:gd name="connsiteY3" fmla="*/ 1071360 h 2954880"/>
              <a:gd name="connsiteX4" fmla="*/ 812128 w 950362"/>
              <a:gd name="connsiteY4" fmla="*/ 2462400 h 2954880"/>
              <a:gd name="connsiteX5" fmla="*/ 950362 w 950362"/>
              <a:gd name="connsiteY5" fmla="*/ 2954880 h 29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362" h="2954880">
                <a:moveTo>
                  <a:pt x="0" y="0"/>
                </a:moveTo>
                <a:lnTo>
                  <a:pt x="190072" y="345600"/>
                </a:lnTo>
                <a:cubicBezTo>
                  <a:pt x="240470" y="436320"/>
                  <a:pt x="257750" y="423360"/>
                  <a:pt x="302388" y="544320"/>
                </a:cubicBezTo>
                <a:cubicBezTo>
                  <a:pt x="347026" y="665280"/>
                  <a:pt x="372945" y="751680"/>
                  <a:pt x="457902" y="1071360"/>
                </a:cubicBezTo>
                <a:cubicBezTo>
                  <a:pt x="542859" y="1391040"/>
                  <a:pt x="730051" y="2148480"/>
                  <a:pt x="812128" y="2462400"/>
                </a:cubicBezTo>
                <a:cubicBezTo>
                  <a:pt x="894205" y="2776320"/>
                  <a:pt x="950362" y="2954880"/>
                  <a:pt x="950362" y="295488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50077" y="4272494"/>
            <a:ext cx="6937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8872" lvl="0"/>
            <a:r>
              <a:rPr lang="en-US" sz="2000" b="1" dirty="0">
                <a:solidFill>
                  <a:srgbClr val="008000"/>
                </a:solidFill>
              </a:rPr>
              <a:t>NN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0384" y="4680720"/>
            <a:ext cx="184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lvl="0" algn="ctr"/>
            <a:r>
              <a:rPr lang="en-US" sz="2000" b="1" dirty="0" err="1" smtClean="0"/>
              <a:t>aLIGO</a:t>
            </a:r>
            <a:endParaRPr lang="en-US" sz="2000" b="1" dirty="0" smtClean="0"/>
          </a:p>
          <a:p>
            <a:pPr marL="118872" lvl="0" algn="ctr"/>
            <a:r>
              <a:rPr lang="en-US" sz="2000" b="1" dirty="0" smtClean="0"/>
              <a:t>sensitivity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34723" y="6051689"/>
            <a:ext cx="575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J Driggers, et al, PRD 86, 102001 (2012)</a:t>
            </a:r>
          </a:p>
          <a:p>
            <a:r>
              <a:rPr lang="is-IS" dirty="0" smtClean="0"/>
              <a:t>J Harms, et al, Class</a:t>
            </a:r>
            <a:r>
              <a:rPr lang="is-IS" dirty="0"/>
              <a:t>. Quantum Grav</a:t>
            </a:r>
            <a:r>
              <a:rPr lang="is-IS" dirty="0" smtClean="0"/>
              <a:t>. 31 185011 </a:t>
            </a:r>
            <a:r>
              <a:rPr lang="is-IS" dirty="0"/>
              <a:t>(2014)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Optical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6155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Noises that contaminate the readout signal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Quantum noises (shot noise, radiation pressure noise)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Laser technical noises (frequency/intensity noise)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Modulation noises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Scattered light noise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28" y="3465938"/>
            <a:ext cx="5626100" cy="3390900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1585317" y="4234461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019796" y="4294085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3042323" y="2607253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 smtClean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1433628" y="500124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4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38" y="1695029"/>
            <a:ext cx="6007100" cy="4089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7539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T</a:t>
            </a:r>
            <a:r>
              <a:rPr lang="en-US" sz="2800" b="1" dirty="0" smtClean="0">
                <a:latin typeface="+mj-lt"/>
              </a:rPr>
              <a:t>ime domain </a:t>
            </a:r>
            <a:r>
              <a:rPr lang="en-US" sz="2800" b="1" dirty="0" err="1" smtClean="0">
                <a:latin typeface="+mj-lt"/>
              </a:rPr>
              <a:t>vs</a:t>
            </a:r>
            <a:r>
              <a:rPr lang="en-US" sz="2800" b="1" dirty="0" smtClean="0">
                <a:latin typeface="+mj-lt"/>
              </a:rPr>
              <a:t> frequency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205" y="3578217"/>
            <a:ext cx="1200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Tahoma"/>
              </a:rPr>
              <a:t>Noise 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Tahoma"/>
              </a:rPr>
              <a:t>Reduction</a:t>
            </a:r>
            <a:endParaRPr lang="en-US" b="1" dirty="0">
              <a:solidFill>
                <a:srgbClr val="3366FF"/>
              </a:solidFill>
              <a:latin typeface="+mj-lt"/>
              <a:cs typeface="Tahoma"/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132673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urved Right Arrow 12"/>
          <p:cNvSpPr/>
          <p:nvPr/>
        </p:nvSpPr>
        <p:spPr>
          <a:xfrm>
            <a:off x="462576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126205" y="5624449"/>
            <a:ext cx="8108719" cy="107282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j-lt"/>
              </a:rPr>
              <a:t>Time domain: 			transient noises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Frequency domain:	stationary noises</a:t>
            </a:r>
          </a:p>
        </p:txBody>
      </p:sp>
    </p:spTree>
    <p:extLst>
      <p:ext uri="{BB962C8B-B14F-4D97-AF65-F5344CB8AC3E}">
        <p14:creationId xmlns:p14="http://schemas.microsoft.com/office/powerpoint/2010/main" val="38331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449134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noises: </a:t>
            </a:r>
            <a:r>
              <a:rPr lang="en-US" sz="2800" b="1" dirty="0" smtClean="0">
                <a:solidFill>
                  <a:srgbClr val="0000FF"/>
                </a:solidFill>
              </a:rPr>
              <a:t>Shot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Photon shot noise associated with </a:t>
            </a:r>
            <a:r>
              <a:rPr lang="en-US" sz="2400" b="1" dirty="0" err="1" smtClean="0">
                <a:solidFill>
                  <a:srgbClr val="0000FF"/>
                </a:solidFill>
              </a:rPr>
              <a:t>photodetection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						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</a:rPr>
              <a:t>interferometer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</a:rPr>
              <a:t>response (@DC)</a:t>
            </a: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03" y="1936916"/>
            <a:ext cx="3276600" cy="368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9635" y="3806075"/>
            <a:ext cx="218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at the limit of d𝜙-&gt;0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9907" y="2589909"/>
            <a:ext cx="3475332" cy="969496"/>
          </a:xfrm>
          <a:prstGeom prst="rect">
            <a:avLst/>
          </a:prstGeom>
        </p:spPr>
        <p:txBody>
          <a:bodyPr wrap="square" bIns="0">
            <a:spAutoFit/>
          </a:bodyPr>
          <a:lstStyle/>
          <a:p>
            <a:pPr lvl="1"/>
            <a:r>
              <a:rPr lang="en-US" sz="2000" b="1" i="1" dirty="0" err="1">
                <a:solidFill>
                  <a:srgbClr val="008000"/>
                </a:solidFill>
              </a:rPr>
              <a:t>i</a:t>
            </a:r>
            <a:r>
              <a:rPr lang="en-US" sz="2000" b="1" baseline="-25000" dirty="0" err="1">
                <a:solidFill>
                  <a:srgbClr val="008000"/>
                </a:solidFill>
              </a:rPr>
              <a:t>DC</a:t>
            </a:r>
            <a:r>
              <a:rPr lang="en-US" sz="2000" b="1" baseline="-25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DC </a:t>
            </a:r>
            <a:r>
              <a:rPr lang="en-US" sz="2000" b="1" dirty="0" smtClean="0">
                <a:solidFill>
                  <a:srgbClr val="008000"/>
                </a:solidFill>
              </a:rPr>
              <a:t>Photocurrent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/>
            <a:r>
              <a:rPr lang="en-US" sz="2000" b="1" i="1" dirty="0" err="1">
                <a:solidFill>
                  <a:srgbClr val="008000"/>
                </a:solidFill>
              </a:rPr>
              <a:t>η</a:t>
            </a:r>
            <a:r>
              <a:rPr lang="en-US" sz="2000" b="1" baseline="-25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PD Quantum Efficiency</a:t>
            </a:r>
          </a:p>
          <a:p>
            <a:pPr lvl="1"/>
            <a:r>
              <a:rPr lang="en-US" sz="2000" b="1" i="1" dirty="0" err="1" smtClean="0">
                <a:solidFill>
                  <a:srgbClr val="008000"/>
                </a:solidFill>
              </a:rPr>
              <a:t>ν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</a:t>
            </a:r>
            <a:r>
              <a:rPr lang="en-US" sz="2000" b="1" dirty="0" smtClean="0">
                <a:solidFill>
                  <a:srgbClr val="008000"/>
                </a:solidFill>
              </a:rPr>
              <a:t>Optical Frequency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66" y="3392587"/>
            <a:ext cx="4466569" cy="1119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0162" y="4547110"/>
            <a:ext cx="517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Shot-noise limit of the Michelson phase sensitivity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98" y="5417307"/>
            <a:ext cx="3492500" cy="6985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24" idx="1"/>
          </p:cNvCxnSpPr>
          <p:nvPr/>
        </p:nvCxnSpPr>
        <p:spPr>
          <a:xfrm>
            <a:off x="5359635" y="4012462"/>
            <a:ext cx="1063057" cy="1407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1"/>
          </p:cNvCxnSpPr>
          <p:nvPr/>
        </p:nvCxnSpPr>
        <p:spPr>
          <a:xfrm>
            <a:off x="4705298" y="5713339"/>
            <a:ext cx="1250491" cy="826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55789" y="5403605"/>
            <a:ext cx="3475333" cy="784830"/>
          </a:xfrm>
          <a:prstGeom prst="rect">
            <a:avLst/>
          </a:prstGeom>
        </p:spPr>
        <p:txBody>
          <a:bodyPr wrap="square" bIns="0">
            <a:spAutoFit/>
          </a:bodyPr>
          <a:lstStyle/>
          <a:p>
            <a:pPr lvl="1"/>
            <a:r>
              <a:rPr lang="en-US" sz="2400" b="1" i="1" dirty="0" smtClean="0">
                <a:solidFill>
                  <a:srgbClr val="FF0000"/>
                </a:solidFill>
              </a:rPr>
              <a:t>1.3x10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-20</a:t>
            </a:r>
            <a:r>
              <a:rPr lang="en-US" sz="2400" b="1" i="1" dirty="0" smtClean="0">
                <a:solidFill>
                  <a:srgbClr val="FF0000"/>
                </a:solidFill>
              </a:rPr>
              <a:t> 1/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sqrtHz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i="1" dirty="0" smtClean="0">
                <a:solidFill>
                  <a:srgbClr val="FF0000"/>
                </a:solidFill>
              </a:rPr>
              <a:t>@1W, 1064nm, 4km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55789" y="5241869"/>
            <a:ext cx="3188211" cy="121589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371437" y="4385675"/>
            <a:ext cx="2467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Michelson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Strain Sensitivity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6" y="2710532"/>
            <a:ext cx="4521200" cy="168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303" y="1004300"/>
            <a:ext cx="1542311" cy="4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</a:t>
            </a:r>
            <a:r>
              <a:rPr lang="en-US" sz="2800" b="1" dirty="0"/>
              <a:t> </a:t>
            </a:r>
            <a:r>
              <a:rPr lang="en-US" sz="2800" b="1" dirty="0" smtClean="0"/>
              <a:t>~ </a:t>
            </a:r>
            <a:r>
              <a:rPr lang="en-US" sz="2800" b="1" dirty="0" smtClean="0">
                <a:solidFill>
                  <a:srgbClr val="0000FF"/>
                </a:solidFill>
              </a:rPr>
              <a:t>Radiation </a:t>
            </a:r>
            <a:r>
              <a:rPr lang="en-US" sz="2800" b="1" dirty="0">
                <a:solidFill>
                  <a:srgbClr val="0000FF"/>
                </a:solidFill>
              </a:rPr>
              <a:t>pressure </a:t>
            </a:r>
            <a:r>
              <a:rPr lang="en-US" sz="2800" b="1" dirty="0" smtClean="0">
                <a:solidFill>
                  <a:srgbClr val="0000FF"/>
                </a:solidFill>
              </a:rPr>
              <a:t>noise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Photon </a:t>
            </a:r>
            <a:r>
              <a:rPr lang="en-US" sz="2400" b="1" dirty="0">
                <a:solidFill>
                  <a:srgbClr val="0000FF"/>
                </a:solidFill>
              </a:rPr>
              <a:t>number fluctuation in the arm cavity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Fluctuation of the </a:t>
            </a:r>
            <a:r>
              <a:rPr lang="en-US" sz="2400" b="1" dirty="0" smtClean="0">
                <a:solidFill>
                  <a:srgbClr val="FF0000"/>
                </a:solidFill>
              </a:rPr>
              <a:t>back action force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Vacuum </a:t>
            </a:r>
            <a:r>
              <a:rPr lang="en-US" sz="2400" b="1" dirty="0" smtClean="0">
                <a:solidFill>
                  <a:srgbClr val="0000FF"/>
                </a:solidFill>
              </a:rPr>
              <a:t>fluctuation injected 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from the dark port</a:t>
            </a:r>
            <a:r>
              <a:rPr lang="en-US" sz="2400" b="1" dirty="0">
                <a:solidFill>
                  <a:srgbClr val="0000FF"/>
                </a:solidFill>
              </a:rPr>
              <a:t/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</a:t>
            </a:r>
            <a:r>
              <a:rPr lang="en-US" sz="2400" b="1" dirty="0" smtClean="0">
                <a:solidFill>
                  <a:srgbClr val="FF0000"/>
                </a:solidFill>
              </a:rPr>
              <a:t>Differential </a:t>
            </a:r>
            <a:r>
              <a:rPr lang="en-US" sz="2400" b="1" dirty="0" smtClean="0">
                <a:solidFill>
                  <a:srgbClr val="FF0000"/>
                </a:solidFill>
              </a:rPr>
              <a:t>power fluctuation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=&gt; Cause the noise in the GW signal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2" y="1918417"/>
            <a:ext cx="3329873" cy="382318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4776474"/>
            <a:ext cx="1816100" cy="381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5259522"/>
            <a:ext cx="2845991" cy="1314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465" y="1010051"/>
            <a:ext cx="1361442" cy="4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Quantum </a:t>
            </a:r>
            <a:r>
              <a:rPr lang="en-US" b="1" dirty="0"/>
              <a:t>noises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Standard Quantum Limit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(SQL)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265" y="1820442"/>
            <a:ext cx="5880787" cy="35867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5346750"/>
            <a:ext cx="83107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- Trade</a:t>
            </a:r>
            <a:r>
              <a:rPr lang="en-US" sz="2400" b="1" dirty="0">
                <a:solidFill>
                  <a:srgbClr val="008000"/>
                </a:solidFill>
              </a:rPr>
              <a:t>-off Between Shot Noise and Radiation-Pressure </a:t>
            </a:r>
            <a:r>
              <a:rPr lang="en-US" sz="2400" b="1" dirty="0" smtClean="0">
                <a:solidFill>
                  <a:srgbClr val="008000"/>
                </a:solidFill>
              </a:rPr>
              <a:t>Noise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- Uncertainty of the test mass position due to </a:t>
            </a:r>
            <a:r>
              <a:rPr lang="en-US" sz="2400" b="1" dirty="0" smtClean="0">
                <a:solidFill>
                  <a:srgbClr val="008000"/>
                </a:solidFill>
              </a:rPr>
              <a:t>observation</a:t>
            </a:r>
          </a:p>
          <a:p>
            <a:endParaRPr lang="en-US" sz="2400" b="1" dirty="0">
              <a:solidFill>
                <a:srgbClr val="008000"/>
              </a:solidFill>
            </a:endParaRPr>
          </a:p>
          <a:p>
            <a:r>
              <a:rPr lang="en-US" sz="2400" b="1" dirty="0" smtClean="0">
                <a:solidFill>
                  <a:srgbClr val="008000"/>
                </a:solidFill>
              </a:rPr>
              <a:t>=&gt; Quantum Optical techniques to overcome SQL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3140"/>
            <a:ext cx="2482937" cy="6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Laser frequency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Laser wavelength (</a:t>
            </a:r>
            <a:r>
              <a:rPr lang="en-US" b="1" dirty="0" err="1" smtClean="0">
                <a:solidFill>
                  <a:srgbClr val="0000FF"/>
                </a:solidFill>
              </a:rPr>
              <a:t>λ</a:t>
            </a:r>
            <a:r>
              <a:rPr lang="en-US" b="1" dirty="0" smtClean="0">
                <a:solidFill>
                  <a:srgbClr val="0000FF"/>
                </a:solidFill>
              </a:rPr>
              <a:t> = c / </a:t>
            </a:r>
            <a:r>
              <a:rPr lang="en-US" b="1" dirty="0" err="1" smtClean="0">
                <a:solidFill>
                  <a:srgbClr val="0000FF"/>
                </a:solidFill>
              </a:rPr>
              <a:t>ν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= reference for the displacement measurement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Optical phase 𝜙 = 2 pi </a:t>
            </a:r>
            <a:r>
              <a:rPr lang="en-US" b="1" dirty="0" err="1">
                <a:solidFill>
                  <a:srgbClr val="0000FF"/>
                </a:solidFill>
              </a:rPr>
              <a:t>ν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L / c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d𝜙 </a:t>
            </a:r>
            <a:r>
              <a:rPr lang="en-US" b="1" dirty="0">
                <a:solidFill>
                  <a:srgbClr val="FF0000"/>
                </a:solidFill>
              </a:rPr>
              <a:t>= 2 pi </a:t>
            </a:r>
            <a:r>
              <a:rPr lang="en-US" b="1" dirty="0" smtClean="0">
                <a:solidFill>
                  <a:srgbClr val="FF0000"/>
                </a:solidFill>
              </a:rPr>
              <a:t>/ 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(L </a:t>
            </a:r>
            <a:r>
              <a:rPr lang="en-US" b="1" dirty="0" err="1" smtClean="0">
                <a:solidFill>
                  <a:srgbClr val="FF0000"/>
                </a:solidFill>
              </a:rPr>
              <a:t>dν</a:t>
            </a:r>
            <a:r>
              <a:rPr lang="en-US" b="1" dirty="0" smtClean="0">
                <a:solidFill>
                  <a:srgbClr val="FF0000"/>
                </a:solidFill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</a:rPr>
              <a:t>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dL</a:t>
            </a:r>
            <a:r>
              <a:rPr lang="en-US" b="1" dirty="0" smtClean="0">
                <a:solidFill>
                  <a:srgbClr val="FF0000"/>
                </a:solidFill>
              </a:rPr>
              <a:t>)  &lt;= indistinguishable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Laser frequency stabilization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baseline="30000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46" y="3537396"/>
            <a:ext cx="1594183" cy="860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8621" y="3431534"/>
            <a:ext cx="1922635" cy="1071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93" y="4214333"/>
            <a:ext cx="7404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Laser intensity noise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Relative Intensity Noise (RIN): </a:t>
            </a:r>
            <a:r>
              <a:rPr lang="en-US" b="1" dirty="0" err="1" smtClean="0">
                <a:solidFill>
                  <a:srgbClr val="0000FF"/>
                </a:solidFill>
              </a:rPr>
              <a:t>dP</a:t>
            </a:r>
            <a:r>
              <a:rPr lang="en-US" b="1" dirty="0" smtClean="0">
                <a:solidFill>
                  <a:srgbClr val="0000FF"/>
                </a:solidFill>
              </a:rPr>
              <a:t>/P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Sensor output V = P x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</a:rPr>
              <a:t>dV</a:t>
            </a:r>
            <a:r>
              <a:rPr lang="en-US" b="1" dirty="0" smtClean="0">
                <a:solidFill>
                  <a:srgbClr val="FF0000"/>
                </a:solidFill>
              </a:rPr>
              <a:t> = P dx + x </a:t>
            </a:r>
            <a:r>
              <a:rPr lang="en-US" b="1" dirty="0" err="1" smtClean="0">
                <a:solidFill>
                  <a:srgbClr val="FF0000"/>
                </a:solidFill>
              </a:rPr>
              <a:t>dP</a:t>
            </a:r>
            <a:r>
              <a:rPr lang="en-US" b="1" dirty="0" smtClean="0">
                <a:solidFill>
                  <a:srgbClr val="FF0000"/>
                </a:solidFill>
              </a:rPr>
              <a:t>		&lt;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indistinguishable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Laser intensity </a:t>
            </a:r>
            <a:r>
              <a:rPr lang="en-US" b="1" dirty="0" smtClean="0">
                <a:solidFill>
                  <a:srgbClr val="0432FF"/>
                </a:solidFill>
              </a:rPr>
              <a:t>stabilization</a:t>
            </a:r>
            <a:endParaRPr lang="en-US" b="1" dirty="0">
              <a:solidFill>
                <a:srgbClr val="0432FF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58" y="3066771"/>
            <a:ext cx="1875868" cy="7775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6133" y="2853302"/>
            <a:ext cx="2231552" cy="1187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5343" y="4710222"/>
            <a:ext cx="3796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Kwee</a:t>
            </a:r>
            <a:r>
              <a:rPr lang="en-US" dirty="0" smtClean="0"/>
              <a:t> et al, </a:t>
            </a:r>
            <a:br>
              <a:rPr lang="en-US" dirty="0" smtClean="0"/>
            </a:br>
            <a:r>
              <a:rPr lang="en-US" dirty="0" smtClean="0"/>
              <a:t>Optics Express</a:t>
            </a:r>
            <a:r>
              <a:rPr lang="en-US" dirty="0"/>
              <a:t> </a:t>
            </a:r>
            <a:r>
              <a:rPr lang="en-US" b="1" dirty="0" smtClean="0"/>
              <a:t>20</a:t>
            </a:r>
            <a:r>
              <a:rPr lang="en-US" dirty="0" smtClean="0"/>
              <a:t> 10617</a:t>
            </a:r>
            <a:r>
              <a:rPr lang="en-US" dirty="0"/>
              <a:t>-10634 (2012)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484" y="3844333"/>
            <a:ext cx="3902516" cy="2926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1125" y="30133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400" b="1" dirty="0">
                <a:solidFill>
                  <a:srgbClr val="0000FF"/>
                </a:solidFill>
              </a:rPr>
              <a:t>In-vacuum 8-branch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Photodiode array</a:t>
            </a:r>
          </a:p>
        </p:txBody>
      </p:sp>
    </p:spTree>
    <p:extLst>
      <p:ext uri="{BB962C8B-B14F-4D97-AF65-F5344CB8AC3E}">
        <p14:creationId xmlns:p14="http://schemas.microsoft.com/office/powerpoint/2010/main" val="5925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Electrical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6155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4392507" y="3432524"/>
            <a:ext cx="4710279" cy="2267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997351" y="1166808"/>
            <a:ext cx="3295572" cy="2866624"/>
          </a:xfrm>
          <a:prstGeom prst="rect">
            <a:avLst/>
          </a:prstGeom>
        </p:spPr>
      </p:pic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8668" y="1772018"/>
            <a:ext cx="1456561" cy="249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N-layer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222" y="1421002"/>
            <a:ext cx="824451" cy="2242377"/>
          </a:xfrm>
          <a:prstGeom prst="rect">
            <a:avLst/>
          </a:prstGeom>
        </p:spPr>
      </p:pic>
      <p:sp>
        <p:nvSpPr>
          <p:cNvPr id="23" name="コンテンツ プレースホルダ 2"/>
          <p:cNvSpPr txBox="1">
            <a:spLocks/>
          </p:cNvSpPr>
          <p:nvPr/>
        </p:nvSpPr>
        <p:spPr>
          <a:xfrm rot="5400000">
            <a:off x="4318312" y="2077711"/>
            <a:ext cx="209262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Photocurrent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Photodiodes</a:t>
            </a:r>
            <a:endParaRPr lang="en-US" b="1" dirty="0">
              <a:latin typeface="Corbel"/>
              <a:cs typeface="Corbel"/>
            </a:endParaRP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536564" y="1034726"/>
            <a:ext cx="3455968" cy="400729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aLIGO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PD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𝜙3mm)</a:t>
            </a:r>
          </a:p>
          <a:p>
            <a:pPr marL="118872" indent="0">
              <a:buNone/>
            </a:pPr>
            <a:endParaRPr lang="en-US" sz="20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3367720" y="1166271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Anode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367720" y="3392131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Cathode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986134"/>
            <a:ext cx="2133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“Photodiode Amplifiers”, </a:t>
            </a:r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/>
            </a:r>
            <a:b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J</a:t>
            </a:r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. Graeme (</a:t>
            </a:r>
            <a:r>
              <a:rPr lang="en-US" sz="1400" dirty="0" err="1" smtClean="0">
                <a:latin typeface="Arial Narrow" charset="0"/>
                <a:ea typeface="Arial Narrow" charset="0"/>
                <a:cs typeface="Arial Narrow" charset="0"/>
              </a:rPr>
              <a:t>McGrawHill</a:t>
            </a:r>
            <a:r>
              <a:rPr lang="en-US" sz="1400" dirty="0" smtClean="0">
                <a:latin typeface="Arial Narrow" charset="0"/>
                <a:ea typeface="Arial Narrow" charset="0"/>
                <a:cs typeface="Arial Narrow" charset="0"/>
              </a:rPr>
              <a:t> 1995)</a:t>
            </a:r>
            <a:endParaRPr lang="en-US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216131" y="1494007"/>
            <a:ext cx="0" cy="2211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066" y="1387593"/>
            <a:ext cx="2179674" cy="2162939"/>
          </a:xfrm>
          <a:prstGeom prst="rect">
            <a:avLst/>
          </a:prstGeom>
        </p:spPr>
      </p:pic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4730548" y="5399701"/>
            <a:ext cx="4034196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input referred noise current</a:t>
            </a:r>
          </a:p>
        </p:txBody>
      </p: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-425302" y="5002393"/>
            <a:ext cx="9112102" cy="1562753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Photodiode equivalent circuit</a:t>
            </a:r>
          </a:p>
          <a:p>
            <a:pPr lvl="2" defTabSz="914400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Shunt Capacitance R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D</a:t>
            </a:r>
            <a:endParaRPr lang="en-US" altLang="ja-JP" b="1" dirty="0" smtClean="0"/>
          </a:p>
          <a:p>
            <a:pPr lvl="2" defTabSz="914400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Junction Capacitance C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D</a:t>
            </a:r>
            <a:endParaRPr lang="en-US" altLang="ja-JP" b="1" dirty="0" smtClean="0"/>
          </a:p>
          <a:p>
            <a:pPr lvl="2" defTabSz="914400">
              <a:lnSpc>
                <a:spcPct val="80000"/>
              </a:lnSpc>
            </a:pPr>
            <a:r>
              <a:rPr lang="en-US" altLang="ja-JP" b="1" u="sng" dirty="0" smtClean="0">
                <a:solidFill>
                  <a:srgbClr val="FF0000"/>
                </a:solidFill>
              </a:rPr>
              <a:t>Series Resistance</a:t>
            </a:r>
            <a:r>
              <a:rPr lang="en-US" altLang="ja-JP" b="1" dirty="0" smtClean="0">
                <a:solidFill>
                  <a:srgbClr val="FF0000"/>
                </a:solidFill>
              </a:rPr>
              <a:t> R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S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457200" lvl="1" indent="0" defTabSz="914400">
              <a:lnSpc>
                <a:spcPct val="80000"/>
              </a:lnSpc>
              <a:buFont typeface="Wingdings"/>
              <a:buNone/>
            </a:pPr>
            <a:endParaRPr lang="en-US" altLang="ja-JP" sz="2400" b="1" dirty="0" smtClean="0">
              <a:solidFill>
                <a:srgbClr val="000000"/>
              </a:solidFill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6" y="5924308"/>
            <a:ext cx="3683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322089"/>
          </a:xfrm>
        </p:spPr>
        <p:txBody>
          <a:bodyPr>
            <a:normAutofit/>
          </a:bodyPr>
          <a:lstStyle/>
          <a:p>
            <a:r>
              <a:rPr lang="en-US" b="1" dirty="0" smtClean="0"/>
              <a:t>Analog signals (~+/-10V) -&gt; Digital signal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Digitized to a discrete N bit integer number</a:t>
            </a:r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Quantization causes a white noise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e.g. +/-10V 16bit =&gt; </a:t>
            </a:r>
            <a:r>
              <a:rPr lang="en-US" b="1" dirty="0" err="1">
                <a:solidFill>
                  <a:srgbClr val="0000FF"/>
                </a:solidFill>
              </a:rPr>
              <a:t>Δ</a:t>
            </a:r>
            <a:r>
              <a:rPr lang="en-US" b="1" dirty="0">
                <a:solidFill>
                  <a:srgbClr val="0000FF"/>
                </a:solidFill>
              </a:rPr>
              <a:t> = 0.3mV =&gt; </a:t>
            </a:r>
            <a:r>
              <a:rPr lang="en-US" b="1" dirty="0" err="1">
                <a:solidFill>
                  <a:srgbClr val="0000FF"/>
                </a:solidFill>
              </a:rPr>
              <a:t>Vn</a:t>
            </a:r>
            <a:r>
              <a:rPr lang="en-US" b="1" dirty="0">
                <a:solidFill>
                  <a:srgbClr val="0000FF"/>
                </a:solidFill>
              </a:rPr>
              <a:t> ~ 100 </a:t>
            </a:r>
            <a:r>
              <a:rPr lang="en-US" b="1" dirty="0" err="1">
                <a:solidFill>
                  <a:srgbClr val="0000FF"/>
                </a:solidFill>
              </a:rPr>
              <a:t>μV</a:t>
            </a:r>
            <a:r>
              <a:rPr lang="en-US" b="1" dirty="0">
                <a:solidFill>
                  <a:srgbClr val="0000FF"/>
                </a:solidFill>
              </a:rPr>
              <a:t>/</a:t>
            </a:r>
            <a:r>
              <a:rPr lang="en-US" b="1" dirty="0" err="1" smtClean="0">
                <a:solidFill>
                  <a:srgbClr val="0000FF"/>
                </a:solidFill>
              </a:rPr>
              <a:t>sqrtHz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cf.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nput noise of a typical analog circuit 10nV/</a:t>
            </a:r>
            <a:r>
              <a:rPr lang="en-US" b="1" dirty="0" err="1" smtClean="0">
                <a:solidFill>
                  <a:srgbClr val="FF0000"/>
                </a:solidFill>
              </a:rPr>
              <a:t>sqrtHz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2709" y="4533017"/>
            <a:ext cx="6603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www.analog.com</a:t>
            </a:r>
            <a:r>
              <a:rPr lang="en-US" dirty="0">
                <a:hlinkClick r:id="rId2"/>
              </a:rPr>
              <a:t>/static/imported-files/tutorials/MT-229.pdf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72" y="2027615"/>
            <a:ext cx="5867400" cy="2527300"/>
          </a:xfrm>
          <a:prstGeom prst="rect">
            <a:avLst/>
          </a:prstGeom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107655" y="2398226"/>
            <a:ext cx="2016183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quantization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6446328" y="2087721"/>
            <a:ext cx="2804411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quantization error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81" y="5059907"/>
            <a:ext cx="2386582" cy="6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Whitening</a:t>
            </a:r>
            <a:endParaRPr lang="en-US" b="1" dirty="0" smtClean="0"/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Amplify a signal in the </a:t>
            </a:r>
            <a:r>
              <a:rPr lang="en-US" sz="2400" b="1" dirty="0" err="1" smtClean="0">
                <a:solidFill>
                  <a:srgbClr val="0000FF"/>
                </a:solidFill>
              </a:rPr>
              <a:t>freq</a:t>
            </a:r>
            <a:r>
              <a:rPr lang="en-US" sz="2400" b="1" dirty="0" smtClean="0">
                <a:solidFill>
                  <a:srgbClr val="0000FF"/>
                </a:solidFill>
              </a:rPr>
              <a:t> band where the signal is weak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800" b="1" dirty="0" err="1" smtClean="0"/>
              <a:t>Dewhitening</a:t>
            </a:r>
            <a:endParaRPr lang="en-US" b="1" dirty="0"/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Amplify a signal in the </a:t>
            </a:r>
            <a:r>
              <a:rPr lang="en-US" sz="2400" b="1" dirty="0" err="1">
                <a:solidFill>
                  <a:srgbClr val="0000FF"/>
                </a:solidFill>
              </a:rPr>
              <a:t>freq</a:t>
            </a:r>
            <a:r>
              <a:rPr lang="en-US" sz="2400" b="1" dirty="0">
                <a:solidFill>
                  <a:srgbClr val="0000FF"/>
                </a:solidFill>
              </a:rPr>
              <a:t> band where the signal is weak</a:t>
            </a:r>
            <a:endParaRPr lang="en-US" sz="24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71" y="1863034"/>
            <a:ext cx="6352397" cy="20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63" y="4500565"/>
            <a:ext cx="6973285" cy="19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Actuator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Actuator noise appears in the GW signal</a:t>
            </a:r>
            <a:br>
              <a:rPr lang="en-US" b="1" dirty="0" smtClean="0"/>
            </a:br>
            <a:r>
              <a:rPr lang="en-US" b="1" dirty="0" smtClean="0"/>
              <a:t>as an external disturbance</a:t>
            </a:r>
          </a:p>
          <a:p>
            <a:endParaRPr lang="en-US" b="1" dirty="0"/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Mitigation</a:t>
            </a:r>
            <a:r>
              <a:rPr lang="en-US" b="1" dirty="0">
                <a:solidFill>
                  <a:srgbClr val="008000"/>
                </a:solidFill>
              </a:rPr>
              <a:t/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1) </a:t>
            </a:r>
            <a:r>
              <a:rPr lang="en-US" b="1" dirty="0" smtClean="0">
                <a:solidFill>
                  <a:srgbClr val="008000"/>
                </a:solidFill>
              </a:rPr>
              <a:t>Make </a:t>
            </a:r>
            <a:r>
              <a:rPr lang="en-US" b="1" dirty="0">
                <a:solidFill>
                  <a:srgbClr val="008000"/>
                </a:solidFill>
              </a:rPr>
              <a:t>the noise itself smaller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2) Make the actuator response smaller</a:t>
            </a:r>
          </a:p>
          <a:p>
            <a:pPr lvl="1"/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We need to keep sufficient actuator strength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for lock acquisition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=&gt; Transition to a low-noise mode after achieving lock</a:t>
            </a:r>
          </a:p>
        </p:txBody>
      </p:sp>
    </p:spTree>
    <p:extLst>
      <p:ext uri="{BB962C8B-B14F-4D97-AF65-F5344CB8AC3E}">
        <p14:creationId xmlns:p14="http://schemas.microsoft.com/office/powerpoint/2010/main" val="11778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1099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Power Spectral Density (PSD)</a:t>
            </a: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2800" b="1" dirty="0" smtClean="0">
                <a:latin typeface="+mj-lt"/>
              </a:rPr>
              <a:t>Double sided PSD (-Infinity &lt; f &lt; Infinity)</a:t>
            </a:r>
          </a:p>
          <a:p>
            <a:endParaRPr lang="en-US" sz="2800" b="1" dirty="0">
              <a:latin typeface="+mj-lt"/>
            </a:endParaRPr>
          </a:p>
          <a:p>
            <a:endParaRPr lang="en-US" sz="2800" b="1" dirty="0" smtClean="0">
              <a:latin typeface="+mj-lt"/>
            </a:endParaRP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pPr marL="118872" indent="0">
              <a:buNone/>
            </a:pPr>
            <a:endParaRPr lang="en-US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Single </a:t>
            </a:r>
            <a:r>
              <a:rPr lang="en-US" sz="2800" b="1" dirty="0">
                <a:latin typeface="+mj-lt"/>
              </a:rPr>
              <a:t>sided PSD </a:t>
            </a:r>
            <a:r>
              <a:rPr lang="en-US" sz="2800" b="1" dirty="0" smtClean="0">
                <a:latin typeface="+mj-lt"/>
              </a:rPr>
              <a:t>(0 &lt;= </a:t>
            </a:r>
            <a:r>
              <a:rPr lang="en-US" sz="2800" b="1" dirty="0">
                <a:latin typeface="+mj-lt"/>
              </a:rPr>
              <a:t>f &lt; </a:t>
            </a:r>
            <a:r>
              <a:rPr lang="en-US" sz="2800" b="1" dirty="0" smtClean="0">
                <a:latin typeface="+mj-lt"/>
              </a:rPr>
              <a:t>Infinity)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					</a:t>
            </a:r>
            <a:r>
              <a:rPr lang="en-US" sz="2800" dirty="0" smtClean="0">
                <a:latin typeface="+mj-lt"/>
              </a:rPr>
              <a:t> [x</a:t>
            </a:r>
            <a:r>
              <a:rPr lang="en-US" sz="2800" baseline="-25000" dirty="0" smtClean="0">
                <a:latin typeface="+mj-lt"/>
              </a:rPr>
              <a:t>unit</a:t>
            </a:r>
            <a:r>
              <a:rPr lang="en-US" sz="2800" baseline="30000" dirty="0" smtClean="0">
                <a:latin typeface="+mj-lt"/>
              </a:rPr>
              <a:t>2</a:t>
            </a:r>
            <a:r>
              <a:rPr lang="en-US" sz="2800" dirty="0" smtClean="0">
                <a:latin typeface="+mj-lt"/>
              </a:rPr>
              <a:t> / Hz]</a:t>
            </a:r>
            <a:br>
              <a:rPr lang="en-US" sz="2800" dirty="0" smtClean="0">
                <a:latin typeface="+mj-lt"/>
              </a:rPr>
            </a:br>
            <a:endParaRPr lang="en-US" sz="2800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Linearized PSD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or Amplitude Spectral Density (ASD):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/>
              <a:t>						</a:t>
            </a:r>
            <a:r>
              <a:rPr lang="en-US" sz="2800" dirty="0"/>
              <a:t> [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unit</a:t>
            </a:r>
            <a:r>
              <a:rPr lang="en-US" sz="2800" dirty="0" smtClean="0"/>
              <a:t>/ </a:t>
            </a:r>
            <a:r>
              <a:rPr lang="en-US" sz="2800" dirty="0" err="1" smtClean="0"/>
              <a:t>sqrtHz</a:t>
            </a:r>
            <a:r>
              <a:rPr lang="en-US" sz="2800" dirty="0" smtClean="0"/>
              <a:t>]</a:t>
            </a:r>
            <a:endParaRPr lang="en-US" sz="2800" b="1" dirty="0" smtClean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6" y="2072581"/>
            <a:ext cx="5270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80" y="4096891"/>
            <a:ext cx="22098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7" y="5362099"/>
            <a:ext cx="2273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Summary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484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There are such large number of noises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They are quite </a:t>
            </a:r>
            <a:r>
              <a:rPr lang="en-US" b="1" dirty="0" err="1" smtClean="0">
                <a:solidFill>
                  <a:srgbClr val="0000FF"/>
                </a:solidFill>
              </a:rPr>
              <a:t>omni</a:t>
            </a:r>
            <a:r>
              <a:rPr lang="en-US" b="1" dirty="0" smtClean="0">
                <a:solidFill>
                  <a:srgbClr val="0000FF"/>
                </a:solidFill>
              </a:rPr>
              <a:t>-disciplinary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Even only one noise can ruin our GW detection</a:t>
            </a: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GW detection will be achieved by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Careful design / knowledge / </a:t>
            </a:r>
            <a:r>
              <a:rPr lang="en-US" b="1" dirty="0" smtClean="0">
                <a:solidFill>
                  <a:srgbClr val="FF0000"/>
                </a:solidFill>
              </a:rPr>
              <a:t>experience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Logical, but </a:t>
            </a:r>
            <a:r>
              <a:rPr lang="en-US" b="1" dirty="0">
                <a:solidFill>
                  <a:srgbClr val="FF0000"/>
                </a:solidFill>
              </a:rPr>
              <a:t>inspirational trouble </a:t>
            </a:r>
            <a:r>
              <a:rPr lang="en-US" b="1" dirty="0" smtClean="0">
                <a:solidFill>
                  <a:srgbClr val="FF0000"/>
                </a:solidFill>
              </a:rPr>
              <a:t>shooting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Noise “hunting”</a:t>
            </a:r>
            <a:endParaRPr lang="en-US" b="1" dirty="0">
              <a:solidFill>
                <a:srgbClr val="0000FF"/>
              </a:solidFill>
            </a:endParaRPr>
          </a:p>
          <a:p>
            <a:pPr lvl="2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>
                <a:latin typeface="+mj-lt"/>
              </a:rPr>
              <a:t>Parseval’s</a:t>
            </a:r>
            <a:r>
              <a:rPr lang="en-US" sz="2800" b="1" dirty="0" smtClean="0">
                <a:latin typeface="+mj-lt"/>
              </a:rPr>
              <a:t> Theorem</a:t>
            </a:r>
            <a:r>
              <a:rPr lang="en-US" sz="2800" dirty="0" smtClean="0">
                <a:latin typeface="+mj-lt"/>
              </a:rPr>
              <a:t> for signal RMS and PSD</a:t>
            </a: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pPr marL="118872" indent="0">
              <a:buNone/>
            </a:pPr>
            <a:r>
              <a:rPr lang="en-US" sz="2800" dirty="0" smtClean="0">
                <a:latin typeface="+mj-lt"/>
              </a:rPr>
              <a:t>Root Mean of </a:t>
            </a:r>
            <a:r>
              <a:rPr lang="en-US" sz="2800" i="1" dirty="0" smtClean="0">
                <a:latin typeface="+mj-lt"/>
              </a:rPr>
              <a:t>x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i="1" dirty="0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):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	average signal power density (per sec)</a:t>
            </a:r>
          </a:p>
          <a:p>
            <a:pPr marL="118872" indent="0">
              <a:buNone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	(cf. variance,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std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deviation)</a:t>
            </a:r>
          </a:p>
          <a:p>
            <a:pPr marL="118872" indent="0">
              <a:buNone/>
            </a:pPr>
            <a:endParaRPr lang="en-US" sz="2800" dirty="0" smtClean="0">
              <a:solidFill>
                <a:srgbClr val="0000FF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800" dirty="0" smtClean="0">
                <a:latin typeface="+mj-lt"/>
              </a:rPr>
              <a:t>PSD </a:t>
            </a:r>
            <a:r>
              <a:rPr lang="en-US" sz="2800" i="1" dirty="0" err="1" smtClean="0">
                <a:latin typeface="+mj-lt"/>
              </a:rPr>
              <a:t>Sx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i="1" dirty="0" smtClean="0">
                <a:latin typeface="+mj-lt"/>
              </a:rPr>
              <a:t>f</a:t>
            </a:r>
            <a:r>
              <a:rPr lang="en-US" sz="2800" dirty="0" smtClean="0">
                <a:latin typeface="+mj-lt"/>
              </a:rPr>
              <a:t>):</a:t>
            </a:r>
          </a:p>
          <a:p>
            <a:pPr marL="118872" indent="0">
              <a:buNone/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power density per frequency (per sec)</a:t>
            </a: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  <a:p>
            <a:pPr marL="118872" indent="0">
              <a:buNone/>
            </a:pPr>
            <a:endParaRPr lang="en-US" sz="2800" dirty="0" smtClean="0">
              <a:latin typeface="+mj-lt"/>
            </a:endParaRP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pic>
        <p:nvPicPr>
          <p:cNvPr id="6" name="Picture 5" descr="latexit-dr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2" y="1724775"/>
            <a:ext cx="4064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94" y="1939883"/>
            <a:ext cx="7109952" cy="4029263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800" b="1" dirty="0" smtClean="0">
                <a:latin typeface="+mj-lt"/>
              </a:rPr>
              <a:t>Example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PSD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[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] in log-log scale,	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RMS 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[</a:t>
            </a:r>
            <a:r>
              <a:rPr lang="en-US" sz="2400" b="1" dirty="0" err="1" smtClean="0">
                <a:solidFill>
                  <a:srgbClr val="3366FF"/>
                </a:solidFill>
                <a:latin typeface="+mj-lt"/>
              </a:rPr>
              <a:t>fm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] ~ 50fm = 0.05pm</a:t>
            </a:r>
            <a:endParaRPr lang="en-US" sz="2400" b="1" dirty="0">
              <a:solidFill>
                <a:srgbClr val="3366FF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PSD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[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] in log-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lin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scale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RMS 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[</a:t>
            </a:r>
            <a:r>
              <a:rPr lang="en-US" sz="2400" b="1" dirty="0" err="1">
                <a:solidFill>
                  <a:srgbClr val="3366FF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]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671930" y="5980486"/>
            <a:ext cx="326581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b="1" dirty="0">
                <a:solidFill>
                  <a:srgbClr val="F600FF"/>
                </a:solidFill>
                <a:latin typeface="+mj-lt"/>
              </a:rPr>
              <a:t>T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</a:rPr>
              <a:t>ime series [pm]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810" y="1928543"/>
            <a:ext cx="1912201" cy="6815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700" y="3185318"/>
            <a:ext cx="622300" cy="25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0" y="4785518"/>
            <a:ext cx="622300" cy="250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910" y="4735628"/>
            <a:ext cx="470146" cy="2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6" y="925959"/>
            <a:ext cx="8805343" cy="5390545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+mj-lt"/>
              </a:rPr>
              <a:t>3 fundamental elements of GW detectors</a:t>
            </a:r>
          </a:p>
          <a:p>
            <a:r>
              <a:rPr lang="en-US" altLang="ja-JP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b="1" dirty="0">
              <a:solidFill>
                <a:srgbClr val="008000"/>
              </a:solidFill>
              <a:latin typeface="+mj-lt"/>
            </a:endParaRPr>
          </a:p>
          <a:p>
            <a:r>
              <a:rPr lang="en-US" altLang="ja-JP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b="1" dirty="0" smtClean="0">
              <a:latin typeface="+mj-lt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19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b="1" dirty="0"/>
              <a:t>3 fundamental elements of GW detectors</a:t>
            </a:r>
          </a:p>
          <a:p>
            <a:r>
              <a:rPr lang="en-US" altLang="ja-JP" b="1" dirty="0">
                <a:solidFill>
                  <a:srgbClr val="008000"/>
                </a:solidFill>
              </a:rPr>
              <a:t>Mechanics</a:t>
            </a:r>
          </a:p>
          <a:p>
            <a:r>
              <a:rPr lang="en-US" altLang="ja-JP" b="1" dirty="0">
                <a:solidFill>
                  <a:srgbClr val="FF6600"/>
                </a:solidFill>
              </a:rPr>
              <a:t>Optics</a:t>
            </a:r>
            <a:endParaRPr lang="en-US" altLang="ja-JP" b="1" dirty="0"/>
          </a:p>
          <a:p>
            <a:r>
              <a:rPr lang="en-US" altLang="ja-JP" b="1" dirty="0">
                <a:solidFill>
                  <a:srgbClr val="0000FF"/>
                </a:solidFill>
              </a:rPr>
              <a:t>Electronics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4" name="図 6" descr="Opt_Mech_El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4" y="1027560"/>
            <a:ext cx="7422713" cy="56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07" y="3016502"/>
            <a:ext cx="5626100" cy="339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categories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229600" cy="2181262"/>
          </a:xfrm>
        </p:spPr>
        <p:txBody>
          <a:bodyPr>
            <a:normAutofit/>
          </a:bodyPr>
          <a:lstStyle/>
          <a:p>
            <a:r>
              <a:rPr lang="en-US" altLang="ja-JP" b="1" dirty="0"/>
              <a:t>3 fundamental elements of GW detectors</a:t>
            </a:r>
          </a:p>
          <a:p>
            <a:r>
              <a:rPr lang="en-US" altLang="ja-JP" b="1" dirty="0" smtClean="0">
                <a:solidFill>
                  <a:srgbClr val="008000"/>
                </a:solidFill>
                <a:latin typeface="+mj-lt"/>
              </a:rPr>
              <a:t>Mechanics	-&gt; Displacement noises</a:t>
            </a:r>
          </a:p>
          <a:p>
            <a:r>
              <a:rPr lang="en-US" altLang="ja-JP" b="1" dirty="0" smtClean="0">
                <a:solidFill>
                  <a:srgbClr val="FF6600"/>
                </a:solidFill>
                <a:latin typeface="+mj-lt"/>
              </a:rPr>
              <a:t>Optics		-&gt; Optical noises</a:t>
            </a:r>
            <a:endParaRPr lang="en-US" altLang="ja-JP" b="1" dirty="0" smtClean="0">
              <a:latin typeface="+mj-lt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+mj-lt"/>
              </a:rPr>
              <a:t>Electronics	-&gt; Electrical noises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1291278" y="3992482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725757" y="4052106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820669" y="4079126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3202762" y="3246171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013692" y="617549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1553531" y="5437508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78368" y="5644842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</p:spTree>
    <p:extLst>
      <p:ext uri="{BB962C8B-B14F-4D97-AF65-F5344CB8AC3E}">
        <p14:creationId xmlns:p14="http://schemas.microsoft.com/office/powerpoint/2010/main" val="13054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7601</TotalTime>
  <Words>856</Words>
  <Application>Microsoft Macintosh PowerPoint</Application>
  <PresentationFormat>On-screen Show (4:3)</PresentationFormat>
  <Paragraphs>321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Arial Narrow</vt:lpstr>
      <vt:lpstr>Calibri</vt:lpstr>
      <vt:lpstr>Corbel</vt:lpstr>
      <vt:lpstr>ＤＦＰ太丸ゴシック体</vt:lpstr>
      <vt:lpstr>Diwan Kufi</vt:lpstr>
      <vt:lpstr>Gill Sans</vt:lpstr>
      <vt:lpstr>Gill Sans SemiBold</vt:lpstr>
      <vt:lpstr>HGP創英角ｺﾞｼｯｸUB</vt:lpstr>
      <vt:lpstr>Libian SC</vt:lpstr>
      <vt:lpstr>ＭＳ Ｐゴシック</vt:lpstr>
      <vt:lpstr>ＭＳ ゴシック</vt:lpstr>
      <vt:lpstr>ＭＳ 明朝</vt:lpstr>
      <vt:lpstr>PMingLiU-ExtB</vt:lpstr>
      <vt:lpstr>Tahoma</vt:lpstr>
      <vt:lpstr>Times New Roman</vt:lpstr>
      <vt:lpstr>Weibei TC</vt:lpstr>
      <vt:lpstr>Wingdings</vt:lpstr>
      <vt:lpstr>Wingdings 2</vt:lpstr>
      <vt:lpstr>Wingdings 3</vt:lpstr>
      <vt:lpstr>メイリオ</vt:lpstr>
      <vt:lpstr>Arial</vt:lpstr>
      <vt:lpstr>モジュール</vt:lpstr>
      <vt:lpstr>Noises  in Gravitational Wave Detectors</vt:lpstr>
      <vt:lpstr>Introduction ~ Noise?</vt:lpstr>
      <vt:lpstr>Introduction ~ Noise?</vt:lpstr>
      <vt:lpstr>Introduction ~ Noise?</vt:lpstr>
      <vt:lpstr>Introduction ~ Noise?</vt:lpstr>
      <vt:lpstr>Introduction ~ Noise?</vt:lpstr>
      <vt:lpstr>Components of the interferometer</vt:lpstr>
      <vt:lpstr>Components of the interferometer</vt:lpstr>
      <vt:lpstr>Noise categories</vt:lpstr>
      <vt:lpstr>Noise coupling</vt:lpstr>
      <vt:lpstr>Sensitivity and noise</vt:lpstr>
      <vt:lpstr>Sensitivity and noise</vt:lpstr>
      <vt:lpstr>Displacement noises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Electrical noises</vt:lpstr>
      <vt:lpstr>Noise in photodetectors</vt:lpstr>
      <vt:lpstr>Digitization (Quantization) noise</vt:lpstr>
      <vt:lpstr>Digitization (Quantization) noise</vt:lpstr>
      <vt:lpstr>Actuator noise</vt:lpstr>
      <vt:lpstr>Summary</vt:lpstr>
      <vt:lpstr>Summary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225</cp:revision>
  <dcterms:created xsi:type="dcterms:W3CDTF">2010-06-17T21:13:06Z</dcterms:created>
  <dcterms:modified xsi:type="dcterms:W3CDTF">2016-09-17T00:01:01Z</dcterms:modified>
</cp:coreProperties>
</file>