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40"/>
  </p:notesMasterIdLst>
  <p:sldIdLst>
    <p:sldId id="256" r:id="rId2"/>
    <p:sldId id="257" r:id="rId3"/>
    <p:sldId id="415" r:id="rId4"/>
    <p:sldId id="406" r:id="rId5"/>
    <p:sldId id="315" r:id="rId6"/>
    <p:sldId id="404" r:id="rId7"/>
    <p:sldId id="405" r:id="rId8"/>
    <p:sldId id="316" r:id="rId9"/>
    <p:sldId id="317" r:id="rId10"/>
    <p:sldId id="403" r:id="rId11"/>
    <p:sldId id="318" r:id="rId12"/>
    <p:sldId id="262" r:id="rId13"/>
    <p:sldId id="312" r:id="rId14"/>
    <p:sldId id="267" r:id="rId15"/>
    <p:sldId id="407" r:id="rId16"/>
    <p:sldId id="310" r:id="rId17"/>
    <p:sldId id="311" r:id="rId18"/>
    <p:sldId id="409" r:id="rId19"/>
    <p:sldId id="427" r:id="rId20"/>
    <p:sldId id="408" r:id="rId21"/>
    <p:sldId id="416" r:id="rId22"/>
    <p:sldId id="321" r:id="rId23"/>
    <p:sldId id="422" r:id="rId24"/>
    <p:sldId id="423" r:id="rId25"/>
    <p:sldId id="425" r:id="rId26"/>
    <p:sldId id="426" r:id="rId27"/>
    <p:sldId id="322" r:id="rId28"/>
    <p:sldId id="323" r:id="rId29"/>
    <p:sldId id="261" r:id="rId30"/>
    <p:sldId id="410" r:id="rId31"/>
    <p:sldId id="411" r:id="rId32"/>
    <p:sldId id="412" r:id="rId33"/>
    <p:sldId id="320" r:id="rId34"/>
    <p:sldId id="324" r:id="rId35"/>
    <p:sldId id="325" r:id="rId36"/>
    <p:sldId id="326" r:id="rId37"/>
    <p:sldId id="260" r:id="rId38"/>
    <p:sldId id="270" r:id="rId39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74" autoAdjust="0"/>
    <p:restoredTop sz="92717"/>
  </p:normalViewPr>
  <p:slideViewPr>
    <p:cSldViewPr snapToGrid="0" snapToObjects="1">
      <p:cViewPr>
        <p:scale>
          <a:sx n="60" d="100"/>
          <a:sy n="60" d="100"/>
        </p:scale>
        <p:origin x="2648" y="1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Relationship Id="rId2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8D00B-A97F-1D49-90B0-5C00E9C58F0F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B1E19-CF36-A244-8A85-A1D4B9D837F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9454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09104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14369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2054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{\bf Metric:\,\,\,} g_{\mu\nu} &amp; = \eta_{\mu\nu} + h_{\mu\nu}\\</a:t>
            </a:r>
          </a:p>
          <a:p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\eta_{\mu\nu} =</a:t>
            </a:r>
          </a:p>
          <a:p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\left(\begin{matrix} </a:t>
            </a:r>
          </a:p>
          <a:p>
            <a:r>
              <a:rPr kumimoji="1"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-1 &amp; 0 &amp; 0 &amp; 0 \\ </a:t>
            </a:r>
          </a:p>
          <a:p>
            <a:r>
              <a:rPr kumimoji="1"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 &amp; 1 &amp; 0 &amp; 0 \\ </a:t>
            </a:r>
          </a:p>
          <a:p>
            <a:r>
              <a:rPr kumimoji="1"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 &amp; 0 &amp; 1 &amp; 0 \\ </a:t>
            </a:r>
          </a:p>
          <a:p>
            <a:r>
              <a:rPr kumimoji="1"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 &amp; 0 &amp; 0 &amp; 1</a:t>
            </a:r>
          </a:p>
          <a:p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\end{matrix}\right),\,\,\,&amp;</a:t>
            </a:r>
          </a:p>
          <a:p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g_{\mu\nu} =</a:t>
            </a:r>
          </a:p>
          <a:p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\left(\begin{matrix} </a:t>
            </a:r>
          </a:p>
          <a:p>
            <a:r>
              <a:rPr kumimoji="1"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 &amp; 0 &amp; 0 &amp; 0 \\ </a:t>
            </a:r>
          </a:p>
          <a:p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 &amp; h_{+} &amp; h_{\times} &amp; 0 \\ </a:t>
            </a:r>
          </a:p>
          <a:p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 &amp; h_{\times} &amp; h_{+} &amp; 0 \\ </a:t>
            </a:r>
          </a:p>
          <a:p>
            <a:r>
              <a:rPr kumimoji="1"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 &amp; 0 &amp; 0 &amp; 1</a:t>
            </a:r>
          </a:p>
          <a:p>
            <a:r>
              <a:rPr kumimoji="1"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&amp;\\</a:t>
            </a:r>
          </a:p>
          <a:p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\end{matrix}\right)\\</a:t>
            </a:r>
          </a:p>
          <a:p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{\bf Distance:\,\,\,} ds^2 &amp; = g_{\mu\nu} dx^{\mu} dx^{\nu} \\</a:t>
            </a:r>
          </a:p>
          <a:p>
            <a:r>
              <a:rPr kumimoji="1"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ds^2 &amp; = - (c\,</a:t>
            </a:r>
            <a:r>
              <a:rPr kumimoji="1"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dt</a:t>
            </a:r>
            <a:r>
              <a:rPr kumimoji="1"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)^2 + (1+h_{+}) dx^2 + dy^2 + dz^2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9331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</a:t>
            </a:r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ds = \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</a:t>
            </a:r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_{\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M1{\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rightarrow</a:t>
            </a:r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}M2} \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sqrt</a:t>
            </a:r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{1+h_{+}} dx &amp;\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simeq</a:t>
            </a:r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</a:t>
            </a:r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_{\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M1{\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rightarrow</a:t>
            </a:r>
            <a:r>
              <a: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}M2} (1+h_{+}/2) dx = (1+h_{+}/2) L   \\</a:t>
            </a:r>
          </a:p>
          <a:p>
            <a:endParaRPr kumimoji="1"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4518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6579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17865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2505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87289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 dirty="0" smtClean="0"/>
              <a:t>マスタ サブタイトルの書式設定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 i="0">
                <a:latin typeface="Tahoma"/>
                <a:ea typeface="ＤＦＰ太丸ゴシック体"/>
              </a:defRPr>
            </a:lvl1pPr>
          </a:lstStyle>
          <a:p>
            <a:r>
              <a:rPr lang="en-US" altLang="ja-JP" dirty="0" smtClean="0"/>
              <a:t>Jun. 17, 2010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25655" y="6476999"/>
            <a:ext cx="5507719" cy="274320"/>
          </a:xfrm>
        </p:spPr>
        <p:txBody>
          <a:bodyPr/>
          <a:lstStyle>
            <a:lvl1pPr>
              <a:defRPr sz="1400" b="1" i="0">
                <a:latin typeface="Tahoma"/>
                <a:ea typeface="ＤＦＰ太丸ゴシック体"/>
              </a:defRPr>
            </a:lvl1pPr>
          </a:lstStyle>
          <a:p>
            <a:r>
              <a:rPr lang="en-US" altLang="ja-JP" dirty="0" smtClean="0"/>
              <a:t>SURF Lecture 2010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Tahoma"/>
                <a:ea typeface="ＤＦＰ太丸ゴシック体"/>
              </a:defRPr>
            </a:lvl1pPr>
          </a:lstStyle>
          <a:p>
            <a:fld id="{FF21C145-317C-4DEC-9A6B-045D66B7A0F9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sp>
        <p:nvSpPr>
          <p:cNvPr id="10" name="正方形/長方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正方形/長方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7013"/>
            <a:ext cx="6486525" cy="700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355725"/>
            <a:ext cx="38100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3752850"/>
            <a:ext cx="38100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FE8AE-2E1B-A441-A451-602B6176A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AB499-F5DE-4BE5-BB26-90CC428051F7}" type="datetime1">
              <a:rPr lang="en-US" altLang="ja-JP" smtClean="0"/>
              <a:pPr/>
              <a:t>9/17/16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5CD18-686B-47A9-AFD5-66CE5FA52A66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 bwMode="invGray">
          <a:xfrm>
            <a:off x="0" y="880239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正方形/長方形 6"/>
          <p:cNvSpPr/>
          <p:nvPr/>
        </p:nvSpPr>
        <p:spPr bwMode="ltGray">
          <a:xfrm>
            <a:off x="0" y="1"/>
            <a:ext cx="9143999" cy="880238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27839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925959"/>
            <a:ext cx="8229600" cy="547484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2 </a:t>
            </a:r>
            <a:r>
              <a:rPr kumimoji="0" lang="ja-JP" altLang="en-US" dirty="0" smtClean="0"/>
              <a:t>レベル</a:t>
            </a:r>
          </a:p>
          <a:p>
            <a:pPr lvl="2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3 </a:t>
            </a:r>
            <a:r>
              <a:rPr kumimoji="0" lang="ja-JP" altLang="en-US" dirty="0" smtClean="0"/>
              <a:t>レベル</a:t>
            </a:r>
          </a:p>
          <a:p>
            <a:pPr lvl="3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4 </a:t>
            </a:r>
            <a:r>
              <a:rPr kumimoji="0" lang="ja-JP" altLang="en-US" dirty="0" smtClean="0"/>
              <a:t>レベル</a:t>
            </a:r>
          </a:p>
          <a:p>
            <a:pPr lvl="4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5 </a:t>
            </a:r>
            <a:r>
              <a:rPr kumimoji="0" lang="ja-JP" altLang="en-US" dirty="0" smtClean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r>
              <a:rPr lang="en-US" altLang="ja-JP" dirty="0" smtClean="0"/>
              <a:t>Jun. 17, 2010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rtl="0" eaLnBrk="1" latinLnBrk="0" hangingPunct="1">
        <a:spcBef>
          <a:spcPct val="0"/>
        </a:spcBef>
        <a:buNone/>
        <a:defRPr kumimoji="1" sz="3600" b="1" kern="1200">
          <a:solidFill>
            <a:schemeClr val="accent1">
              <a:satMod val="150000"/>
            </a:schemeClr>
          </a:solidFill>
          <a:effectLst/>
          <a:latin typeface="+mj-lt"/>
          <a:ea typeface="ＤＦＰ太丸ゴシック体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1" sz="3200" kern="1200">
          <a:solidFill>
            <a:schemeClr val="tx1"/>
          </a:solidFill>
          <a:latin typeface="Tahoma"/>
          <a:ea typeface="ＤＦＰ太丸ゴシック体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1" sz="2800" kern="1200">
          <a:solidFill>
            <a:schemeClr val="tx1"/>
          </a:solidFill>
          <a:latin typeface="Tahoma"/>
          <a:ea typeface="ＤＦＰ太丸ゴシック体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1" sz="2400" kern="1200">
          <a:solidFill>
            <a:schemeClr val="tx1"/>
          </a:solidFill>
          <a:latin typeface="Tahoma"/>
          <a:ea typeface="ＤＦＰ太丸ゴシック体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1" sz="2000" kern="1200">
          <a:solidFill>
            <a:schemeClr val="tx1"/>
          </a:solidFill>
          <a:latin typeface="Tahoma"/>
          <a:ea typeface="ＤＦＰ太丸ゴシック体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1" lang="en-US" sz="2000" kern="1200" smtClean="0">
          <a:solidFill>
            <a:schemeClr val="tx1"/>
          </a:solidFill>
          <a:latin typeface="Tahoma"/>
          <a:ea typeface="ＤＦＰ太丸ゴシック体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8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aps.org/doi/10.1103/RevModPhys.86.121" TargetMode="External"/><Relationship Id="rId4" Type="http://schemas.openxmlformats.org/officeDocument/2006/relationships/hyperlink" Target="http://arxiv.org/abs/1305.5188" TargetMode="External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2.wmf"/><Relationship Id="rId5" Type="http://schemas.openxmlformats.org/officeDocument/2006/relationships/image" Target="../media/image3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7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3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1.emf"/><Relationship Id="rId5" Type="http://schemas.openxmlformats.org/officeDocument/2006/relationships/image" Target="../media/image45.emf"/><Relationship Id="rId6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4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8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ja-JP" dirty="0" smtClean="0"/>
              <a:t>Detection </a:t>
            </a:r>
            <a:r>
              <a:rPr lang="en-US" altLang="ja-JP" dirty="0"/>
              <a:t>of gravitational waves with a laser interferometer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 rot="10800000" flipV="1">
            <a:off x="685800" y="5225918"/>
            <a:ext cx="8077200" cy="1443464"/>
          </a:xfrm>
        </p:spPr>
        <p:txBody>
          <a:bodyPr/>
          <a:lstStyle/>
          <a:p>
            <a:r>
              <a:rPr lang="en-US" altLang="ja-JP" dirty="0" smtClean="0"/>
              <a:t>Koji Arai (</a:t>
            </a:r>
            <a:r>
              <a:rPr lang="ja-JP" altLang="en-US" dirty="0">
                <a:latin typeface="Weibei TC" charset="-120"/>
                <a:ea typeface="Weibei TC" charset="-120"/>
                <a:cs typeface="Weibei TC" charset="-120"/>
              </a:rPr>
              <a:t>新井宏二</a:t>
            </a:r>
            <a:r>
              <a:rPr lang="en-US" altLang="ja-JP" dirty="0" smtClean="0"/>
              <a:t>) – LIGO Laboratory / Caltech</a:t>
            </a:r>
          </a:p>
          <a:p>
            <a:endParaRPr lang="en-US" altLang="ja-JP" dirty="0"/>
          </a:p>
          <a:p>
            <a:r>
              <a:rPr lang="en-US" altLang="ja-JP" dirty="0" smtClean="0"/>
              <a:t>GW mini-school: Beijing </a:t>
            </a:r>
            <a:r>
              <a:rPr lang="en-US" altLang="ja-JP" smtClean="0"/>
              <a:t>Normal Universuty </a:t>
            </a:r>
            <a:r>
              <a:rPr lang="en-US" altLang="ja-JP" dirty="0" smtClean="0"/>
              <a:t>2016/9/15~18</a:t>
            </a:r>
          </a:p>
          <a:p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97661" y="424934"/>
            <a:ext cx="2148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>
                <a:latin typeface="Tahoma"/>
                <a:cs typeface="Tahoma"/>
              </a:rPr>
              <a:t>LIGO-G1601925-v1</a:t>
            </a:r>
            <a:endParaRPr kumimoji="1" lang="ja-JP" altLang="en-US" dirty="0">
              <a:latin typeface="Tahoma"/>
              <a:cs typeface="Tahom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013" y="146006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en-US" sz="9600" b="1" i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charset="0"/>
                <a:ea typeface="Libian SC" charset="-122"/>
                <a:cs typeface="Diwan Kufi" charset="-78"/>
              </a:rPr>
              <a:t>引力波</a:t>
            </a:r>
            <a:endParaRPr lang="en-US" b="1" i="1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Calibri" charset="0"/>
              <a:ea typeface="ＭＳ 明朝" charset="-128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GW Detection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36717"/>
            <a:ext cx="9144000" cy="5733025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latin typeface="+mj-lt"/>
                <a:cs typeface="Corbel"/>
              </a:rPr>
              <a:t>Measure strain between free masses</a:t>
            </a:r>
          </a:p>
          <a:p>
            <a:endParaRPr lang="en-US" b="1" dirty="0">
              <a:latin typeface="+mj-lt"/>
              <a:cs typeface="Corbel"/>
            </a:endParaRPr>
          </a:p>
          <a:p>
            <a:endParaRPr lang="en-US" b="1" dirty="0" smtClean="0">
              <a:latin typeface="+mj-lt"/>
              <a:cs typeface="Corbel"/>
            </a:endParaRPr>
          </a:p>
          <a:p>
            <a:endParaRPr lang="en-US" b="1" dirty="0">
              <a:latin typeface="+mj-lt"/>
              <a:cs typeface="Corbel"/>
            </a:endParaRPr>
          </a:p>
          <a:p>
            <a:endParaRPr lang="en-US" b="1" dirty="0" smtClean="0">
              <a:latin typeface="+mj-lt"/>
              <a:cs typeface="Corbel"/>
            </a:endParaRPr>
          </a:p>
          <a:p>
            <a:endParaRPr lang="en-US" b="1" dirty="0">
              <a:latin typeface="+mj-lt"/>
              <a:cs typeface="Corbel"/>
            </a:endParaRPr>
          </a:p>
          <a:p>
            <a:endParaRPr lang="en-US" b="1" dirty="0" smtClean="0">
              <a:latin typeface="+mj-lt"/>
              <a:cs typeface="Corbel"/>
            </a:endParaRPr>
          </a:p>
          <a:p>
            <a:r>
              <a:rPr lang="en-US" b="1" dirty="0" smtClean="0">
                <a:latin typeface="+mj-lt"/>
                <a:cs typeface="Corbel"/>
              </a:rPr>
              <a:t>Changes in optical distance between the masses</a:t>
            </a:r>
            <a:endParaRPr lang="en-US" b="1" dirty="0">
              <a:latin typeface="+mj-lt"/>
              <a:cs typeface="Corbe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981" y="2223594"/>
            <a:ext cx="5517777" cy="1337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204895" y="1761546"/>
            <a:ext cx="1143000" cy="73660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spect="1" noChangeArrowheads="1"/>
          </p:cNvSpPr>
          <p:nvPr/>
        </p:nvSpPr>
        <p:spPr bwMode="auto">
          <a:xfrm>
            <a:off x="5071840" y="1584588"/>
            <a:ext cx="9847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 smtClean="0">
                <a:solidFill>
                  <a:srgbClr val="C80000"/>
                </a:solidFill>
                <a:latin typeface="Verdana" charset="0"/>
                <a:ea typeface="Verdana" charset="0"/>
                <a:cs typeface="Verdana" charset="0"/>
              </a:rPr>
              <a:t>GW</a:t>
            </a:r>
            <a:endParaRPr lang="ja-JP" altLang="en-US" sz="2800" b="1" dirty="0">
              <a:solidFill>
                <a:srgbClr val="C8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2" name="Text Box 6"/>
          <p:cNvSpPr txBox="1">
            <a:spLocks noChangeAspect="1" noChangeArrowheads="1"/>
          </p:cNvSpPr>
          <p:nvPr/>
        </p:nvSpPr>
        <p:spPr bwMode="auto">
          <a:xfrm>
            <a:off x="2783516" y="3004213"/>
            <a:ext cx="35575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C80000"/>
                </a:solidFill>
                <a:latin typeface="Verdana" charset="0"/>
                <a:ea typeface="Verdana" charset="0"/>
                <a:cs typeface="Verdana" charset="0"/>
              </a:rPr>
              <a:t>L -&gt; (1+ h/2) L</a:t>
            </a:r>
            <a:endParaRPr lang="ja-JP" altLang="en-US" sz="2800" b="1" dirty="0">
              <a:solidFill>
                <a:srgbClr val="C8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310" y="4848114"/>
            <a:ext cx="8034169" cy="13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8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Quadrupole nature of GWs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39459"/>
          </a:xfrm>
        </p:spPr>
        <p:txBody>
          <a:bodyPr>
            <a:normAutofit lnSpcReduction="10000"/>
          </a:bodyPr>
          <a:lstStyle/>
          <a:p>
            <a:r>
              <a:rPr lang="en-US" altLang="ja-JP" b="1" dirty="0" smtClean="0">
                <a:latin typeface="+mj-lt"/>
              </a:rPr>
              <a:t>Differential motion =&gt; </a:t>
            </a:r>
            <a:r>
              <a:rPr lang="en-US" altLang="ja-JP" b="1" smtClean="0">
                <a:latin typeface="+mj-lt"/>
              </a:rPr>
              <a:t>Michelson interferometer</a:t>
            </a:r>
            <a:endParaRPr lang="en-US" altLang="ja-JP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43" y="1595285"/>
            <a:ext cx="4429760" cy="4805680"/>
          </a:xfrm>
          <a:prstGeom prst="rect">
            <a:avLst/>
          </a:prstGeom>
        </p:spPr>
      </p:pic>
      <p:sp>
        <p:nvSpPr>
          <p:cNvPr id="8" name="コンテンツ プレースホルダ 2"/>
          <p:cNvSpPr txBox="1">
            <a:spLocks/>
          </p:cNvSpPr>
          <p:nvPr/>
        </p:nvSpPr>
        <p:spPr>
          <a:xfrm>
            <a:off x="4371975" y="1465419"/>
            <a:ext cx="4772025" cy="547484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ja-JP" sz="2800" b="1" dirty="0" smtClean="0">
                <a:latin typeface="+mj-lt"/>
                <a:cs typeface="Corbel"/>
              </a:rPr>
              <a:t>Longer baseline </a:t>
            </a:r>
            <a:br>
              <a:rPr lang="en-US" altLang="ja-JP" sz="2800" b="1" dirty="0" smtClean="0">
                <a:latin typeface="+mj-lt"/>
                <a:cs typeface="Corbel"/>
              </a:rPr>
            </a:br>
            <a:r>
              <a:rPr lang="en-US" altLang="ja-JP" sz="2800" b="1" dirty="0" smtClean="0">
                <a:latin typeface="+mj-lt"/>
                <a:cs typeface="Corbel"/>
              </a:rPr>
              <a:t>-&gt; bigger change</a:t>
            </a:r>
          </a:p>
          <a:p>
            <a:pPr lvl="1" defTabSz="914400"/>
            <a:r>
              <a:rPr lang="en-US" altLang="ja-JP" sz="2400" b="1" dirty="0" smtClean="0">
                <a:solidFill>
                  <a:srgbClr val="0000FF"/>
                </a:solidFill>
                <a:latin typeface="+mj-lt"/>
                <a:cs typeface="Corbel"/>
              </a:rPr>
              <a:t>(displacement dx)</a:t>
            </a:r>
            <a:br>
              <a:rPr lang="en-US" altLang="ja-JP" sz="2400" b="1" dirty="0" smtClean="0">
                <a:solidFill>
                  <a:srgbClr val="0000FF"/>
                </a:solidFill>
                <a:latin typeface="+mj-lt"/>
                <a:cs typeface="Corbel"/>
              </a:rPr>
            </a:br>
            <a:r>
              <a:rPr lang="en-US" altLang="ja-JP" sz="2400" b="1" dirty="0" smtClean="0">
                <a:solidFill>
                  <a:srgbClr val="0000FF"/>
                </a:solidFill>
                <a:latin typeface="+mj-lt"/>
                <a:cs typeface="Corbel"/>
              </a:rPr>
              <a:t> = (Strain h) x (baseline L)</a:t>
            </a:r>
          </a:p>
          <a:p>
            <a:pPr lvl="1" defTabSz="914400"/>
            <a:endParaRPr lang="en-US" altLang="ja-JP" sz="2400" b="1" dirty="0" smtClean="0">
              <a:solidFill>
                <a:srgbClr val="0000FF"/>
              </a:solidFill>
              <a:latin typeface="+mj-lt"/>
              <a:cs typeface="Corbel"/>
            </a:endParaRPr>
          </a:p>
          <a:p>
            <a:pPr lvl="1" defTabSz="914400"/>
            <a:endParaRPr lang="en-US" altLang="ja-JP" sz="2400" b="1" dirty="0" smtClean="0">
              <a:solidFill>
                <a:srgbClr val="0000FF"/>
              </a:solidFill>
              <a:latin typeface="+mj-lt"/>
              <a:cs typeface="Corbel"/>
            </a:endParaRPr>
          </a:p>
          <a:p>
            <a:r>
              <a:rPr lang="en-US" sz="2800" b="1" dirty="0">
                <a:latin typeface="+mj-lt"/>
                <a:cs typeface="Corbel"/>
              </a:rPr>
              <a:t>GW effect is </a:t>
            </a:r>
            <a:r>
              <a:rPr lang="en-US" sz="2800" b="1" dirty="0" smtClean="0">
                <a:latin typeface="+mj-lt"/>
                <a:cs typeface="Corbel"/>
              </a:rPr>
              <a:t>tiny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+mj-lt"/>
                <a:cs typeface="Corbel"/>
              </a:rPr>
              <a:t>h~10</a:t>
            </a:r>
            <a:r>
              <a:rPr lang="en-US" sz="2400" b="1" baseline="30000" dirty="0" smtClean="0">
                <a:solidFill>
                  <a:srgbClr val="0000FF"/>
                </a:solidFill>
                <a:latin typeface="+mj-lt"/>
                <a:cs typeface="Corbel"/>
              </a:rPr>
              <a:t>-21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Corbel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Corbel"/>
              </a:rPr>
              <a:t>,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Corbel"/>
              </a:rPr>
              <a:t>L~1km 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Corbel"/>
              </a:rPr>
              <a:t>-&gt;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Corbel"/>
              </a:rPr>
              <a:t>dx~10</a:t>
            </a:r>
            <a:r>
              <a:rPr lang="en-US" sz="2400" b="1" baseline="30000" dirty="0" smtClean="0">
                <a:solidFill>
                  <a:srgbClr val="0000FF"/>
                </a:solidFill>
                <a:latin typeface="+mj-lt"/>
                <a:cs typeface="Corbel"/>
              </a:rPr>
              <a:t>-18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Corbel"/>
              </a:rPr>
              <a:t> m</a:t>
            </a:r>
            <a:br>
              <a:rPr lang="en-US" sz="2400" b="1" dirty="0" smtClean="0">
                <a:solidFill>
                  <a:srgbClr val="0000FF"/>
                </a:solidFill>
                <a:latin typeface="+mj-lt"/>
                <a:cs typeface="Corbel"/>
              </a:rPr>
            </a:br>
            <a:endParaRPr lang="en-US" altLang="ja-JP" sz="2400" b="1" baseline="30000" dirty="0">
              <a:solidFill>
                <a:srgbClr val="0000FF"/>
              </a:solidFill>
              <a:latin typeface="+mj-lt"/>
              <a:cs typeface="Corbel"/>
            </a:endParaRPr>
          </a:p>
          <a:p>
            <a:pPr defTabSz="914400"/>
            <a:r>
              <a:rPr lang="en-US" sz="2800" b="1" dirty="0" smtClean="0">
                <a:latin typeface="+mj-lt"/>
                <a:cs typeface="Corbel"/>
              </a:rPr>
              <a:t>Need to measure the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Corbel"/>
              </a:rPr>
              <a:t>phase</a:t>
            </a:r>
            <a:r>
              <a:rPr lang="en-US" sz="2800" b="1" dirty="0" smtClean="0">
                <a:latin typeface="+mj-lt"/>
                <a:cs typeface="Corbel"/>
              </a:rPr>
              <a:t> of the laser light</a:t>
            </a:r>
          </a:p>
          <a:p>
            <a:pPr lvl="1" defTabSz="914400"/>
            <a:r>
              <a:rPr lang="en-US" altLang="ja-JP" sz="2400" b="1" dirty="0" smtClean="0">
                <a:solidFill>
                  <a:srgbClr val="0000FF"/>
                </a:solidFill>
                <a:latin typeface="+mj-lt"/>
                <a:cs typeface="Corbel"/>
              </a:rPr>
              <a:t>=&gt; use “laser interferometry”</a:t>
            </a:r>
            <a:endParaRPr lang="en-US" altLang="ja-JP" sz="2000" b="1" baseline="30000" dirty="0">
              <a:solidFill>
                <a:srgbClr val="0000FF"/>
              </a:solidFill>
              <a:latin typeface="+mj-lt"/>
              <a:cs typeface="Corbe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75571" y="4202839"/>
            <a:ext cx="15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C80000"/>
                </a:solidFill>
                <a:latin typeface="Verdana" charset="0"/>
                <a:ea typeface="Verdana" charset="0"/>
                <a:cs typeface="Verdana" charset="0"/>
              </a:rPr>
              <a:t>(</a:t>
            </a:r>
            <a:r>
              <a:rPr lang="en-US" altLang="ja-JP" b="1" dirty="0" smtClean="0">
                <a:solidFill>
                  <a:srgbClr val="C80000"/>
                </a:solidFill>
                <a:latin typeface="Verdana" charset="0"/>
                <a:ea typeface="Verdana" charset="0"/>
                <a:cs typeface="Verdana" charset="0"/>
              </a:rPr>
              <a:t>1+h/2</a:t>
            </a:r>
            <a:r>
              <a:rPr lang="en-US" altLang="ja-JP" b="1" dirty="0">
                <a:solidFill>
                  <a:srgbClr val="C80000"/>
                </a:solidFill>
                <a:latin typeface="Verdana" charset="0"/>
                <a:ea typeface="Verdana" charset="0"/>
                <a:cs typeface="Verdana" charset="0"/>
              </a:rPr>
              <a:t>) 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353" y="3012214"/>
            <a:ext cx="14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C80000"/>
                </a:solidFill>
                <a:latin typeface="Verdana" charset="0"/>
                <a:ea typeface="Verdana" charset="0"/>
                <a:cs typeface="Verdana" charset="0"/>
              </a:rPr>
              <a:t>(</a:t>
            </a:r>
            <a:r>
              <a:rPr lang="en-US" altLang="ja-JP" b="1" dirty="0" smtClean="0">
                <a:solidFill>
                  <a:srgbClr val="C80000"/>
                </a:solidFill>
                <a:latin typeface="Verdana" charset="0"/>
                <a:ea typeface="Verdana" charset="0"/>
                <a:cs typeface="Verdana" charset="0"/>
              </a:rPr>
              <a:t>1-h/2</a:t>
            </a:r>
            <a:r>
              <a:rPr lang="en-US" altLang="ja-JP" b="1" dirty="0">
                <a:solidFill>
                  <a:srgbClr val="C80000"/>
                </a:solidFill>
                <a:latin typeface="Verdana" charset="0"/>
                <a:ea typeface="Verdana" charset="0"/>
                <a:cs typeface="Verdana" charset="0"/>
              </a:rPr>
              <a:t>) 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97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952500" y="3898900"/>
            <a:ext cx="6845300" cy="287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Amplitude of GWs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/>
          <a:lstStyle/>
          <a:p>
            <a:r>
              <a:rPr lang="en-US" altLang="ja-JP" dirty="0" smtClean="0">
                <a:latin typeface="+mj-lt"/>
              </a:rPr>
              <a:t>The effect of GW is very small</a:t>
            </a:r>
          </a:p>
          <a:p>
            <a:r>
              <a:rPr lang="en-US" altLang="ja-JP" dirty="0" smtClean="0">
                <a:latin typeface="+mj-lt"/>
              </a:rPr>
              <a:t>h ~ 10</a:t>
            </a:r>
            <a:r>
              <a:rPr lang="en-US" altLang="ja-JP" baseline="30000" dirty="0" smtClean="0">
                <a:latin typeface="+mj-lt"/>
              </a:rPr>
              <a:t>-21</a:t>
            </a:r>
            <a:r>
              <a:rPr lang="en-US" altLang="ja-JP" dirty="0" smtClean="0">
                <a:latin typeface="+mj-lt"/>
              </a:rPr>
              <a:t> =&gt; distance of 1m changes 10</a:t>
            </a:r>
            <a:r>
              <a:rPr lang="en-US" altLang="ja-JP" baseline="30000" dirty="0" smtClean="0">
                <a:latin typeface="+mj-lt"/>
              </a:rPr>
              <a:t>-21</a:t>
            </a:r>
            <a:r>
              <a:rPr lang="en-US" altLang="ja-JP" dirty="0" smtClean="0">
                <a:latin typeface="+mj-lt"/>
              </a:rPr>
              <a:t>m</a:t>
            </a:r>
            <a:endParaRPr lang="en-US" altLang="ja-JP" baseline="30000" dirty="0" smtClean="0">
              <a:latin typeface="+mj-lt"/>
            </a:endParaRPr>
          </a:p>
          <a:p>
            <a:endParaRPr lang="en-US" altLang="ja-JP" baseline="30000" dirty="0" smtClean="0">
              <a:latin typeface="+mj-lt"/>
            </a:endParaRPr>
          </a:p>
          <a:p>
            <a:r>
              <a:rPr lang="en-US" altLang="ja-JP" dirty="0" smtClean="0">
                <a:latin typeface="+mj-lt"/>
              </a:rPr>
              <a:t>Corresponds to:</a:t>
            </a:r>
          </a:p>
          <a:p>
            <a:pPr>
              <a:buNone/>
            </a:pPr>
            <a:r>
              <a:rPr lang="en-US" altLang="ja-JP" dirty="0" smtClean="0">
                <a:latin typeface="+mj-lt"/>
              </a:rPr>
              <a:t>	change by </a:t>
            </a:r>
            <a:r>
              <a:rPr lang="en-US" altLang="ja-JP" b="1" dirty="0" smtClean="0">
                <a:latin typeface="+mj-lt"/>
              </a:rPr>
              <a:t>~1 angstrom (or 100pm)</a:t>
            </a:r>
            <a:r>
              <a:rPr lang="en-US" altLang="ja-JP" dirty="0" smtClean="0">
                <a:latin typeface="+mj-lt"/>
              </a:rPr>
              <a:t> </a:t>
            </a:r>
            <a:r>
              <a:rPr lang="en-US" altLang="ja-JP" baseline="30000" dirty="0" smtClean="0">
                <a:latin typeface="+mj-lt"/>
              </a:rPr>
              <a:t/>
            </a:r>
            <a:br>
              <a:rPr lang="en-US" altLang="ja-JP" baseline="30000" dirty="0" smtClean="0">
                <a:latin typeface="+mj-lt"/>
              </a:rPr>
            </a:br>
            <a:r>
              <a:rPr lang="en-US" altLang="ja-JP" dirty="0" smtClean="0">
                <a:latin typeface="+mj-lt"/>
              </a:rPr>
              <a:t>for distance between the sun and the earth</a:t>
            </a:r>
            <a:endParaRPr lang="ja-JP" altLang="en-US" dirty="0">
              <a:latin typeface="+mj-lt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3898900"/>
            <a:ext cx="2882900" cy="28829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0" y="5104822"/>
            <a:ext cx="704850" cy="656552"/>
          </a:xfrm>
          <a:prstGeom prst="rect">
            <a:avLst/>
          </a:prstGeom>
        </p:spPr>
      </p:pic>
      <p:cxnSp>
        <p:nvCxnSpPr>
          <p:cNvPr id="8" name="直線矢印コネクタ 7"/>
          <p:cNvCxnSpPr>
            <a:stCxn id="4" idx="3"/>
          </p:cNvCxnSpPr>
          <p:nvPr/>
        </p:nvCxnSpPr>
        <p:spPr>
          <a:xfrm>
            <a:off x="4000500" y="5340350"/>
            <a:ext cx="2667000" cy="31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Box 72"/>
          <p:cNvSpPr txBox="1">
            <a:spLocks noChangeArrowheads="1"/>
          </p:cNvSpPr>
          <p:nvPr/>
        </p:nvSpPr>
        <p:spPr bwMode="auto">
          <a:xfrm>
            <a:off x="2755900" y="4399912"/>
            <a:ext cx="47879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400" b="1" dirty="0" smtClean="0">
                <a:solidFill>
                  <a:schemeClr val="bg1">
                    <a:lumMod val="95000"/>
                  </a:schemeClr>
                </a:solidFill>
                <a:latin typeface="Arial"/>
              </a:rPr>
              <a:t>1.5 </a:t>
            </a:r>
            <a:r>
              <a:rPr lang="en-US" altLang="ja-JP" sz="24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</a:rPr>
              <a:t>x</a:t>
            </a:r>
            <a:r>
              <a:rPr lang="en-US" altLang="ja-JP" sz="2400" b="1" dirty="0" smtClean="0">
                <a:solidFill>
                  <a:schemeClr val="bg1">
                    <a:lumMod val="95000"/>
                  </a:schemeClr>
                </a:solidFill>
                <a:latin typeface="Arial"/>
              </a:rPr>
              <a:t> 10</a:t>
            </a:r>
            <a:r>
              <a:rPr lang="en-US" altLang="ja-JP" sz="2400" b="1" baseline="30000" dirty="0" smtClean="0">
                <a:solidFill>
                  <a:schemeClr val="bg1">
                    <a:lumMod val="95000"/>
                  </a:schemeClr>
                </a:solidFill>
                <a:latin typeface="Arial"/>
              </a:rPr>
              <a:t>11</a:t>
            </a:r>
            <a:r>
              <a:rPr lang="en-US" altLang="ja-JP" sz="2400" b="1" dirty="0" smtClean="0">
                <a:solidFill>
                  <a:schemeClr val="bg1">
                    <a:lumMod val="95000"/>
                  </a:schemeClr>
                </a:solidFill>
                <a:latin typeface="Arial"/>
              </a:rPr>
              <a:t> </a:t>
            </a:r>
            <a:r>
              <a:rPr lang="en-US" altLang="ja-JP" sz="24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</a:rPr>
              <a:t>m</a:t>
            </a:r>
            <a:endParaRPr lang="en-US" altLang="ja-JP" sz="2400" b="1" dirty="0" smtClean="0">
              <a:solidFill>
                <a:schemeClr val="bg1">
                  <a:lumMod val="95000"/>
                </a:schemeClr>
              </a:solidFill>
              <a:latin typeface="Arial"/>
            </a:endParaRPr>
          </a:p>
          <a:p>
            <a:pPr algn="ctr">
              <a:spcBef>
                <a:spcPct val="50000"/>
              </a:spcBef>
            </a:pPr>
            <a:endParaRPr lang="en-US" altLang="ja-JP" sz="2400" b="1" dirty="0" smtClean="0">
              <a:solidFill>
                <a:schemeClr val="bg1">
                  <a:lumMod val="95000"/>
                </a:schemeClr>
              </a:solidFill>
              <a:latin typeface="Arial"/>
            </a:endParaRPr>
          </a:p>
          <a:p>
            <a:pPr algn="ctr">
              <a:spcBef>
                <a:spcPct val="50000"/>
              </a:spcBef>
            </a:pPr>
            <a:r>
              <a:rPr lang="en-US" altLang="ja-JP" sz="2400" b="1" dirty="0" smtClean="0">
                <a:solidFill>
                  <a:schemeClr val="bg1">
                    <a:lumMod val="95000"/>
                  </a:schemeClr>
                </a:solidFill>
                <a:latin typeface="Arial"/>
              </a:rPr>
              <a:t>changes</a:t>
            </a:r>
          </a:p>
          <a:p>
            <a:pPr algn="ctr">
              <a:spcBef>
                <a:spcPct val="50000"/>
              </a:spcBef>
            </a:pPr>
            <a:r>
              <a:rPr lang="en-US" altLang="ja-JP" sz="2400" b="1" dirty="0" smtClean="0">
                <a:solidFill>
                  <a:schemeClr val="bg1">
                    <a:lumMod val="95000"/>
                  </a:schemeClr>
                </a:solidFill>
                <a:latin typeface="Arial"/>
              </a:rPr>
              <a:t>by a H atom diameter!</a:t>
            </a:r>
            <a:endParaRPr lang="ja-JP" altLang="en-US" sz="2400" b="1" dirty="0">
              <a:solidFill>
                <a:schemeClr val="bg1">
                  <a:lumMod val="95000"/>
                </a:schemeClr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5959"/>
          </a:xfrm>
        </p:spPr>
        <p:txBody>
          <a:bodyPr>
            <a:normAutofit/>
          </a:bodyPr>
          <a:lstStyle/>
          <a:p>
            <a:r>
              <a:rPr lang="en-US" dirty="0" smtClean="0"/>
              <a:t>Antenna pattern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Fixed on the ground, can not be directed</a:t>
            </a:r>
          </a:p>
          <a:p>
            <a:r>
              <a:rPr lang="en-US" altLang="ja-JP" dirty="0"/>
              <a:t>Poor </a:t>
            </a:r>
            <a:r>
              <a:rPr lang="en-US" altLang="ja-JP" dirty="0" smtClean="0"/>
              <a:t>directivity =&gt; </a:t>
            </a:r>
            <a:r>
              <a:rPr lang="en-US" altLang="ja-JP" dirty="0"/>
              <a:t>More like an antenna</a:t>
            </a:r>
          </a:p>
          <a:p>
            <a:r>
              <a:rPr lang="en-US" dirty="0" smtClean="0"/>
              <a:t>Antenna pattern </a:t>
            </a:r>
            <a:r>
              <a:rPr lang="en-US" sz="2000" dirty="0" smtClean="0"/>
              <a:t>(at low frequencies)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364" y="3275353"/>
            <a:ext cx="3859110" cy="26671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53499" y="5809671"/>
            <a:ext cx="46333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Rev. Mod. Phys</a:t>
            </a:r>
            <a:r>
              <a:rPr lang="en-US" sz="1600" dirty="0" smtClean="0">
                <a:hlinkClick r:id="rId3"/>
              </a:rPr>
              <a:t>. </a:t>
            </a:r>
            <a:r>
              <a:rPr lang="en-US" sz="1600" b="1" dirty="0" smtClean="0">
                <a:hlinkClick r:id="rId3"/>
              </a:rPr>
              <a:t>86</a:t>
            </a:r>
            <a:r>
              <a:rPr lang="en-US" sz="1600" dirty="0" smtClean="0">
                <a:hlinkClick r:id="rId3"/>
              </a:rPr>
              <a:t> (2014) 121</a:t>
            </a:r>
            <a:r>
              <a:rPr lang="en-US" sz="1600" dirty="0">
                <a:hlinkClick r:id="rId3"/>
              </a:rPr>
              <a:t>-</a:t>
            </a:r>
            <a:r>
              <a:rPr lang="en-US" sz="1600" dirty="0" smtClean="0">
                <a:hlinkClick r:id="rId3"/>
              </a:rPr>
              <a:t>151</a:t>
            </a:r>
          </a:p>
          <a:p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://link.aps.org/doi/10.1103/RevModPhys.</a:t>
            </a:r>
            <a:r>
              <a:rPr lang="en-US" sz="1600" dirty="0" smtClean="0">
                <a:hlinkClick r:id="rId3"/>
              </a:rPr>
              <a:t>86.121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(</a:t>
            </a:r>
            <a:r>
              <a:rPr lang="en-US" sz="1600" dirty="0" smtClean="0">
                <a:hlinkClick r:id="rId4"/>
              </a:rPr>
              <a:t>http</a:t>
            </a:r>
            <a:r>
              <a:rPr lang="en-US" sz="1600" dirty="0">
                <a:hlinkClick r:id="rId4"/>
              </a:rPr>
              <a:t>://arxiv.org/abs/</a:t>
            </a:r>
            <a:r>
              <a:rPr lang="en-US" sz="1600" dirty="0" smtClean="0">
                <a:hlinkClick r:id="rId4"/>
              </a:rPr>
              <a:t>1305.5188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93" y="2852928"/>
            <a:ext cx="3880874" cy="366780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445619" y="2642433"/>
            <a:ext cx="4698381" cy="72538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dirty="0" smtClean="0"/>
              <a:t>h</a:t>
            </a:r>
            <a:r>
              <a:rPr lang="en-US" altLang="ja-JP" baseline="-25000" dirty="0" smtClean="0"/>
              <a:t>+</a:t>
            </a:r>
            <a:r>
              <a:rPr lang="en-US" altLang="ja-JP" dirty="0" smtClean="0"/>
              <a:t>       </a:t>
            </a:r>
            <a:r>
              <a:rPr lang="en-US" altLang="ja-JP" dirty="0" err="1" smtClean="0"/>
              <a:t>h</a:t>
            </a:r>
            <a:r>
              <a:rPr lang="en-US" altLang="ja-JP" baseline="-25000" dirty="0" err="1" smtClean="0"/>
              <a:t>x</a:t>
            </a:r>
            <a:r>
              <a:rPr lang="en-US" altLang="ja-JP" dirty="0" smtClean="0"/>
              <a:t>    UNPOL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9659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597080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Interferometer GW Network</a:t>
            </a:r>
            <a:endParaRPr lang="ja-JP" altLang="en-US" dirty="0"/>
          </a:p>
        </p:txBody>
      </p:sp>
      <p:pic>
        <p:nvPicPr>
          <p:cNvPr id="4" name="Picture 3" descr="aerial_full_Hanfor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22638"/>
            <a:ext cx="4859338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airPic01_livingst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322638"/>
            <a:ext cx="4284662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正方形/長方形 5"/>
          <p:cNvSpPr/>
          <p:nvPr/>
        </p:nvSpPr>
        <p:spPr>
          <a:xfrm>
            <a:off x="643467" y="2208352"/>
            <a:ext cx="80433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Tahoma"/>
              </a:rPr>
              <a:t>Still shorter than the optimum length </a:t>
            </a:r>
          </a:p>
          <a:p>
            <a:r>
              <a:rPr lang="en-US" altLang="ja-JP" sz="2000" dirty="0" smtClean="0">
                <a:latin typeface="Tahoma"/>
              </a:rPr>
              <a:t>=&gt; Use optical cavity to increase life time of the photons in the arm</a:t>
            </a:r>
            <a:endParaRPr lang="ja-JP" altLang="en-US" sz="2000" dirty="0">
              <a:latin typeface="Tahoma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10067" y="925959"/>
            <a:ext cx="8822265" cy="6020941"/>
          </a:xfrm>
        </p:spPr>
        <p:txBody>
          <a:bodyPr>
            <a:normAutofit lnSpcReduction="10000"/>
          </a:bodyPr>
          <a:lstStyle/>
          <a:p>
            <a:pPr marL="469900" indent="-469900">
              <a:spcBef>
                <a:spcPct val="20000"/>
              </a:spcBef>
              <a:buClr>
                <a:srgbClr val="FF0000"/>
              </a:buClr>
              <a:buFont typeface="Wingdings" charset="2"/>
              <a:buChar char="n"/>
            </a:pPr>
            <a:r>
              <a:rPr lang="en-US" altLang="ja-JP" sz="3000" b="1" dirty="0" smtClean="0">
                <a:solidFill>
                  <a:srgbClr val="FF0000"/>
                </a:solidFill>
                <a:latin typeface="メイリオ" charset="-128"/>
                <a:ea typeface="メイリオ" charset="-128"/>
                <a:cs typeface="メイリオ" charset="-128"/>
              </a:rPr>
              <a:t>LIGO Observatories</a:t>
            </a: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None/>
            </a:pPr>
            <a:r>
              <a:rPr lang="en-US" altLang="ja-JP" sz="2900" dirty="0" smtClean="0">
                <a:solidFill>
                  <a:schemeClr val="folHlink"/>
                </a:solidFill>
                <a:latin typeface="メイリオ" charset="-128"/>
                <a:ea typeface="メイリオ" charset="-128"/>
                <a:cs typeface="メイリオ" charset="-128"/>
              </a:rPr>
              <a:t>	Hanford / Livingston 4km</a:t>
            </a:r>
            <a:endParaRPr lang="ja-JP" altLang="en-US" sz="1900" dirty="0" smtClean="0">
              <a:solidFill>
                <a:schemeClr val="folHlink"/>
              </a:solidFill>
              <a:latin typeface="メイリオ" charset="-128"/>
              <a:ea typeface="メイリオ" charset="-128"/>
              <a:cs typeface="メイリオ" charset="-128"/>
            </a:endParaRPr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lang="en-US" altLang="ja-JP" sz="1400" dirty="0" smtClean="0"/>
              <a:t> \</a:t>
            </a:r>
          </a:p>
          <a:p>
            <a:pPr>
              <a:buNone/>
            </a:pPr>
            <a:endParaRPr lang="en-US" altLang="ja-JP" sz="1400" dirty="0" smtClean="0"/>
          </a:p>
          <a:p>
            <a:pPr>
              <a:buNone/>
            </a:pPr>
            <a:endParaRPr lang="en-US" altLang="ja-JP" sz="1400" dirty="0" smtClean="0"/>
          </a:p>
          <a:p>
            <a:pPr>
              <a:buNone/>
            </a:pPr>
            <a:endParaRPr lang="en-US" altLang="ja-JP" sz="1400" dirty="0" smtClean="0"/>
          </a:p>
          <a:p>
            <a:pPr>
              <a:buNone/>
            </a:pPr>
            <a:endParaRPr lang="en-US" altLang="ja-JP" sz="1400" dirty="0" smtClean="0"/>
          </a:p>
          <a:p>
            <a:pPr>
              <a:buNone/>
            </a:pPr>
            <a:endParaRPr lang="en-US" altLang="ja-JP" sz="1400" dirty="0" smtClean="0"/>
          </a:p>
          <a:p>
            <a:pPr>
              <a:buNone/>
            </a:pPr>
            <a:r>
              <a:rPr lang="en-US" altLang="ja-JP" sz="1400" dirty="0" smtClean="0"/>
              <a:t> </a:t>
            </a:r>
          </a:p>
          <a:p>
            <a:pPr>
              <a:buNone/>
            </a:pPr>
            <a:r>
              <a:rPr lang="en-US" altLang="ja-JP" sz="2200" dirty="0" smtClean="0"/>
              <a:t>c.f. Virgo (FRA/ITA) 3km, KAGRA (JPN) 3km, GEO (GER/GBR) 600m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  <a:cs typeface="ＭＳ Ｐゴシック" charset="0"/>
              </a:rPr>
              <a:t>Localization of GW150914 &amp; GW151226</a:t>
            </a:r>
            <a:endParaRPr lang="en-US" dirty="0">
              <a:latin typeface="Helvetica" charset="0"/>
              <a:cs typeface="ＭＳ Ｐゴシック" charset="0"/>
            </a:endParaRPr>
          </a:p>
        </p:txBody>
      </p:sp>
      <p:sp>
        <p:nvSpPr>
          <p:cNvPr id="19463" name="Title 1"/>
          <p:cNvSpPr>
            <a:spLocks noGrp="1"/>
          </p:cNvSpPr>
          <p:nvPr>
            <p:ph type="title"/>
          </p:nvPr>
        </p:nvSpPr>
        <p:spPr>
          <a:xfrm>
            <a:off x="276961" y="186607"/>
            <a:ext cx="7239000" cy="477025"/>
          </a:xfrm>
        </p:spPr>
        <p:txBody>
          <a:bodyPr>
            <a:noAutofit/>
          </a:bodyPr>
          <a:lstStyle/>
          <a:p>
            <a:r>
              <a:rPr lang="en-US" dirty="0">
                <a:cs typeface="ＭＳ Ｐゴシック" charset="0"/>
              </a:rPr>
              <a:t>Localization capability</a:t>
            </a:r>
            <a:r>
              <a:rPr lang="en-US" dirty="0" smtClean="0">
                <a:cs typeface="ＭＳ Ｐゴシック" charset="0"/>
              </a:rPr>
              <a:t>:</a:t>
            </a:r>
            <a:endParaRPr lang="en-US" dirty="0"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1689100"/>
            <a:ext cx="51689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7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1818108"/>
            <a:ext cx="672465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85590" y="60353"/>
            <a:ext cx="7239000" cy="731838"/>
          </a:xfrm>
        </p:spPr>
        <p:txBody>
          <a:bodyPr>
            <a:normAutofit/>
          </a:bodyPr>
          <a:lstStyle/>
          <a:p>
            <a:r>
              <a:rPr lang="en-US" dirty="0">
                <a:cs typeface="ＭＳ Ｐゴシック" charset="0"/>
              </a:rPr>
              <a:t>Localization capability</a:t>
            </a:r>
            <a:r>
              <a:rPr lang="en-US" dirty="0" smtClean="0">
                <a:cs typeface="ＭＳ Ｐゴシック" charset="0"/>
              </a:rPr>
              <a:t>:</a:t>
            </a:r>
            <a:endParaRPr lang="en-US" dirty="0">
              <a:cs typeface="ＭＳ Ｐゴシック" charset="0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cs typeface="ＭＳ Ｐゴシック" charset="0"/>
              </a:rPr>
              <a:t>LIGO-Virgo only</a:t>
            </a:r>
          </a:p>
        </p:txBody>
      </p:sp>
      <p:sp>
        <p:nvSpPr>
          <p:cNvPr id="18436" name="Date Placeholder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100" dirty="0" smtClean="0">
                <a:solidFill>
                  <a:schemeClr val="tx2"/>
                </a:solidFill>
                <a:latin typeface="Arial" charset="0"/>
              </a:rPr>
              <a:t>From LIGO</a:t>
            </a:r>
            <a:r>
              <a:rPr lang="en-US" sz="1100" dirty="0">
                <a:solidFill>
                  <a:schemeClr val="tx2"/>
                </a:solidFill>
                <a:latin typeface="Arial" charset="0"/>
              </a:rPr>
              <a:t>-G1201135-v4</a:t>
            </a:r>
          </a:p>
        </p:txBody>
      </p:sp>
    </p:spTree>
    <p:extLst>
      <p:ext uri="{BB962C8B-B14F-4D97-AF65-F5344CB8AC3E}">
        <p14:creationId xmlns:p14="http://schemas.microsoft.com/office/powerpoint/2010/main" val="45226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824455"/>
            <a:ext cx="6715125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cs typeface="ＭＳ Ｐゴシック" charset="0"/>
              </a:rPr>
              <a:t>LIGO-Virgo plus LIGO-India</a:t>
            </a:r>
          </a:p>
        </p:txBody>
      </p:sp>
      <p:sp>
        <p:nvSpPr>
          <p:cNvPr id="19459" name="Date Placeholder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100" dirty="0" smtClean="0">
                <a:solidFill>
                  <a:schemeClr val="tx2"/>
                </a:solidFill>
                <a:latin typeface="Arial" charset="0"/>
              </a:rPr>
              <a:t>From LIGO</a:t>
            </a:r>
            <a:r>
              <a:rPr lang="en-US" sz="1100" dirty="0">
                <a:solidFill>
                  <a:schemeClr val="tx2"/>
                </a:solidFill>
                <a:latin typeface="Arial" charset="0"/>
              </a:rPr>
              <a:t>-G1201135-v4</a:t>
            </a:r>
          </a:p>
        </p:txBody>
      </p:sp>
      <p:sp>
        <p:nvSpPr>
          <p:cNvPr id="19463" name="Title 1"/>
          <p:cNvSpPr>
            <a:spLocks noGrp="1"/>
          </p:cNvSpPr>
          <p:nvPr>
            <p:ph type="title"/>
          </p:nvPr>
        </p:nvSpPr>
        <p:spPr>
          <a:xfrm>
            <a:off x="276961" y="186607"/>
            <a:ext cx="7239000" cy="477025"/>
          </a:xfrm>
        </p:spPr>
        <p:txBody>
          <a:bodyPr>
            <a:noAutofit/>
          </a:bodyPr>
          <a:lstStyle/>
          <a:p>
            <a:r>
              <a:rPr lang="en-US" dirty="0">
                <a:cs typeface="ＭＳ Ｐゴシック" charset="0"/>
              </a:rPr>
              <a:t>Localization capability</a:t>
            </a:r>
            <a:r>
              <a:rPr lang="en-US" dirty="0" smtClean="0">
                <a:cs typeface="ＭＳ Ｐゴシック" charset="0"/>
              </a:rPr>
              <a:t>:</a:t>
            </a:r>
            <a:endParaRPr lang="en-US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92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2459038"/>
            <a:ext cx="5410200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8181" name="Line 5"/>
          <p:cNvSpPr>
            <a:spLocks noChangeShapeType="1"/>
          </p:cNvSpPr>
          <p:nvPr/>
        </p:nvSpPr>
        <p:spPr bwMode="auto">
          <a:xfrm>
            <a:off x="1925638" y="2668588"/>
            <a:ext cx="892772" cy="62236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2" name="Line 6"/>
          <p:cNvSpPr>
            <a:spLocks noChangeShapeType="1"/>
          </p:cNvSpPr>
          <p:nvPr/>
        </p:nvSpPr>
        <p:spPr bwMode="auto">
          <a:xfrm flipH="1">
            <a:off x="4445105" y="2627376"/>
            <a:ext cx="292100" cy="574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3" name="Line 7"/>
          <p:cNvSpPr>
            <a:spLocks noChangeShapeType="1"/>
          </p:cNvSpPr>
          <p:nvPr/>
        </p:nvSpPr>
        <p:spPr bwMode="auto">
          <a:xfrm flipH="1">
            <a:off x="6144219" y="2649644"/>
            <a:ext cx="1312862" cy="781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4" name="Line 8"/>
          <p:cNvSpPr>
            <a:spLocks noChangeShapeType="1"/>
          </p:cNvSpPr>
          <p:nvPr/>
        </p:nvSpPr>
        <p:spPr bwMode="auto">
          <a:xfrm flipV="1">
            <a:off x="1924050" y="3486149"/>
            <a:ext cx="1175410" cy="1476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5" name="Line 9"/>
          <p:cNvSpPr>
            <a:spLocks noChangeShapeType="1"/>
          </p:cNvSpPr>
          <p:nvPr/>
        </p:nvSpPr>
        <p:spPr bwMode="auto">
          <a:xfrm flipH="1" flipV="1">
            <a:off x="4478338" y="3359150"/>
            <a:ext cx="17462" cy="16113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818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4910138"/>
            <a:ext cx="2020888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818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1127125"/>
            <a:ext cx="2430462" cy="163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819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4913313"/>
            <a:ext cx="2438400" cy="163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8192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" y="1127125"/>
            <a:ext cx="23622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8193" name="Text Box 17"/>
          <p:cNvSpPr txBox="1">
            <a:spLocks noChangeArrowheads="1"/>
          </p:cNvSpPr>
          <p:nvPr/>
        </p:nvSpPr>
        <p:spPr bwMode="auto">
          <a:xfrm>
            <a:off x="133348" y="2382838"/>
            <a:ext cx="21780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2000" b="1" dirty="0" smtClean="0">
                <a:solidFill>
                  <a:schemeClr val="bg1"/>
                </a:solidFill>
                <a:latin typeface="Times New Roman" charset="0"/>
              </a:rPr>
              <a:t>LIGO Hanford</a:t>
            </a:r>
            <a:endParaRPr lang="en-US" altLang="ja-JP" sz="20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78194" name="Text Box 18"/>
          <p:cNvSpPr txBox="1">
            <a:spLocks noChangeArrowheads="1"/>
          </p:cNvSpPr>
          <p:nvPr/>
        </p:nvSpPr>
        <p:spPr bwMode="auto">
          <a:xfrm>
            <a:off x="131762" y="6100763"/>
            <a:ext cx="23399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2000" b="1" smtClean="0">
                <a:solidFill>
                  <a:schemeClr val="bg1"/>
                </a:solidFill>
                <a:latin typeface="Times New Roman" charset="0"/>
              </a:rPr>
              <a:t>LIGO Livingston</a:t>
            </a:r>
            <a:endParaRPr lang="en-US" altLang="ja-JP" sz="2000" b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78195" name="Text Box 19"/>
          <p:cNvSpPr txBox="1">
            <a:spLocks noChangeArrowheads="1"/>
          </p:cNvSpPr>
          <p:nvPr/>
        </p:nvSpPr>
        <p:spPr bwMode="auto">
          <a:xfrm>
            <a:off x="2601913" y="6124575"/>
            <a:ext cx="24145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2000" b="1" smtClean="0">
                <a:solidFill>
                  <a:schemeClr val="bg1"/>
                </a:solidFill>
                <a:latin typeface="Times New Roman" charset="0"/>
              </a:rPr>
              <a:t>Advanced VIRGO</a:t>
            </a:r>
            <a:endParaRPr lang="en-US" altLang="ja-JP" sz="20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78196" name="Text Box 20"/>
          <p:cNvSpPr txBox="1">
            <a:spLocks noChangeArrowheads="1"/>
          </p:cNvSpPr>
          <p:nvPr/>
        </p:nvSpPr>
        <p:spPr bwMode="auto">
          <a:xfrm>
            <a:off x="4776788" y="2360613"/>
            <a:ext cx="13811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2000" b="1" smtClean="0">
                <a:solidFill>
                  <a:schemeClr val="bg1"/>
                </a:solidFill>
                <a:latin typeface="Times New Roman" charset="0"/>
              </a:rPr>
              <a:t>GEO600</a:t>
            </a:r>
            <a:endParaRPr lang="en-US" altLang="ja-JP" sz="2000" b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78199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World Wide GW detector network</a:t>
            </a:r>
            <a:endParaRPr lang="ja-JP" altLang="en-US" b="1" dirty="0"/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 flipH="1" flipV="1">
            <a:off x="5325272" y="3622230"/>
            <a:ext cx="1070766" cy="142528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" name="Picture 6" descr="LCGT_Sty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1499106"/>
            <a:ext cx="2993438" cy="122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97" name="Text Box 21"/>
          <p:cNvSpPr txBox="1">
            <a:spLocks noChangeArrowheads="1"/>
          </p:cNvSpPr>
          <p:nvPr/>
        </p:nvSpPr>
        <p:spPr bwMode="auto">
          <a:xfrm>
            <a:off x="5992813" y="2376488"/>
            <a:ext cx="1193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2000" b="1" dirty="0" smtClean="0">
                <a:solidFill>
                  <a:schemeClr val="bg1"/>
                </a:solidFill>
                <a:latin typeface="Times New Roman" charset="0"/>
              </a:rPr>
              <a:t>KAGRA</a:t>
            </a:r>
            <a:endParaRPr lang="en-US" altLang="ja-JP" sz="20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15075" y="5047513"/>
            <a:ext cx="1905001" cy="5106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ja-JP" b="1" dirty="0">
                <a:solidFill>
                  <a:schemeClr val="bg1"/>
                </a:solidFill>
                <a:latin typeface="Times New Roman" charset="0"/>
              </a:rPr>
              <a:t>LIGO </a:t>
            </a:r>
            <a:r>
              <a:rPr lang="en-US" altLang="ja-JP" b="1" dirty="0" smtClean="0">
                <a:solidFill>
                  <a:schemeClr val="bg1"/>
                </a:solidFill>
                <a:latin typeface="Times New Roman" charset="0"/>
              </a:rPr>
              <a:t>India</a:t>
            </a:r>
            <a:endParaRPr lang="en-US" altLang="ja-JP" b="1" dirty="0">
              <a:solidFill>
                <a:schemeClr val="bg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96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99" name="Rectangle 2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3200" dirty="0" smtClean="0"/>
              <a:t>cf. Radio Telescope Interferometer ~ VLBI</a:t>
            </a:r>
            <a:endParaRPr lang="ja-JP" alt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35" y="1360966"/>
            <a:ext cx="5925059" cy="524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Self-introduction</a:t>
            </a:r>
            <a:endParaRPr lang="ja-JP" altLang="en-US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Autofit/>
          </a:bodyPr>
          <a:lstStyle/>
          <a:p>
            <a:r>
              <a:rPr lang="en-US" altLang="ja-JP" sz="2800" b="1" dirty="0" smtClean="0">
                <a:latin typeface="Verdana" charset="0"/>
                <a:ea typeface="Verdana" charset="0"/>
                <a:cs typeface="Verdana" charset="0"/>
              </a:rPr>
              <a:t>Senior Scientist @Caltech</a:t>
            </a:r>
          </a:p>
          <a:p>
            <a:pPr lvl="1"/>
            <a:r>
              <a:rPr lang="en-US" altLang="ja-JP" sz="2400" dirty="0" smtClean="0">
                <a:latin typeface="Verdana" charset="0"/>
                <a:ea typeface="Verdana" charset="0"/>
                <a:cs typeface="Verdana" charset="0"/>
              </a:rPr>
              <a:t>Interferometer Sensing and Control</a:t>
            </a:r>
            <a:br>
              <a:rPr lang="en-US" altLang="ja-JP" sz="2400" dirty="0" smtClean="0">
                <a:latin typeface="Verdana" charset="0"/>
                <a:ea typeface="Verdana" charset="0"/>
                <a:cs typeface="Verdana" charset="0"/>
              </a:rPr>
            </a:br>
            <a:endParaRPr lang="en-US" altLang="ja-JP" sz="2400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altLang="ja-JP" sz="2800" b="1" dirty="0" err="1" smtClean="0">
                <a:latin typeface="Verdana" charset="0"/>
                <a:ea typeface="Verdana" charset="0"/>
                <a:cs typeface="Verdana" charset="0"/>
              </a:rPr>
              <a:t>Ph.D</a:t>
            </a:r>
            <a:r>
              <a:rPr lang="en-US" altLang="ja-JP" sz="2800" b="1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altLang="ja-JP" sz="2000" dirty="0" smtClean="0">
                <a:latin typeface="Verdana" charset="0"/>
                <a:ea typeface="Verdana" charset="0"/>
                <a:cs typeface="Verdana" charset="0"/>
              </a:rPr>
              <a:t>(U of Tokyo,1995-1999)</a:t>
            </a:r>
            <a:endParaRPr lang="en-US" altLang="ja-JP" sz="2800" dirty="0" smtClean="0">
              <a:latin typeface="Verdana" charset="0"/>
              <a:ea typeface="Verdana" charset="0"/>
              <a:cs typeface="Verdana" charset="0"/>
            </a:endParaRPr>
          </a:p>
          <a:p>
            <a:pPr lvl="1"/>
            <a:r>
              <a:rPr lang="en-US" altLang="ja-JP" sz="2000" dirty="0" smtClean="0">
                <a:latin typeface="Verdana" charset="0"/>
                <a:ea typeface="Verdana" charset="0"/>
                <a:cs typeface="Verdana" charset="0"/>
              </a:rPr>
              <a:t>TAMA300 double suspension</a:t>
            </a:r>
          </a:p>
          <a:p>
            <a:pPr lvl="1"/>
            <a:r>
              <a:rPr lang="en-US" altLang="ja-JP" sz="2000" dirty="0" smtClean="0">
                <a:latin typeface="Verdana" charset="0"/>
                <a:ea typeface="Verdana" charset="0"/>
                <a:cs typeface="Verdana" charset="0"/>
              </a:rPr>
              <a:t>Interferometer length sensing</a:t>
            </a:r>
          </a:p>
          <a:p>
            <a:pPr lvl="1"/>
            <a:r>
              <a:rPr lang="en-US" altLang="ja-JP" sz="2000" dirty="0" smtClean="0">
                <a:latin typeface="Verdana" charset="0"/>
                <a:ea typeface="Verdana" charset="0"/>
                <a:cs typeface="Verdana" charset="0"/>
              </a:rPr>
              <a:t>3m prototype </a:t>
            </a:r>
            <a:r>
              <a:rPr lang="en-US" altLang="ja-JP" sz="2000" dirty="0" err="1" smtClean="0">
                <a:latin typeface="Verdana" charset="0"/>
                <a:ea typeface="Verdana" charset="0"/>
                <a:cs typeface="Verdana" charset="0"/>
              </a:rPr>
              <a:t>interferomter</a:t>
            </a:r>
            <a:r>
              <a:rPr lang="en-US" altLang="ja-JP" sz="2000" dirty="0" smtClean="0"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altLang="ja-JP" sz="2000" dirty="0" smtClean="0">
                <a:latin typeface="Verdana" charset="0"/>
                <a:ea typeface="Verdana" charset="0"/>
                <a:cs typeface="Verdana" charset="0"/>
              </a:rPr>
            </a:br>
            <a:endParaRPr lang="en-US" altLang="ja-JP" sz="2400" dirty="0" smtClean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altLang="ja-JP" sz="2800" b="1" dirty="0" smtClean="0">
                <a:latin typeface="Verdana" charset="0"/>
                <a:ea typeface="Verdana" charset="0"/>
                <a:cs typeface="Verdana" charset="0"/>
              </a:rPr>
              <a:t>TAMA300 interferometer </a:t>
            </a:r>
            <a:r>
              <a:rPr lang="en-US" altLang="ja-JP" sz="2000" dirty="0" smtClean="0">
                <a:latin typeface="Verdana" charset="0"/>
                <a:ea typeface="Verdana" charset="0"/>
                <a:cs typeface="Verdana" charset="0"/>
              </a:rPr>
              <a:t>(NAOJ 1999-2009)</a:t>
            </a:r>
            <a:endParaRPr lang="en-US" altLang="ja-JP" sz="2800" dirty="0" smtClean="0">
              <a:latin typeface="Verdana" charset="0"/>
              <a:ea typeface="Verdana" charset="0"/>
              <a:cs typeface="Verdana" charset="0"/>
            </a:endParaRPr>
          </a:p>
          <a:p>
            <a:pPr lvl="1"/>
            <a:r>
              <a:rPr lang="en-US" altLang="ja-JP" sz="2000" dirty="0">
                <a:latin typeface="Verdana" charset="0"/>
                <a:ea typeface="Verdana" charset="0"/>
                <a:cs typeface="Verdana" charset="0"/>
              </a:rPr>
              <a:t>Commissioning and science </a:t>
            </a:r>
            <a:r>
              <a:rPr lang="en-US" altLang="ja-JP" sz="2000" dirty="0" smtClean="0">
                <a:latin typeface="Verdana" charset="0"/>
                <a:ea typeface="Verdana" charset="0"/>
                <a:cs typeface="Verdana" charset="0"/>
              </a:rPr>
              <a:t>runs</a:t>
            </a:r>
            <a:br>
              <a:rPr lang="en-US" altLang="ja-JP" sz="2000" dirty="0" smtClean="0">
                <a:latin typeface="Verdana" charset="0"/>
                <a:ea typeface="Verdana" charset="0"/>
                <a:cs typeface="Verdana" charset="0"/>
              </a:rPr>
            </a:br>
            <a:endParaRPr lang="en-US" altLang="ja-JP" sz="2400" dirty="0" smtClean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altLang="ja-JP" sz="2800" b="1" dirty="0">
                <a:latin typeface="Verdana" charset="0"/>
                <a:ea typeface="Verdana" charset="0"/>
                <a:cs typeface="Verdana" charset="0"/>
              </a:rPr>
              <a:t>LIGO</a:t>
            </a:r>
            <a:r>
              <a:rPr lang="en-US" altLang="ja-JP" sz="20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altLang="ja-JP" sz="2000" dirty="0" smtClean="0">
                <a:latin typeface="Verdana" charset="0"/>
                <a:ea typeface="Verdana" charset="0"/>
                <a:cs typeface="Verdana" charset="0"/>
              </a:rPr>
              <a:t>(Caltech </a:t>
            </a:r>
            <a:r>
              <a:rPr lang="en-US" altLang="ja-JP" sz="2000" dirty="0">
                <a:latin typeface="Verdana" charset="0"/>
                <a:ea typeface="Verdana" charset="0"/>
                <a:cs typeface="Verdana" charset="0"/>
              </a:rPr>
              <a:t>2009-</a:t>
            </a:r>
            <a:r>
              <a:rPr lang="en-US" altLang="ja-JP" sz="2000" dirty="0" smtClean="0">
                <a:latin typeface="Verdana" charset="0"/>
                <a:ea typeface="Verdana" charset="0"/>
                <a:cs typeface="Verdana" charset="0"/>
              </a:rPr>
              <a:t>)</a:t>
            </a:r>
          </a:p>
          <a:p>
            <a:pPr lvl="1"/>
            <a:r>
              <a:rPr lang="en-US" altLang="ja-JP" sz="2000" dirty="0" smtClean="0">
                <a:latin typeface="Verdana" charset="0"/>
                <a:ea typeface="Verdana" charset="0"/>
                <a:cs typeface="Verdana" charset="0"/>
              </a:rPr>
              <a:t>Output optics chain, </a:t>
            </a:r>
            <a:r>
              <a:rPr lang="en-US" altLang="ja-JP" sz="2000" dirty="0" err="1" smtClean="0">
                <a:latin typeface="Verdana" charset="0"/>
                <a:ea typeface="Verdana" charset="0"/>
                <a:cs typeface="Verdana" charset="0"/>
              </a:rPr>
              <a:t>eLIGO</a:t>
            </a:r>
            <a:r>
              <a:rPr lang="en-US" altLang="ja-JP" sz="2000" dirty="0" smtClean="0">
                <a:latin typeface="Verdana" charset="0"/>
                <a:ea typeface="Verdana" charset="0"/>
                <a:cs typeface="Verdana" charset="0"/>
              </a:rPr>
              <a:t>/</a:t>
            </a:r>
            <a:r>
              <a:rPr lang="en-US" altLang="ja-JP" sz="2000" dirty="0" err="1" smtClean="0">
                <a:latin typeface="Verdana" charset="0"/>
                <a:ea typeface="Verdana" charset="0"/>
                <a:cs typeface="Verdana" charset="0"/>
              </a:rPr>
              <a:t>aLIGO</a:t>
            </a:r>
            <a:r>
              <a:rPr lang="en-US" altLang="ja-JP" sz="2000" dirty="0" smtClean="0">
                <a:latin typeface="Verdana" charset="0"/>
                <a:ea typeface="Verdana" charset="0"/>
                <a:cs typeface="Verdana" charset="0"/>
              </a:rPr>
              <a:t> commissioning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32937" y="3355848"/>
            <a:ext cx="8330063" cy="1673352"/>
          </a:xfrm>
        </p:spPr>
        <p:txBody>
          <a:bodyPr/>
          <a:lstStyle/>
          <a:p>
            <a:r>
              <a:rPr lang="en-US" altLang="ja-JP" dirty="0" smtClean="0"/>
              <a:t>Technologies of</a:t>
            </a:r>
            <a:br>
              <a:rPr lang="en-US" altLang="ja-JP" dirty="0" smtClean="0"/>
            </a:br>
            <a:r>
              <a:rPr lang="en-US" altLang="ja-JP" dirty="0" smtClean="0"/>
              <a:t>Interferometer GW detectors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 rot="10800000" flipV="1">
            <a:off x="685800" y="5225918"/>
            <a:ext cx="8077200" cy="553524"/>
          </a:xfrm>
        </p:spPr>
        <p:txBody>
          <a:bodyPr/>
          <a:lstStyle/>
          <a:p>
            <a:r>
              <a:rPr lang="en-US" altLang="ja-JP" dirty="0" smtClean="0"/>
              <a:t>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846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Simplified interferometer GW detector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39459"/>
          </a:xfrm>
        </p:spPr>
        <p:txBody>
          <a:bodyPr>
            <a:normAutofit lnSpcReduction="10000"/>
          </a:bodyPr>
          <a:lstStyle/>
          <a:p>
            <a:r>
              <a:rPr lang="en-US" altLang="ja-JP" b="1" dirty="0" smtClean="0">
                <a:latin typeface="+mj-lt"/>
              </a:rPr>
              <a:t>Differential motion =&gt; Michelson interferometer</a:t>
            </a:r>
            <a:endParaRPr lang="en-US" altLang="ja-JP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43" y="1595285"/>
            <a:ext cx="4429760" cy="48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Actual GW detector (</a:t>
            </a:r>
            <a:r>
              <a:rPr lang="en-US" altLang="ja-JP" dirty="0"/>
              <a:t>s</a:t>
            </a:r>
            <a:r>
              <a:rPr lang="en-US" altLang="ja-JP" dirty="0" smtClean="0"/>
              <a:t>till simplified)</a:t>
            </a:r>
            <a:endParaRPr lang="ja-JP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44" y="1435140"/>
            <a:ext cx="7061200" cy="531368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spect="1" noChangeArrowheads="1"/>
          </p:cNvSpPr>
          <p:nvPr/>
        </p:nvSpPr>
        <p:spPr bwMode="auto">
          <a:xfrm>
            <a:off x="92122" y="5850679"/>
            <a:ext cx="8276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High</a:t>
            </a:r>
          </a:p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P</a:t>
            </a:r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ower </a:t>
            </a:r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L</a:t>
            </a:r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aser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7" name="Text Box 6"/>
          <p:cNvSpPr txBox="1">
            <a:spLocks noChangeAspect="1" noChangeArrowheads="1"/>
          </p:cNvSpPr>
          <p:nvPr/>
        </p:nvSpPr>
        <p:spPr bwMode="auto">
          <a:xfrm>
            <a:off x="272954" y="2386614"/>
            <a:ext cx="10235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Mode</a:t>
            </a:r>
          </a:p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Cleaner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8" name="Text Box 6"/>
          <p:cNvSpPr txBox="1">
            <a:spLocks noChangeAspect="1" noChangeArrowheads="1"/>
          </p:cNvSpPr>
          <p:nvPr/>
        </p:nvSpPr>
        <p:spPr bwMode="auto">
          <a:xfrm>
            <a:off x="505955" y="5049110"/>
            <a:ext cx="13057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Recycling</a:t>
            </a:r>
          </a:p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Mirrors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0" name="Text Box 6"/>
          <p:cNvSpPr txBox="1">
            <a:spLocks noChangeAspect="1" noChangeArrowheads="1"/>
          </p:cNvSpPr>
          <p:nvPr/>
        </p:nvSpPr>
        <p:spPr bwMode="auto">
          <a:xfrm>
            <a:off x="1572656" y="1036475"/>
            <a:ext cx="16604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4km </a:t>
            </a:r>
            <a:r>
              <a:rPr lang="en-US" altLang="ja-JP" sz="160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FP arm cavities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1" name="Text Box 6"/>
          <p:cNvSpPr txBox="1">
            <a:spLocks noChangeAspect="1" noChangeArrowheads="1"/>
          </p:cNvSpPr>
          <p:nvPr/>
        </p:nvSpPr>
        <p:spPr bwMode="auto">
          <a:xfrm>
            <a:off x="919788" y="5961195"/>
            <a:ext cx="13057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Signal</a:t>
            </a:r>
          </a:p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Readout</a:t>
            </a:r>
          </a:p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Scheme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2" name="Text Box 6"/>
          <p:cNvSpPr txBox="1">
            <a:spLocks noChangeAspect="1" noChangeArrowheads="1"/>
          </p:cNvSpPr>
          <p:nvPr/>
        </p:nvSpPr>
        <p:spPr bwMode="auto">
          <a:xfrm>
            <a:off x="4528568" y="6207417"/>
            <a:ext cx="16604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Data Storage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3" name="Text Box 6"/>
          <p:cNvSpPr txBox="1">
            <a:spLocks noChangeAspect="1" noChangeArrowheads="1"/>
          </p:cNvSpPr>
          <p:nvPr/>
        </p:nvSpPr>
        <p:spPr bwMode="auto">
          <a:xfrm>
            <a:off x="3507261" y="5751374"/>
            <a:ext cx="16604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Data Analysis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4" name="Text Box 6"/>
          <p:cNvSpPr txBox="1">
            <a:spLocks noChangeAspect="1" noChangeArrowheads="1"/>
          </p:cNvSpPr>
          <p:nvPr/>
        </p:nvSpPr>
        <p:spPr bwMode="auto">
          <a:xfrm>
            <a:off x="2263188" y="5181254"/>
            <a:ext cx="22653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Analog Electronics</a:t>
            </a:r>
          </a:p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Digital Control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5" name="Text Box 6"/>
          <p:cNvSpPr txBox="1">
            <a:spLocks noChangeAspect="1" noChangeArrowheads="1"/>
          </p:cNvSpPr>
          <p:nvPr/>
        </p:nvSpPr>
        <p:spPr bwMode="auto">
          <a:xfrm>
            <a:off x="7337566" y="3627956"/>
            <a:ext cx="16604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Seismic Attenuation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6" name="Text Box 6"/>
          <p:cNvSpPr txBox="1">
            <a:spLocks noChangeAspect="1" noChangeArrowheads="1"/>
          </p:cNvSpPr>
          <p:nvPr/>
        </p:nvSpPr>
        <p:spPr bwMode="auto">
          <a:xfrm>
            <a:off x="5846548" y="2670093"/>
            <a:ext cx="12093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Vacuum Envelope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7" name="Text Box 6"/>
          <p:cNvSpPr txBox="1">
            <a:spLocks noChangeAspect="1" noChangeArrowheads="1"/>
          </p:cNvSpPr>
          <p:nvPr/>
        </p:nvSpPr>
        <p:spPr bwMode="auto">
          <a:xfrm>
            <a:off x="6780867" y="5074597"/>
            <a:ext cx="22171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Mirror Suspension</a:t>
            </a:r>
          </a:p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(Quad Pendulum)</a:t>
            </a:r>
          </a:p>
        </p:txBody>
      </p:sp>
      <p:sp>
        <p:nvSpPr>
          <p:cNvPr id="18" name="Text Box 6"/>
          <p:cNvSpPr txBox="1">
            <a:spLocks noChangeAspect="1" noChangeArrowheads="1"/>
          </p:cNvSpPr>
          <p:nvPr/>
        </p:nvSpPr>
        <p:spPr bwMode="auto">
          <a:xfrm>
            <a:off x="6320510" y="6105933"/>
            <a:ext cx="19993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Mirror &amp; Coating</a:t>
            </a:r>
            <a:endParaRPr lang="en-US" altLang="ja-JP" sz="1600" dirty="0" smtClean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20" name="Text Box 6"/>
          <p:cNvSpPr txBox="1">
            <a:spLocks noChangeAspect="1" noChangeArrowheads="1"/>
          </p:cNvSpPr>
          <p:nvPr/>
        </p:nvSpPr>
        <p:spPr bwMode="auto">
          <a:xfrm>
            <a:off x="6311497" y="6377194"/>
            <a:ext cx="19993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Fused Silica fiber</a:t>
            </a:r>
          </a:p>
        </p:txBody>
      </p:sp>
    </p:spTree>
    <p:extLst>
      <p:ext uri="{BB962C8B-B14F-4D97-AF65-F5344CB8AC3E}">
        <p14:creationId xmlns:p14="http://schemas.microsoft.com/office/powerpoint/2010/main" val="60652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230909" y="1117581"/>
            <a:ext cx="8913091" cy="2135285"/>
          </a:xfrm>
        </p:spPr>
        <p:txBody>
          <a:bodyPr/>
          <a:lstStyle/>
          <a:p>
            <a:r>
              <a:rPr lang="en-US" b="1" dirty="0" smtClean="0">
                <a:latin typeface="+mj-lt"/>
              </a:rPr>
              <a:t>World’s biggest UHV vacuum system, straighter than earth’s curvature</a:t>
            </a:r>
          </a:p>
          <a:p>
            <a:r>
              <a:rPr lang="en-US" b="1" dirty="0" smtClean="0">
                <a:latin typeface="+mj-lt"/>
              </a:rPr>
              <a:t>Large vacuum chambers to accommodate main optics and suspensions</a:t>
            </a:r>
          </a:p>
          <a:p>
            <a:endParaRPr lang="en-US" b="1" dirty="0">
              <a:latin typeface="+mj-lt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9BFAFAF-6FCB-D04B-A44A-DE30D235BFEA}" type="slidenum">
              <a:rPr lang="en-US" sz="1200">
                <a:latin typeface="Helvetica" charset="0"/>
              </a:rPr>
              <a:pPr/>
              <a:t>23</a:t>
            </a:fld>
            <a:endParaRPr lang="en-US" sz="1200">
              <a:latin typeface="Helvetica" charset="0"/>
            </a:endParaRPr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5" t="17636"/>
          <a:stretch/>
        </p:blipFill>
        <p:spPr bwMode="auto">
          <a:xfrm>
            <a:off x="0" y="3547389"/>
            <a:ext cx="4713216" cy="331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vacequip-liv pi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941" y="3547388"/>
            <a:ext cx="4482059" cy="33106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457200" y="155448"/>
            <a:ext cx="8229600" cy="770511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6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 defTabSz="914400"/>
            <a:r>
              <a:rPr lang="en-US" altLang="ja-JP" dirty="0" smtClean="0"/>
              <a:t>Vacuum system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861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318933" y="278681"/>
            <a:ext cx="3600033" cy="541337"/>
          </a:xfrm>
        </p:spPr>
        <p:txBody>
          <a:bodyPr>
            <a:noAutofit/>
          </a:bodyPr>
          <a:lstStyle/>
          <a:p>
            <a:r>
              <a:rPr lang="en-US" dirty="0"/>
              <a:t>Test Masses</a:t>
            </a:r>
          </a:p>
        </p:txBody>
      </p:sp>
      <p:pic>
        <p:nvPicPr>
          <p:cNvPr id="5530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17625"/>
          <a:stretch>
            <a:fillRect/>
          </a:stretch>
        </p:blipFill>
        <p:spPr bwMode="auto">
          <a:xfrm>
            <a:off x="3918966" y="2185223"/>
            <a:ext cx="5102458" cy="443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ontent Placeholder 2"/>
          <p:cNvSpPr txBox="1">
            <a:spLocks/>
          </p:cNvSpPr>
          <p:nvPr/>
        </p:nvSpPr>
        <p:spPr>
          <a:xfrm>
            <a:off x="230909" y="1117581"/>
            <a:ext cx="8913091" cy="2135285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b="1" dirty="0">
                <a:latin typeface="+mj-lt"/>
                <a:cs typeface="Calibri" pitchFamily="34" charset="0"/>
              </a:rPr>
              <a:t>Requires the state of the art in substrates, polishing, </a:t>
            </a:r>
            <a:r>
              <a:rPr lang="en-US" b="1" dirty="0" smtClean="0">
                <a:latin typeface="+mj-lt"/>
                <a:cs typeface="Calibri" pitchFamily="34" charset="0"/>
              </a:rPr>
              <a:t>coating</a:t>
            </a:r>
            <a:endParaRPr lang="en-US" b="1" dirty="0">
              <a:latin typeface="+mj-lt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206139" y="2259733"/>
            <a:ext cx="3590251" cy="4226792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 smtClean="0">
                <a:latin typeface="+mj-lt"/>
              </a:rPr>
              <a:t>Half-nm </a:t>
            </a:r>
            <a:r>
              <a:rPr lang="en-US" sz="2400" dirty="0">
                <a:latin typeface="+mj-lt"/>
              </a:rPr>
              <a:t>flatness over 300mm diameter</a:t>
            </a:r>
          </a:p>
          <a:p>
            <a:pPr lvl="1"/>
            <a:r>
              <a:rPr lang="en-US" sz="2400" dirty="0">
                <a:latin typeface="+mj-lt"/>
              </a:rPr>
              <a:t>0.2 ppm absorption at 1064nm</a:t>
            </a:r>
          </a:p>
          <a:p>
            <a:pPr lvl="1"/>
            <a:r>
              <a:rPr lang="en-US" sz="2400" dirty="0">
                <a:latin typeface="+mj-lt"/>
              </a:rPr>
              <a:t>Coating specs for 1064 and 532 nm</a:t>
            </a:r>
          </a:p>
          <a:p>
            <a:pPr lvl="1"/>
            <a:r>
              <a:rPr lang="en-US" sz="2400" dirty="0">
                <a:latin typeface="+mj-lt"/>
              </a:rPr>
              <a:t>Mechanical requirements: bulk and coating thermal noise, high resonant frequency</a:t>
            </a:r>
          </a:p>
          <a:p>
            <a:pPr defTabSz="914400"/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0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5" name="Object 3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017937960"/>
              </p:ext>
            </p:extLst>
          </p:nvPr>
        </p:nvGraphicFramePr>
        <p:xfrm>
          <a:off x="0" y="1603948"/>
          <a:ext cx="4141003" cy="4562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7" name="Document" r:id="rId3" imgW="3541776" imgH="3901440" progId="Word.Document.8">
                  <p:embed/>
                </p:oleObj>
              </mc:Choice>
              <mc:Fallback>
                <p:oleObj name="Document" r:id="rId3" imgW="3541776" imgH="3901440" progId="Word.Documen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03948"/>
                        <a:ext cx="4141003" cy="45627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0528" y="1823800"/>
            <a:ext cx="4873472" cy="3655104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6" idx="1"/>
          </p:cNvCxnSpPr>
          <p:nvPr/>
        </p:nvCxnSpPr>
        <p:spPr bwMode="auto">
          <a:xfrm flipH="1">
            <a:off x="4827691" y="1516844"/>
            <a:ext cx="1269979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9" name="Straight Arrow Connector 8"/>
          <p:cNvCxnSpPr>
            <a:stCxn id="6" idx="3"/>
          </p:cNvCxnSpPr>
          <p:nvPr/>
        </p:nvCxnSpPr>
        <p:spPr bwMode="auto">
          <a:xfrm flipV="1">
            <a:off x="6876399" y="1502990"/>
            <a:ext cx="1377744" cy="13854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6097670" y="1286011"/>
            <a:ext cx="778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r>
              <a:rPr lang="en-US" dirty="0" smtClean="0">
                <a:latin typeface="Arial"/>
                <a:cs typeface="Arial"/>
              </a:rPr>
              <a:t>2m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18933" y="278681"/>
            <a:ext cx="5189940" cy="541337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6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 defTabSz="914400"/>
            <a:r>
              <a:rPr lang="en-US" dirty="0" smtClean="0"/>
              <a:t>Seismic </a:t>
            </a:r>
            <a:r>
              <a:rPr lang="en-US" smtClean="0"/>
              <a:t>Isolation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33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210"/>
          <p:cNvGrpSpPr>
            <a:grpSpLocks/>
          </p:cNvGrpSpPr>
          <p:nvPr/>
        </p:nvGrpSpPr>
        <p:grpSpPr bwMode="auto">
          <a:xfrm>
            <a:off x="273942" y="3108762"/>
            <a:ext cx="3502025" cy="3519487"/>
            <a:chOff x="101" y="2002"/>
            <a:chExt cx="2182" cy="2174"/>
          </a:xfrm>
        </p:grpSpPr>
        <p:pic>
          <p:nvPicPr>
            <p:cNvPr id="62476" name="Picture 211" descr="d040402_assembly_etm_suspension_&amp;_structure_-_silic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01" t="5714" r="37701" b="8002"/>
            <a:stretch>
              <a:fillRect/>
            </a:stretch>
          </p:blipFill>
          <p:spPr bwMode="auto">
            <a:xfrm>
              <a:off x="1437" y="2002"/>
              <a:ext cx="846" cy="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7" name="Rectangle 212"/>
            <p:cNvSpPr>
              <a:spLocks noChangeArrowheads="1"/>
            </p:cNvSpPr>
            <p:nvPr/>
          </p:nvSpPr>
          <p:spPr bwMode="auto">
            <a:xfrm>
              <a:off x="101" y="2116"/>
              <a:ext cx="1396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Optics Table Interface</a:t>
              </a:r>
            </a:p>
            <a:p>
              <a:pPr algn="l"/>
              <a:r>
                <a:rPr lang="en-GB" sz="1200" b="1">
                  <a:latin typeface="Tahoma" charset="0"/>
                </a:rPr>
                <a:t>(Seismic Isolation System)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78" name="Rectangle 213"/>
            <p:cNvSpPr>
              <a:spLocks noChangeArrowheads="1"/>
            </p:cNvSpPr>
            <p:nvPr/>
          </p:nvSpPr>
          <p:spPr bwMode="auto">
            <a:xfrm>
              <a:off x="118" y="2671"/>
              <a:ext cx="968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Damping Controls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79" name="Rectangle 214"/>
            <p:cNvSpPr>
              <a:spLocks noChangeArrowheads="1"/>
            </p:cNvSpPr>
            <p:nvPr/>
          </p:nvSpPr>
          <p:spPr bwMode="auto">
            <a:xfrm>
              <a:off x="123" y="3594"/>
              <a:ext cx="711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Electrostatic</a:t>
              </a:r>
            </a:p>
            <a:p>
              <a:pPr algn="l"/>
              <a:r>
                <a:rPr lang="en-GB" sz="1200" b="1">
                  <a:latin typeface="Tahoma" charset="0"/>
                </a:rPr>
                <a:t>Actuation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80" name="Rectangle 215"/>
            <p:cNvSpPr>
              <a:spLocks noChangeArrowheads="1"/>
            </p:cNvSpPr>
            <p:nvPr/>
          </p:nvSpPr>
          <p:spPr bwMode="auto">
            <a:xfrm>
              <a:off x="118" y="3103"/>
              <a:ext cx="1018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Hierarchical Global</a:t>
              </a:r>
            </a:p>
            <a:p>
              <a:pPr algn="l"/>
              <a:r>
                <a:rPr lang="en-GB" sz="1200" b="1">
                  <a:latin typeface="Tahoma" charset="0"/>
                </a:rPr>
                <a:t>Controls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81" name="Line 216"/>
            <p:cNvSpPr>
              <a:spLocks noChangeShapeType="1"/>
            </p:cNvSpPr>
            <p:nvPr/>
          </p:nvSpPr>
          <p:spPr bwMode="auto">
            <a:xfrm flipV="1">
              <a:off x="1020" y="2060"/>
              <a:ext cx="583" cy="9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Line 217"/>
            <p:cNvSpPr>
              <a:spLocks noChangeShapeType="1"/>
            </p:cNvSpPr>
            <p:nvPr/>
          </p:nvSpPr>
          <p:spPr bwMode="auto">
            <a:xfrm flipV="1">
              <a:off x="1084" y="2567"/>
              <a:ext cx="444" cy="1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3" name="Line 218"/>
            <p:cNvSpPr>
              <a:spLocks noChangeShapeType="1"/>
            </p:cNvSpPr>
            <p:nvPr/>
          </p:nvSpPr>
          <p:spPr bwMode="auto">
            <a:xfrm flipV="1">
              <a:off x="1106" y="2935"/>
              <a:ext cx="423" cy="26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4" name="Line 219"/>
            <p:cNvSpPr>
              <a:spLocks noChangeShapeType="1"/>
            </p:cNvSpPr>
            <p:nvPr/>
          </p:nvSpPr>
          <p:spPr bwMode="auto">
            <a:xfrm>
              <a:off x="1110" y="3191"/>
              <a:ext cx="434" cy="8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5" name="Line 220"/>
            <p:cNvSpPr>
              <a:spLocks noChangeShapeType="1"/>
            </p:cNvSpPr>
            <p:nvPr/>
          </p:nvSpPr>
          <p:spPr bwMode="auto">
            <a:xfrm>
              <a:off x="988" y="3724"/>
              <a:ext cx="540" cy="10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6" name="Line 221"/>
            <p:cNvSpPr>
              <a:spLocks noChangeShapeType="1"/>
            </p:cNvSpPr>
            <p:nvPr/>
          </p:nvSpPr>
          <p:spPr bwMode="auto">
            <a:xfrm>
              <a:off x="1110" y="3182"/>
              <a:ext cx="427" cy="57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0" y="970159"/>
            <a:ext cx="6267796" cy="1987550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+mj-lt"/>
              </a:rPr>
              <a:t>Quadruple </a:t>
            </a:r>
            <a:r>
              <a:rPr lang="en-GB" sz="2800" dirty="0">
                <a:latin typeface="+mj-lt"/>
              </a:rPr>
              <a:t>pendulum suspensions for the </a:t>
            </a:r>
            <a:r>
              <a:rPr lang="en-GB" sz="2800" dirty="0" smtClean="0">
                <a:latin typeface="+mj-lt"/>
              </a:rPr>
              <a:t>test masses</a:t>
            </a:r>
            <a:endParaRPr lang="en-GB" sz="2800" dirty="0">
              <a:latin typeface="+mj-lt"/>
            </a:endParaRPr>
          </a:p>
          <a:p>
            <a:r>
              <a:rPr lang="en-GB" sz="2800" dirty="0" smtClean="0">
                <a:latin typeface="+mj-lt"/>
              </a:rPr>
              <a:t>Monolithic final stage using fused </a:t>
            </a:r>
            <a:r>
              <a:rPr lang="en-GB" sz="2800" dirty="0">
                <a:latin typeface="+mj-lt"/>
              </a:rPr>
              <a:t>silica </a:t>
            </a:r>
            <a:r>
              <a:rPr lang="en-GB" sz="2800" dirty="0" err="1">
                <a:latin typeface="+mj-lt"/>
              </a:rPr>
              <a:t>fibers</a:t>
            </a:r>
            <a:r>
              <a:rPr lang="en-GB" sz="2800" dirty="0">
                <a:latin typeface="+mj-lt"/>
              </a:rPr>
              <a:t> to suspend 40 kg test </a:t>
            </a:r>
            <a:r>
              <a:rPr lang="en-GB" sz="2800" dirty="0" smtClean="0">
                <a:latin typeface="+mj-lt"/>
              </a:rPr>
              <a:t>mass</a:t>
            </a:r>
            <a:endParaRPr lang="en-GB" sz="2800" dirty="0">
              <a:latin typeface="+mj-lt"/>
            </a:endParaRP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 flipH="1">
            <a:off x="6456363" y="3368675"/>
            <a:ext cx="182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800">
              <a:latin typeface="Tahoma" charset="0"/>
            </a:endParaRPr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6654800" y="2292350"/>
            <a:ext cx="14446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1" name="Rectangle 215"/>
          <p:cNvSpPr>
            <a:spLocks noChangeArrowheads="1"/>
          </p:cNvSpPr>
          <p:nvPr/>
        </p:nvSpPr>
        <p:spPr bwMode="auto">
          <a:xfrm>
            <a:off x="3975992" y="5337612"/>
            <a:ext cx="1362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200" b="1" dirty="0">
                <a:latin typeface="Tahoma" charset="0"/>
              </a:rPr>
              <a:t>Final elements</a:t>
            </a:r>
          </a:p>
          <a:p>
            <a:pPr algn="l"/>
            <a:r>
              <a:rPr lang="en-GB" sz="1200" b="1" dirty="0">
                <a:latin typeface="Tahoma" charset="0"/>
              </a:rPr>
              <a:t>All Fused silica </a:t>
            </a:r>
          </a:p>
        </p:txBody>
      </p:sp>
      <p:sp>
        <p:nvSpPr>
          <p:cNvPr id="62472" name="Line 218"/>
          <p:cNvSpPr>
            <a:spLocks noChangeShapeType="1"/>
          </p:cNvSpPr>
          <p:nvPr/>
        </p:nvSpPr>
        <p:spPr bwMode="auto">
          <a:xfrm flipH="1" flipV="1">
            <a:off x="3596579" y="5197912"/>
            <a:ext cx="373063" cy="330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3" name="Line 219"/>
          <p:cNvSpPr>
            <a:spLocks noChangeShapeType="1"/>
          </p:cNvSpPr>
          <p:nvPr/>
        </p:nvSpPr>
        <p:spPr bwMode="auto">
          <a:xfrm flipH="1">
            <a:off x="3487042" y="5518587"/>
            <a:ext cx="4889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4" name="Line 221"/>
          <p:cNvSpPr>
            <a:spLocks noChangeShapeType="1"/>
          </p:cNvSpPr>
          <p:nvPr/>
        </p:nvSpPr>
        <p:spPr bwMode="auto">
          <a:xfrm flipH="1">
            <a:off x="3596579" y="5504299"/>
            <a:ext cx="379413" cy="3238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475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50" y="1413163"/>
            <a:ext cx="2997549" cy="544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/>
          <p:cNvSpPr txBox="1">
            <a:spLocks noGrp="1"/>
          </p:cNvSpPr>
          <p:nvPr>
            <p:ph type="title"/>
          </p:nvPr>
        </p:nvSpPr>
        <p:spPr>
          <a:xfrm>
            <a:off x="457200" y="155448"/>
            <a:ext cx="8503920" cy="604281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6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 defTabSz="914400"/>
            <a:r>
              <a:rPr lang="en-US" smtClean="0"/>
              <a:t>Quadruple monolithic suspension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072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Components of the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59"/>
            <a:ext cx="8229600" cy="5390545"/>
          </a:xfrm>
        </p:spPr>
        <p:txBody>
          <a:bodyPr>
            <a:normAutofit/>
          </a:bodyPr>
          <a:lstStyle/>
          <a:p>
            <a:r>
              <a:rPr lang="en-US" altLang="ja-JP" sz="4400" b="1" dirty="0" smtClean="0">
                <a:latin typeface="+mj-lt"/>
              </a:rPr>
              <a:t>3 elements of a GW detector</a:t>
            </a:r>
          </a:p>
          <a:p>
            <a:pPr lvl="1"/>
            <a:r>
              <a:rPr lang="en-US" altLang="ja-JP" sz="4000" b="1" dirty="0" smtClean="0">
                <a:solidFill>
                  <a:srgbClr val="008000"/>
                </a:solidFill>
                <a:latin typeface="+mj-lt"/>
              </a:rPr>
              <a:t>Mechanics</a:t>
            </a:r>
            <a:endParaRPr lang="en-US" altLang="ja-JP" sz="4000" b="1" dirty="0">
              <a:solidFill>
                <a:srgbClr val="008000"/>
              </a:solidFill>
              <a:latin typeface="+mj-lt"/>
            </a:endParaRPr>
          </a:p>
          <a:p>
            <a:pPr lvl="1"/>
            <a:r>
              <a:rPr lang="en-US" altLang="ja-JP" sz="4000" b="1" dirty="0" smtClean="0">
                <a:solidFill>
                  <a:srgbClr val="FF6600"/>
                </a:solidFill>
                <a:latin typeface="+mj-lt"/>
              </a:rPr>
              <a:t>Optics</a:t>
            </a:r>
            <a:endParaRPr lang="en-US" altLang="ja-JP" sz="4000" b="1" dirty="0" smtClean="0">
              <a:latin typeface="+mj-lt"/>
            </a:endParaRPr>
          </a:p>
          <a:p>
            <a:pPr lvl="1"/>
            <a:r>
              <a:rPr lang="en-US" altLang="ja-JP" sz="4000" b="1" dirty="0" smtClean="0">
                <a:solidFill>
                  <a:srgbClr val="0000FF"/>
                </a:solidFill>
                <a:latin typeface="+mj-lt"/>
              </a:rPr>
              <a:t>Electronics</a:t>
            </a:r>
            <a:endParaRPr lang="ja-JP" altLang="en-US" sz="40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263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Components of the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59"/>
            <a:ext cx="8229600" cy="5390545"/>
          </a:xfrm>
        </p:spPr>
        <p:txBody>
          <a:bodyPr>
            <a:normAutofit/>
          </a:bodyPr>
          <a:lstStyle/>
          <a:p>
            <a:r>
              <a:rPr lang="en-US" altLang="ja-JP" sz="4400" b="1" dirty="0" smtClean="0">
                <a:latin typeface="+mj-lt"/>
              </a:rPr>
              <a:t>3 elements of a GW detector</a:t>
            </a:r>
          </a:p>
          <a:p>
            <a:pPr lvl="1"/>
            <a:r>
              <a:rPr lang="en-US" altLang="ja-JP" sz="4000" b="1" dirty="0" smtClean="0">
                <a:solidFill>
                  <a:srgbClr val="008000"/>
                </a:solidFill>
                <a:latin typeface="+mj-lt"/>
              </a:rPr>
              <a:t>Mechanics</a:t>
            </a:r>
            <a:endParaRPr lang="en-US" altLang="ja-JP" sz="4000" b="1" dirty="0">
              <a:solidFill>
                <a:srgbClr val="008000"/>
              </a:solidFill>
              <a:latin typeface="+mj-lt"/>
            </a:endParaRPr>
          </a:p>
          <a:p>
            <a:pPr lvl="1"/>
            <a:r>
              <a:rPr lang="en-US" altLang="ja-JP" sz="4000" b="1" dirty="0" smtClean="0">
                <a:solidFill>
                  <a:srgbClr val="FF6600"/>
                </a:solidFill>
                <a:latin typeface="+mj-lt"/>
              </a:rPr>
              <a:t>Optics</a:t>
            </a:r>
            <a:endParaRPr lang="en-US" altLang="ja-JP" sz="4000" b="1" dirty="0" smtClean="0">
              <a:latin typeface="+mj-lt"/>
            </a:endParaRPr>
          </a:p>
          <a:p>
            <a:pPr lvl="1"/>
            <a:r>
              <a:rPr lang="en-US" altLang="ja-JP" sz="4000" b="1" dirty="0" smtClean="0">
                <a:solidFill>
                  <a:srgbClr val="0000FF"/>
                </a:solidFill>
                <a:latin typeface="+mj-lt"/>
              </a:rPr>
              <a:t>Electronics</a:t>
            </a:r>
            <a:endParaRPr lang="ja-JP" altLang="en-US" sz="40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4" name="図 6" descr="Opt_Mech_El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44" y="1068503"/>
            <a:ext cx="7422713" cy="56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7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22750" y="84900"/>
            <a:ext cx="7421250" cy="770511"/>
          </a:xfrm>
        </p:spPr>
        <p:txBody>
          <a:bodyPr/>
          <a:lstStyle/>
          <a:p>
            <a:r>
              <a:rPr lang="en-US" altLang="ja-JP" dirty="0" smtClean="0"/>
              <a:t>Size of interferometer GW detectors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979792" y="898460"/>
            <a:ext cx="6862886" cy="2943291"/>
          </a:xfrm>
        </p:spPr>
        <p:txBody>
          <a:bodyPr>
            <a:noAutofit/>
          </a:bodyPr>
          <a:lstStyle/>
          <a:p>
            <a:r>
              <a:rPr lang="en-US" altLang="ja-JP" sz="2800" dirty="0" smtClean="0">
                <a:latin typeface="+mj-lt"/>
              </a:rPr>
              <a:t>GW Detection = Length measurement</a:t>
            </a:r>
          </a:p>
          <a:p>
            <a:r>
              <a:rPr lang="en-US" altLang="ja-JP" sz="2800" dirty="0" smtClean="0">
                <a:latin typeface="+mj-lt"/>
              </a:rPr>
              <a:t>The longer arms, the bigger the effect</a:t>
            </a:r>
          </a:p>
          <a:p>
            <a:pPr lvl="1"/>
            <a:r>
              <a:rPr lang="en-US" altLang="ja-JP" sz="2400" dirty="0" smtClean="0">
                <a:latin typeface="+mj-lt"/>
              </a:rPr>
              <a:t>GW works as strain =&gt; </a:t>
            </a:r>
            <a:r>
              <a:rPr lang="en-US" altLang="ja-JP" sz="2400" dirty="0" err="1" smtClean="0">
                <a:latin typeface="+mj-lt"/>
              </a:rPr>
              <a:t>dx</a:t>
            </a:r>
            <a:r>
              <a:rPr lang="en-US" altLang="ja-JP" sz="2400" dirty="0" smtClean="0">
                <a:latin typeface="+mj-lt"/>
              </a:rPr>
              <a:t> = </a:t>
            </a:r>
            <a:r>
              <a:rPr lang="en-US" altLang="ja-JP" sz="2400" dirty="0" err="1" smtClean="0">
                <a:latin typeface="+mj-lt"/>
              </a:rPr>
              <a:t>h</a:t>
            </a:r>
            <a:r>
              <a:rPr lang="en-US" altLang="ja-JP" sz="2400" baseline="-25000" dirty="0" err="1" smtClean="0">
                <a:latin typeface="+mj-lt"/>
              </a:rPr>
              <a:t>GW</a:t>
            </a:r>
            <a:r>
              <a:rPr lang="en-US" altLang="ja-JP" sz="2400" dirty="0" smtClean="0">
                <a:latin typeface="+mj-lt"/>
              </a:rPr>
              <a:t> </a:t>
            </a:r>
            <a:r>
              <a:rPr lang="en-US" altLang="ja-JP" sz="2400" dirty="0" err="1" smtClean="0">
                <a:latin typeface="+mj-lt"/>
              </a:rPr>
              <a:t>x</a:t>
            </a:r>
            <a:r>
              <a:rPr lang="en-US" altLang="ja-JP" sz="2400" dirty="0" smtClean="0">
                <a:latin typeface="+mj-lt"/>
              </a:rPr>
              <a:t> </a:t>
            </a:r>
            <a:r>
              <a:rPr lang="en-US" altLang="ja-JP" sz="2400" dirty="0" err="1" smtClean="0">
                <a:latin typeface="+mj-lt"/>
              </a:rPr>
              <a:t>L</a:t>
            </a:r>
            <a:r>
              <a:rPr lang="en-US" altLang="ja-JP" sz="2400" baseline="-25000" dirty="0" err="1" smtClean="0">
                <a:latin typeface="+mj-lt"/>
              </a:rPr>
              <a:t>arm</a:t>
            </a:r>
            <a:endParaRPr lang="en-US" altLang="ja-JP" sz="2400" baseline="-25000" dirty="0" smtClean="0">
              <a:latin typeface="+mj-lt"/>
            </a:endParaRPr>
          </a:p>
          <a:p>
            <a:pPr lvl="1"/>
            <a:r>
              <a:rPr lang="en-US" altLang="ja-JP" sz="2400" dirty="0" smtClean="0">
                <a:latin typeface="+mj-lt"/>
              </a:rPr>
              <a:t>Until cancellation of the signal happens</a:t>
            </a:r>
          </a:p>
          <a:p>
            <a:pPr lvl="1">
              <a:buNone/>
            </a:pPr>
            <a:r>
              <a:rPr lang="en-US" altLang="ja-JP" sz="2400" dirty="0" smtClean="0">
                <a:latin typeface="+mj-lt"/>
              </a:rPr>
              <a:t>	in the arms</a:t>
            </a:r>
          </a:p>
          <a:p>
            <a:pPr lvl="1"/>
            <a:r>
              <a:rPr lang="en-US" altLang="ja-JP" sz="2400" dirty="0" smtClean="0">
                <a:latin typeface="+mj-lt"/>
              </a:rPr>
              <a:t>Optimum arm length</a:t>
            </a:r>
          </a:p>
          <a:p>
            <a:pPr lvl="1"/>
            <a:endParaRPr lang="en-US" altLang="ja-JP" sz="2400" dirty="0" smtClean="0">
              <a:latin typeface="+mj-lt"/>
            </a:endParaRPr>
          </a:p>
          <a:p>
            <a:pPr lvl="1"/>
            <a:endParaRPr lang="en-US" altLang="ja-JP" sz="2400" dirty="0" smtClean="0">
              <a:latin typeface="+mj-lt"/>
            </a:endParaRPr>
          </a:p>
          <a:p>
            <a:pPr lvl="1">
              <a:buNone/>
            </a:pPr>
            <a:endParaRPr lang="en-US" altLang="ja-JP" sz="1400" dirty="0" smtClean="0">
              <a:latin typeface="+mj-lt"/>
            </a:endParaRPr>
          </a:p>
          <a:p>
            <a:pPr lvl="1">
              <a:buNone/>
            </a:pPr>
            <a:endParaRPr lang="en-US" altLang="ja-JP" sz="2400" dirty="0" smtClean="0">
              <a:latin typeface="+mj-lt"/>
            </a:endParaRPr>
          </a:p>
          <a:p>
            <a:pPr lvl="1">
              <a:buNone/>
            </a:pPr>
            <a:endParaRPr lang="en-US" altLang="ja-JP" sz="2400" dirty="0" smtClean="0">
              <a:latin typeface="+mj-lt"/>
            </a:endParaRPr>
          </a:p>
        </p:txBody>
      </p:sp>
      <p:sp>
        <p:nvSpPr>
          <p:cNvPr id="126" name="Line 3"/>
          <p:cNvSpPr>
            <a:spLocks noChangeShapeType="1"/>
          </p:cNvSpPr>
          <p:nvPr/>
        </p:nvSpPr>
        <p:spPr bwMode="auto">
          <a:xfrm>
            <a:off x="835025" y="6096000"/>
            <a:ext cx="50927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7" name="Line 4"/>
          <p:cNvSpPr>
            <a:spLocks noChangeShapeType="1"/>
          </p:cNvSpPr>
          <p:nvPr/>
        </p:nvSpPr>
        <p:spPr bwMode="auto">
          <a:xfrm rot="16200000" flipH="1">
            <a:off x="-1172369" y="4088607"/>
            <a:ext cx="46243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128" name="Group 5"/>
          <p:cNvGrpSpPr>
            <a:grpSpLocks/>
          </p:cNvGrpSpPr>
          <p:nvPr/>
        </p:nvGrpSpPr>
        <p:grpSpPr bwMode="auto">
          <a:xfrm>
            <a:off x="987425" y="6400800"/>
            <a:ext cx="304800" cy="228600"/>
            <a:chOff x="816" y="3984"/>
            <a:chExt cx="192" cy="144"/>
          </a:xfrm>
        </p:grpSpPr>
        <p:sp>
          <p:nvSpPr>
            <p:cNvPr id="129" name="Rectangle 6"/>
            <p:cNvSpPr>
              <a:spLocks noChangeArrowheads="1"/>
            </p:cNvSpPr>
            <p:nvPr/>
          </p:nvSpPr>
          <p:spPr bwMode="auto">
            <a:xfrm>
              <a:off x="816" y="3984"/>
              <a:ext cx="192" cy="4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0" name="Rectangle 7"/>
            <p:cNvSpPr>
              <a:spLocks noChangeArrowheads="1"/>
            </p:cNvSpPr>
            <p:nvPr/>
          </p:nvSpPr>
          <p:spPr bwMode="auto">
            <a:xfrm>
              <a:off x="864" y="4032"/>
              <a:ext cx="96" cy="9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31" name="Text Box 8"/>
          <p:cNvSpPr txBox="1">
            <a:spLocks noChangeArrowheads="1"/>
          </p:cNvSpPr>
          <p:nvPr/>
        </p:nvSpPr>
        <p:spPr bwMode="auto">
          <a:xfrm>
            <a:off x="149225" y="55626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1600" b="1" dirty="0" smtClean="0">
                <a:latin typeface="Times New Roman" charset="0"/>
              </a:rPr>
              <a:t>Laser</a:t>
            </a:r>
            <a:endParaRPr lang="ja-JP" altLang="en-US" sz="1600" b="1" dirty="0">
              <a:latin typeface="Times New Roman" charset="0"/>
            </a:endParaRPr>
          </a:p>
        </p:txBody>
      </p:sp>
      <p:sp>
        <p:nvSpPr>
          <p:cNvPr id="132" name="Text Box 9"/>
          <p:cNvSpPr txBox="1">
            <a:spLocks noChangeArrowheads="1"/>
          </p:cNvSpPr>
          <p:nvPr/>
        </p:nvSpPr>
        <p:spPr bwMode="auto">
          <a:xfrm>
            <a:off x="1292225" y="6324600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1600" b="1" dirty="0" smtClean="0">
                <a:latin typeface="Times New Roman" charset="0"/>
              </a:rPr>
              <a:t>Photodetector</a:t>
            </a:r>
            <a:endParaRPr lang="ja-JP" altLang="en-US" sz="1600" b="1" dirty="0">
              <a:latin typeface="Times New Roman" charset="0"/>
            </a:endParaRPr>
          </a:p>
        </p:txBody>
      </p:sp>
      <p:sp>
        <p:nvSpPr>
          <p:cNvPr id="133" name="Text Box 10"/>
          <p:cNvSpPr txBox="1">
            <a:spLocks noChangeArrowheads="1"/>
          </p:cNvSpPr>
          <p:nvPr/>
        </p:nvSpPr>
        <p:spPr bwMode="auto">
          <a:xfrm>
            <a:off x="1212619" y="918326"/>
            <a:ext cx="9112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1600" b="1" dirty="0" smtClean="0">
                <a:latin typeface="Times New Roman" charset="0"/>
              </a:rPr>
              <a:t>Mirror</a:t>
            </a:r>
            <a:endParaRPr lang="ja-JP" altLang="en-US" sz="1600" b="1" dirty="0">
              <a:latin typeface="Times New Roman" charset="0"/>
            </a:endParaRPr>
          </a:p>
        </p:txBody>
      </p:sp>
      <p:sp>
        <p:nvSpPr>
          <p:cNvPr id="134" name="Text Box 11"/>
          <p:cNvSpPr txBox="1">
            <a:spLocks noChangeArrowheads="1"/>
          </p:cNvSpPr>
          <p:nvPr/>
        </p:nvSpPr>
        <p:spPr bwMode="auto">
          <a:xfrm>
            <a:off x="6151563" y="5384800"/>
            <a:ext cx="10080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1600" b="1" dirty="0" smtClean="0">
                <a:latin typeface="Times New Roman" charset="0"/>
              </a:rPr>
              <a:t>Mirror</a:t>
            </a:r>
            <a:endParaRPr lang="ja-JP" altLang="en-US" sz="1600" b="1" dirty="0">
              <a:latin typeface="Times New Roman" charset="0"/>
            </a:endParaRPr>
          </a:p>
        </p:txBody>
      </p:sp>
      <p:sp>
        <p:nvSpPr>
          <p:cNvPr id="135" name="Line 12"/>
          <p:cNvSpPr>
            <a:spLocks noChangeShapeType="1"/>
          </p:cNvSpPr>
          <p:nvPr/>
        </p:nvSpPr>
        <p:spPr bwMode="auto">
          <a:xfrm>
            <a:off x="2273300" y="4978816"/>
            <a:ext cx="9239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6" name="Line 13"/>
          <p:cNvSpPr>
            <a:spLocks noChangeShapeType="1"/>
          </p:cNvSpPr>
          <p:nvPr/>
        </p:nvSpPr>
        <p:spPr bwMode="auto">
          <a:xfrm rot="16200000">
            <a:off x="2139156" y="4844673"/>
            <a:ext cx="8778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137" name="Group 14"/>
          <p:cNvGrpSpPr>
            <a:grpSpLocks/>
          </p:cNvGrpSpPr>
          <p:nvPr/>
        </p:nvGrpSpPr>
        <p:grpSpPr bwMode="auto">
          <a:xfrm>
            <a:off x="2425700" y="5283616"/>
            <a:ext cx="304800" cy="228600"/>
            <a:chOff x="816" y="3984"/>
            <a:chExt cx="192" cy="144"/>
          </a:xfrm>
        </p:grpSpPr>
        <p:sp>
          <p:nvSpPr>
            <p:cNvPr id="138" name="Rectangle 15"/>
            <p:cNvSpPr>
              <a:spLocks noChangeArrowheads="1"/>
            </p:cNvSpPr>
            <p:nvPr/>
          </p:nvSpPr>
          <p:spPr bwMode="auto">
            <a:xfrm>
              <a:off x="816" y="3984"/>
              <a:ext cx="192" cy="4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9" name="Rectangle 16"/>
            <p:cNvSpPr>
              <a:spLocks noChangeArrowheads="1"/>
            </p:cNvSpPr>
            <p:nvPr/>
          </p:nvSpPr>
          <p:spPr bwMode="auto">
            <a:xfrm>
              <a:off x="864" y="4032"/>
              <a:ext cx="96" cy="9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40" name="Text Box 17"/>
          <p:cNvSpPr txBox="1">
            <a:spLocks noChangeArrowheads="1"/>
          </p:cNvSpPr>
          <p:nvPr/>
        </p:nvSpPr>
        <p:spPr bwMode="auto">
          <a:xfrm>
            <a:off x="1511300" y="4521616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1600" b="1" dirty="0" smtClean="0">
                <a:latin typeface="Times New Roman" charset="0"/>
              </a:rPr>
              <a:t>Laser</a:t>
            </a:r>
            <a:endParaRPr lang="ja-JP" altLang="en-US" sz="1600" b="1" dirty="0">
              <a:latin typeface="Times New Roman" charset="0"/>
            </a:endParaRPr>
          </a:p>
        </p:txBody>
      </p:sp>
      <p:sp>
        <p:nvSpPr>
          <p:cNvPr id="141" name="Text Box 18"/>
          <p:cNvSpPr txBox="1">
            <a:spLocks noChangeArrowheads="1"/>
          </p:cNvSpPr>
          <p:nvPr/>
        </p:nvSpPr>
        <p:spPr bwMode="auto">
          <a:xfrm>
            <a:off x="2120899" y="5512216"/>
            <a:ext cx="1457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1600" b="1" dirty="0" smtClean="0">
                <a:latin typeface="Times New Roman" charset="0"/>
              </a:rPr>
              <a:t>Photodetector</a:t>
            </a:r>
            <a:endParaRPr lang="ja-JP" altLang="en-US" sz="1600" b="1" dirty="0">
              <a:latin typeface="Times New Roman" charset="0"/>
            </a:endParaRPr>
          </a:p>
        </p:txBody>
      </p:sp>
      <p:sp>
        <p:nvSpPr>
          <p:cNvPr id="142" name="Text Box 19"/>
          <p:cNvSpPr txBox="1">
            <a:spLocks noChangeArrowheads="1"/>
          </p:cNvSpPr>
          <p:nvPr/>
        </p:nvSpPr>
        <p:spPr bwMode="auto">
          <a:xfrm>
            <a:off x="3330575" y="4289841"/>
            <a:ext cx="10096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1600" b="1" dirty="0" smtClean="0">
                <a:latin typeface="Times New Roman" charset="0"/>
              </a:rPr>
              <a:t>Mirror</a:t>
            </a:r>
            <a:endParaRPr lang="ja-JP" altLang="en-US" sz="1600" b="1" dirty="0">
              <a:latin typeface="Times New Roman" charset="0"/>
            </a:endParaRPr>
          </a:p>
        </p:txBody>
      </p:sp>
      <p:sp>
        <p:nvSpPr>
          <p:cNvPr id="143" name="Text Box 20"/>
          <p:cNvSpPr txBox="1">
            <a:spLocks noChangeArrowheads="1"/>
          </p:cNvSpPr>
          <p:nvPr/>
        </p:nvSpPr>
        <p:spPr bwMode="auto">
          <a:xfrm>
            <a:off x="2871787" y="3907254"/>
            <a:ext cx="10874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1600" b="1" dirty="0" smtClean="0">
                <a:latin typeface="Times New Roman" charset="0"/>
              </a:rPr>
              <a:t>Mirror</a:t>
            </a:r>
            <a:endParaRPr lang="ja-JP" altLang="en-US" sz="1600" b="1" dirty="0">
              <a:latin typeface="Times New Roman" charset="0"/>
            </a:endParaRPr>
          </a:p>
        </p:txBody>
      </p:sp>
      <p:sp>
        <p:nvSpPr>
          <p:cNvPr id="144" name="Rectangle 21"/>
          <p:cNvSpPr>
            <a:spLocks noChangeArrowheads="1"/>
          </p:cNvSpPr>
          <p:nvPr/>
        </p:nvSpPr>
        <p:spPr bwMode="auto">
          <a:xfrm>
            <a:off x="301625" y="5943600"/>
            <a:ext cx="5334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5" name="Line 22"/>
          <p:cNvSpPr>
            <a:spLocks noChangeShapeType="1"/>
          </p:cNvSpPr>
          <p:nvPr/>
        </p:nvSpPr>
        <p:spPr bwMode="auto">
          <a:xfrm flipH="1">
            <a:off x="987425" y="5943600"/>
            <a:ext cx="304800" cy="3048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6" name="Rectangle 23"/>
          <p:cNvSpPr>
            <a:spLocks noChangeArrowheads="1"/>
          </p:cNvSpPr>
          <p:nvPr/>
        </p:nvSpPr>
        <p:spPr bwMode="auto">
          <a:xfrm>
            <a:off x="1739900" y="4826416"/>
            <a:ext cx="5334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7" name="AutoShape 24"/>
          <p:cNvSpPr>
            <a:spLocks noChangeArrowheads="1"/>
          </p:cNvSpPr>
          <p:nvPr/>
        </p:nvSpPr>
        <p:spPr bwMode="auto">
          <a:xfrm>
            <a:off x="6088063" y="6530975"/>
            <a:ext cx="666750" cy="204788"/>
          </a:xfrm>
          <a:prstGeom prst="leftRightArrow">
            <a:avLst>
              <a:gd name="adj1" fmla="val 50000"/>
              <a:gd name="adj2" fmla="val 65116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8" name="AutoShape 25"/>
          <p:cNvSpPr>
            <a:spLocks noChangeArrowheads="1"/>
          </p:cNvSpPr>
          <p:nvPr/>
        </p:nvSpPr>
        <p:spPr bwMode="auto">
          <a:xfrm>
            <a:off x="3433763" y="5364579"/>
            <a:ext cx="220662" cy="204787"/>
          </a:xfrm>
          <a:prstGeom prst="leftRightArrow">
            <a:avLst>
              <a:gd name="adj1" fmla="val 50000"/>
              <a:gd name="adj2" fmla="val 21550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149" name="Group 26"/>
          <p:cNvGrpSpPr>
            <a:grpSpLocks/>
          </p:cNvGrpSpPr>
          <p:nvPr/>
        </p:nvGrpSpPr>
        <p:grpSpPr bwMode="auto">
          <a:xfrm>
            <a:off x="2947988" y="4674016"/>
            <a:ext cx="563562" cy="609600"/>
            <a:chOff x="2771" y="2442"/>
            <a:chExt cx="355" cy="384"/>
          </a:xfrm>
        </p:grpSpPr>
        <p:sp>
          <p:nvSpPr>
            <p:cNvPr id="150" name="Line 27"/>
            <p:cNvSpPr>
              <a:spLocks noChangeShapeType="1"/>
            </p:cNvSpPr>
            <p:nvPr/>
          </p:nvSpPr>
          <p:spPr bwMode="auto">
            <a:xfrm>
              <a:off x="2771" y="2634"/>
              <a:ext cx="25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1" name="Rectangle 28"/>
            <p:cNvSpPr>
              <a:spLocks noChangeArrowheads="1"/>
            </p:cNvSpPr>
            <p:nvPr/>
          </p:nvSpPr>
          <p:spPr bwMode="auto">
            <a:xfrm rot="-5400000">
              <a:off x="2886" y="2586"/>
              <a:ext cx="384" cy="9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52" name="Group 29"/>
          <p:cNvGrpSpPr>
            <a:grpSpLocks/>
          </p:cNvGrpSpPr>
          <p:nvPr/>
        </p:nvGrpSpPr>
        <p:grpSpPr bwMode="auto">
          <a:xfrm>
            <a:off x="2273300" y="3926304"/>
            <a:ext cx="609600" cy="596900"/>
            <a:chOff x="2346" y="1971"/>
            <a:chExt cx="384" cy="376"/>
          </a:xfrm>
        </p:grpSpPr>
        <p:sp>
          <p:nvSpPr>
            <p:cNvPr id="153" name="Line 30"/>
            <p:cNvSpPr>
              <a:spLocks noChangeShapeType="1"/>
            </p:cNvSpPr>
            <p:nvPr/>
          </p:nvSpPr>
          <p:spPr bwMode="auto">
            <a:xfrm rot="-5400000">
              <a:off x="2394" y="2203"/>
              <a:ext cx="28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4" name="Rectangle 31"/>
            <p:cNvSpPr>
              <a:spLocks noChangeArrowheads="1"/>
            </p:cNvSpPr>
            <p:nvPr/>
          </p:nvSpPr>
          <p:spPr bwMode="auto">
            <a:xfrm>
              <a:off x="2346" y="1971"/>
              <a:ext cx="384" cy="9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55" name="AutoShape 32"/>
          <p:cNvSpPr>
            <a:spLocks noChangeArrowheads="1"/>
          </p:cNvSpPr>
          <p:nvPr/>
        </p:nvSpPr>
        <p:spPr bwMode="auto">
          <a:xfrm rot="5400000">
            <a:off x="1981201" y="4010441"/>
            <a:ext cx="220662" cy="204787"/>
          </a:xfrm>
          <a:prstGeom prst="leftRightArrow">
            <a:avLst>
              <a:gd name="adj1" fmla="val 50000"/>
              <a:gd name="adj2" fmla="val 21550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156" name="Group 33"/>
          <p:cNvGrpSpPr>
            <a:grpSpLocks/>
          </p:cNvGrpSpPr>
          <p:nvPr/>
        </p:nvGrpSpPr>
        <p:grpSpPr bwMode="auto">
          <a:xfrm>
            <a:off x="4005263" y="5791200"/>
            <a:ext cx="2157412" cy="609600"/>
            <a:chOff x="2717" y="3600"/>
            <a:chExt cx="1359" cy="384"/>
          </a:xfrm>
        </p:grpSpPr>
        <p:sp>
          <p:nvSpPr>
            <p:cNvPr id="157" name="Line 34"/>
            <p:cNvSpPr>
              <a:spLocks noChangeShapeType="1"/>
            </p:cNvSpPr>
            <p:nvPr/>
          </p:nvSpPr>
          <p:spPr bwMode="auto">
            <a:xfrm>
              <a:off x="2717" y="3792"/>
              <a:ext cx="125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8" name="Rectangle 35"/>
            <p:cNvSpPr>
              <a:spLocks noChangeArrowheads="1"/>
            </p:cNvSpPr>
            <p:nvPr/>
          </p:nvSpPr>
          <p:spPr bwMode="auto">
            <a:xfrm rot="-5400000">
              <a:off x="3836" y="3744"/>
              <a:ext cx="384" cy="9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59" name="AutoShape 36"/>
          <p:cNvSpPr>
            <a:spLocks noChangeArrowheads="1"/>
          </p:cNvSpPr>
          <p:nvPr/>
        </p:nvSpPr>
        <p:spPr bwMode="auto">
          <a:xfrm rot="5400000">
            <a:off x="296069" y="846931"/>
            <a:ext cx="666750" cy="204788"/>
          </a:xfrm>
          <a:prstGeom prst="leftRightArrow">
            <a:avLst>
              <a:gd name="adj1" fmla="val 50000"/>
              <a:gd name="adj2" fmla="val 65116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160" name="Group 37"/>
          <p:cNvGrpSpPr>
            <a:grpSpLocks/>
          </p:cNvGrpSpPr>
          <p:nvPr/>
        </p:nvGrpSpPr>
        <p:grpSpPr bwMode="auto">
          <a:xfrm>
            <a:off x="835025" y="533400"/>
            <a:ext cx="609600" cy="1430338"/>
            <a:chOff x="720" y="288"/>
            <a:chExt cx="384" cy="901"/>
          </a:xfrm>
        </p:grpSpPr>
        <p:sp>
          <p:nvSpPr>
            <p:cNvPr id="161" name="Line 38"/>
            <p:cNvSpPr>
              <a:spLocks noChangeShapeType="1"/>
            </p:cNvSpPr>
            <p:nvPr/>
          </p:nvSpPr>
          <p:spPr bwMode="auto">
            <a:xfrm rot="16200000" flipH="1">
              <a:off x="511" y="788"/>
              <a:ext cx="80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2" name="Rectangle 39"/>
            <p:cNvSpPr>
              <a:spLocks noChangeArrowheads="1"/>
            </p:cNvSpPr>
            <p:nvPr/>
          </p:nvSpPr>
          <p:spPr bwMode="auto">
            <a:xfrm>
              <a:off x="720" y="288"/>
              <a:ext cx="384" cy="9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63" name="Line 40"/>
          <p:cNvSpPr>
            <a:spLocks noChangeShapeType="1"/>
          </p:cNvSpPr>
          <p:nvPr/>
        </p:nvSpPr>
        <p:spPr bwMode="auto">
          <a:xfrm flipH="1">
            <a:off x="2425700" y="4826416"/>
            <a:ext cx="304800" cy="3048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aphicFrame>
        <p:nvGraphicFramePr>
          <p:cNvPr id="164" name="オブジェクト 163"/>
          <p:cNvGraphicFramePr>
            <a:graphicFrameLocks noChangeAspect="1"/>
          </p:cNvGraphicFramePr>
          <p:nvPr/>
        </p:nvGraphicFramePr>
        <p:xfrm>
          <a:off x="4574205" y="3841751"/>
          <a:ext cx="4141170" cy="530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1" name="数式" r:id="rId3" imgW="1384300" imgH="177800" progId="Equation.3">
                  <p:embed/>
                </p:oleObj>
              </mc:Choice>
              <mc:Fallback>
                <p:oleObj name="数式" r:id="rId3" imgW="1384300" imgH="177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4205" y="3841751"/>
                        <a:ext cx="4141170" cy="5309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3760911" y="4674015"/>
          <a:ext cx="5222875" cy="486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2" name="数式" r:id="rId5" imgW="1905000" imgH="177800" progId="Equation.3">
                  <p:embed/>
                </p:oleObj>
              </mc:Choice>
              <mc:Fallback>
                <p:oleObj name="数式" r:id="rId5" imgW="1905000" imgH="177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0911" y="4674015"/>
                        <a:ext cx="5222875" cy="4866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02344 3.33333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1.38889E-6 0.0321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69 L 0.07657 0.00069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3.33333E-6 L 0.00035 0.0960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Detector Topics</a:t>
            </a:r>
            <a:endParaRPr lang="ja-JP" altLang="en-US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Autofit/>
          </a:bodyPr>
          <a:lstStyle/>
          <a:p>
            <a:r>
              <a:rPr lang="en-US" altLang="ja-JP" sz="2800" b="1" dirty="0" smtClean="0">
                <a:latin typeface="Verdana" charset="0"/>
                <a:ea typeface="Verdana" charset="0"/>
                <a:cs typeface="Verdana" charset="0"/>
              </a:rPr>
              <a:t>Introduction</a:t>
            </a:r>
          </a:p>
          <a:p>
            <a:pPr lvl="1"/>
            <a:r>
              <a:rPr lang="en-US" altLang="ja-JP" sz="2400" dirty="0" smtClean="0">
                <a:latin typeface="Verdana" charset="0"/>
                <a:ea typeface="Verdana" charset="0"/>
                <a:cs typeface="Verdana" charset="0"/>
              </a:rPr>
              <a:t>Gravitational wave detection with laser interferometers </a:t>
            </a:r>
            <a:br>
              <a:rPr lang="en-US" altLang="ja-JP" sz="2400" dirty="0" smtClean="0">
                <a:latin typeface="Verdana" charset="0"/>
                <a:ea typeface="Verdana" charset="0"/>
                <a:cs typeface="Verdana" charset="0"/>
              </a:rPr>
            </a:br>
            <a:endParaRPr lang="en-US" altLang="ja-JP" sz="2400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altLang="ja-JP" sz="2800" b="1" dirty="0" smtClean="0">
                <a:latin typeface="Verdana" charset="0"/>
                <a:ea typeface="Verdana" charset="0"/>
                <a:cs typeface="Verdana" charset="0"/>
              </a:rPr>
              <a:t>Laser interferometry</a:t>
            </a:r>
            <a:r>
              <a:rPr lang="en-US" altLang="ja-JP" sz="2000" dirty="0" smtClean="0"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altLang="ja-JP" sz="2000" dirty="0" smtClean="0">
                <a:latin typeface="Verdana" charset="0"/>
                <a:ea typeface="Verdana" charset="0"/>
                <a:cs typeface="Verdana" charset="0"/>
              </a:rPr>
            </a:br>
            <a:endParaRPr lang="en-US" altLang="ja-JP" sz="2400" dirty="0" smtClean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altLang="ja-JP" sz="2800" b="1" dirty="0" smtClean="0">
                <a:latin typeface="Verdana" charset="0"/>
                <a:ea typeface="Verdana" charset="0"/>
                <a:cs typeface="Verdana" charset="0"/>
              </a:rPr>
              <a:t>Noises in </a:t>
            </a:r>
            <a:r>
              <a:rPr lang="en-US" altLang="ja-JP" sz="2800" b="1" smtClean="0">
                <a:latin typeface="Verdana" charset="0"/>
                <a:ea typeface="Verdana" charset="0"/>
                <a:cs typeface="Verdana" charset="0"/>
              </a:rPr>
              <a:t>laser interferometer </a:t>
            </a:r>
            <a:r>
              <a:rPr lang="en-US" altLang="ja-JP" sz="2800" b="1" dirty="0" smtClean="0">
                <a:latin typeface="Verdana" charset="0"/>
                <a:ea typeface="Verdana" charset="0"/>
                <a:cs typeface="Verdana" charset="0"/>
              </a:rPr>
              <a:t>detectors</a:t>
            </a:r>
          </a:p>
          <a:p>
            <a:endParaRPr lang="en-US" altLang="ja-JP" sz="2800" dirty="0" smtClean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altLang="ja-JP" sz="2800" b="1" dirty="0" smtClean="0">
                <a:latin typeface="Verdana" charset="0"/>
                <a:ea typeface="Verdana" charset="0"/>
                <a:cs typeface="Verdana" charset="0"/>
              </a:rPr>
              <a:t>Linear control system</a:t>
            </a:r>
            <a:endParaRPr lang="en-US" altLang="ja-JP" sz="2000" dirty="0" smtClean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81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Michelson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  <a:cs typeface="Tahoma"/>
              </a:rPr>
              <a:t>Frequency response of the Michelson to GWs</a:t>
            </a:r>
            <a:endParaRPr lang="en-US" sz="2800" b="1" dirty="0" smtClean="0">
              <a:solidFill>
                <a:srgbClr val="FF0000"/>
              </a:solidFill>
              <a:latin typeface="+mj-lt"/>
              <a:cs typeface="Tahoma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96" y="1520134"/>
            <a:ext cx="4851400" cy="736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14879" y="1466208"/>
            <a:ext cx="3095817" cy="790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696" y="1980659"/>
            <a:ext cx="5143500" cy="3886200"/>
          </a:xfrm>
          <a:prstGeom prst="rect">
            <a:avLst/>
          </a:prstGeom>
        </p:spPr>
      </p:pic>
      <p:sp>
        <p:nvSpPr>
          <p:cNvPr id="16" name="テキスト ボックス 13"/>
          <p:cNvSpPr txBox="1"/>
          <p:nvPr/>
        </p:nvSpPr>
        <p:spPr>
          <a:xfrm>
            <a:off x="173866" y="2606791"/>
            <a:ext cx="1681443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FE"/>
                </a:solidFill>
              </a:rPr>
              <a:t>DC Response</a:t>
            </a:r>
          </a:p>
          <a:p>
            <a:r>
              <a:rPr lang="en-US" altLang="ja-JP" b="1" dirty="0" smtClean="0">
                <a:solidFill>
                  <a:srgbClr val="FF00FE"/>
                </a:solidFill>
              </a:rPr>
              <a:t>longer -&gt; larger</a:t>
            </a:r>
            <a:endParaRPr kumimoji="1" lang="ja-JP" altLang="en-US" b="1" dirty="0">
              <a:solidFill>
                <a:srgbClr val="FF00FE"/>
              </a:solidFill>
            </a:endParaRPr>
          </a:p>
        </p:txBody>
      </p:sp>
      <p:sp>
        <p:nvSpPr>
          <p:cNvPr id="17" name="テキスト ボックス 13"/>
          <p:cNvSpPr txBox="1"/>
          <p:nvPr/>
        </p:nvSpPr>
        <p:spPr>
          <a:xfrm>
            <a:off x="6168262" y="2283626"/>
            <a:ext cx="1738868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FE"/>
                </a:solidFill>
              </a:rPr>
              <a:t>Cut off </a:t>
            </a:r>
            <a:r>
              <a:rPr kumimoji="1" lang="en-US" altLang="ja-JP" b="1" dirty="0" err="1" smtClean="0">
                <a:solidFill>
                  <a:srgbClr val="FF00FE"/>
                </a:solidFill>
              </a:rPr>
              <a:t>freq</a:t>
            </a:r>
            <a:endParaRPr kumimoji="1" lang="en-US" altLang="ja-JP" b="1" dirty="0" smtClean="0">
              <a:solidFill>
                <a:srgbClr val="FF00FE"/>
              </a:solidFill>
            </a:endParaRPr>
          </a:p>
          <a:p>
            <a:r>
              <a:rPr lang="en-US" altLang="ja-JP" b="1" dirty="0" smtClean="0">
                <a:solidFill>
                  <a:srgbClr val="FF00FE"/>
                </a:solidFill>
              </a:rPr>
              <a:t>longer -&gt; lower</a:t>
            </a:r>
            <a:endParaRPr kumimoji="1" lang="ja-JP" altLang="en-US" b="1" dirty="0">
              <a:solidFill>
                <a:srgbClr val="FF00FE"/>
              </a:solidFill>
            </a:endParaRPr>
          </a:p>
        </p:txBody>
      </p:sp>
      <p:sp>
        <p:nvSpPr>
          <p:cNvPr id="18" name="テキスト ボックス 13"/>
          <p:cNvSpPr txBox="1"/>
          <p:nvPr/>
        </p:nvSpPr>
        <p:spPr>
          <a:xfrm>
            <a:off x="6320662" y="3893765"/>
            <a:ext cx="1681443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FE"/>
                </a:solidFill>
              </a:rPr>
              <a:t>Notch </a:t>
            </a:r>
            <a:r>
              <a:rPr kumimoji="1" lang="en-US" altLang="ja-JP" b="1" dirty="0" err="1" smtClean="0">
                <a:solidFill>
                  <a:srgbClr val="FF00FE"/>
                </a:solidFill>
              </a:rPr>
              <a:t>freq</a:t>
            </a:r>
            <a:endParaRPr kumimoji="1" lang="en-US" altLang="ja-JP" b="1" dirty="0" smtClean="0">
              <a:solidFill>
                <a:srgbClr val="FF00FE"/>
              </a:solidFill>
            </a:endParaRPr>
          </a:p>
          <a:p>
            <a:r>
              <a:rPr kumimoji="1" lang="en-US" altLang="ja-JP" b="1" dirty="0" smtClean="0">
                <a:solidFill>
                  <a:srgbClr val="FF00FE"/>
                </a:solidFill>
              </a:rPr>
              <a:t>f = n c / (2 L)</a:t>
            </a:r>
          </a:p>
        </p:txBody>
      </p:sp>
      <p:sp>
        <p:nvSpPr>
          <p:cNvPr id="9" name="Rectangle 8"/>
          <p:cNvSpPr/>
          <p:nvPr/>
        </p:nvSpPr>
        <p:spPr>
          <a:xfrm>
            <a:off x="128879" y="5712257"/>
            <a:ext cx="87832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b="1" dirty="0" smtClean="0">
                <a:solidFill>
                  <a:srgbClr val="FF0000"/>
                </a:solidFill>
                <a:cs typeface="Tahoma"/>
              </a:rPr>
              <a:t>Michelson arm length optimized for 1kHz GW </a:t>
            </a:r>
            <a:br>
              <a:rPr lang="en-US" sz="3200" b="1" dirty="0" smtClean="0">
                <a:solidFill>
                  <a:srgbClr val="FF0000"/>
                </a:solidFill>
                <a:cs typeface="Tahoma"/>
              </a:rPr>
            </a:br>
            <a:r>
              <a:rPr lang="en-US" sz="3200" b="1" dirty="0" smtClean="0">
                <a:solidFill>
                  <a:srgbClr val="FF0000"/>
                </a:solidFill>
                <a:cs typeface="Tahoma"/>
              </a:rPr>
              <a:t>-&gt; 75km, too long!</a:t>
            </a:r>
            <a:endParaRPr lang="en-US" sz="3200" b="1" dirty="0">
              <a:solidFill>
                <a:srgbClr val="FF0000"/>
              </a:solidFill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8732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6407937" y="3856078"/>
            <a:ext cx="2358561" cy="2769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Fabry-Perot optical resonator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  <a:cs typeface="Tahoma"/>
              </a:rPr>
              <a:t>Storing light in an optical cavity</a:t>
            </a:r>
          </a:p>
          <a:p>
            <a:endParaRPr lang="en-US" sz="2800" b="1" dirty="0">
              <a:latin typeface="+mj-lt"/>
              <a:cs typeface="Tahoma"/>
            </a:endParaRPr>
          </a:p>
          <a:p>
            <a:endParaRPr lang="en-US" sz="2800" b="1" dirty="0" smtClean="0">
              <a:latin typeface="+mj-lt"/>
              <a:cs typeface="Tahoma"/>
            </a:endParaRPr>
          </a:p>
          <a:p>
            <a:endParaRPr lang="en-US" sz="2800" b="1" dirty="0">
              <a:latin typeface="+mj-lt"/>
              <a:cs typeface="Tahoma"/>
            </a:endParaRPr>
          </a:p>
          <a:p>
            <a:endParaRPr lang="en-US" sz="2800" b="1" dirty="0" smtClean="0">
              <a:latin typeface="+mj-lt"/>
              <a:cs typeface="Tahoma"/>
            </a:endParaRPr>
          </a:p>
          <a:p>
            <a:endParaRPr lang="en-US" sz="2800" b="1" dirty="0">
              <a:latin typeface="+mj-lt"/>
              <a:cs typeface="Tahoma"/>
            </a:endParaRPr>
          </a:p>
          <a:p>
            <a:endParaRPr lang="en-US" sz="2800" b="1" dirty="0">
              <a:latin typeface="+mj-lt"/>
              <a:cs typeface="Tahoma"/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Input vs circulating: constructive </a:t>
            </a:r>
            <a:b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Prompt reflection vs leakage: destructive</a:t>
            </a:r>
            <a:b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r>
              <a:rPr lang="en-US" sz="2400" b="1" dirty="0" smtClean="0">
                <a:solidFill>
                  <a:srgbClr val="FF0000"/>
                </a:solidFill>
                <a:latin typeface="+mj-lt"/>
                <a:cs typeface="Tahoma"/>
              </a:rPr>
              <a:t>=&gt; The circulating field grows up</a:t>
            </a:r>
          </a:p>
          <a:p>
            <a:pPr lvl="1"/>
            <a:endParaRPr lang="en-US" sz="2400" b="1" dirty="0" smtClean="0">
              <a:solidFill>
                <a:srgbClr val="FF0000"/>
              </a:solidFill>
              <a:latin typeface="+mj-lt"/>
              <a:cs typeface="Tahoma"/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N times more power </a:t>
            </a:r>
            <a:b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r>
              <a:rPr lang="en-US" sz="2400" b="1" dirty="0" smtClean="0">
                <a:solidFill>
                  <a:srgbClr val="FF0000"/>
                </a:solidFill>
                <a:latin typeface="+mj-lt"/>
                <a:cs typeface="Tahoma"/>
              </a:rPr>
              <a:t>Equivalent 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ahoma"/>
              </a:rPr>
              <a:t>to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Tahoma"/>
              </a:rPr>
              <a:t>have N times longer arm</a:t>
            </a:r>
            <a:r>
              <a:rPr lang="en-US" sz="2400" b="1" dirty="0">
                <a:solidFill>
                  <a:srgbClr val="0000FF"/>
                </a:solidFill>
                <a:cs typeface="Tahoma"/>
              </a:rPr>
              <a:t/>
            </a:r>
            <a:br>
              <a:rPr lang="en-US" sz="2400" b="1" dirty="0">
                <a:solidFill>
                  <a:srgbClr val="0000FF"/>
                </a:solidFill>
                <a:cs typeface="Tahoma"/>
              </a:rPr>
            </a:br>
            <a:endParaRPr lang="en-US" sz="2400" b="1" dirty="0">
              <a:solidFill>
                <a:srgbClr val="FF0000"/>
              </a:solidFill>
              <a:latin typeface="+mj-lt"/>
              <a:cs typeface="Tahoma"/>
            </a:endParaRP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763" y="4398742"/>
            <a:ext cx="1765300" cy="685800"/>
          </a:xfrm>
          <a:prstGeom prst="rect">
            <a:avLst/>
          </a:prstGeom>
        </p:spPr>
      </p:pic>
      <p:sp>
        <p:nvSpPr>
          <p:cNvPr id="22" name="テキスト ボックス 13"/>
          <p:cNvSpPr txBox="1"/>
          <p:nvPr/>
        </p:nvSpPr>
        <p:spPr>
          <a:xfrm>
            <a:off x="6602307" y="4169044"/>
            <a:ext cx="984911" cy="36933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Finesse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282" y="1405728"/>
            <a:ext cx="6924206" cy="2565885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563" y="5973737"/>
            <a:ext cx="1409700" cy="317500"/>
          </a:xfrm>
          <a:prstGeom prst="rect">
            <a:avLst/>
          </a:prstGeom>
        </p:spPr>
      </p:pic>
      <p:sp>
        <p:nvSpPr>
          <p:cNvPr id="24" name="テキスト ボックス 13"/>
          <p:cNvSpPr txBox="1"/>
          <p:nvPr/>
        </p:nvSpPr>
        <p:spPr>
          <a:xfrm>
            <a:off x="6602306" y="5427571"/>
            <a:ext cx="2436763" cy="36933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Folding Number</a:t>
            </a:r>
          </a:p>
        </p:txBody>
      </p:sp>
      <p:sp>
        <p:nvSpPr>
          <p:cNvPr id="10" name="テキスト ボックス 13"/>
          <p:cNvSpPr txBox="1"/>
          <p:nvPr/>
        </p:nvSpPr>
        <p:spPr>
          <a:xfrm>
            <a:off x="4206379" y="1405728"/>
            <a:ext cx="984911" cy="36933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smtClean="0">
                <a:solidFill>
                  <a:srgbClr val="FF0000"/>
                </a:solidFill>
              </a:rPr>
              <a:t>99%</a:t>
            </a:r>
            <a:endParaRPr kumimoji="1" lang="en-US" altLang="ja-JP" b="1" dirty="0" smtClean="0">
              <a:solidFill>
                <a:srgbClr val="FF0000"/>
              </a:solidFill>
            </a:endParaRPr>
          </a:p>
        </p:txBody>
      </p:sp>
      <p:sp>
        <p:nvSpPr>
          <p:cNvPr id="11" name="テキスト ボックス 13"/>
          <p:cNvSpPr txBox="1"/>
          <p:nvPr/>
        </p:nvSpPr>
        <p:spPr>
          <a:xfrm>
            <a:off x="6748937" y="1390862"/>
            <a:ext cx="1375732" cy="36933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99.999%</a:t>
            </a:r>
          </a:p>
        </p:txBody>
      </p:sp>
    </p:spTree>
    <p:extLst>
      <p:ext uri="{BB962C8B-B14F-4D97-AF65-F5344CB8AC3E}">
        <p14:creationId xmlns:p14="http://schemas.microsoft.com/office/powerpoint/2010/main" val="52884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6513616" y="1076454"/>
            <a:ext cx="2173184" cy="12205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Fabry-Perot optical resonator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  <a:cs typeface="Tahoma"/>
              </a:rPr>
              <a:t>Storing light in an optical cavity</a:t>
            </a:r>
            <a:endParaRPr lang="en-US" sz="2800" b="1" dirty="0" smtClean="0">
              <a:solidFill>
                <a:srgbClr val="FF0000"/>
              </a:solidFill>
              <a:latin typeface="+mj-lt"/>
              <a:cs typeface="Taho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484" y="2611818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484" y="2611818"/>
            <a:ext cx="0" cy="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484" y="2611818"/>
            <a:ext cx="0" cy="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049" y="1296832"/>
            <a:ext cx="5458238" cy="4076229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83" y="1401430"/>
            <a:ext cx="1765300" cy="685800"/>
          </a:xfrm>
          <a:prstGeom prst="rect">
            <a:avLst/>
          </a:prstGeom>
        </p:spPr>
      </p:pic>
      <p:sp>
        <p:nvSpPr>
          <p:cNvPr id="13" name="テキスト ボックス 13"/>
          <p:cNvSpPr txBox="1"/>
          <p:nvPr/>
        </p:nvSpPr>
        <p:spPr>
          <a:xfrm>
            <a:off x="6513616" y="1076454"/>
            <a:ext cx="984911" cy="36933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Finesse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9243" y="2288652"/>
            <a:ext cx="1681443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FE"/>
                </a:solidFill>
              </a:rPr>
              <a:t>DC Response</a:t>
            </a:r>
          </a:p>
          <a:p>
            <a:r>
              <a:rPr lang="en-US" altLang="ja-JP" b="1" dirty="0" smtClean="0">
                <a:solidFill>
                  <a:srgbClr val="FF00FE"/>
                </a:solidFill>
              </a:rPr>
              <a:t>amplification</a:t>
            </a:r>
            <a:endParaRPr kumimoji="1" lang="ja-JP" altLang="en-US" b="1" dirty="0">
              <a:solidFill>
                <a:srgbClr val="FF00FE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672527" y="2076214"/>
            <a:ext cx="0" cy="11595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テキスト ボックス 13"/>
          <p:cNvSpPr txBox="1"/>
          <p:nvPr/>
        </p:nvSpPr>
        <p:spPr>
          <a:xfrm>
            <a:off x="4288673" y="1392314"/>
            <a:ext cx="1553328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FE"/>
                </a:solidFill>
              </a:rPr>
              <a:t>Cutoff </a:t>
            </a:r>
            <a:r>
              <a:rPr kumimoji="1" lang="en-US" altLang="ja-JP" b="1" dirty="0" err="1" smtClean="0">
                <a:solidFill>
                  <a:srgbClr val="FF00FE"/>
                </a:solidFill>
              </a:rPr>
              <a:t>freq</a:t>
            </a:r>
            <a:r>
              <a:rPr kumimoji="1" lang="en-US" altLang="ja-JP" b="1" dirty="0" smtClean="0">
                <a:solidFill>
                  <a:srgbClr val="FF00FE"/>
                </a:solidFill>
              </a:rPr>
              <a:t> “Cavity pole”</a:t>
            </a:r>
            <a:endParaRPr kumimoji="1" lang="ja-JP" altLang="en-US" b="1" dirty="0">
              <a:solidFill>
                <a:srgbClr val="FF00FE"/>
              </a:solidFill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84" y="2002902"/>
            <a:ext cx="1320800" cy="5715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6" y="2957633"/>
            <a:ext cx="1409700" cy="3175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3796753" y="1636177"/>
            <a:ext cx="0" cy="4447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-69895" y="5171150"/>
            <a:ext cx="9213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>
                <a:solidFill>
                  <a:srgbClr val="008000"/>
                </a:solidFill>
                <a:cs typeface="Tahoma"/>
              </a:rPr>
              <a:t>1. </a:t>
            </a: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FP </a:t>
            </a:r>
            <a:r>
              <a:rPr lang="en-US" sz="2400" b="1" dirty="0">
                <a:solidFill>
                  <a:srgbClr val="008000"/>
                </a:solidFill>
                <a:cs typeface="Tahoma"/>
              </a:rPr>
              <a:t>increases stored power in the arm</a:t>
            </a:r>
          </a:p>
          <a:p>
            <a:pPr lvl="1"/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2. FP increases accumulation time of the signal</a:t>
            </a:r>
          </a:p>
          <a:p>
            <a:pPr lvl="1"/>
            <a:endParaRPr lang="en-US" sz="2400" b="1" dirty="0">
              <a:solidFill>
                <a:srgbClr val="FF0000"/>
              </a:solidFill>
              <a:cs typeface="Tahoma"/>
            </a:endParaRPr>
          </a:p>
          <a:p>
            <a:pPr lvl="1"/>
            <a:r>
              <a:rPr lang="en-US" sz="2400" b="1" dirty="0" smtClean="0">
                <a:solidFill>
                  <a:srgbClr val="FF0000"/>
                </a:solidFill>
                <a:cs typeface="Tahoma"/>
              </a:rPr>
              <a:t>=&gt; Above the roll-off, increasing F does not improve the response</a:t>
            </a:r>
            <a:endParaRPr lang="en-US" sz="2400" b="1" dirty="0">
              <a:solidFill>
                <a:srgbClr val="FF0000"/>
              </a:solidFill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5662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5600" y="84900"/>
            <a:ext cx="7421250" cy="770511"/>
          </a:xfrm>
        </p:spPr>
        <p:txBody>
          <a:bodyPr/>
          <a:lstStyle/>
          <a:p>
            <a:r>
              <a:rPr lang="en-US" altLang="ja-JP" dirty="0" smtClean="0"/>
              <a:t>GW telescope?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6200" y="911160"/>
            <a:ext cx="9067800" cy="5553140"/>
          </a:xfrm>
        </p:spPr>
        <p:txBody>
          <a:bodyPr>
            <a:noAutofit/>
          </a:bodyPr>
          <a:lstStyle/>
          <a:p>
            <a:r>
              <a:rPr lang="en-US" altLang="ja-JP" sz="2800" dirty="0" smtClean="0"/>
              <a:t>A continuous signal stream from an interferometer</a:t>
            </a:r>
            <a:br>
              <a:rPr lang="en-US" altLang="ja-JP" sz="2800" dirty="0" smtClean="0"/>
            </a:br>
            <a:endParaRPr lang="en-US" altLang="ja-JP" sz="2800" dirty="0" smtClean="0"/>
          </a:p>
          <a:p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en-US" altLang="ja-JP" sz="2800" dirty="0"/>
              <a:t>GWs and </a:t>
            </a:r>
            <a:r>
              <a:rPr lang="en-US" altLang="ja-JP" sz="2800" dirty="0" smtClean="0"/>
              <a:t>noises: in principle, </a:t>
            </a:r>
            <a:r>
              <a:rPr lang="en-US" altLang="ja-JP" sz="2800" b="1" dirty="0" smtClean="0"/>
              <a:t>indistinguishable</a:t>
            </a:r>
            <a:endParaRPr lang="en-US" altLang="ja-JP" sz="2800" b="1" dirty="0"/>
          </a:p>
          <a:p>
            <a:pPr>
              <a:buNone/>
            </a:pPr>
            <a:r>
              <a:rPr lang="en-US" altLang="ja-JP" sz="2800" dirty="0"/>
              <a:t>	=&gt; Anything we detect is GW </a:t>
            </a:r>
          </a:p>
          <a:p>
            <a:pPr>
              <a:buNone/>
            </a:pPr>
            <a:endParaRPr lang="en-US" altLang="ja-JP" sz="2800" dirty="0"/>
          </a:p>
          <a:p>
            <a:r>
              <a:rPr lang="en-US" altLang="ja-JP" sz="2800" b="1" dirty="0">
                <a:solidFill>
                  <a:srgbClr val="FF0000"/>
                </a:solidFill>
              </a:rPr>
              <a:t>Reduce noises!</a:t>
            </a:r>
          </a:p>
          <a:p>
            <a:pPr lvl="1"/>
            <a:r>
              <a:rPr lang="en-US" altLang="ja-JP" sz="2400" dirty="0" smtClean="0"/>
              <a:t>Obs</a:t>
            </a:r>
            <a:r>
              <a:rPr lang="en-US" altLang="ja-JP" sz="2400" dirty="0"/>
              <a:t>. distance is </a:t>
            </a:r>
            <a:r>
              <a:rPr lang="en-US" altLang="ja-JP" sz="2400" dirty="0" err="1"/>
              <a:t>inv</a:t>
            </a:r>
            <a:r>
              <a:rPr lang="en-US" altLang="ja-JP" sz="2400" dirty="0"/>
              <a:t>-proportional to noise level</a:t>
            </a:r>
          </a:p>
          <a:p>
            <a:pPr lvl="1"/>
            <a:r>
              <a:rPr lang="en-US" altLang="ja-JP" sz="2400" dirty="0"/>
              <a:t>x10 better =&gt; x10 farther =&gt; </a:t>
            </a:r>
            <a:r>
              <a:rPr lang="en-US" altLang="ja-JP" sz="2400" dirty="0">
                <a:solidFill>
                  <a:srgbClr val="FF0000"/>
                </a:solidFill>
              </a:rPr>
              <a:t>x1000 more galaxies</a:t>
            </a:r>
            <a:endParaRPr lang="en-US" altLang="ja-JP" sz="2000" dirty="0"/>
          </a:p>
          <a:p>
            <a:endParaRPr lang="en-US" altLang="ja-JP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84" y="1526882"/>
            <a:ext cx="2137582" cy="2318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6095" b="52008"/>
          <a:stretch/>
        </p:blipFill>
        <p:spPr>
          <a:xfrm>
            <a:off x="5087845" y="1649231"/>
            <a:ext cx="2898868" cy="215711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926291" y="2660822"/>
            <a:ext cx="873457" cy="432647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Sensitivity and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686800" cy="857132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Sensitivity (=noise level) of Advanced LIGO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Design</a:t>
            </a:r>
            <a:endParaRPr lang="ja-JP" alt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901" y="2158235"/>
            <a:ext cx="5980421" cy="450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8" y="1962737"/>
            <a:ext cx="6742134" cy="471383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Sensitivity and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686800" cy="857132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Sensitivity (=noise level) of Advanced LIGO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Current sensitivity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522093" y="4996382"/>
            <a:ext cx="2590801" cy="158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81871" y="5050216"/>
            <a:ext cx="2311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h= 8x10</a:t>
            </a:r>
            <a:r>
              <a:rPr lang="en-US" altLang="ja-JP" b="1" baseline="30000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-24</a:t>
            </a:r>
            <a:r>
              <a:rPr lang="en-US" altLang="ja-JP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 /</a:t>
            </a:r>
            <a:r>
              <a:rPr lang="en-US" altLang="ja-JP" b="1" dirty="0" err="1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rtHz</a:t>
            </a:r>
            <a:endParaRPr lang="en-US" altLang="ja-JP" b="1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メイリオ" charset="-128"/>
              <a:ea typeface="メイリオ" charset="-128"/>
              <a:cs typeface="メイリオ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538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Sensitivity and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686800" cy="857132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Sensitivity (=noise level) of Advanced LIGO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Noise budget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457200" y="5471055"/>
            <a:ext cx="2590801" cy="158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211657" y="5103311"/>
            <a:ext cx="2311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err="1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h</a:t>
            </a:r>
            <a:r>
              <a:rPr lang="en-US" altLang="ja-JP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= 2x10</a:t>
            </a:r>
            <a:r>
              <a:rPr lang="en-US" altLang="ja-JP" b="1" baseline="30000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-23</a:t>
            </a:r>
            <a:r>
              <a:rPr lang="en-US" altLang="ja-JP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 /</a:t>
            </a:r>
            <a:r>
              <a:rPr lang="en-US" altLang="ja-JP" b="1" dirty="0" err="1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rtHz</a:t>
            </a:r>
            <a:endParaRPr lang="en-US" altLang="ja-JP" b="1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メイリオ" charset="-128"/>
              <a:ea typeface="メイリオ" charset="-128"/>
              <a:cs typeface="メイリオ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266" y="2059772"/>
            <a:ext cx="8957723" cy="485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Summary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20132" y="925959"/>
            <a:ext cx="8466667" cy="5474841"/>
          </a:xfrm>
        </p:spPr>
        <p:txBody>
          <a:bodyPr>
            <a:noAutofit/>
          </a:bodyPr>
          <a:lstStyle/>
          <a:p>
            <a:r>
              <a:rPr lang="en-US" altLang="ja-JP" sz="2800" dirty="0" smtClean="0"/>
              <a:t>GWs ~ ripples of the </a:t>
            </a:r>
            <a:r>
              <a:rPr lang="en-US" altLang="ja-JP" sz="2800" dirty="0" err="1" smtClean="0"/>
              <a:t>spacetime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endParaRPr lang="en-US" altLang="ja-JP" sz="2800" dirty="0" smtClean="0"/>
          </a:p>
          <a:p>
            <a:r>
              <a:rPr lang="en-US" altLang="ja-JP" sz="2800" dirty="0"/>
              <a:t>GW effect is very </a:t>
            </a:r>
            <a:r>
              <a:rPr lang="en-US" altLang="ja-JP" sz="2800" dirty="0" smtClean="0"/>
              <a:t>small</a:t>
            </a:r>
            <a:br>
              <a:rPr lang="en-US" altLang="ja-JP" sz="2800" dirty="0" smtClean="0"/>
            </a:br>
            <a:r>
              <a:rPr lang="en-US" altLang="ja-JP" sz="2800" dirty="0" smtClean="0"/>
              <a:t>~ </a:t>
            </a:r>
            <a:r>
              <a:rPr lang="en-US" altLang="ja-JP" sz="2800" dirty="0"/>
              <a:t>the effect is so small (h&lt;10</a:t>
            </a:r>
            <a:r>
              <a:rPr lang="en-US" altLang="ja-JP" sz="2800" baseline="30000" dirty="0"/>
              <a:t>-21</a:t>
            </a:r>
            <a:r>
              <a:rPr lang="en-US" altLang="ja-JP" sz="2800" dirty="0"/>
              <a:t>)</a:t>
            </a:r>
          </a:p>
          <a:p>
            <a:endParaRPr lang="en-US" altLang="ja-JP" sz="2800" dirty="0" smtClean="0"/>
          </a:p>
          <a:p>
            <a:r>
              <a:rPr lang="en-US" altLang="ja-JP" sz="2800" b="1" strike="sngStrike" dirty="0" smtClean="0"/>
              <a:t>Not yet </a:t>
            </a:r>
            <a:r>
              <a:rPr lang="en-US" altLang="ja-JP" sz="2800" strike="sngStrike" dirty="0" smtClean="0"/>
              <a:t>directly detected</a:t>
            </a:r>
            <a:br>
              <a:rPr lang="en-US" altLang="ja-JP" sz="2800" strike="sngStrike" dirty="0" smtClean="0"/>
            </a:br>
            <a:r>
              <a:rPr lang="en-US" altLang="ja-JP" sz="2800" dirty="0" smtClean="0"/>
              <a:t>Sufficiently sensitive detectors allow us to detect</a:t>
            </a:r>
            <a:br>
              <a:rPr lang="en-US" altLang="ja-JP" sz="2800" dirty="0" smtClean="0"/>
            </a:br>
            <a:endParaRPr lang="en-US" altLang="ja-JP" sz="2800" dirty="0" smtClean="0"/>
          </a:p>
          <a:p>
            <a:r>
              <a:rPr lang="en-US" altLang="ja-JP" sz="2800" b="1" dirty="0" smtClean="0"/>
              <a:t>Michelson</a:t>
            </a:r>
            <a:r>
              <a:rPr lang="en-US" altLang="ja-JP" sz="2800" dirty="0" smtClean="0"/>
              <a:t>-type interferometers are used</a:t>
            </a:r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GW detection is a </a:t>
            </a:r>
            <a:r>
              <a:rPr lang="en-US" altLang="ja-JP" sz="2800" b="1" dirty="0" smtClean="0"/>
              <a:t>precise </a:t>
            </a:r>
            <a:r>
              <a:rPr lang="en-US" altLang="ja-JP" sz="2800" dirty="0" smtClean="0"/>
              <a:t>length (=displacement) measurement!</a:t>
            </a:r>
          </a:p>
          <a:p>
            <a:endParaRPr lang="en-US" altLang="ja-JP" sz="2800" dirty="0" smtClean="0"/>
          </a:p>
          <a:p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Summary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27000" y="925959"/>
            <a:ext cx="8915400" cy="5474841"/>
          </a:xfrm>
        </p:spPr>
        <p:txBody>
          <a:bodyPr>
            <a:normAutofit/>
          </a:bodyPr>
          <a:lstStyle/>
          <a:p>
            <a:r>
              <a:rPr lang="en-US" altLang="ja-JP" sz="2800" dirty="0" smtClean="0">
                <a:latin typeface="+mj-lt"/>
                <a:ea typeface="Verdana" charset="0"/>
                <a:cs typeface="Verdana" charset="0"/>
              </a:rPr>
              <a:t>Basically, </a:t>
            </a:r>
            <a:r>
              <a:rPr lang="en-US" altLang="ja-JP" sz="2800" b="1" dirty="0" smtClean="0">
                <a:latin typeface="+mj-lt"/>
                <a:ea typeface="Verdana" charset="0"/>
                <a:cs typeface="Verdana" charset="0"/>
              </a:rPr>
              <a:t>the larger, the better.</a:t>
            </a:r>
            <a:r>
              <a:rPr lang="en-US" altLang="ja-JP" sz="2800" dirty="0" smtClean="0">
                <a:latin typeface="+mj-lt"/>
                <a:ea typeface="Verdana" charset="0"/>
                <a:cs typeface="Verdana" charset="0"/>
              </a:rPr>
              <a:t/>
            </a:r>
            <a:br>
              <a:rPr lang="en-US" altLang="ja-JP" sz="2800" dirty="0" smtClean="0">
                <a:latin typeface="+mj-lt"/>
                <a:ea typeface="Verdana" charset="0"/>
                <a:cs typeface="Verdana" charset="0"/>
              </a:rPr>
            </a:br>
            <a:r>
              <a:rPr lang="en-US" altLang="ja-JP" sz="2800" dirty="0" smtClean="0">
                <a:latin typeface="+mj-lt"/>
                <a:ea typeface="Verdana" charset="0"/>
                <a:cs typeface="Verdana" charset="0"/>
              </a:rPr>
              <a:t>LIGO has two largest interferometers in the world,</a:t>
            </a:r>
            <a:br>
              <a:rPr lang="en-US" altLang="ja-JP" sz="2800" dirty="0" smtClean="0">
                <a:latin typeface="+mj-lt"/>
                <a:ea typeface="Verdana" charset="0"/>
                <a:cs typeface="Verdana" charset="0"/>
              </a:rPr>
            </a:br>
            <a:r>
              <a:rPr lang="en-US" altLang="ja-JP" sz="2800" dirty="0" smtClean="0">
                <a:latin typeface="+mj-lt"/>
                <a:ea typeface="Verdana" charset="0"/>
                <a:cs typeface="Verdana" charset="0"/>
              </a:rPr>
              <a:t>and multiple detector will have very important role in GW astronomy </a:t>
            </a:r>
          </a:p>
          <a:p>
            <a:endParaRPr lang="en-US" altLang="ja-JP" sz="2800" dirty="0" smtClean="0">
              <a:latin typeface="+mj-lt"/>
              <a:ea typeface="Verdana" charset="0"/>
              <a:cs typeface="Verdana" charset="0"/>
            </a:endParaRPr>
          </a:p>
          <a:p>
            <a:r>
              <a:rPr lang="en-US" altLang="ja-JP" sz="2800" b="1" dirty="0" smtClean="0">
                <a:latin typeface="+mj-lt"/>
                <a:ea typeface="Verdana" charset="0"/>
                <a:cs typeface="Verdana" charset="0"/>
              </a:rPr>
              <a:t>IFO consists of many components</a:t>
            </a:r>
            <a:r>
              <a:rPr lang="en-US" altLang="ja-JP" sz="2800" b="1" dirty="0">
                <a:solidFill>
                  <a:srgbClr val="0000FF"/>
                </a:solidFill>
                <a:latin typeface="+mj-lt"/>
                <a:ea typeface="Verdana" charset="0"/>
                <a:cs typeface="Verdana" charset="0"/>
              </a:rPr>
              <a:t/>
            </a:r>
            <a:br>
              <a:rPr lang="en-US" altLang="ja-JP" sz="2800" b="1" dirty="0">
                <a:solidFill>
                  <a:srgbClr val="0000FF"/>
                </a:solidFill>
                <a:latin typeface="+mj-lt"/>
                <a:ea typeface="Verdana" charset="0"/>
                <a:cs typeface="Verdana" charset="0"/>
              </a:rPr>
            </a:br>
            <a:r>
              <a:rPr lang="en-US" altLang="ja-JP" sz="2800" dirty="0" smtClean="0">
                <a:solidFill>
                  <a:srgbClr val="FF0000"/>
                </a:solidFill>
                <a:latin typeface="+mj-lt"/>
                <a:ea typeface="Verdana" charset="0"/>
                <a:cs typeface="Verdana" charset="0"/>
              </a:rPr>
              <a:t>Optics</a:t>
            </a:r>
            <a:r>
              <a:rPr lang="en-US" altLang="ja-JP" sz="2800" dirty="0" smtClean="0">
                <a:latin typeface="+mj-lt"/>
                <a:ea typeface="Verdana" charset="0"/>
                <a:cs typeface="Verdana" charset="0"/>
              </a:rPr>
              <a:t> / </a:t>
            </a:r>
            <a:r>
              <a:rPr lang="en-US" altLang="ja-JP" sz="2800" dirty="0" smtClean="0">
                <a:solidFill>
                  <a:srgbClr val="008000"/>
                </a:solidFill>
                <a:latin typeface="+mj-lt"/>
                <a:ea typeface="Verdana" charset="0"/>
                <a:cs typeface="Verdana" charset="0"/>
              </a:rPr>
              <a:t>Mechanics</a:t>
            </a:r>
            <a:r>
              <a:rPr lang="en-US" altLang="ja-JP" sz="2800" dirty="0" smtClean="0">
                <a:latin typeface="+mj-lt"/>
                <a:ea typeface="Verdana" charset="0"/>
                <a:cs typeface="Verdana" charset="0"/>
              </a:rPr>
              <a:t> / </a:t>
            </a:r>
            <a:r>
              <a:rPr lang="en-US" altLang="ja-JP" sz="2800" dirty="0" smtClean="0">
                <a:solidFill>
                  <a:srgbClr val="0000FF"/>
                </a:solidFill>
                <a:latin typeface="+mj-lt"/>
                <a:ea typeface="Verdana" charset="0"/>
                <a:cs typeface="Verdana" charset="0"/>
              </a:rPr>
              <a:t>Electronics</a:t>
            </a:r>
          </a:p>
          <a:p>
            <a:pPr>
              <a:buNone/>
            </a:pPr>
            <a:r>
              <a:rPr lang="en-US" altLang="ja-JP" sz="2800" dirty="0" smtClean="0">
                <a:latin typeface="+mj-lt"/>
                <a:ea typeface="Verdana" charset="0"/>
                <a:cs typeface="Verdana" charset="0"/>
              </a:rPr>
              <a:t>	and their combinations (e.g. </a:t>
            </a:r>
            <a:r>
              <a:rPr lang="en-US" altLang="ja-JP" sz="2800" dirty="0" err="1" smtClean="0">
                <a:latin typeface="+mj-lt"/>
                <a:ea typeface="Verdana" charset="0"/>
                <a:cs typeface="Verdana" charset="0"/>
              </a:rPr>
              <a:t>Opto</a:t>
            </a:r>
            <a:r>
              <a:rPr lang="en-US" altLang="ja-JP" sz="2800" dirty="0" smtClean="0">
                <a:latin typeface="+mj-lt"/>
                <a:ea typeface="Verdana" charset="0"/>
                <a:cs typeface="Verdana" charset="0"/>
              </a:rPr>
              <a:t>-Electronics)</a:t>
            </a:r>
          </a:p>
          <a:p>
            <a:endParaRPr lang="en-US" altLang="ja-JP" sz="2800" dirty="0" smtClean="0">
              <a:latin typeface="+mj-lt"/>
              <a:ea typeface="Verdana" charset="0"/>
              <a:cs typeface="Verdana" charset="0"/>
            </a:endParaRPr>
          </a:p>
          <a:p>
            <a:r>
              <a:rPr lang="en-US" altLang="ja-JP" sz="2800" dirty="0" smtClean="0">
                <a:latin typeface="+mj-lt"/>
                <a:ea typeface="Verdana" charset="0"/>
                <a:cs typeface="Verdana" charset="0"/>
              </a:rPr>
              <a:t>Noises and signals are, in principle, indistinguishable.</a:t>
            </a:r>
            <a:br>
              <a:rPr lang="en-US" altLang="ja-JP" sz="2800" dirty="0" smtClean="0">
                <a:latin typeface="+mj-lt"/>
                <a:ea typeface="Verdana" charset="0"/>
                <a:cs typeface="Verdana" charset="0"/>
              </a:rPr>
            </a:br>
            <a:r>
              <a:rPr lang="en-US" altLang="ja-JP" sz="2800" b="1" dirty="0" smtClean="0">
                <a:latin typeface="+mj-lt"/>
                <a:ea typeface="Verdana" charset="0"/>
                <a:cs typeface="Verdana" charset="0"/>
              </a:rPr>
              <a:t>Noise reduction is essential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32937" y="3355848"/>
            <a:ext cx="8330063" cy="1673352"/>
          </a:xfrm>
        </p:spPr>
        <p:txBody>
          <a:bodyPr/>
          <a:lstStyle/>
          <a:p>
            <a:r>
              <a:rPr lang="en-US" altLang="ja-JP" dirty="0" smtClean="0"/>
              <a:t>Interferometer GW detection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 rot="10800000" flipV="1">
            <a:off x="685800" y="5225918"/>
            <a:ext cx="8077200" cy="553524"/>
          </a:xfrm>
        </p:spPr>
        <p:txBody>
          <a:bodyPr/>
          <a:lstStyle/>
          <a:p>
            <a:r>
              <a:rPr lang="en-US" altLang="ja-JP" dirty="0" smtClean="0"/>
              <a:t>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135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GW detection</a:t>
            </a:r>
            <a:endParaRPr lang="en-US" altLang="ja-JP" sz="3200" dirty="0">
              <a:solidFill>
                <a:srgbClr val="0000FF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02107" y="1582433"/>
            <a:ext cx="2512931" cy="850432"/>
          </a:xfrm>
        </p:spPr>
        <p:txBody>
          <a:bodyPr>
            <a:normAutofit lnSpcReduction="10000"/>
          </a:bodyPr>
          <a:lstStyle/>
          <a:p>
            <a:pPr marL="118872" indent="0">
              <a:buNone/>
            </a:pPr>
            <a:r>
              <a:rPr lang="en-US" altLang="ja-JP" b="1" dirty="0" smtClean="0">
                <a:solidFill>
                  <a:srgbClr val="0432FF"/>
                </a:solidFill>
                <a:latin typeface="+mj-lt"/>
              </a:rPr>
              <a:t>GW Sources</a:t>
            </a:r>
            <a:endParaRPr lang="en-US" altLang="ja-JP" b="1" dirty="0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132423"/>
            <a:ext cx="3109685" cy="1750452"/>
          </a:xfrm>
          <a:prstGeom prst="rect">
            <a:avLst/>
          </a:prstGeom>
        </p:spPr>
      </p:pic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2155352" y="5510040"/>
            <a:ext cx="3111146" cy="754358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Font typeface="Wingdings 2"/>
              <a:buNone/>
            </a:pPr>
            <a:r>
              <a:rPr lang="en-US" altLang="ja-JP" b="1" dirty="0" smtClean="0">
                <a:solidFill>
                  <a:srgbClr val="0432FF"/>
                </a:solidFill>
                <a:latin typeface="+mj-lt"/>
              </a:rPr>
              <a:t>GW Detectors</a:t>
            </a:r>
            <a:endParaRPr lang="en-US" altLang="ja-JP" b="1" dirty="0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Picture 11" descr="aerial_full_Hanfo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3466" y="4221757"/>
            <a:ext cx="3517732" cy="213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548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GW: Generation</a:t>
            </a:r>
            <a:r>
              <a:rPr lang="en-US" altLang="ja-JP" sz="3200" dirty="0"/>
              <a:t>, Propagation, </a:t>
            </a:r>
            <a:r>
              <a:rPr lang="en-US" altLang="ja-JP" sz="3200" dirty="0" smtClean="0"/>
              <a:t>and Detection</a:t>
            </a:r>
            <a:endParaRPr lang="en-US" altLang="ja-JP" sz="3200" dirty="0">
              <a:solidFill>
                <a:srgbClr val="0000FF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344944" y="1064093"/>
            <a:ext cx="5799056" cy="1877089"/>
          </a:xfrm>
        </p:spPr>
        <p:txBody>
          <a:bodyPr>
            <a:normAutofit lnSpcReduction="10000"/>
          </a:bodyPr>
          <a:lstStyle/>
          <a:p>
            <a:pPr marL="118872" indent="0">
              <a:buNone/>
            </a:pPr>
            <a:r>
              <a:rPr lang="en-US" altLang="ja-JP" b="1" dirty="0" smtClean="0">
                <a:solidFill>
                  <a:srgbClr val="0432FF"/>
                </a:solidFill>
                <a:latin typeface="+mj-lt"/>
              </a:rPr>
              <a:t>Generation: </a:t>
            </a:r>
            <a:endParaRPr lang="en-US" altLang="ja-JP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r>
              <a:rPr lang="en-US" altLang="ja-JP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en-US" altLang="ja-JP" b="1" dirty="0" smtClean="0">
                <a:solidFill>
                  <a:srgbClr val="FF0000"/>
                </a:solidFill>
                <a:latin typeface="+mj-lt"/>
              </a:rPr>
              <a:t>hange of quadrupole moment</a:t>
            </a:r>
          </a:p>
          <a:p>
            <a:pPr marL="118872" indent="0">
              <a:buNone/>
            </a:pPr>
            <a:r>
              <a:rPr lang="en-US" altLang="ja-JP" b="1" dirty="0" smtClean="0">
                <a:solidFill>
                  <a:srgbClr val="FF0000"/>
                </a:solidFill>
                <a:latin typeface="+mj-lt"/>
              </a:rPr>
              <a:t>Post-</a:t>
            </a:r>
            <a:r>
              <a:rPr lang="en-US" altLang="ja-JP" b="1" dirty="0" err="1" smtClean="0">
                <a:solidFill>
                  <a:srgbClr val="FF0000"/>
                </a:solidFill>
                <a:latin typeface="+mj-lt"/>
              </a:rPr>
              <a:t>newtonian</a:t>
            </a:r>
            <a:r>
              <a:rPr lang="en-US" altLang="ja-JP" b="1" dirty="0" smtClean="0">
                <a:solidFill>
                  <a:srgbClr val="FF0000"/>
                </a:solidFill>
                <a:latin typeface="+mj-lt"/>
              </a:rPr>
              <a:t>, NR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204396" y="6476999"/>
            <a:ext cx="733864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6</a:t>
            </a:fld>
            <a:endParaRPr lang="ja-JP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132423"/>
            <a:ext cx="3109685" cy="175045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65486" y="3722537"/>
            <a:ext cx="3621314" cy="26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ight Arrow 20"/>
          <p:cNvSpPr/>
          <p:nvPr/>
        </p:nvSpPr>
        <p:spPr>
          <a:xfrm rot="2078264">
            <a:off x="3343300" y="3290529"/>
            <a:ext cx="2362073" cy="856343"/>
          </a:xfrm>
          <a:prstGeom prst="rightArrow">
            <a:avLst>
              <a:gd name="adj1" fmla="val 39830"/>
              <a:gd name="adj2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コンテンツ プレースホルダ 2"/>
          <p:cNvSpPr txBox="1">
            <a:spLocks/>
          </p:cNvSpPr>
          <p:nvPr/>
        </p:nvSpPr>
        <p:spPr>
          <a:xfrm>
            <a:off x="692758" y="3104752"/>
            <a:ext cx="4481670" cy="187708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Font typeface="Wingdings 2"/>
              <a:buNone/>
            </a:pPr>
            <a:r>
              <a:rPr lang="en-US" altLang="ja-JP" b="1" dirty="0" smtClean="0">
                <a:solidFill>
                  <a:srgbClr val="0432FF"/>
                </a:solidFill>
                <a:latin typeface="+mj-lt"/>
              </a:rPr>
              <a:t>Propagation: </a:t>
            </a:r>
            <a:endParaRPr lang="en-US" altLang="ja-JP" b="1" dirty="0" smtClean="0">
              <a:solidFill>
                <a:srgbClr val="FF0000"/>
              </a:solidFill>
              <a:latin typeface="+mj-lt"/>
            </a:endParaRPr>
          </a:p>
          <a:p>
            <a:pPr marL="118872" indent="0" defTabSz="914400">
              <a:buFont typeface="Wingdings 2"/>
              <a:buNone/>
            </a:pPr>
            <a:r>
              <a:rPr lang="en-US" altLang="ja-JP" b="1" dirty="0">
                <a:solidFill>
                  <a:srgbClr val="FF0000"/>
                </a:solidFill>
                <a:latin typeface="+mj-lt"/>
              </a:rPr>
              <a:t>W</a:t>
            </a:r>
            <a:r>
              <a:rPr lang="en-US" altLang="ja-JP" b="1" dirty="0" smtClean="0">
                <a:solidFill>
                  <a:srgbClr val="FF0000"/>
                </a:solidFill>
                <a:latin typeface="+mj-lt"/>
              </a:rPr>
              <a:t>ave equation of</a:t>
            </a:r>
            <a:r>
              <a:rPr lang="en-US" altLang="ja-JP" b="1" dirty="0">
                <a:solidFill>
                  <a:srgbClr val="FF0000"/>
                </a:solidFill>
                <a:latin typeface="+mj-lt"/>
              </a:rPr>
              <a:t> </a:t>
            </a:r>
            <a:endParaRPr lang="en-US" altLang="ja-JP" b="1" dirty="0" smtClean="0">
              <a:solidFill>
                <a:srgbClr val="FF0000"/>
              </a:solidFill>
              <a:latin typeface="+mj-lt"/>
            </a:endParaRPr>
          </a:p>
          <a:p>
            <a:pPr marL="118872" indent="0" defTabSz="914400">
              <a:buFont typeface="Wingdings 2"/>
              <a:buNone/>
            </a:pPr>
            <a:r>
              <a:rPr lang="en-US" altLang="ja-JP" b="1" dirty="0" smtClean="0">
                <a:solidFill>
                  <a:srgbClr val="FF0000"/>
                </a:solidFill>
                <a:latin typeface="+mj-lt"/>
              </a:rPr>
              <a:t>the </a:t>
            </a:r>
            <a:r>
              <a:rPr lang="en-US" altLang="ja-JP" b="1" dirty="0" err="1" smtClean="0">
                <a:solidFill>
                  <a:srgbClr val="FF0000"/>
                </a:solidFill>
                <a:latin typeface="+mj-lt"/>
              </a:rPr>
              <a:t>spacetime</a:t>
            </a:r>
            <a:r>
              <a:rPr lang="en-US" altLang="ja-JP" b="1" dirty="0" smtClean="0">
                <a:solidFill>
                  <a:srgbClr val="FF0000"/>
                </a:solidFill>
                <a:latin typeface="+mj-lt"/>
              </a:rPr>
              <a:t> metric</a:t>
            </a:r>
          </a:p>
        </p:txBody>
      </p:sp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692758" y="5305066"/>
            <a:ext cx="5061986" cy="1877089"/>
          </a:xfrm>
          <a:prstGeom prst="rect">
            <a:avLst/>
          </a:prstGeom>
        </p:spPr>
        <p:txBody>
          <a:bodyPr vert="horz" lIns="54864" tIns="91440" rtlCol="0">
            <a:normAutofit fontScale="925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Font typeface="Wingdings 2"/>
              <a:buNone/>
            </a:pPr>
            <a:r>
              <a:rPr lang="en-US" altLang="ja-JP" b="1" dirty="0" smtClean="0">
                <a:solidFill>
                  <a:srgbClr val="0432FF"/>
                </a:solidFill>
                <a:latin typeface="+mj-lt"/>
              </a:rPr>
              <a:t>Detection: </a:t>
            </a:r>
            <a:endParaRPr lang="en-US" altLang="ja-JP" b="1" dirty="0" smtClean="0">
              <a:solidFill>
                <a:srgbClr val="FF0000"/>
              </a:solidFill>
              <a:latin typeface="+mj-lt"/>
            </a:endParaRPr>
          </a:p>
          <a:p>
            <a:pPr marL="118872" indent="0" defTabSz="914400">
              <a:buFont typeface="Wingdings 2"/>
              <a:buNone/>
            </a:pPr>
            <a:r>
              <a:rPr lang="en-US" altLang="ja-JP" b="1" dirty="0" err="1" smtClean="0">
                <a:solidFill>
                  <a:srgbClr val="FF0000"/>
                </a:solidFill>
                <a:latin typeface="+mj-lt"/>
              </a:rPr>
              <a:t>Quadrupolar</a:t>
            </a:r>
            <a:r>
              <a:rPr lang="en-US" altLang="ja-JP" b="1" dirty="0" smtClean="0">
                <a:solidFill>
                  <a:srgbClr val="FF0000"/>
                </a:solidFill>
                <a:latin typeface="+mj-lt"/>
              </a:rPr>
              <a:t> “displacement” of the masses</a:t>
            </a:r>
          </a:p>
        </p:txBody>
      </p:sp>
      <p:sp>
        <p:nvSpPr>
          <p:cNvPr id="25" name="Text Box 6"/>
          <p:cNvSpPr txBox="1">
            <a:spLocks noChangeAspect="1" noChangeArrowheads="1"/>
          </p:cNvSpPr>
          <p:nvPr/>
        </p:nvSpPr>
        <p:spPr bwMode="auto">
          <a:xfrm>
            <a:off x="4572000" y="3021300"/>
            <a:ext cx="8606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 smtClean="0">
                <a:solidFill>
                  <a:srgbClr val="C80000"/>
                </a:solidFill>
                <a:latin typeface="Verdana" charset="0"/>
                <a:ea typeface="Verdana" charset="0"/>
                <a:cs typeface="Verdana" charset="0"/>
              </a:rPr>
              <a:t>1/R</a:t>
            </a:r>
            <a:endParaRPr lang="ja-JP" altLang="en-US" sz="2400" b="1" dirty="0">
              <a:solidFill>
                <a:srgbClr val="C8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51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Gravitational wave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/>
          <a:lstStyle/>
          <a:p>
            <a:r>
              <a:rPr lang="en-US" altLang="ja-JP" b="1" dirty="0" smtClean="0">
                <a:latin typeface="+mj-lt"/>
                <a:ea typeface="Verdana" charset="0"/>
                <a:cs typeface="Verdana" charset="0"/>
              </a:rPr>
              <a:t>Quadrupole deformation of the spacetime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082" y="1954435"/>
            <a:ext cx="4932372" cy="400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082" y="1952848"/>
            <a:ext cx="4932372" cy="4000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9778" y="1952848"/>
            <a:ext cx="5870766" cy="434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5"/>
          <p:cNvSpPr>
            <a:spLocks noChangeAspect="1" noChangeArrowheads="1"/>
          </p:cNvSpPr>
          <p:nvPr/>
        </p:nvSpPr>
        <p:spPr bwMode="auto">
          <a:xfrm rot="5400000">
            <a:off x="4616284" y="2125495"/>
            <a:ext cx="550383" cy="638951"/>
          </a:xfrm>
          <a:custGeom>
            <a:avLst/>
            <a:gdLst>
              <a:gd name="T0" fmla="*/ 247432 w 21600"/>
              <a:gd name="T1" fmla="*/ 0 h 21600"/>
              <a:gd name="T2" fmla="*/ 0 w 21600"/>
              <a:gd name="T3" fmla="*/ 240506 h 21600"/>
              <a:gd name="T4" fmla="*/ 247432 w 21600"/>
              <a:gd name="T5" fmla="*/ 481012 h 21600"/>
              <a:gd name="T6" fmla="*/ 414337 w 21600"/>
              <a:gd name="T7" fmla="*/ 240506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3944 h 21600"/>
              <a:gd name="T14" fmla="*/ 16076 w 21600"/>
              <a:gd name="T15" fmla="*/ 1765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899" y="0"/>
                </a:moveTo>
                <a:lnTo>
                  <a:pt x="12899" y="3944"/>
                </a:lnTo>
                <a:lnTo>
                  <a:pt x="3375" y="3944"/>
                </a:lnTo>
                <a:lnTo>
                  <a:pt x="3375" y="17656"/>
                </a:lnTo>
                <a:lnTo>
                  <a:pt x="12899" y="17656"/>
                </a:lnTo>
                <a:lnTo>
                  <a:pt x="1289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44"/>
                </a:moveTo>
                <a:lnTo>
                  <a:pt x="1350" y="17656"/>
                </a:lnTo>
                <a:lnTo>
                  <a:pt x="2700" y="17656"/>
                </a:lnTo>
                <a:lnTo>
                  <a:pt x="2700" y="3944"/>
                </a:lnTo>
                <a:close/>
              </a:path>
              <a:path w="21600" h="21600">
                <a:moveTo>
                  <a:pt x="0" y="3944"/>
                </a:moveTo>
                <a:lnTo>
                  <a:pt x="0" y="17656"/>
                </a:lnTo>
                <a:lnTo>
                  <a:pt x="675" y="17656"/>
                </a:lnTo>
                <a:lnTo>
                  <a:pt x="675" y="3944"/>
                </a:lnTo>
                <a:close/>
              </a:path>
            </a:pathLst>
          </a:custGeom>
          <a:solidFill>
            <a:srgbClr val="FF99CC">
              <a:alpha val="50195"/>
            </a:srgbClr>
          </a:solidFill>
          <a:ln w="6350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8" name="Text Box 6"/>
          <p:cNvSpPr txBox="1">
            <a:spLocks noChangeAspect="1" noChangeArrowheads="1"/>
          </p:cNvSpPr>
          <p:nvPr/>
        </p:nvSpPr>
        <p:spPr bwMode="auto">
          <a:xfrm>
            <a:off x="4572000" y="1800447"/>
            <a:ext cx="980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rgbClr val="C80000"/>
                </a:solidFill>
                <a:latin typeface="Verdana" charset="0"/>
                <a:ea typeface="Verdana" charset="0"/>
                <a:cs typeface="Verdana" charset="0"/>
              </a:rPr>
              <a:t>GW</a:t>
            </a:r>
            <a:endParaRPr lang="ja-JP" altLang="en-US" b="1" dirty="0">
              <a:solidFill>
                <a:srgbClr val="C8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4" name="Text Box 6"/>
          <p:cNvSpPr txBox="1">
            <a:spLocks noChangeAspect="1" noChangeArrowheads="1"/>
          </p:cNvSpPr>
          <p:nvPr/>
        </p:nvSpPr>
        <p:spPr bwMode="auto">
          <a:xfrm>
            <a:off x="1318894" y="3313103"/>
            <a:ext cx="12216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rgbClr val="C80000"/>
                </a:solidFill>
                <a:latin typeface="Verdana" charset="0"/>
                <a:ea typeface="Verdana" charset="0"/>
                <a:cs typeface="Verdana" charset="0"/>
              </a:rPr>
              <a:t>Free mass</a:t>
            </a:r>
            <a:endParaRPr lang="ja-JP" altLang="en-US" b="1" dirty="0">
              <a:solidFill>
                <a:srgbClr val="C8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18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981" y="2191321"/>
            <a:ext cx="5517774" cy="133764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GW Detection</a:t>
            </a:r>
            <a:endParaRPr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204396" y="6476999"/>
            <a:ext cx="733864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8</a:t>
            </a:fld>
            <a:endParaRPr lang="ja-JP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204895" y="1761546"/>
            <a:ext cx="1143000" cy="73660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spect="1" noChangeArrowheads="1"/>
          </p:cNvSpPr>
          <p:nvPr/>
        </p:nvSpPr>
        <p:spPr bwMode="auto">
          <a:xfrm>
            <a:off x="5071840" y="1584588"/>
            <a:ext cx="9847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C80000"/>
                </a:solidFill>
                <a:latin typeface="Verdana" charset="0"/>
                <a:ea typeface="Verdana" charset="0"/>
                <a:cs typeface="Verdana" charset="0"/>
              </a:rPr>
              <a:t>GW</a:t>
            </a:r>
            <a:endParaRPr lang="ja-JP" altLang="en-US" sz="2800" b="1" dirty="0">
              <a:solidFill>
                <a:srgbClr val="C8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" name="Text Box 6"/>
          <p:cNvSpPr txBox="1">
            <a:spLocks noChangeAspect="1" noChangeArrowheads="1"/>
          </p:cNvSpPr>
          <p:nvPr/>
        </p:nvSpPr>
        <p:spPr bwMode="auto">
          <a:xfrm>
            <a:off x="256032" y="3591258"/>
            <a:ext cx="3657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C80000"/>
                </a:solidFill>
                <a:latin typeface="Verdana" charset="0"/>
                <a:ea typeface="Verdana" charset="0"/>
                <a:cs typeface="Verdana" charset="0"/>
              </a:rPr>
              <a:t>free mass</a:t>
            </a:r>
          </a:p>
          <a:p>
            <a:pPr algn="ctr"/>
            <a:r>
              <a:rPr lang="en-US" altLang="ja-JP" sz="2800" b="1" dirty="0" smtClean="0">
                <a:solidFill>
                  <a:srgbClr val="C80000"/>
                </a:solidFill>
                <a:latin typeface="Verdana" charset="0"/>
                <a:ea typeface="Verdana" charset="0"/>
                <a:cs typeface="Verdana" charset="0"/>
              </a:rPr>
              <a:t>= free fall</a:t>
            </a:r>
            <a:endParaRPr lang="ja-JP" altLang="en-US" sz="2800" b="1" dirty="0">
              <a:solidFill>
                <a:srgbClr val="C8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" name="Text Box 6"/>
          <p:cNvSpPr txBox="1">
            <a:spLocks noChangeAspect="1" noChangeArrowheads="1"/>
          </p:cNvSpPr>
          <p:nvPr/>
        </p:nvSpPr>
        <p:spPr bwMode="auto">
          <a:xfrm>
            <a:off x="5645613" y="3528963"/>
            <a:ext cx="242803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C80000"/>
                </a:solidFill>
                <a:latin typeface="Verdana" charset="0"/>
                <a:ea typeface="Verdana" charset="0"/>
                <a:cs typeface="Verdana" charset="0"/>
              </a:rPr>
              <a:t>free mass</a:t>
            </a:r>
          </a:p>
          <a:p>
            <a:pPr algn="ctr"/>
            <a:r>
              <a:rPr lang="en-US" altLang="ja-JP" sz="2800" b="1" dirty="0">
                <a:solidFill>
                  <a:srgbClr val="C80000"/>
                </a:solidFill>
                <a:latin typeface="Verdana" charset="0"/>
                <a:ea typeface="Verdana" charset="0"/>
                <a:cs typeface="Verdana" charset="0"/>
              </a:rPr>
              <a:t>= free fall</a:t>
            </a:r>
            <a:endParaRPr lang="ja-JP" altLang="en-US" sz="2800" b="1" dirty="0">
              <a:solidFill>
                <a:srgbClr val="C8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+mj-lt"/>
                <a:cs typeface="Corbel"/>
              </a:rPr>
              <a:t>Measure strain between free </a:t>
            </a:r>
            <a:r>
              <a:rPr lang="en-US" b="1" dirty="0" smtClean="0">
                <a:latin typeface="+mj-lt"/>
                <a:cs typeface="Corbel"/>
              </a:rPr>
              <a:t>masses</a:t>
            </a:r>
          </a:p>
          <a:p>
            <a:endParaRPr lang="en-US" b="1" dirty="0">
              <a:latin typeface="+mj-lt"/>
              <a:cs typeface="Corbel"/>
            </a:endParaRPr>
          </a:p>
          <a:p>
            <a:endParaRPr lang="en-US" b="1" dirty="0" smtClean="0">
              <a:latin typeface="+mj-lt"/>
              <a:cs typeface="Corbel"/>
            </a:endParaRPr>
          </a:p>
          <a:p>
            <a:endParaRPr lang="en-US" b="1" dirty="0">
              <a:latin typeface="+mj-lt"/>
              <a:cs typeface="Corbel"/>
            </a:endParaRPr>
          </a:p>
          <a:p>
            <a:endParaRPr lang="en-US" b="1" dirty="0" smtClean="0">
              <a:latin typeface="+mj-lt"/>
              <a:cs typeface="Corbel"/>
            </a:endParaRPr>
          </a:p>
          <a:p>
            <a:endParaRPr lang="en-US" b="1" dirty="0">
              <a:latin typeface="+mj-lt"/>
              <a:cs typeface="Corbel"/>
            </a:endParaRPr>
          </a:p>
          <a:p>
            <a:endParaRPr lang="en-US" b="1" dirty="0" smtClean="0">
              <a:latin typeface="+mj-lt"/>
              <a:cs typeface="Corbel"/>
            </a:endParaRPr>
          </a:p>
          <a:p>
            <a:endParaRPr lang="en-US" b="1" dirty="0" smtClean="0">
              <a:latin typeface="+mj-lt"/>
              <a:cs typeface="Corbel"/>
            </a:endParaRPr>
          </a:p>
          <a:p>
            <a:r>
              <a:rPr lang="en-US" b="1" dirty="0" smtClean="0">
                <a:latin typeface="+mj-lt"/>
                <a:cs typeface="Corbel"/>
              </a:rPr>
              <a:t>Free fall = no external force</a:t>
            </a:r>
          </a:p>
          <a:p>
            <a:r>
              <a:rPr lang="en-US" b="1" dirty="0" smtClean="0">
                <a:latin typeface="+mj-lt"/>
                <a:cs typeface="Corbel"/>
              </a:rPr>
              <a:t>Local measurement show no effect of GW</a:t>
            </a:r>
            <a:endParaRPr lang="en-US" b="1" dirty="0">
              <a:latin typeface="+mj-lt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1343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GW Detection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36717"/>
            <a:ext cx="9144000" cy="5733025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latin typeface="+mj-lt"/>
                <a:cs typeface="Corbel"/>
              </a:rPr>
              <a:t>Measure strain between free masses</a:t>
            </a:r>
          </a:p>
          <a:p>
            <a:pPr marL="457200" lvl="1" indent="0">
              <a:buNone/>
            </a:pPr>
            <a:endParaRPr lang="en-US" b="1" dirty="0" smtClean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b="1" dirty="0" smtClean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b="1" dirty="0" smtClean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b="1" dirty="0">
              <a:solidFill>
                <a:srgbClr val="FF0000"/>
              </a:solidFill>
              <a:latin typeface="+mj-lt"/>
              <a:cs typeface="Corbe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981" y="2223594"/>
            <a:ext cx="5517777" cy="1337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204895" y="1761546"/>
            <a:ext cx="1143000" cy="73660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spect="1" noChangeArrowheads="1"/>
          </p:cNvSpPr>
          <p:nvPr/>
        </p:nvSpPr>
        <p:spPr bwMode="auto">
          <a:xfrm>
            <a:off x="5071840" y="1584588"/>
            <a:ext cx="9847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 smtClean="0">
                <a:solidFill>
                  <a:srgbClr val="C80000"/>
                </a:solidFill>
                <a:latin typeface="Verdana" charset="0"/>
                <a:ea typeface="Verdana" charset="0"/>
                <a:cs typeface="Verdana" charset="0"/>
              </a:rPr>
              <a:t>GW</a:t>
            </a:r>
            <a:endParaRPr lang="ja-JP" altLang="en-US" sz="2800" b="1" dirty="0">
              <a:solidFill>
                <a:srgbClr val="C8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2" name="Text Box 6"/>
          <p:cNvSpPr txBox="1">
            <a:spLocks noChangeAspect="1" noChangeArrowheads="1"/>
          </p:cNvSpPr>
          <p:nvPr/>
        </p:nvSpPr>
        <p:spPr bwMode="auto">
          <a:xfrm>
            <a:off x="2708657" y="3005496"/>
            <a:ext cx="37266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C80000"/>
                </a:solidFill>
                <a:latin typeface="Verdana" charset="0"/>
                <a:ea typeface="Verdana" charset="0"/>
                <a:cs typeface="Verdana" charset="0"/>
              </a:rPr>
              <a:t>L</a:t>
            </a:r>
            <a:endParaRPr lang="ja-JP" altLang="en-US" sz="2800" b="1" dirty="0">
              <a:solidFill>
                <a:srgbClr val="C8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03421" y="1984985"/>
            <a:ext cx="695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>
                <a:latin typeface="Times" charset="0"/>
                <a:ea typeface="Times" charset="0"/>
                <a:cs typeface="Times" charset="0"/>
              </a:rPr>
              <a:t>M1</a:t>
            </a:r>
            <a:endParaRPr lang="ja-JP" altLang="en-US" b="1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70810" y="1968088"/>
            <a:ext cx="695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>
                <a:latin typeface="Times" charset="0"/>
                <a:ea typeface="Times" charset="0"/>
                <a:cs typeface="Times" charset="0"/>
              </a:rPr>
              <a:t>M2</a:t>
            </a:r>
            <a:endParaRPr lang="ja-JP" altLang="en-US" b="1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61" y="3772348"/>
            <a:ext cx="8755582" cy="295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9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モジュール">
  <a:themeElements>
    <a:clrScheme name="モジュール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モジュール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モジュール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モジュール.thmx</Template>
  <TotalTime>3399</TotalTime>
  <Words>970</Words>
  <Application>Microsoft Macintosh PowerPoint</Application>
  <PresentationFormat>On-screen Show (4:3)</PresentationFormat>
  <Paragraphs>324</Paragraphs>
  <Slides>38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60" baseType="lpstr">
      <vt:lpstr>Arial</vt:lpstr>
      <vt:lpstr>Calibri</vt:lpstr>
      <vt:lpstr>Corbel</vt:lpstr>
      <vt:lpstr>ＤＦＰ太丸ゴシック体</vt:lpstr>
      <vt:lpstr>Diwan Kufi</vt:lpstr>
      <vt:lpstr>Helvetica</vt:lpstr>
      <vt:lpstr>Libian SC</vt:lpstr>
      <vt:lpstr>ＭＳ Ｐゴシック</vt:lpstr>
      <vt:lpstr>ＭＳ ゴシック</vt:lpstr>
      <vt:lpstr>ＭＳ 明朝</vt:lpstr>
      <vt:lpstr>Tahoma</vt:lpstr>
      <vt:lpstr>Times</vt:lpstr>
      <vt:lpstr>Times New Roman</vt:lpstr>
      <vt:lpstr>Verdana</vt:lpstr>
      <vt:lpstr>Weibei TC</vt:lpstr>
      <vt:lpstr>Wingdings</vt:lpstr>
      <vt:lpstr>Wingdings 2</vt:lpstr>
      <vt:lpstr>Wingdings 3</vt:lpstr>
      <vt:lpstr>メイリオ</vt:lpstr>
      <vt:lpstr>モジュール</vt:lpstr>
      <vt:lpstr>Document</vt:lpstr>
      <vt:lpstr>数式</vt:lpstr>
      <vt:lpstr>Detection of gravitational waves with a laser interferometer</vt:lpstr>
      <vt:lpstr>Self-introduction</vt:lpstr>
      <vt:lpstr>Detector Topics</vt:lpstr>
      <vt:lpstr>Interferometer GW detection</vt:lpstr>
      <vt:lpstr>GW detection</vt:lpstr>
      <vt:lpstr>GW: Generation, Propagation, and Detection</vt:lpstr>
      <vt:lpstr>Gravitational wave</vt:lpstr>
      <vt:lpstr>GW Detection</vt:lpstr>
      <vt:lpstr>GW Detection</vt:lpstr>
      <vt:lpstr>GW Detection</vt:lpstr>
      <vt:lpstr>Quadrupole nature of GWs</vt:lpstr>
      <vt:lpstr>Amplitude of GWs</vt:lpstr>
      <vt:lpstr>Antenna pattern</vt:lpstr>
      <vt:lpstr>Interferometer GW Network</vt:lpstr>
      <vt:lpstr>Localization capability:</vt:lpstr>
      <vt:lpstr>Localization capability:</vt:lpstr>
      <vt:lpstr>Localization capability:</vt:lpstr>
      <vt:lpstr>World Wide GW detector network</vt:lpstr>
      <vt:lpstr>cf. Radio Telescope Interferometer ~ VLBI</vt:lpstr>
      <vt:lpstr>Technologies of Interferometer GW detectors</vt:lpstr>
      <vt:lpstr>Simplified interferometer GW detector</vt:lpstr>
      <vt:lpstr>Actual GW detector (still simplified)</vt:lpstr>
      <vt:lpstr>PowerPoint Presentation</vt:lpstr>
      <vt:lpstr>Test Masses</vt:lpstr>
      <vt:lpstr>PowerPoint Presentation</vt:lpstr>
      <vt:lpstr>Quadruple monolithic suspension</vt:lpstr>
      <vt:lpstr>Components of the interferometer</vt:lpstr>
      <vt:lpstr>Components of the interferometer</vt:lpstr>
      <vt:lpstr>Size of interferometer GW detectors</vt:lpstr>
      <vt:lpstr>Michelson interferometer</vt:lpstr>
      <vt:lpstr>Fabry-Perot optical resonator</vt:lpstr>
      <vt:lpstr>Fabry-Perot optical resonator</vt:lpstr>
      <vt:lpstr>GW telescope?</vt:lpstr>
      <vt:lpstr>Sensitivity and noise</vt:lpstr>
      <vt:lpstr>Sensitivity and noise</vt:lpstr>
      <vt:lpstr>Sensitivity and noise</vt:lpstr>
      <vt:lpstr>Summary</vt:lpstr>
      <vt:lpstr>Summary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Arai Koji</dc:creator>
  <cp:lastModifiedBy>Koji Arai</cp:lastModifiedBy>
  <cp:revision>116</cp:revision>
  <cp:lastPrinted>2016-09-15T02:44:06Z</cp:lastPrinted>
  <dcterms:created xsi:type="dcterms:W3CDTF">2010-06-17T21:13:06Z</dcterms:created>
  <dcterms:modified xsi:type="dcterms:W3CDTF">2016-09-16T19:28:55Z</dcterms:modified>
</cp:coreProperties>
</file>