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4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0" r:id="rId3"/>
    <p:sldId id="388" r:id="rId4"/>
    <p:sldId id="262" r:id="rId5"/>
    <p:sldId id="326" r:id="rId6"/>
    <p:sldId id="377" r:id="rId7"/>
    <p:sldId id="329" r:id="rId8"/>
    <p:sldId id="331" r:id="rId9"/>
    <p:sldId id="389" r:id="rId10"/>
    <p:sldId id="360" r:id="rId11"/>
    <p:sldId id="361" r:id="rId12"/>
    <p:sldId id="363" r:id="rId13"/>
    <p:sldId id="365" r:id="rId14"/>
    <p:sldId id="370" r:id="rId15"/>
    <p:sldId id="379" r:id="rId16"/>
    <p:sldId id="367" r:id="rId17"/>
    <p:sldId id="362" r:id="rId18"/>
    <p:sldId id="390" r:id="rId19"/>
    <p:sldId id="295" r:id="rId20"/>
    <p:sldId id="330" r:id="rId21"/>
    <p:sldId id="296" r:id="rId22"/>
    <p:sldId id="297" r:id="rId23"/>
    <p:sldId id="301" r:id="rId24"/>
    <p:sldId id="391" r:id="rId25"/>
    <p:sldId id="359" r:id="rId26"/>
    <p:sldId id="368" r:id="rId27"/>
    <p:sldId id="369" r:id="rId28"/>
    <p:sldId id="380" r:id="rId29"/>
    <p:sldId id="392" r:id="rId30"/>
    <p:sldId id="396" r:id="rId31"/>
    <p:sldId id="307" r:id="rId32"/>
    <p:sldId id="308" r:id="rId33"/>
    <p:sldId id="309" r:id="rId34"/>
    <p:sldId id="393" r:id="rId35"/>
    <p:sldId id="374" r:id="rId36"/>
    <p:sldId id="341" r:id="rId37"/>
    <p:sldId id="372" r:id="rId38"/>
    <p:sldId id="386" r:id="rId39"/>
    <p:sldId id="394" r:id="rId40"/>
    <p:sldId id="373" r:id="rId41"/>
    <p:sldId id="376" r:id="rId42"/>
    <p:sldId id="397" r:id="rId43"/>
    <p:sldId id="375" r:id="rId44"/>
    <p:sldId id="3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E5F4D4"/>
    <a:srgbClr val="FFCCCC"/>
    <a:srgbClr val="FE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6F07-4B37-42CD-934C-058E51669D24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BDD8-CE75-45D3-8935-8D7CF2C67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5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8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77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1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5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9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08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7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7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6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0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70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6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29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0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6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74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25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7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2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03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69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46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60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57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22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5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DB73-BB3B-4FE0-9CBA-3CF1F08D480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3BDB8-C511-4428-9474-9E29B7BF8F4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45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DB73-BB3B-4FE0-9CBA-3CF1F08D480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6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4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BDD8-CE75-45D3-8935-8D7CF2C676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3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3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7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4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7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368A-A3F8-43A8-9C80-020EA42F84D3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9A65-5FC9-42E7-83D0-96C6464D9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8.xml"/><Relationship Id="rId21" Type="http://schemas.openxmlformats.org/officeDocument/2006/relationships/image" Target="../media/image34.png"/><Relationship Id="rId7" Type="http://schemas.openxmlformats.org/officeDocument/2006/relationships/tags" Target="../tags/tag12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14.xml"/><Relationship Id="rId24" Type="http://schemas.openxmlformats.org/officeDocument/2006/relationships/image" Target="../media/image37.png"/><Relationship Id="rId5" Type="http://schemas.openxmlformats.org/officeDocument/2006/relationships/tags" Target="../tags/tag10.xm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32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12.png"/><Relationship Id="rId3" Type="http://schemas.openxmlformats.org/officeDocument/2006/relationships/tags" Target="../tags/tag17.xml"/><Relationship Id="rId21" Type="http://schemas.openxmlformats.org/officeDocument/2006/relationships/image" Target="../media/image33.png"/><Relationship Id="rId7" Type="http://schemas.openxmlformats.org/officeDocument/2006/relationships/tags" Target="../tags/tag21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29.png"/><Relationship Id="rId25" Type="http://schemas.openxmlformats.org/officeDocument/2006/relationships/image" Target="../media/image40.png"/><Relationship Id="rId2" Type="http://schemas.openxmlformats.org/officeDocument/2006/relationships/tags" Target="../tags/tag1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39.png"/><Relationship Id="rId5" Type="http://schemas.openxmlformats.org/officeDocument/2006/relationships/tags" Target="../tags/tag19.xml"/><Relationship Id="rId15" Type="http://schemas.openxmlformats.org/officeDocument/2006/relationships/image" Target="../media/image27.png"/><Relationship Id="rId23" Type="http://schemas.openxmlformats.org/officeDocument/2006/relationships/image" Target="../media/image38.png"/><Relationship Id="rId10" Type="http://schemas.openxmlformats.org/officeDocument/2006/relationships/tags" Target="../tags/tag24.xml"/><Relationship Id="rId19" Type="http://schemas.openxmlformats.org/officeDocument/2006/relationships/image" Target="../media/image3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3.png"/><Relationship Id="rId4" Type="http://schemas.openxmlformats.org/officeDocument/2006/relationships/tags" Target="../tags/tag28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31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2.png"/><Relationship Id="rId4" Type="http://schemas.openxmlformats.org/officeDocument/2006/relationships/tags" Target="../tags/tag32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6.png"/><Relationship Id="rId3" Type="http://schemas.openxmlformats.org/officeDocument/2006/relationships/tags" Target="../tags/tag35.xml"/><Relationship Id="rId7" Type="http://schemas.openxmlformats.org/officeDocument/2006/relationships/image" Target="../media/image62.png"/><Relationship Id="rId12" Type="http://schemas.openxmlformats.org/officeDocument/2006/relationships/image" Target="../media/image6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6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tags" Target="../tags/tag36.xml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39.xml"/><Relationship Id="rId7" Type="http://schemas.openxmlformats.org/officeDocument/2006/relationships/image" Target="../media/image6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2.xml"/><Relationship Id="rId7" Type="http://schemas.openxmlformats.org/officeDocument/2006/relationships/image" Target="../media/image6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1.png"/><Relationship Id="rId4" Type="http://schemas.openxmlformats.org/officeDocument/2006/relationships/tags" Target="../tags/tag43.xml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image" Target="../media/image7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70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2056" y="1916832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00FF"/>
                </a:solidFill>
              </a:rPr>
              <a:t>Current and future ground-based </a:t>
            </a:r>
            <a:br>
              <a:rPr lang="en-US" altLang="zh-CN" sz="4000" dirty="0" smtClean="0">
                <a:solidFill>
                  <a:srgbClr val="0000FF"/>
                </a:solidFill>
              </a:rPr>
            </a:br>
            <a:r>
              <a:rPr lang="en-US" altLang="zh-CN" sz="4000" dirty="0" smtClean="0">
                <a:solidFill>
                  <a:srgbClr val="0000FF"/>
                </a:solidFill>
              </a:rPr>
              <a:t>gravitational-wave detectors</a:t>
            </a:r>
            <a:endParaRPr lang="zh-CN" alt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699458" y="3861048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Haixing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Miao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xQQEBUUEhQVFBUXFRYWFxcYGBgXFxsZHBQdGBoYGBoYHCggGB0lHRgXITYiJSktLi4uGCAzOTMsNygtLisBCgoKBQUFDgUFDisZExkrKysrKysrKysrKysrKysrKysrKysrKysrKysrKysrKysrKysrKysrKysrKysrKysrK//AABEIAIkBbwMBIgACEQEDEQH/xAAcAAEAAgMBAQEAAAAAAAAAAAAABgcEBQgBAwL/xABQEAACAQMBBQQFBA0HCwUAAAABAgMABBEFBgcSITETQVFhFCJxgZEIMnJzFSM1QlJ0gpKhsbKzwSUzNDZiorQWJFNjg5OUo8LD0SZDVYTh/8QAFAEBAAAAAAAAAAAAAAAAAAAAAP/EABQRAQAAAAAAAAAAAAAAAAAAAAD/2gAMAwEAAhEDEQA/ALxpSlApSlApSlApSlApSlApSlApSlApSlApSlApSlApSlApSlApSlApSlApSlApSlApSlApSlApSlApSlApSlApSlApSlB5XtKUClRLV95Gn2knZ3MksL9QHt7hcjOMjMfrDzHKszZ7bS01A/5q0sozguIJxGDjOC7IFB8s0EgFe1j3t2IULsHYDqER5G9yRgsfcKikG9DTZJexSWV5clezW2uWkyOo4RHnIweXlQTOlaTW9qbeyjElx2yIVDcfYTsqg9OMqhCHybBrG2a26sdRkaO1nEjqvEVKuh4c4yONRxY5dOmRQSSleVG9f26s7B+G6eSLngEwTlGP9lxGVb3E0ElpWo0DaOC/TjtzIyYyHaGWNGGceq0iAN7s1qtY3jWFm/BcySwseYD29wuR4qTHhh5igllKjuz221pqBxatLKAcFhBOIwcZwzsgVTjuJ76xNY3j6fZydncyyQvz5Pb3AyM4yp7PDDzHKgltKjez+3Nnftw2ryy88FhBOEU4zhnMYVfea3d/erAhdg7Ad0cbyt7kjUsfhQZNKhcG9TTJJBEk0jyE8IRbe4ZyfAKI8k+VbjXNrLeyQPcmWNCFPH2E7IOLoGZUIQ55YODQbylQy03pabNnsppJMdeC3uWxnxxHyr263n6dEMySyxjxa2uV/XFQTKlajZvaS21GIy2snaIGKE8Lp6wAOMOAehFa7XdvrKxfgunlhJyAWgn4Wx14WEeG7uh7xQSilQ6HebpzpxpJKyc/WW2uSvLrzEWKzND290+9cJb3UbOThUbijcnwVZACx9lBJaV5mvxNMqKWYhVUElicAAdSSegoPpSonHvBtZM9gt1cqCQZILaeWPI6gOqYPurIsNu7CchUuF7QyLH2TBkm4y2Mdk4D9epxgUEkpXxurgRoWIYgdyqzt7lUEn3Cofc719LidkkuHR1OGVoLhWB8CDHkGgm1K02n7TQTwNcIZOxVDIXeGaMFAC3EnGg4xgZ9XNaO13q6ZKcRzyOfBbe4Y/AR0E1pUKn3q6Yj8DzyK/L1Wt7gNz6cjHmvpdbztOiGZJZYx4vbXKj9MVBMaVGY9u7JrT0tZJGt+JlMiwTsFKjJLgJlR/aIArAtN6ulzOI4p3kdjhUS3uGYnrgKI8mgmtK+dvMHUMAwBGcMpVverAEHyIr90HtK1uta/bWScd1NHCD042AJ+ivVvcK0y7ewMMxwX0q9zJZ3BU+YJQUErpUa0jbuyupuwWUxz9OxmR4ZCfACQDiPkMmtzqeopbxmSQSFR17OOSVh58MalseeOVBmUqHWG83TrjPYSTS8OOLs7a5fGemeGI476zNN26sri5FrHI4nYEiN4ZojgAkn7YgxyBoJLSlKBSlKCm/lJ2wNrayYHEszpnvwyZI+KCphudtxHotrwjHErOfa0jE1FvlI/wBAtvxn/tNUv3TfcWz+qP7bUEtqA6DpUa7R6hKFHF6PbnPnJniI9vZip9UQ0X7u6h+L2X/doJJq1ss1vLGwBV43Ug9CCpFcqS6ZdaQLK/iY8MqLLHIByDY9aJ/d8QT4HHWVx8xvon9VQnZTQ4r/AGetredco9untU9zL4EHnQbfYPa2LVbRZ48K4wsseclHxzHsPUHvHvrVb6LJZtGnyOatEynwbtVXPwYj31SljcXWy+qlXyy9HA5JNCTyZc9/ePAgjxzdG8DVYrzQJZ4GDxyLEyn/AGyZBHcQeRHcRQTWytliiSNQAqIqKB0AUAAD4VUvykrcGztXx6yzsoPfhoySPii/CrgFVJ8pD7n2/wCMj909BJNy9uE0S1x992jHzJmb+GB7qxd9uzgvNLeRVzLb/bUPfw/+4vs4eePFRWw3P/cSz+g/716l0sYZSrDIIII8QRgigqP5OWsK9pPan58cnajzRwBnzwVPxFW8TiuZ9nJToG0ZiY4i7UwsT3xSYKMfZlDnyNXnvBv3jszFCcTXLrbReIaTkz/kpxN7qDRbrtDjaW71LhHFdXE3YnHSESEAjw4yM+YAqWbX2wl0+6RhkNbzD/lms7TLFLeGOGMYSNFRR5KMD9VY+0f9DuPqJf3ZoKY+TT/O3v0If2nq85eFso3Ccg5U4OV6HKnqOY+Nc77iNSnt3uzBaPdEpFkJJHHw4L4z2hGc+WelWRsPtJc32rXIurc2pht0VImyWAaTJYtgcWcDmOXKgkeyGza6c10kShYZJ+2jUfeho1DKB3AMpx5EVFflBW4bSOIjmk8ZU+GQyn9BqzKrnf59xn+ui/aoPruI+4kX1k37w1BvlF6PHFLbXUaqkkvaLIV5FinCUY46sOIjPX5vgK226XXbuDSI1g06W5QPKRIs0KAnjOQFY8XLp0rUwyR7Tagi39wLUxcSpYhWEnX1wZXAHGeEZAGcLyAwTQWtu41GS50q1lmJMjRDiY9WwSoY+ZAB99V/8o3WJI4ba2QkJMXeTHLi4OHhU+WWzjyFW9Z2qQxrHGoREUKqjkAoGAB7qi+8rYldXtRHxCOWMlonPMAkYKtjnwnl06YB8qDcbKXMEtlA1oV7Hs1CBegAGOHA6EHkR1zmtLtjsqk91Z3iJ9vguYuJlHNoi2CGx14chsnoM+NUGPsts5Of5yAE/Tt5P1qxIHkwHhVs7vt8UV86QXaCCdiFVgftTseg584yTyAJIPjk4oLTrmzfZZr9nwMD7aluWx3kngyfcorpOudd9X9YIfoW37w0F6bRwH0C4RFJPo0qqoGSftRAAA6189jtBj0+yigjULwovGcYLPj1mbxJOa3VKDm/e3/WVPpWv/TXRlzAsiMjqrqwIZWAKkHqCDyIrnLe3/WVfpWv/TXSNBFNgdAFlb3Ftw/axdT8AYEgxOFZR63zhwtw578GqR1ywOzWvRyqpaAMZIvOJwVdMnqygsOfgpPWumahe9jZH7J2DKgzPFmSHxJA9aP8oDHtC+FBLrK6SaNJI2DI6q6sOhUjII9xqK69tFPNcGy03hM647e4YcUVsp8R9/Ljonx78Vbuu22ufRG0yFSbkvw2zkZESNkys/gI+bAd5OO6rs2Z0CKwt1hiyerO7c3kc82kc97E0GBo2yltY8VxITNPgtJdTnjk5DJIJ5RqPwVwMCo9sztZd63cSm0K2tjE3B2pQPPK3XChvUQYweYOMjrnlJN4sTPpN4qZLG3kwB1I4ckfDNRj5P7qdHAXGRPKG9vIjPuIoNrvC2QW+051c9pcQozwzkKsgZfWxlAAA2MEAY7+oFYG5Tat9RsCs54poGEbMerKRlGPieoJ78Z76m2t3Sw200jEBUikYk9MBCaqr5N+mslrczsCFkkRF8+AHJHvbHuNBjbigEv9V6BVcdeQAEsvwq0LWKG/9GvF6xs7xMMHKsrRkZ70YEN7lqnt1Oz9tf3+qJdQpKBJ6vF1XMsgJUjmD05irn2W0v0Ozht/9EpQc88gx4efjjFBtqUpQKUpQVP8oy3LabCwHJLleLyzG4H6cVJNz1wsmi2nCc8Ksh8isjAipFtDosV9bSW84ykgwfEHqGXwIOD7qq7Z7Z3WNAd0tY49QtHbiCdoInBx871z6pPQgcQOBQXFUP0BuPW9SZeYWKzjJ/thZGI9oDL8a+H2c1e4HBFpqWpI/nri4R1TzEcY4nPwHKt5sls+LCAoXM0ru0s8zDDSSt85sdw6ADuAFBtro4jYn8Fv1VHN15zo9l9Qv8ayNsXu2t5IrKEPJJGyiRpFRE4gQTg82IHPpjzrT7sbG+sbVLS7hXhjLBJUlRsKSWwy8jyJxkZ7qDK3k7FR6talOSzploZD3HvVj+C2Bn3HurnnTNeubGK502ZWCSMqtG3WOVZFPEPIhcHx5H29aVWm9jdydQKXNqo9JQqGXIUSoCOpPIMvcT1HLwoLLFVJ8pD7n2/4yP3T1bdVTvZ2a1HV+xjggSOKIsxMkqcTOeQ5LkAAZ7+fF3YoJJueP8iWn0H/AHr1Mqgu67Tr2wtEtLqBcIz8EiSIwCsxfDKSDyYnpnqPCp1QUX8o3Z/DQXqDr9okPmMshP8AeHuFSDdpqz6xLbzyA8NjbdmSejXL+qzj2RqP94am23OhDUNPnt+XE6EpnukX1kPxA+NYW7DZs6bpsULrwytmSUcieNuoJHI8IwvuoJXWu2kP+ZXP1E37s1sajW3K3c1pNb2kIZ5YynaNIiIoYFW5Z4iQPLHPrQVZ8mk/br36EP7T1dn2PX0nt/vuy7I8uo4+Ic/Ln8aprd7sVrGj3DSpBBKrpwOhmC5wcghgDgg+R6mrEl1fVcerpsAPibwEfARDNBvrvU1juIYORaUSMOfMLGoJOO/myj31CN/h/kZ/rov2jXz2U0LVW1g3uo9kEEDxIsb5VMspCqvXuJJPP9GPd7GiX+qQLbW0CrGsvGzvKgLcIIUKozgc888HkOVB99w5/kWL6yb94ahe/wD2eNvPDqUGULMqSMvIiVfWik5d5AIz/YXxqXbp9Fv9Lga2uYFaMy8aOkqEpxABgynGRyzyyeZ5VM9qdDTULOW2k+bIpAPXhYc1YeYYA+6gwN3u066nYRT8u0xwTKPvZF+dy7geTDyYVnDWR9kDaHAPo6zp4n7YyOPd6nxNVXu32Q1jR52PZxSwSYEkYmAzjo6ZHJhz69QcHHIiUbXbJ3t3fwX1pKltJBAAqyesGYuxaN+DIC8JAJGevLpmgnl1bJKhSRFdGGCrAMpHmDyNc2b6NjotLuopLbKRzBmCZ/m3UjPCevCeIEeHPyq7Y9or5BibS5Wcd8E0DxN5gu6so8ivxqOTbG3Wr38V1qaJBBB/NWquJHPPJ7V19XmQM4J5DHLqQsXSnZoImf5xjQt7SgJ/TXP2+s/+oIfJLb94a6GuJCqEqhcjooKgn2FiAPjVF7dbvdW1K/e6EUUYPCI17ZSVVRhcnGM9/voL5pWs0K5neJRcw9lIFXiw6ujNjnwkHPnzA61m3crIhKoZD3KCoJ97ECg5z3uMP8pFPg1rn+7XSVUBthu31bUL+W77OGPjYFV7ZSVCgKvPHXAB9tXdolzO8Y9Jh7GQKvFh1dC2OfCVOce0DrQbGlK1+sXU0aH0eHtpCDwguqIDjlxFjnHsB6UFCbp2/wDU03m13+0TXRdUJshu71aw1GO8McMhDsXXtlHEHBDYOOR9Yn2ir1tJWdAWQxnvUlSR71JH6aD6suRg8xUF0zYybS7iWTTHjMEx4ntJiyorfhRSIGKeGCp5ewYndKCG69oV7qadhcNFa2xI7VYXeWaQDnwcbIixrnryYnFbz7HNbWqwWCxJwKFQScXAB4nh5sc8/PnzrbUoKr2G3e3+lXMsyz20vbDEisJFyeLiyCByOSfjVqClKD2lKUClKUHlKrfb7eJdaO6drZRSRycXA6Tt97jIYGH1TzHjWbo21mpXdrHcw6dAySLxKDd4YjJHQw4B5eNBO6VWtjvcjS59F1G2ksJcgZZhJGM9CWAGFP4QBHnVkg5oPaVEdvNqLnS4GuFtY54VKhj2zJIuSACV7IgjJxyPh7tHsHvIudYkdYbGONIwC7vcNgZzgALDzJwfhQWVSvlclwh7MKX7gxKr7yFJHwqqNa3wXFpemzl09O1DqnK5PCeLHCQTDzByO6gtylQzUdoNVhQv9i45QOZEV2C+PJTCCfYMmvlsPvNtdUk7FQ8M+Ceykx62OvAw5NjwODyPLkaCcUrxunKq0273l3OjyRpPZROJAxRkuWweEgEENCCCMj40FmUqN7A7WJq1mLhV7NuJkePi4uFgemcDOQVPTvqSUClQ/eTt0mjQRuY+2kkfhWPj4OQGWYnB5DkOn31fHd/tjc6tH23okcEHGU4jOzOxHXhURAEDPeRzoJtSsPUpJlTNukcj/gyO0YPLuZUbn7qqey31TzXS2q6aO2aTsuE3GMPxcJBPZcsHPwoLkpWNZNKUzMsayfgo7Ov5zIp/RVc7cbzrnSJVjnsI2DqWR0uSVYA4I5wggjIyPMUFn0rRbF7Uw6paLcQ8u6RCctG46qfHxB7wQa294zhCYlRn+9DsUU+1lViPgaD7Uqt9P3hXs2ovp405FmjyXZrk9mq8iHyIckHiXHLPrDzxYsJbhHEAGwMgEkZ78EgZHuoP3Sontpt9baYVjfimuHxwQRDikOTgZ/BBPTvPcDXytLzWZ1D9hY2wIyI5Xllk9jGMBQfjQTGlV5re8OfSx/KViyg8kltpBLEzYzwnjCmM+3+FTrTLrtoI5ccPaRo+M5xxKGxnHPGaDJpUE3g7cXOkKsjWcc0LvwB1nZWBwSA6mLlkA9Celebv9uLnV1aRbOOGFH4C7TszE8iQiiHngHvIoJ5SvheNIEPZBGfuDsUU+0qrEfCqi1nfVPaXMltLpw7WN+AhbgnJ7iv2nmCCCPaKC5KVg6RNO8Ya5ijic4PAkhlx5MxReY8sjzrOoFKh23u3SaVLaIwB7ebD5+8iHJn9oLL17gamANB7SvDVc7ebxbnR2j7ayikSTi4HS4b73GQwaEYPMeNBY9KjG73a9dXtO3VOyYOyPHxcfCRzHPAzlSD08ak9ApUT3jbapo9sspj7V3cIkfFwZ5ZZs4OAB5d4rB3e7b3Orq0q2kcMCvwF2nZmJwCeBREAcAjmSP8AwE7pSlApSlBUPykVHoFse8XOPjE3/gVMN033Fs/qj+21RH5SH3Pt/wAZ/wC09ZO7/SNQl0i2MGorAhjPCvoqSFRxHlxM/re3FBEflGhWvbVUwZexYMBzYgyeoMDnzPFirs2Wt5IrG2jm5yJBEr568QQA/pqoNZ0272fm+yE8VvqYLDiuH7RZ0Y8h85mWMdwKg+HLvtjZDaeHVLZbiAnBPCyn5yOOqtjv5g+YIoNdvWGdGvPqv+oVCPk2D/Nbs/65P2KnG9X7jXn1J/aFQj5Nn9Euvrk/d0FxVzrvjXG0UPmLUn8/H8K6KrnPfUCdoIgp4W4LbBxnB7Q4OO/2UHRlc1WdsZNriLXoL9nYr0Cq+Zvd88e+rJ220vWktXeK/WYKC0kUUAt5WQD1gjhnbix4YPhz5HG3Happ0sciW1uLe6AzKGcyO65xxq7cyucZUAYJHjkhatV1vR0Jb+6sbdh/OR3qqfBuxVkPuYCrFqKbSfdXS/pXf+HFBUe4TW2tNQlspfVE2QAe6aPPL2kcQ/JFdD1zfvj0x9M1lLyH1RKyzoe4SIRxjl4nB/LNXHre0/FpST23OW6WOO3H+tm9UZ+hlifoGgrLe83plvcXp5xx3MdnbH+ynGZpB9KT1c+EdT3caP5Dt/Npv371oN8+lpZ7PwwR/NjlhXPeSEbLHzJyffUg3HfcO2+lP/iHoJ5XN2gRAbYEd3plwf7shrpGucdD/rifxu4/Yeg6Oqut6OhR395ptvLkLI12vEPnKfRiysPYyqcdOVWLUO2s+62kfW3f+Eago7RNSudmNVeOVSyZCyoPmyxZ9WRM8iRzIPjxKcc66Z02/juYUmhYPHIoZWHQg/qPl3VFN6Gwy6ta4XC3MeTC57/GNv7LfoOD4g1Luk24fSrlrK9JSBnKkPy7CXOCT4KTyPh18chbmlwgbQXjAczZ2pJ/LcfqUfCt5tXrIsbKe5YZ7KMsB4t0Ue9iBWm00/y9d/iVr+8lrWb+CfsLLjp2kPF7O0H8cUED3Gae2oalcahckyPHzDNz+2yE8xnpwqCAO7I8Kv6qf+Tbj0K68e3X4dmMfxq4DQa3aPR0vbWW3lAKyIV9hx6rDzBwR7K+mhQNHawI4wywxqw8GCAEcvMVB94O297o6pI9tbzRO3AHWR1IbBOGUryyAeYJ6HpW42F1+81GCO5lhghhkyVAd3kIBIzjhCrzHieVBp9/i50Z/KaIj87H8abg1xoyec0pP52P4V7v6+4sn1sP7daHc5pN5LpSNBfm3TtJcR+jxSYPFzPExzzoLjrnHeNAP8q4/wC1PZE/8sc/hVxfYDUf/lj/AMJB/wCapba+2li2mgWeb0hxPZ5k4FjyOJMDhXlyoOlaUqLbyte9B02WQMEkfEMRJwA8nq8X5I4m/JoKb3tWcl+suqAkwJcG0jHd2SAjtfY0vGPeKtndFtD6fpcTMcyRfaZPHKAYJ9q8J+NaW41rRm0k6cL2Hg7Dsgcn5wHJ+nXj9aoBuB2g9G1B7V29S4GF58u0TJUj2rxDz5UHRtQHefoyXs2nwOPVkkuUz4E2chU+5lB91T6ortZ/T9K/GZv8HLQVBuO1drDVZbKb1e14oyO4TRk4+I4x58q6JrnTffpT6fq0d7D6ol4ZQfCaMji+PqHzyauDUNrA2krdwDMk8aLAvjNIQip7nPP6JoK13xf55DdXZ5x280dnB4cQYtcSD2twp+QamO4VcaLH5yzH+/j+FajezpC2WzccC8+CSEM3ezkku58SzFj763G4f7ixfWTfvDQWJSlKBSlKCoflIuPQbYd5uCfhEwP6xUt3RSBtFtMd0bD3iRgawts9251Z0a5vJAI88CJGioM9TzySTgcye6mz+7yawi7K11O5jjyTwmOBwCeuO0Q8PuoMnfFdxxaNddoR66qiDxcuMY9mCfdUS+TdaSLa3MjZEbyoEz0JVTxEePzlHu8qkV7uuju5Vkv7y7u+HpGzLHH+bGox+Tg1OLGyjgjWOJFjjQcKqowAPIUEa3rsBot5n/RY+LAVCPk1sPRbsd/bIf7n/wCVO9tNkn1SIwPctFCSpKIi5PDzAZmzkZGeWO6tRsdu0+xUjvbXkvrgB0eNGRsHkSBggjJ5g99BP65x30zgbQRnPzFts+WG4v1GuibmNihCMFbuYrxAfk5GfjVZa3uYjvbh5572d5JDljwRgdMAAAcgAAPdQWlXNe1kD7PbQCeFSIWbtkUcg0TnEsXhyPEAO71DXQeh6fLbxiOWcz8KhVZkCvgcvWK8mOMc8d1anbzYiDV4USYsjRtxJIoBYZGGXn3HA96jwoN9p18lxCksTBo5FDqw7wRkez2VF9qblV1jSVJGSbzA/wBgBX02K2MfSkMUd3JLDzIjkRSFY96EYKjPMjp16Ek1rtd3bveXcd1LqE4lix2XAkarHg59Ue3rnOfZQeb7NnvTdLd1GZLc9svjgDDj83J/JFQ3cJFNdhTLzt7IydiPGaYcz+QvF/vauWytHEZSaQTZGCSgTIxgggcj3+FYeyuzcOm2wt4M8AZ3ycZJZs88eAwPYooIN8oeUDSkB6tcpj3I5rabjWzodv5NMD/v3P8AGv3tpu7OrMvpF5KEQkpGiIqgnvOcljjAyT7MZNZexOxLaShjiu5JIS3EY5EU4PfwMMFc4HiOXTrQS+ubdn5wdry3d6bcD9Dr+uuh9Rt5JE4YpexJ++4A56dwY4B9uarS23JRRzidL64Eqv2gfhTPHni4uY58/HrQWtUJ2wnVdY0dSeZkujj/AOsV/WRUutIZFTDyB25+twcPsyoNQjXt273t3HdS384liIMXAkarHg5HCvPv5nOc+ygn9VHvt3felIb61TM6D7cijnIgHzgO91A96jyANqWMLogEknaN+FwhMjzAOM1kUFI/J81SW5nuO1YuY7aCJSevArvwgnvxnHsAq1tr9EF/Yz2xOO0QhSe5hzU+5gKwNnNiobC9ubmA8K3AXMWAFRgSSVPgSc8OOXswBJ6Dn7cdqx07UZ7C6+1NKQoDcsTIThfygTg9+B410DUU2z3f2mqYeUNHMuOGeMhZBjmAeWGHt5juIr56Xs/qdunANTjmUclM1pxuB4F1nXi9pyaCMfKMlA0yJSeZuVwO84jfP6x8ale6v7jWX1I/aNY0u7yK6mWfUpnvnQYRGAigTnk8MSePLPExzgZzipdZ2aQxrHEixoowqKAqgeAA5Cgr/f64GjOD3zRAfnE/wNebgnB0ZR4TSg/EH+NbPbfYI6sFWe7dIkYssaRoBnGAWJyWIBI955U2J2CbSQywXcjROwZo5I0Iz0JUjBUkDH8KCaVzhvGuB/lUhyPUnswfd2bc/jXRN3G7IRG4Ru5ivHj3ZFVhqm5SK5neea9uGlkbiZuGMc/LA5d3IeFBatQU3C6hrvZghotOj4m8DczDhGe48CBvYSakS6Zc+jmL0s8eABN2SdoBjBOPmluhzju6VFtl92babO81vfz8Un86HRHWTmTl88ycknIIPM8+ZoJ/2Y8B8K5w306Y2nawl1D6va8M6nwlRgG5e0KfyjXSOOVV9tfux+ysivdXsp4AQipHGqqCcnA5k5wOZJ6UEw2e1dL21huI/myoG9hxzU+YOR7q0O2E4XUdJBIGbmbH/Cuv62HxpsRsS2lKY4ruSSEkt2ciKQGI6qRzXuyOhrB2j3cvf3MdxNfzB4iDF2aIixnIOVHXOQDkk9PCg+m+TZ707SpeEZkg+3pjr6oPGOXXKFuXiBUA3DxzXnAsnO2sZHljHjNKvCB7FHaN7Xq7NOtZEj4Zpe3PTiKKhIxg8QXkc+QFYGyWzEOmQGGDPC0jyEnGSWPIcu4LhR5Cgh/ygZANHx4zxAfBj/CvtuEcHRox4SzA/nZ/iKzttd351bhFxdyLGjFkjSNAoJ5ZJOSxxy6+7nX12I2FOkhkhu5HiZg7RyIhGcYJUjBUkADv6dKCZ0pSgUpSg8pSvaBSleUClKUHtKUoFKUoFKUoFKUoFKUoFKUoFKUoFKUoFKUoFKUoFKUoFKUoFKUoFKUoFKUoFKUoFKUoFKUoFKUoFKUoFK8r2gUpSgV5XtKBSlKBSlKBSlKBSlKBSlKBSlKBSlKBSlKBSlKBSlKBSlKBSlKBSlKBSlKBSleUHtKUoFKUoFKUoFK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 descr="http://www.ligo.org/images/logo0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261"/>
          <a:stretch/>
        </p:blipFill>
        <p:spPr bwMode="auto">
          <a:xfrm>
            <a:off x="7271189" y="67356"/>
            <a:ext cx="1837315" cy="9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eee.bham.ac.uk/spannm/new_cres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1"/>
          <a:stretch/>
        </p:blipFill>
        <p:spPr bwMode="auto">
          <a:xfrm>
            <a:off x="107504" y="11939"/>
            <a:ext cx="864000" cy="10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Bildergebnis für Marie Sk&amp;lstrok;odowska-Curie A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4" descr="http://ec.europa.eu/research/mariecurieactions/images/news-events/events/2011/marie_curie_actions_fp6_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/>
          <a:stretch/>
        </p:blipFill>
        <p:spPr bwMode="auto">
          <a:xfrm>
            <a:off x="5076056" y="-6014"/>
            <a:ext cx="1583471" cy="9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 descr="https://upload.wikimedia.org/wikipedia/en/3/3a/Gerb_MG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 descr="STFC logo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72" y="67356"/>
            <a:ext cx="33623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123980" y="4541058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of Birmingham</a:t>
            </a:r>
            <a:endParaRPr lang="en-GB" sz="2000" dirty="0"/>
          </a:p>
        </p:txBody>
      </p:sp>
      <p:sp>
        <p:nvSpPr>
          <p:cNvPr id="25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576519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Key reference: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Instrument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Science White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Paper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(2015-2016) </a:t>
            </a:r>
            <a:endParaRPr lang="en-US" altLang="zh-CN" sz="2000" dirty="0" smtClean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62" y="1026397"/>
            <a:ext cx="4142818" cy="54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4" y="980728"/>
            <a:ext cx="4062942" cy="53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Signal and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764704"/>
            <a:ext cx="190443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Time Domain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788866"/>
            <a:ext cx="256326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Frequency Domain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356"/>
            <a:ext cx="2297430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0" y="1772816"/>
            <a:ext cx="392430" cy="255270"/>
          </a:xfrm>
          <a:prstGeom prst="rect">
            <a:avLst/>
          </a:prstGeom>
        </p:spPr>
      </p:pic>
      <p:sp>
        <p:nvSpPr>
          <p:cNvPr id="16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789040"/>
            <a:ext cx="5400000" cy="253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8" y="1052736"/>
            <a:ext cx="5400000" cy="20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92" y="2045760"/>
            <a:ext cx="411480" cy="255270"/>
          </a:xfrm>
          <a:prstGeom prst="rect">
            <a:avLst/>
          </a:prstGeom>
        </p:spPr>
      </p:pic>
      <p:sp>
        <p:nvSpPr>
          <p:cNvPr id="12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41" y="836712"/>
            <a:ext cx="5174023" cy="19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/>
          <a:stretch/>
        </p:blipFill>
        <p:spPr bwMode="auto">
          <a:xfrm>
            <a:off x="2873828" y="1268760"/>
            <a:ext cx="4362467" cy="19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/>
          <a:stretch/>
        </p:blipFill>
        <p:spPr bwMode="auto">
          <a:xfrm>
            <a:off x="3131840" y="1666173"/>
            <a:ext cx="4362281" cy="19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8" y="3798214"/>
            <a:ext cx="5400000" cy="253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83002" y="6487024"/>
            <a:ext cx="4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41" y="836712"/>
            <a:ext cx="5174023" cy="19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/>
          <a:stretch/>
        </p:blipFill>
        <p:spPr bwMode="auto">
          <a:xfrm>
            <a:off x="2771800" y="980728"/>
            <a:ext cx="4362467" cy="19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/>
          <a:stretch/>
        </p:blipFill>
        <p:spPr bwMode="auto">
          <a:xfrm>
            <a:off x="2987824" y="1124744"/>
            <a:ext cx="4362281" cy="19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/>
          <a:stretch/>
        </p:blipFill>
        <p:spPr bwMode="auto">
          <a:xfrm>
            <a:off x="3131840" y="1268760"/>
            <a:ext cx="4362467" cy="19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50" y="3805541"/>
            <a:ext cx="5400000" cy="253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/>
          <a:stretch/>
        </p:blipFill>
        <p:spPr bwMode="auto">
          <a:xfrm>
            <a:off x="3347864" y="1378141"/>
            <a:ext cx="4362281" cy="19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/>
          <a:stretch/>
        </p:blipFill>
        <p:spPr bwMode="auto">
          <a:xfrm>
            <a:off x="3534860" y="1526160"/>
            <a:ext cx="4362467" cy="19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/>
          <a:stretch/>
        </p:blipFill>
        <p:spPr bwMode="auto">
          <a:xfrm>
            <a:off x="3752063" y="1700808"/>
            <a:ext cx="4362281" cy="197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1582"/>
            <a:ext cx="3727118" cy="174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27556" y="983153"/>
            <a:ext cx="3546499" cy="1530556"/>
            <a:chOff x="1774241" y="836712"/>
            <a:chExt cx="6340103" cy="28429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1" y="836712"/>
              <a:ext cx="5174023" cy="196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2771800" y="980728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2987824" y="1124744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3131840" y="1268760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3347864" y="1378141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3534860" y="1526160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3752063" y="1700808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57" y="2993514"/>
            <a:ext cx="3783330" cy="65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41" y="3818068"/>
            <a:ext cx="3862483" cy="7820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5160" y="3970229"/>
            <a:ext cx="221567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Spectral density: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11666"/>
            <a:ext cx="1830229" cy="542068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2" y="2582808"/>
            <a:ext cx="186690" cy="198120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17" y="2582808"/>
            <a:ext cx="438150" cy="219075"/>
          </a:xfrm>
          <a:prstGeom prst="rect">
            <a:avLst/>
          </a:prstGeom>
        </p:spPr>
      </p:pic>
      <p:pic>
        <p:nvPicPr>
          <p:cNvPr id="2070" name="Picture 206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25" y="2387399"/>
            <a:ext cx="670560" cy="179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83" y="4060074"/>
            <a:ext cx="1602105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53" y="5655238"/>
            <a:ext cx="3916489" cy="726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11" y="4991260"/>
            <a:ext cx="996315" cy="182880"/>
          </a:xfrm>
          <a:prstGeom prst="rect">
            <a:avLst/>
          </a:prstGeom>
        </p:spPr>
      </p:pic>
      <p:sp>
        <p:nvSpPr>
          <p:cNvPr id="37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1582"/>
            <a:ext cx="3727118" cy="174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27556" y="983153"/>
            <a:ext cx="3546499" cy="1530556"/>
            <a:chOff x="1774241" y="836712"/>
            <a:chExt cx="6340103" cy="28429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1" y="836712"/>
              <a:ext cx="5174023" cy="196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2771800" y="980728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2987824" y="1124744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3131840" y="1268760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3347864" y="1378141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8"/>
            <a:stretch/>
          </p:blipFill>
          <p:spPr bwMode="auto">
            <a:xfrm>
              <a:off x="3534860" y="1526160"/>
              <a:ext cx="4362467" cy="19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/>
            <a:stretch/>
          </p:blipFill>
          <p:spPr bwMode="auto">
            <a:xfrm>
              <a:off x="3752063" y="1700808"/>
              <a:ext cx="4362281" cy="197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57" y="2993514"/>
            <a:ext cx="3783330" cy="65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41" y="3818068"/>
            <a:ext cx="3862483" cy="7820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7867" y="3970229"/>
            <a:ext cx="221567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Spectral density: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1" y="3914638"/>
            <a:ext cx="1830229" cy="542068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2" y="2582808"/>
            <a:ext cx="186690" cy="198120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17" y="2582808"/>
            <a:ext cx="438150" cy="219075"/>
          </a:xfrm>
          <a:prstGeom prst="rect">
            <a:avLst/>
          </a:prstGeom>
        </p:spPr>
      </p:pic>
      <p:pic>
        <p:nvPicPr>
          <p:cNvPr id="2070" name="Picture 206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25" y="2387399"/>
            <a:ext cx="670560" cy="179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51" y="4777318"/>
            <a:ext cx="994410" cy="30670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7867" y="4653136"/>
            <a:ext cx="203587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Linear version: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867" y="5301208"/>
            <a:ext cx="266585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Order of magnitude: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77" y="5389019"/>
            <a:ext cx="2566035" cy="3162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39" y="5447797"/>
            <a:ext cx="1234440" cy="25527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82412" y="4653136"/>
            <a:ext cx="12666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resolution </a:t>
            </a:r>
            <a:b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</a:b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bandwidth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7867" y="5949280"/>
            <a:ext cx="8626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 6: Random Process in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Classical Physics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Blandford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Thorne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09" y="4782638"/>
            <a:ext cx="849630" cy="302895"/>
          </a:xfrm>
          <a:prstGeom prst="rect">
            <a:avLst/>
          </a:prstGeom>
        </p:spPr>
      </p:pic>
      <p:sp>
        <p:nvSpPr>
          <p:cNvPr id="38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89305"/>
            <a:ext cx="4734863" cy="35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4025" y="2198208"/>
            <a:ext cx="369333" cy="137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 spectral density (spectrum)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954" y="5661248"/>
            <a:ext cx="15087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general: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74" y="5560212"/>
            <a:ext cx="2667000" cy="67437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4604" y="4509120"/>
            <a:ext cx="317106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100Hz signal (1sec long):</a:t>
            </a:r>
            <a:endParaRPr lang="en-US" altLang="zh-CN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98" y="4580962"/>
            <a:ext cx="3354705" cy="306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06" y="5085184"/>
            <a:ext cx="2000250" cy="25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31" y="5056156"/>
            <a:ext cx="855345" cy="224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92080" y="5693186"/>
            <a:ext cx="2786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(with matched filtering)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638790" y="23944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Transfer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function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240000" cy="20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08" y="1124744"/>
            <a:ext cx="3240000" cy="20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2" y="3720646"/>
            <a:ext cx="3399540" cy="22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/>
          <a:stretch/>
        </p:blipFill>
        <p:spPr bwMode="auto">
          <a:xfrm>
            <a:off x="5694008" y="3667902"/>
            <a:ext cx="3327974" cy="235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5936" y="1700808"/>
            <a:ext cx="108012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</a:t>
            </a:r>
          </a:p>
          <a:p>
            <a:pPr algn="ctr"/>
            <a:r>
              <a:rPr lang="en-US" b="1" dirty="0" smtClean="0"/>
              <a:t>System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20170" y="2060848"/>
            <a:ext cx="462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46056" y="2060848"/>
            <a:ext cx="462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85652" y="4656749"/>
            <a:ext cx="462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61392" y="4656749"/>
            <a:ext cx="462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29338" y="4296709"/>
            <a:ext cx="108012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Freeform 8"/>
          <p:cNvSpPr/>
          <p:nvPr/>
        </p:nvSpPr>
        <p:spPr>
          <a:xfrm>
            <a:off x="4425155" y="4481881"/>
            <a:ext cx="793751" cy="385956"/>
          </a:xfrm>
          <a:custGeom>
            <a:avLst/>
            <a:gdLst>
              <a:gd name="connsiteX0" fmla="*/ 0 w 762000"/>
              <a:gd name="connsiteY0" fmla="*/ 44233 h 399833"/>
              <a:gd name="connsiteX1" fmla="*/ 393700 w 762000"/>
              <a:gd name="connsiteY1" fmla="*/ 31533 h 399833"/>
              <a:gd name="connsiteX2" fmla="*/ 762000 w 762000"/>
              <a:gd name="connsiteY2" fmla="*/ 399833 h 399833"/>
              <a:gd name="connsiteX0" fmla="*/ 0 w 762000"/>
              <a:gd name="connsiteY0" fmla="*/ 35731 h 391331"/>
              <a:gd name="connsiteX1" fmla="*/ 393700 w 762000"/>
              <a:gd name="connsiteY1" fmla="*/ 23031 h 391331"/>
              <a:gd name="connsiteX2" fmla="*/ 762000 w 762000"/>
              <a:gd name="connsiteY2" fmla="*/ 391331 h 391331"/>
              <a:gd name="connsiteX0" fmla="*/ 0 w 762000"/>
              <a:gd name="connsiteY0" fmla="*/ 16812 h 372412"/>
              <a:gd name="connsiteX1" fmla="*/ 406400 w 762000"/>
              <a:gd name="connsiteY1" fmla="*/ 29512 h 372412"/>
              <a:gd name="connsiteX2" fmla="*/ 762000 w 762000"/>
              <a:gd name="connsiteY2" fmla="*/ 372412 h 372412"/>
              <a:gd name="connsiteX0" fmla="*/ 0 w 762000"/>
              <a:gd name="connsiteY0" fmla="*/ 8904 h 364504"/>
              <a:gd name="connsiteX1" fmla="*/ 412750 w 762000"/>
              <a:gd name="connsiteY1" fmla="*/ 34304 h 364504"/>
              <a:gd name="connsiteX2" fmla="*/ 762000 w 762000"/>
              <a:gd name="connsiteY2" fmla="*/ 364504 h 364504"/>
              <a:gd name="connsiteX0" fmla="*/ 0 w 762000"/>
              <a:gd name="connsiteY0" fmla="*/ 1641 h 357241"/>
              <a:gd name="connsiteX1" fmla="*/ 412750 w 762000"/>
              <a:gd name="connsiteY1" fmla="*/ 42916 h 357241"/>
              <a:gd name="connsiteX2" fmla="*/ 762000 w 762000"/>
              <a:gd name="connsiteY2" fmla="*/ 357241 h 357241"/>
              <a:gd name="connsiteX0" fmla="*/ 0 w 762000"/>
              <a:gd name="connsiteY0" fmla="*/ 8903 h 364503"/>
              <a:gd name="connsiteX1" fmla="*/ 419100 w 762000"/>
              <a:gd name="connsiteY1" fmla="*/ 34303 h 364503"/>
              <a:gd name="connsiteX2" fmla="*/ 762000 w 762000"/>
              <a:gd name="connsiteY2" fmla="*/ 364503 h 364503"/>
              <a:gd name="connsiteX0" fmla="*/ 0 w 762000"/>
              <a:gd name="connsiteY0" fmla="*/ 18174 h 373774"/>
              <a:gd name="connsiteX1" fmla="*/ 419100 w 762000"/>
              <a:gd name="connsiteY1" fmla="*/ 43574 h 373774"/>
              <a:gd name="connsiteX2" fmla="*/ 762000 w 762000"/>
              <a:gd name="connsiteY2" fmla="*/ 373774 h 373774"/>
              <a:gd name="connsiteX0" fmla="*/ 0 w 736600"/>
              <a:gd name="connsiteY0" fmla="*/ 9118 h 367893"/>
              <a:gd name="connsiteX1" fmla="*/ 419100 w 736600"/>
              <a:gd name="connsiteY1" fmla="*/ 34518 h 367893"/>
              <a:gd name="connsiteX2" fmla="*/ 736600 w 736600"/>
              <a:gd name="connsiteY2" fmla="*/ 367893 h 367893"/>
              <a:gd name="connsiteX0" fmla="*/ 0 w 736600"/>
              <a:gd name="connsiteY0" fmla="*/ 522 h 359297"/>
              <a:gd name="connsiteX1" fmla="*/ 419100 w 736600"/>
              <a:gd name="connsiteY1" fmla="*/ 25922 h 359297"/>
              <a:gd name="connsiteX2" fmla="*/ 736600 w 736600"/>
              <a:gd name="connsiteY2" fmla="*/ 359297 h 359297"/>
              <a:gd name="connsiteX0" fmla="*/ 0 w 736600"/>
              <a:gd name="connsiteY0" fmla="*/ 7737 h 366512"/>
              <a:gd name="connsiteX1" fmla="*/ 290513 w 736600"/>
              <a:gd name="connsiteY1" fmla="*/ 18849 h 366512"/>
              <a:gd name="connsiteX2" fmla="*/ 736600 w 736600"/>
              <a:gd name="connsiteY2" fmla="*/ 366512 h 366512"/>
              <a:gd name="connsiteX0" fmla="*/ 0 w 736600"/>
              <a:gd name="connsiteY0" fmla="*/ 7737 h 366512"/>
              <a:gd name="connsiteX1" fmla="*/ 290513 w 736600"/>
              <a:gd name="connsiteY1" fmla="*/ 18849 h 366512"/>
              <a:gd name="connsiteX2" fmla="*/ 736600 w 736600"/>
              <a:gd name="connsiteY2" fmla="*/ 366512 h 366512"/>
              <a:gd name="connsiteX0" fmla="*/ 0 w 738981"/>
              <a:gd name="connsiteY0" fmla="*/ 10086 h 383148"/>
              <a:gd name="connsiteX1" fmla="*/ 292894 w 738981"/>
              <a:gd name="connsiteY1" fmla="*/ 35485 h 383148"/>
              <a:gd name="connsiteX2" fmla="*/ 738981 w 738981"/>
              <a:gd name="connsiteY2" fmla="*/ 383148 h 383148"/>
              <a:gd name="connsiteX0" fmla="*/ 0 w 738981"/>
              <a:gd name="connsiteY0" fmla="*/ 12557 h 385619"/>
              <a:gd name="connsiteX1" fmla="*/ 292894 w 738981"/>
              <a:gd name="connsiteY1" fmla="*/ 37956 h 385619"/>
              <a:gd name="connsiteX2" fmla="*/ 738981 w 738981"/>
              <a:gd name="connsiteY2" fmla="*/ 385619 h 385619"/>
              <a:gd name="connsiteX0" fmla="*/ 0 w 743744"/>
              <a:gd name="connsiteY0" fmla="*/ 6825 h 394174"/>
              <a:gd name="connsiteX1" fmla="*/ 297657 w 743744"/>
              <a:gd name="connsiteY1" fmla="*/ 46511 h 394174"/>
              <a:gd name="connsiteX2" fmla="*/ 743744 w 743744"/>
              <a:gd name="connsiteY2" fmla="*/ 394174 h 394174"/>
              <a:gd name="connsiteX0" fmla="*/ 0 w 743744"/>
              <a:gd name="connsiteY0" fmla="*/ 4822 h 392171"/>
              <a:gd name="connsiteX1" fmla="*/ 297657 w 743744"/>
              <a:gd name="connsiteY1" fmla="*/ 44508 h 392171"/>
              <a:gd name="connsiteX2" fmla="*/ 743744 w 743744"/>
              <a:gd name="connsiteY2" fmla="*/ 392171 h 392171"/>
              <a:gd name="connsiteX0" fmla="*/ 0 w 743744"/>
              <a:gd name="connsiteY0" fmla="*/ 5818 h 393167"/>
              <a:gd name="connsiteX1" fmla="*/ 378619 w 743744"/>
              <a:gd name="connsiteY1" fmla="*/ 43123 h 393167"/>
              <a:gd name="connsiteX2" fmla="*/ 743744 w 743744"/>
              <a:gd name="connsiteY2" fmla="*/ 393167 h 393167"/>
              <a:gd name="connsiteX0" fmla="*/ 0 w 743744"/>
              <a:gd name="connsiteY0" fmla="*/ 57 h 387406"/>
              <a:gd name="connsiteX1" fmla="*/ 378619 w 743744"/>
              <a:gd name="connsiteY1" fmla="*/ 37362 h 387406"/>
              <a:gd name="connsiteX2" fmla="*/ 743744 w 743744"/>
              <a:gd name="connsiteY2" fmla="*/ 387406 h 387406"/>
              <a:gd name="connsiteX0" fmla="*/ 0 w 743744"/>
              <a:gd name="connsiteY0" fmla="*/ 4193 h 391542"/>
              <a:gd name="connsiteX1" fmla="*/ 345282 w 743744"/>
              <a:gd name="connsiteY1" fmla="*/ 24829 h 391542"/>
              <a:gd name="connsiteX2" fmla="*/ 743744 w 743744"/>
              <a:gd name="connsiteY2" fmla="*/ 391542 h 391542"/>
              <a:gd name="connsiteX0" fmla="*/ 0 w 743744"/>
              <a:gd name="connsiteY0" fmla="*/ 4193 h 391542"/>
              <a:gd name="connsiteX1" fmla="*/ 345282 w 743744"/>
              <a:gd name="connsiteY1" fmla="*/ 24829 h 391542"/>
              <a:gd name="connsiteX2" fmla="*/ 743744 w 743744"/>
              <a:gd name="connsiteY2" fmla="*/ 391542 h 391542"/>
              <a:gd name="connsiteX0" fmla="*/ 0 w 793751"/>
              <a:gd name="connsiteY0" fmla="*/ 14006 h 391830"/>
              <a:gd name="connsiteX1" fmla="*/ 345282 w 793751"/>
              <a:gd name="connsiteY1" fmla="*/ 34642 h 391830"/>
              <a:gd name="connsiteX2" fmla="*/ 793751 w 793751"/>
              <a:gd name="connsiteY2" fmla="*/ 391830 h 391830"/>
              <a:gd name="connsiteX0" fmla="*/ 0 w 793751"/>
              <a:gd name="connsiteY0" fmla="*/ 8132 h 385956"/>
              <a:gd name="connsiteX1" fmla="*/ 345282 w 793751"/>
              <a:gd name="connsiteY1" fmla="*/ 28768 h 385956"/>
              <a:gd name="connsiteX2" fmla="*/ 793751 w 793751"/>
              <a:gd name="connsiteY2" fmla="*/ 385956 h 38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51" h="385956">
                <a:moveTo>
                  <a:pt x="0" y="8132"/>
                </a:moveTo>
                <a:cubicBezTo>
                  <a:pt x="46037" y="7866"/>
                  <a:pt x="260615" y="-19916"/>
                  <a:pt x="345282" y="28768"/>
                </a:cubicBezTo>
                <a:cubicBezTo>
                  <a:pt x="429949" y="77452"/>
                  <a:pt x="656433" y="238583"/>
                  <a:pt x="793751" y="38595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78636" y="5090538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Transfer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Function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3212976"/>
            <a:ext cx="6439776" cy="306723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16197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2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37392" y="5229200"/>
            <a:ext cx="260661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Seismic noise 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Newtonian noise </a:t>
            </a:r>
          </a:p>
        </p:txBody>
      </p:sp>
      <p:pic>
        <p:nvPicPr>
          <p:cNvPr id="19" name="Picture 4" descr="http://www.ligo.caltech.edu/~ll_news/s5_news/s5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/>
          <a:stretch/>
        </p:blipFill>
        <p:spPr bwMode="auto">
          <a:xfrm>
            <a:off x="2269718" y="1454508"/>
            <a:ext cx="4896544" cy="346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presslane.idrivesafely.com/wp-content/uploads/2012/04/rush-hour_truck-traff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" r="10700" b="6141"/>
          <a:stretch/>
        </p:blipFill>
        <p:spPr bwMode="auto">
          <a:xfrm>
            <a:off x="6602737" y="1990445"/>
            <a:ext cx="1606857" cy="1194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larsurf.info/wp-content/uploads/2013/11/calm-ocean-wavesocean-for-the-archives-y85xlzw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 bwMode="auto">
          <a:xfrm>
            <a:off x="6357441" y="4030790"/>
            <a:ext cx="1617642" cy="116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ackburnnews.com/wp-content/uploads/2012/08/thunderstor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"/>
          <a:stretch/>
        </p:blipFill>
        <p:spPr bwMode="auto">
          <a:xfrm>
            <a:off x="3806795" y="1124744"/>
            <a:ext cx="1559470" cy="1121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urope-center.org/ec-blog/wp-content/blogs.dir/2/files/2008/08/080331_cutting_trees_19_rkk_se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5" y="1991701"/>
            <a:ext cx="1669581" cy="1117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60032" y="5229200"/>
            <a:ext cx="264848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Acoustic noise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EM interference</a:t>
            </a:r>
          </a:p>
          <a:p>
            <a:pPr marL="457200" indent="-457200">
              <a:buAutoNum type="arabicPeriod"/>
            </a:pPr>
            <a:endParaRPr lang="en-US" altLang="zh-CN" sz="22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bgs.ac.uk/discoveringGeology/hazards/earthquakes/images/dia_seismic_s_wav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67" y="3973317"/>
            <a:ext cx="1618658" cy="128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Environmental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7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81057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99592" y="1052736"/>
            <a:ext cx="252825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1. Passive isolation: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3646185"/>
            <a:ext cx="510607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Active cancelation: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(on-line or off-line)</a:t>
            </a:r>
          </a:p>
        </p:txBody>
      </p:sp>
      <p:sp>
        <p:nvSpPr>
          <p:cNvPr id="25" name="矩形 38"/>
          <p:cNvSpPr/>
          <p:nvPr/>
        </p:nvSpPr>
        <p:spPr>
          <a:xfrm rot="38540">
            <a:off x="1248987" y="2203277"/>
            <a:ext cx="1005079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source</a:t>
            </a:r>
          </a:p>
        </p:txBody>
      </p:sp>
      <p:sp>
        <p:nvSpPr>
          <p:cNvPr id="26" name="矩形 38"/>
          <p:cNvSpPr/>
          <p:nvPr/>
        </p:nvSpPr>
        <p:spPr>
          <a:xfrm>
            <a:off x="3403924" y="1916832"/>
            <a:ext cx="1800200" cy="11241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27" name="直接箭头连接符 36"/>
          <p:cNvCxnSpPr>
            <a:stCxn id="25" idx="3"/>
            <a:endCxn id="26" idx="1"/>
          </p:cNvCxnSpPr>
          <p:nvPr/>
        </p:nvCxnSpPr>
        <p:spPr>
          <a:xfrm flipV="1">
            <a:off x="2254034" y="2478894"/>
            <a:ext cx="1149890" cy="17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矩形 38"/>
          <p:cNvSpPr/>
          <p:nvPr/>
        </p:nvSpPr>
        <p:spPr>
          <a:xfrm>
            <a:off x="6433526" y="2212924"/>
            <a:ext cx="1080120" cy="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Test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ass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29" name="直接箭头连接符 36"/>
          <p:cNvCxnSpPr>
            <a:stCxn id="26" idx="3"/>
            <a:endCxn id="28" idx="1"/>
          </p:cNvCxnSpPr>
          <p:nvPr/>
        </p:nvCxnSpPr>
        <p:spPr>
          <a:xfrm>
            <a:off x="5204124" y="2478894"/>
            <a:ext cx="1229402" cy="4030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3" name="Freeform 2052"/>
          <p:cNvSpPr/>
          <p:nvPr/>
        </p:nvSpPr>
        <p:spPr>
          <a:xfrm>
            <a:off x="3547940" y="2098018"/>
            <a:ext cx="1477888" cy="820984"/>
          </a:xfrm>
          <a:custGeom>
            <a:avLst/>
            <a:gdLst>
              <a:gd name="connsiteX0" fmla="*/ 0 w 971550"/>
              <a:gd name="connsiteY0" fmla="*/ 78822 h 897972"/>
              <a:gd name="connsiteX1" fmla="*/ 371475 w 971550"/>
              <a:gd name="connsiteY1" fmla="*/ 78822 h 897972"/>
              <a:gd name="connsiteX2" fmla="*/ 971550 w 971550"/>
              <a:gd name="connsiteY2" fmla="*/ 897972 h 897972"/>
              <a:gd name="connsiteX0" fmla="*/ 0 w 971550"/>
              <a:gd name="connsiteY0" fmla="*/ 31058 h 850208"/>
              <a:gd name="connsiteX1" fmla="*/ 371475 w 971550"/>
              <a:gd name="connsiteY1" fmla="*/ 31058 h 850208"/>
              <a:gd name="connsiteX2" fmla="*/ 971550 w 971550"/>
              <a:gd name="connsiteY2" fmla="*/ 850208 h 850208"/>
              <a:gd name="connsiteX0" fmla="*/ 0 w 971550"/>
              <a:gd name="connsiteY0" fmla="*/ 1834 h 820984"/>
              <a:gd name="connsiteX1" fmla="*/ 371475 w 971550"/>
              <a:gd name="connsiteY1" fmla="*/ 1834 h 820984"/>
              <a:gd name="connsiteX2" fmla="*/ 971550 w 971550"/>
              <a:gd name="connsiteY2" fmla="*/ 820984 h 8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820984">
                <a:moveTo>
                  <a:pt x="0" y="1834"/>
                </a:moveTo>
                <a:cubicBezTo>
                  <a:pt x="28575" y="246"/>
                  <a:pt x="371475" y="-1341"/>
                  <a:pt x="371475" y="1834"/>
                </a:cubicBezTo>
                <a:cubicBezTo>
                  <a:pt x="371475" y="5009"/>
                  <a:pt x="752475" y="479671"/>
                  <a:pt x="971550" y="82098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38"/>
          <p:cNvSpPr/>
          <p:nvPr/>
        </p:nvSpPr>
        <p:spPr>
          <a:xfrm rot="38540">
            <a:off x="1248987" y="4538895"/>
            <a:ext cx="1005079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source</a:t>
            </a:r>
          </a:p>
        </p:txBody>
      </p:sp>
      <p:cxnSp>
        <p:nvCxnSpPr>
          <p:cNvPr id="45" name="直接箭头连接符 36"/>
          <p:cNvCxnSpPr>
            <a:stCxn id="43" idx="3"/>
            <a:endCxn id="46" idx="1"/>
          </p:cNvCxnSpPr>
          <p:nvPr/>
        </p:nvCxnSpPr>
        <p:spPr>
          <a:xfrm>
            <a:off x="2254034" y="4814529"/>
            <a:ext cx="4251500" cy="0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矩形 38"/>
          <p:cNvSpPr/>
          <p:nvPr/>
        </p:nvSpPr>
        <p:spPr>
          <a:xfrm>
            <a:off x="6505534" y="4544529"/>
            <a:ext cx="1080120" cy="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Test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ass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4" name="矩形 38"/>
          <p:cNvSpPr/>
          <p:nvPr/>
        </p:nvSpPr>
        <p:spPr>
          <a:xfrm>
            <a:off x="3625214" y="5265507"/>
            <a:ext cx="126014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Sensors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2066" name="Elbow Connector 2065"/>
          <p:cNvCxnSpPr>
            <a:stCxn id="43" idx="2"/>
            <a:endCxn id="54" idx="1"/>
          </p:cNvCxnSpPr>
          <p:nvPr/>
        </p:nvCxnSpPr>
        <p:spPr>
          <a:xfrm rot="16200000" flipH="1">
            <a:off x="2458543" y="4368835"/>
            <a:ext cx="456629" cy="1876714"/>
          </a:xfrm>
          <a:prstGeom prst="bentConnector2">
            <a:avLst/>
          </a:prstGeom>
          <a:ln w="38100"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Isosceles Triangle 2068"/>
          <p:cNvSpPr/>
          <p:nvPr/>
        </p:nvSpPr>
        <p:spPr>
          <a:xfrm rot="5400000">
            <a:off x="5637980" y="5269943"/>
            <a:ext cx="648072" cy="540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sp>
        <p:nvSpPr>
          <p:cNvPr id="2070" name="Rectangle 2069"/>
          <p:cNvSpPr/>
          <p:nvPr/>
        </p:nvSpPr>
        <p:spPr>
          <a:xfrm>
            <a:off x="5723344" y="5118283"/>
            <a:ext cx="335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74" name="Straight Connector 2073"/>
          <p:cNvCxnSpPr>
            <a:stCxn id="54" idx="3"/>
            <a:endCxn id="2069" idx="3"/>
          </p:cNvCxnSpPr>
          <p:nvPr/>
        </p:nvCxnSpPr>
        <p:spPr>
          <a:xfrm>
            <a:off x="4885354" y="5535507"/>
            <a:ext cx="806662" cy="4436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Elbow Connector 2075"/>
          <p:cNvCxnSpPr>
            <a:stCxn id="2069" idx="0"/>
            <a:endCxn id="46" idx="2"/>
          </p:cNvCxnSpPr>
          <p:nvPr/>
        </p:nvCxnSpPr>
        <p:spPr>
          <a:xfrm flipV="1">
            <a:off x="6232016" y="5084529"/>
            <a:ext cx="813578" cy="455414"/>
          </a:xfrm>
          <a:prstGeom prst="bentConnector2">
            <a:avLst/>
          </a:prstGeom>
          <a:ln w="38100"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How to reduce environmental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0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106" y="711095"/>
            <a:ext cx="252825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1. Passive isolation:</a:t>
            </a:r>
          </a:p>
        </p:txBody>
      </p:sp>
      <p:sp>
        <p:nvSpPr>
          <p:cNvPr id="31" name="矩形 38"/>
          <p:cNvSpPr/>
          <p:nvPr/>
        </p:nvSpPr>
        <p:spPr>
          <a:xfrm rot="38540">
            <a:off x="1263501" y="1280663"/>
            <a:ext cx="1005079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source</a:t>
            </a:r>
          </a:p>
        </p:txBody>
      </p:sp>
      <p:sp>
        <p:nvSpPr>
          <p:cNvPr id="32" name="矩形 38"/>
          <p:cNvSpPr/>
          <p:nvPr/>
        </p:nvSpPr>
        <p:spPr>
          <a:xfrm>
            <a:off x="3773010" y="1282250"/>
            <a:ext cx="1091056" cy="5480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33" name="直接箭头连接符 36"/>
          <p:cNvCxnSpPr>
            <a:stCxn id="31" idx="3"/>
            <a:endCxn id="32" idx="1"/>
          </p:cNvCxnSpPr>
          <p:nvPr/>
        </p:nvCxnSpPr>
        <p:spPr>
          <a:xfrm flipV="1">
            <a:off x="2268548" y="1556280"/>
            <a:ext cx="1504462" cy="17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矩形 38"/>
          <p:cNvSpPr/>
          <p:nvPr/>
        </p:nvSpPr>
        <p:spPr>
          <a:xfrm>
            <a:off x="6448040" y="1290310"/>
            <a:ext cx="1080120" cy="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Test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ass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35" name="直接箭头连接符 36"/>
          <p:cNvCxnSpPr>
            <a:stCxn id="32" idx="3"/>
            <a:endCxn id="34" idx="1"/>
          </p:cNvCxnSpPr>
          <p:nvPr/>
        </p:nvCxnSpPr>
        <p:spPr>
          <a:xfrm>
            <a:off x="4864066" y="1556280"/>
            <a:ext cx="1583974" cy="4030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853543" y="1385763"/>
            <a:ext cx="895710" cy="400266"/>
          </a:xfrm>
          <a:custGeom>
            <a:avLst/>
            <a:gdLst>
              <a:gd name="connsiteX0" fmla="*/ 0 w 971550"/>
              <a:gd name="connsiteY0" fmla="*/ 78822 h 897972"/>
              <a:gd name="connsiteX1" fmla="*/ 371475 w 971550"/>
              <a:gd name="connsiteY1" fmla="*/ 78822 h 897972"/>
              <a:gd name="connsiteX2" fmla="*/ 971550 w 971550"/>
              <a:gd name="connsiteY2" fmla="*/ 897972 h 897972"/>
              <a:gd name="connsiteX0" fmla="*/ 0 w 971550"/>
              <a:gd name="connsiteY0" fmla="*/ 31058 h 850208"/>
              <a:gd name="connsiteX1" fmla="*/ 371475 w 971550"/>
              <a:gd name="connsiteY1" fmla="*/ 31058 h 850208"/>
              <a:gd name="connsiteX2" fmla="*/ 971550 w 971550"/>
              <a:gd name="connsiteY2" fmla="*/ 850208 h 850208"/>
              <a:gd name="connsiteX0" fmla="*/ 0 w 971550"/>
              <a:gd name="connsiteY0" fmla="*/ 1834 h 820984"/>
              <a:gd name="connsiteX1" fmla="*/ 371475 w 971550"/>
              <a:gd name="connsiteY1" fmla="*/ 1834 h 820984"/>
              <a:gd name="connsiteX2" fmla="*/ 971550 w 971550"/>
              <a:gd name="connsiteY2" fmla="*/ 820984 h 8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820984">
                <a:moveTo>
                  <a:pt x="0" y="1834"/>
                </a:moveTo>
                <a:cubicBezTo>
                  <a:pt x="28575" y="246"/>
                  <a:pt x="371475" y="-1341"/>
                  <a:pt x="371475" y="1834"/>
                </a:cubicBezTo>
                <a:cubicBezTo>
                  <a:pt x="371475" y="5009"/>
                  <a:pt x="752475" y="479671"/>
                  <a:pt x="971550" y="82098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8687" y="2377908"/>
            <a:ext cx="1869137" cy="3574845"/>
            <a:chOff x="1119275" y="2743827"/>
            <a:chExt cx="1437500" cy="281999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05" y="2743827"/>
              <a:ext cx="1012070" cy="268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矩形 38"/>
            <p:cNvSpPr/>
            <p:nvPr/>
          </p:nvSpPr>
          <p:spPr>
            <a:xfrm>
              <a:off x="1132996" y="4634714"/>
              <a:ext cx="545528" cy="274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endParaRPr>
            </a:p>
          </p:txBody>
        </p:sp>
        <p:sp>
          <p:nvSpPr>
            <p:cNvPr id="47" name="矩形 38"/>
            <p:cNvSpPr/>
            <p:nvPr/>
          </p:nvSpPr>
          <p:spPr>
            <a:xfrm>
              <a:off x="1198306" y="5289787"/>
              <a:ext cx="545528" cy="274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endParaRPr>
            </a:p>
          </p:txBody>
        </p:sp>
        <p:sp>
          <p:nvSpPr>
            <p:cNvPr id="48" name="矩形 38"/>
            <p:cNvSpPr/>
            <p:nvPr/>
          </p:nvSpPr>
          <p:spPr>
            <a:xfrm>
              <a:off x="1119275" y="3866317"/>
              <a:ext cx="545528" cy="274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endParaRPr>
            </a:p>
          </p:txBody>
        </p:sp>
        <p:sp>
          <p:nvSpPr>
            <p:cNvPr id="49" name="矩形 38"/>
            <p:cNvSpPr/>
            <p:nvPr/>
          </p:nvSpPr>
          <p:spPr>
            <a:xfrm>
              <a:off x="1119275" y="3425436"/>
              <a:ext cx="545528" cy="2740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4536504" cy="360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226306" y="5981218"/>
            <a:ext cx="49439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Seven</a:t>
            </a:r>
            <a:r>
              <a:rPr lang="pt-BR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orders of magnitude passive isolation</a:t>
            </a:r>
            <a:endParaRPr lang="en-GB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71600" y="1916832"/>
            <a:ext cx="459292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Advanced LIGO quadruple suspension: </a:t>
            </a:r>
          </a:p>
        </p:txBody>
      </p:sp>
      <p:sp>
        <p:nvSpPr>
          <p:cNvPr id="43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6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Example: Seismic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99592" y="692696"/>
            <a:ext cx="510607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Active cancelation: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(on-line or off-line)</a:t>
            </a:r>
          </a:p>
        </p:txBody>
      </p:sp>
      <p:sp>
        <p:nvSpPr>
          <p:cNvPr id="43" name="矩形 38"/>
          <p:cNvSpPr/>
          <p:nvPr/>
        </p:nvSpPr>
        <p:spPr>
          <a:xfrm rot="38540">
            <a:off x="1331677" y="1202369"/>
            <a:ext cx="1005079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source</a:t>
            </a:r>
          </a:p>
        </p:txBody>
      </p:sp>
      <p:cxnSp>
        <p:nvCxnSpPr>
          <p:cNvPr id="45" name="直接箭头连接符 36"/>
          <p:cNvCxnSpPr>
            <a:stCxn id="43" idx="3"/>
            <a:endCxn id="46" idx="1"/>
          </p:cNvCxnSpPr>
          <p:nvPr/>
        </p:nvCxnSpPr>
        <p:spPr>
          <a:xfrm>
            <a:off x="2336724" y="1478003"/>
            <a:ext cx="4251500" cy="0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矩形 38"/>
          <p:cNvSpPr/>
          <p:nvPr/>
        </p:nvSpPr>
        <p:spPr>
          <a:xfrm>
            <a:off x="6588224" y="1208003"/>
            <a:ext cx="1080120" cy="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Test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ass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54" name="矩形 38"/>
          <p:cNvSpPr/>
          <p:nvPr/>
        </p:nvSpPr>
        <p:spPr>
          <a:xfrm>
            <a:off x="3707904" y="1794187"/>
            <a:ext cx="126014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Sensors</a:t>
            </a:r>
            <a:endParaRPr lang="en-US" altLang="zh-CN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2066" name="Elbow Connector 2065"/>
          <p:cNvCxnSpPr>
            <a:stCxn id="43" idx="2"/>
            <a:endCxn id="54" idx="1"/>
          </p:cNvCxnSpPr>
          <p:nvPr/>
        </p:nvCxnSpPr>
        <p:spPr>
          <a:xfrm rot="16200000" flipH="1">
            <a:off x="2608630" y="964912"/>
            <a:ext cx="321835" cy="1876714"/>
          </a:xfrm>
          <a:prstGeom prst="bentConnector2">
            <a:avLst/>
          </a:prstGeom>
          <a:ln w="38100"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Isosceles Triangle 2068"/>
          <p:cNvSpPr/>
          <p:nvPr/>
        </p:nvSpPr>
        <p:spPr>
          <a:xfrm rot="5400000">
            <a:off x="5720670" y="1798623"/>
            <a:ext cx="648072" cy="540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/>
          </a:p>
        </p:txBody>
      </p:sp>
      <p:sp>
        <p:nvSpPr>
          <p:cNvPr id="2070" name="Rectangle 2069"/>
          <p:cNvSpPr/>
          <p:nvPr/>
        </p:nvSpPr>
        <p:spPr>
          <a:xfrm>
            <a:off x="5796136" y="1658065"/>
            <a:ext cx="335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74" name="Straight Connector 2073"/>
          <p:cNvCxnSpPr>
            <a:stCxn id="54" idx="3"/>
          </p:cNvCxnSpPr>
          <p:nvPr/>
        </p:nvCxnSpPr>
        <p:spPr>
          <a:xfrm>
            <a:off x="4968044" y="2064187"/>
            <a:ext cx="806662" cy="4436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Elbow Connector 2075"/>
          <p:cNvCxnSpPr>
            <a:stCxn id="2069" idx="0"/>
            <a:endCxn id="46" idx="2"/>
          </p:cNvCxnSpPr>
          <p:nvPr/>
        </p:nvCxnSpPr>
        <p:spPr>
          <a:xfrm flipV="1">
            <a:off x="6314706" y="1748003"/>
            <a:ext cx="813578" cy="320620"/>
          </a:xfrm>
          <a:prstGeom prst="bentConnector2">
            <a:avLst/>
          </a:prstGeom>
          <a:ln w="38100"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03" y="2564904"/>
            <a:ext cx="40274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Example: Seismic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4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7740" y="5949280"/>
            <a:ext cx="680064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Similar technique can be used for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cancelling Newtonian noise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3933056"/>
            <a:ext cx="6439776" cy="23471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23397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6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Fluctuation-dissipation </a:t>
            </a:r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theorem (</a:t>
            </a:r>
            <a:r>
              <a:rPr lang="en-US" altLang="zh-CN" sz="3600" dirty="0" err="1">
                <a:solidFill>
                  <a:srgbClr val="0000FF"/>
                </a:solidFill>
                <a:cs typeface="Times New Roman" pitchFamily="18" charset="0"/>
              </a:rPr>
              <a:t>FDT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02" y="901082"/>
            <a:ext cx="4537254" cy="2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3" y="1556792"/>
            <a:ext cx="2038161" cy="9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27" y="3872054"/>
            <a:ext cx="3090317" cy="18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11" y="3559392"/>
            <a:ext cx="4574056" cy="24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07" y="1278378"/>
            <a:ext cx="401955" cy="255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" y="2780928"/>
            <a:ext cx="268224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78108"/>
            <a:ext cx="607695" cy="217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877272"/>
            <a:ext cx="3747135" cy="285750"/>
          </a:xfrm>
          <a:prstGeom prst="rect">
            <a:avLst/>
          </a:prstGeom>
        </p:spPr>
      </p:pic>
      <p:sp>
        <p:nvSpPr>
          <p:cNvPr id="20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11" y="3559392"/>
            <a:ext cx="4574056" cy="24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Fluctuation-dissipation </a:t>
            </a:r>
            <a:r>
              <a:rPr lang="en-US" altLang="zh-CN" sz="3600" dirty="0">
                <a:solidFill>
                  <a:srgbClr val="0000FF"/>
                </a:solidFill>
                <a:cs typeface="Times New Roman" pitchFamily="18" charset="0"/>
              </a:rPr>
              <a:t>theorem (</a:t>
            </a:r>
            <a:r>
              <a:rPr lang="en-US" altLang="zh-CN" sz="3600" dirty="0" err="1">
                <a:solidFill>
                  <a:srgbClr val="0000FF"/>
                </a:solidFill>
                <a:cs typeface="Times New Roman" pitchFamily="18" charset="0"/>
              </a:rPr>
              <a:t>FDT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02" y="901082"/>
            <a:ext cx="4537254" cy="2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4248" y="4437112"/>
            <a:ext cx="1728192" cy="391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3" y="1556792"/>
            <a:ext cx="2038161" cy="9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27" y="3872054"/>
            <a:ext cx="3090317" cy="18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/>
          <a:stretch/>
        </p:blipFill>
        <p:spPr bwMode="auto">
          <a:xfrm>
            <a:off x="5559754" y="2987566"/>
            <a:ext cx="3565464" cy="11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6084168" y="3872054"/>
            <a:ext cx="720080" cy="7609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532440" y="3872054"/>
            <a:ext cx="354015" cy="7609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07" y="1278378"/>
            <a:ext cx="401955" cy="25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877272"/>
            <a:ext cx="3747135" cy="285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" y="2780928"/>
            <a:ext cx="2682240" cy="2857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78108"/>
            <a:ext cx="607695" cy="217170"/>
          </a:xfrm>
          <a:prstGeom prst="rect">
            <a:avLst/>
          </a:prstGeom>
        </p:spPr>
      </p:pic>
      <p:sp>
        <p:nvSpPr>
          <p:cNvPr id="2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72" y="2584437"/>
            <a:ext cx="5976664" cy="3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Fluctuation-dissipation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theorem (</a:t>
            </a:r>
            <a:r>
              <a:rPr lang="en-US" altLang="zh-CN" sz="3600" dirty="0" err="1" smtClean="0">
                <a:solidFill>
                  <a:srgbClr val="0000FF"/>
                </a:solidFill>
                <a:cs typeface="Times New Roman" pitchFamily="18" charset="0"/>
              </a:rPr>
              <a:t>FDT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58" y="2881402"/>
            <a:ext cx="1099185" cy="51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66214"/>
            <a:ext cx="2920365" cy="60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62" y="1820051"/>
            <a:ext cx="5094446" cy="6008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87624" y="1916832"/>
            <a:ext cx="17475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Susceptibility: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5736" y="1055699"/>
            <a:ext cx="7651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FDT: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7056" y="6040462"/>
            <a:ext cx="50581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H. Callen, and T. </a:t>
            </a:r>
            <a:r>
              <a:rPr lang="en-GB" b="1" dirty="0" err="1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Welton</a:t>
            </a:r>
            <a:r>
              <a:rPr lang="en-GB" b="1" dirty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Phys. Rev. 83, 34 (1951)</a:t>
            </a:r>
            <a:endParaRPr lang="en-GB" b="1" dirty="0"/>
          </a:p>
        </p:txBody>
      </p:sp>
      <p:sp>
        <p:nvSpPr>
          <p:cNvPr id="28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72" y="2584437"/>
            <a:ext cx="5976664" cy="3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72" y="2584437"/>
            <a:ext cx="5976664" cy="3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Fluctuation-dissipation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theorem (</a:t>
            </a:r>
            <a:r>
              <a:rPr lang="en-US" altLang="zh-CN" sz="3600" dirty="0" err="1" smtClean="0">
                <a:solidFill>
                  <a:srgbClr val="0000FF"/>
                </a:solidFill>
                <a:cs typeface="Times New Roman" pitchFamily="18" charset="0"/>
              </a:rPr>
              <a:t>FDT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58" y="2881402"/>
            <a:ext cx="1099185" cy="51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66214"/>
            <a:ext cx="2920365" cy="60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62" y="1820051"/>
            <a:ext cx="5094446" cy="60083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180396" y="361712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129" y="425932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456450" y="357301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195736" y="5559088"/>
            <a:ext cx="5169500" cy="750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9" y="5704790"/>
            <a:ext cx="4433887" cy="5356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975606" y="5747770"/>
            <a:ext cx="18485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(Equipartition)</a:t>
            </a:r>
            <a:endParaRPr lang="en-GB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1187624" y="1916832"/>
            <a:ext cx="17475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Susceptibility: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95736" y="1055699"/>
            <a:ext cx="7651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FDT: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4293096"/>
            <a:ext cx="6439776" cy="198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23397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6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1700808"/>
            <a:ext cx="6439776" cy="46514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52" y="1273312"/>
            <a:ext cx="2448272" cy="41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14" y="1172629"/>
            <a:ext cx="2347732" cy="41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06936" y="843088"/>
            <a:ext cx="13321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Our hope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9622" y="836712"/>
            <a:ext cx="112857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Our life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644008" y="908720"/>
            <a:ext cx="0" cy="4382678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  <a:alpha val="4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3608" y="5743721"/>
            <a:ext cx="788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Thermal noises are ubiquitous. Dominant: suspension and coating.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3394" y="2139690"/>
            <a:ext cx="14093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Suspension</a:t>
            </a: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wire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592" y="4078619"/>
            <a:ext cx="72487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Test</a:t>
            </a: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mass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3847" y="4232507"/>
            <a:ext cx="81144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Laser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6020" y="4918974"/>
            <a:ext cx="105349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Coating</a:t>
            </a:r>
          </a:p>
        </p:txBody>
      </p:sp>
      <p:sp>
        <p:nvSpPr>
          <p:cNvPr id="24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Sources of thermal </a:t>
            </a:r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2" y="1196752"/>
            <a:ext cx="2347732" cy="41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9592" y="765865"/>
            <a:ext cx="322049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1. Using low temperature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584" y="5601434"/>
            <a:ext cx="788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KAGRA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JAPAN will operated at cryogenic temperature. 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Some designs of future detectors also incorporates cryogenic. 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19" y="1249710"/>
            <a:ext cx="2576634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83968" y="3270470"/>
            <a:ext cx="637224" cy="7920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How to reduce thermal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06" y="2204864"/>
            <a:ext cx="2920365" cy="6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99592" y="765865"/>
            <a:ext cx="376898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. Using high-quality material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584" y="5909210"/>
            <a:ext cx="83529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Concentrating thermal energy; pushing noise outside band of interest. </a:t>
            </a:r>
          </a:p>
        </p:txBody>
      </p:sp>
      <p:sp>
        <p:nvSpPr>
          <p:cNvPr id="19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How to reduce thermal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2" y="1196752"/>
            <a:ext cx="2347732" cy="41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4283968" y="3270470"/>
            <a:ext cx="637224" cy="7920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307506" cy="41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504521"/>
            <a:ext cx="10801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FDT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06" y="2204864"/>
            <a:ext cx="2920365" cy="6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99592" y="764704"/>
            <a:ext cx="319484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3. Using larger beam size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82" y="1268760"/>
            <a:ext cx="2383899" cy="41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How to reduce thermal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2" y="1196752"/>
            <a:ext cx="2347732" cy="41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4283968" y="3270470"/>
            <a:ext cx="637224" cy="7920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195736" y="5877272"/>
            <a:ext cx="51125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Averaging out the thermal fluctuation.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5445224"/>
            <a:ext cx="6439776" cy="8349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35639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0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8618589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Origin of quantum noise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2160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0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3" y="3628569"/>
            <a:ext cx="3883745" cy="27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82" y="3643084"/>
            <a:ext cx="3732366" cy="28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3140968"/>
            <a:ext cx="794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Standard Quantum Limit: </a:t>
            </a:r>
            <a:endParaRPr lang="en-US" altLang="zh-CN" sz="2200" dirty="0" smtClean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849955" y="-67943"/>
            <a:ext cx="8618589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Standard quantum limit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05880" y="1855232"/>
            <a:ext cx="1438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Shot noise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98167" y="2371527"/>
            <a:ext cx="23782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Radiation </a:t>
            </a:r>
            <a:b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</a:b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pressure noise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3070" y="1855232"/>
            <a:ext cx="468910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Quantum fluctuation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optical phase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470" y="2540804"/>
            <a:ext cx="351242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 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optical amplitude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6156176" y="1890675"/>
            <a:ext cx="360000" cy="360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4078870" y="2576247"/>
            <a:ext cx="360000" cy="360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131252" y="1012225"/>
            <a:ext cx="100870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63500" y="1012225"/>
            <a:ext cx="1008700" cy="5760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lowchart: Delay 44"/>
          <p:cNvSpPr/>
          <p:nvPr/>
        </p:nvSpPr>
        <p:spPr>
          <a:xfrm>
            <a:off x="7236296" y="1062214"/>
            <a:ext cx="432048" cy="476086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167745" y="1300257"/>
            <a:ext cx="9577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55485" y="1156241"/>
            <a:ext cx="12080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4139952" y="1444273"/>
            <a:ext cx="12080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5" idx="1"/>
          </p:cNvCxnSpPr>
          <p:nvPr/>
        </p:nvCxnSpPr>
        <p:spPr>
          <a:xfrm>
            <a:off x="6372200" y="1300257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461" y="920914"/>
            <a:ext cx="129573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GW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idal force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11988" y="2371527"/>
            <a:ext cx="1583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Power fluctuation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6156176" y="2576247"/>
            <a:ext cx="360000" cy="360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28100" y="3816290"/>
            <a:ext cx="369333" cy="126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246" y="4447251"/>
            <a:ext cx="84963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Frequency-dependent squeezing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062" y="5733256"/>
            <a:ext cx="830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</a:t>
            </a:r>
            <a:r>
              <a:rPr lang="en-GB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. Kimble</a:t>
            </a:r>
            <a:r>
              <a:rPr lang="en-GB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, </a:t>
            </a:r>
            <a: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et al. Conversion of conventional </a:t>
            </a:r>
            <a:r>
              <a:rPr lang="en-GB" altLang="zh-CN" b="1" i="1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GW</a:t>
            </a:r>
            <a: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interferometers into </a:t>
            </a:r>
            <a:r>
              <a:rPr lang="en-GB" altLang="zh-CN" b="1" i="1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QND</a:t>
            </a:r>
            <a: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/>
            </a:r>
            <a:b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</a:br>
            <a:r>
              <a:rPr lang="en-GB" altLang="zh-CN" b="1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 by </a:t>
            </a:r>
            <a: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modifying their input </a:t>
            </a:r>
            <a:r>
              <a:rPr lang="en-GB" altLang="zh-CN" b="1" i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and/or output </a:t>
            </a:r>
            <a:r>
              <a:rPr lang="en-GB" altLang="zh-CN" b="1" i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optics,  </a:t>
            </a:r>
            <a:r>
              <a:rPr lang="en-US" altLang="zh-CN" b="1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PRD</a:t>
            </a:r>
            <a:r>
              <a:rPr lang="en-US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65, </a:t>
            </a:r>
            <a:r>
              <a:rPr lang="en-US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022002 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(</a:t>
            </a:r>
            <a:r>
              <a:rPr lang="en-US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2001</a:t>
            </a:r>
            <a:r>
              <a:rPr lang="en-US" altLang="zh-CN" b="1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)</a:t>
            </a:r>
            <a:endParaRPr lang="en-GB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1155993"/>
            <a:ext cx="9107504" cy="42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2852936"/>
            <a:ext cx="28803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3871737" y="309061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State-of-the-art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32" y="1341210"/>
            <a:ext cx="5622380" cy="42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8062" y="5733256"/>
            <a:ext cx="830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Oelker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Audio-Band Frequency-Dependent Squeezing for Gravitational-Wave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116,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041102 (2016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27" y="765865"/>
            <a:ext cx="480080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MIT proof-of-principle demonstration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4644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5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Gravitational waves and their detection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6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27733" y="843062"/>
            <a:ext cx="6599237" cy="22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9945" y="919771"/>
            <a:ext cx="371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Quantum fluctuations in early universe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29333" y="3303588"/>
            <a:ext cx="7038975" cy="417512"/>
          </a:xfrm>
          <a:prstGeom prst="roundRect">
            <a:avLst/>
          </a:prstGeom>
          <a:gradFill flip="none" rotWithShape="1">
            <a:gsLst>
              <a:gs pos="0">
                <a:srgbClr val="4218F4"/>
              </a:gs>
              <a:gs pos="100000">
                <a:srgbClr val="F8A8A2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445" y="2994055"/>
            <a:ext cx="16271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Wave period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620" y="3717925"/>
            <a:ext cx="1711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Log(frequency)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156395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7108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8035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8995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7333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37720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33033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42633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34770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0150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40433" y="3001963"/>
            <a:ext cx="1711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Age of universe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30970" y="3729038"/>
            <a:ext cx="589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67558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0807" y="3743325"/>
            <a:ext cx="561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80407" y="3743325"/>
            <a:ext cx="555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96358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71033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6345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1345" y="3735388"/>
            <a:ext cx="4175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14120" y="3729038"/>
            <a:ext cx="4175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84033" y="3729038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13795" y="3013075"/>
            <a:ext cx="75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years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77433" y="3022600"/>
            <a:ext cx="815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hours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64895" y="3022600"/>
            <a:ext cx="5254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01508" y="3027363"/>
            <a:ext cx="5254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err="1">
                <a:latin typeface="+mn-lt"/>
                <a:cs typeface="Times New Roman" panose="02020603050405020304" pitchFamily="18" charset="0"/>
              </a:rPr>
              <a:t>ms</a:t>
            </a:r>
            <a:endParaRPr lang="en-CA" sz="1600" b="1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336033" y="1312809"/>
            <a:ext cx="247808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44416" y="1367293"/>
            <a:ext cx="4435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Supermassive black holes binary mergers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180583" y="1760331"/>
            <a:ext cx="1228725" cy="0"/>
          </a:xfrm>
          <a:prstGeom prst="straightConnector1">
            <a:avLst/>
          </a:prstGeom>
          <a:ln>
            <a:solidFill>
              <a:srgbClr val="0000D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421633" y="1814815"/>
            <a:ext cx="5003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Compact objects captured by supermassive black holes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47345" y="2207853"/>
            <a:ext cx="1855788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40970" y="2262337"/>
            <a:ext cx="28432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Compact binary mergers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476108" y="2655375"/>
            <a:ext cx="973137" cy="0"/>
          </a:xfrm>
          <a:prstGeom prst="straightConnector1">
            <a:avLst/>
          </a:prstGeom>
          <a:ln>
            <a:solidFill>
              <a:srgbClr val="F8A8A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69670" y="2709863"/>
            <a:ext cx="24828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Supernovae, neutron star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742058" y="4111997"/>
            <a:ext cx="8302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149920" y="4225925"/>
            <a:ext cx="2378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Cosmic Microwave Background polarization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142358" y="4083422"/>
            <a:ext cx="828675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32783" y="4283075"/>
            <a:ext cx="18843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Pulsar timing array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733033" y="4077072"/>
            <a:ext cx="1193800" cy="0"/>
          </a:xfrm>
          <a:prstGeom prst="straightConnector1">
            <a:avLst/>
          </a:prstGeom>
          <a:ln>
            <a:solidFill>
              <a:srgbClr val="0000D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15904" y="4192588"/>
            <a:ext cx="1531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0000D2"/>
                </a:solidFill>
                <a:latin typeface="+mn-lt"/>
                <a:cs typeface="Times New Roman" panose="02020603050405020304" pitchFamily="18" charset="0"/>
              </a:rPr>
              <a:t>Space-based interferometers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079233" y="4077072"/>
            <a:ext cx="884237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994301" y="4206875"/>
            <a:ext cx="1793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Ground-based interferometers</a:t>
            </a:r>
          </a:p>
        </p:txBody>
      </p:sp>
      <p:pic>
        <p:nvPicPr>
          <p:cNvPr id="94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61421"/>
            <a:ext cx="1839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56" y="5010222"/>
            <a:ext cx="1558257" cy="1022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82" y="5010223"/>
            <a:ext cx="1414118" cy="1022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8" y="5017834"/>
            <a:ext cx="1481488" cy="9951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9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076277" y="3837068"/>
            <a:ext cx="2459145" cy="648000"/>
          </a:xfrm>
          <a:prstGeom prst="rect">
            <a:avLst/>
          </a:prstGeom>
          <a:gradFill>
            <a:gsLst>
              <a:gs pos="97500">
                <a:schemeClr val="bg1"/>
              </a:gs>
              <a:gs pos="68000">
                <a:srgbClr val="00B050"/>
              </a:gs>
              <a:gs pos="0">
                <a:schemeClr val="accent6">
                  <a:lumMod val="60000"/>
                  <a:lumOff val="40000"/>
                </a:schemeClr>
              </a:gs>
              <a:gs pos="44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076277" y="4569137"/>
            <a:ext cx="2459145" cy="6480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00B050"/>
              </a:gs>
              <a:gs pos="0">
                <a:schemeClr val="accent6">
                  <a:lumMod val="60000"/>
                  <a:lumOff val="40000"/>
                </a:schemeClr>
              </a:gs>
              <a:gs pos="15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Timeline of current and future detectors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1503866" y="605824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(now)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6277" y="2372930"/>
            <a:ext cx="3351708" cy="648000"/>
          </a:xfrm>
          <a:prstGeom prst="rect">
            <a:avLst/>
          </a:prstGeom>
          <a:gradFill>
            <a:gsLst>
              <a:gs pos="82000">
                <a:srgbClr val="00B050"/>
              </a:gs>
              <a:gs pos="51000">
                <a:schemeClr val="accent6">
                  <a:lumMod val="60000"/>
                  <a:lumOff val="4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2000">
                <a:schemeClr val="tx2">
                  <a:lumMod val="60000"/>
                  <a:lumOff val="40000"/>
                </a:schemeClr>
              </a:gs>
              <a:gs pos="99167">
                <a:schemeClr val="bg1"/>
              </a:gs>
              <a:gs pos="67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91478" y="6119922"/>
            <a:ext cx="73956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76278" y="5301208"/>
            <a:ext cx="1812813" cy="648000"/>
          </a:xfrm>
          <a:prstGeom prst="rect">
            <a:avLst/>
          </a:prstGeom>
          <a:gradFill>
            <a:gsLst>
              <a:gs pos="98333">
                <a:srgbClr val="FFFFFF"/>
              </a:gs>
              <a:gs pos="65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475656" y="5416196"/>
            <a:ext cx="10615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aLIGO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5656" y="2444384"/>
            <a:ext cx="16498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aLIGO</a:t>
            </a:r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Plus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6277" y="1640861"/>
            <a:ext cx="6290082" cy="648000"/>
          </a:xfrm>
          <a:prstGeom prst="rect">
            <a:avLst/>
          </a:prstGeom>
          <a:gradFill>
            <a:gsLst>
              <a:gs pos="99167">
                <a:schemeClr val="accent3">
                  <a:lumMod val="20000"/>
                  <a:lumOff val="80000"/>
                </a:schemeClr>
              </a:gs>
              <a:gs pos="89575">
                <a:srgbClr val="00B050"/>
              </a:gs>
              <a:gs pos="81000">
                <a:srgbClr val="00B050"/>
              </a:gs>
              <a:gs pos="45000">
                <a:schemeClr val="tx2">
                  <a:lumMod val="60000"/>
                  <a:lumOff val="40000"/>
                </a:schemeClr>
              </a:gs>
              <a:gs pos="22000">
                <a:schemeClr val="tx1">
                  <a:lumMod val="50000"/>
                  <a:lumOff val="50000"/>
                </a:schemeClr>
              </a:gs>
              <a:gs pos="0">
                <a:schemeClr val="tx1"/>
              </a:gs>
              <a:gs pos="30000">
                <a:schemeClr val="tx2">
                  <a:lumMod val="40000"/>
                  <a:lumOff val="60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  <a:gs pos="55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76277" y="908792"/>
            <a:ext cx="7410810" cy="648000"/>
          </a:xfrm>
          <a:prstGeom prst="rect">
            <a:avLst/>
          </a:prstGeom>
          <a:gradFill>
            <a:gsLst>
              <a:gs pos="100000">
                <a:srgbClr val="00B050"/>
              </a:gs>
              <a:gs pos="64000">
                <a:schemeClr val="tx2">
                  <a:lumMod val="60000"/>
                  <a:lumOff val="40000"/>
                </a:schemeClr>
              </a:gs>
              <a:gs pos="27000">
                <a:schemeClr val="tx1">
                  <a:lumMod val="65000"/>
                  <a:lumOff val="35000"/>
                </a:schemeClr>
              </a:gs>
              <a:gs pos="17000">
                <a:schemeClr val="tx1">
                  <a:lumMod val="65000"/>
                  <a:lumOff val="35000"/>
                </a:schemeClr>
              </a:gs>
              <a:gs pos="0">
                <a:schemeClr val="bg1">
                  <a:lumMod val="85000"/>
                </a:schemeClr>
              </a:gs>
              <a:gs pos="37000">
                <a:schemeClr val="tx2">
                  <a:lumMod val="40000"/>
                  <a:lumOff val="60000"/>
                </a:schemeClr>
              </a:gs>
              <a:gs pos="74000">
                <a:schemeClr val="accent6">
                  <a:lumMod val="75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94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2889091" y="608400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2020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4733395" y="608400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2025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6576013" y="608400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2030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1029656" y="608344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2016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799659" y="6216278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651840" y="6204348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504021" y="6201867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08104" y="3021086"/>
            <a:ext cx="54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508104" y="3754649"/>
            <a:ext cx="54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519208" y="4414689"/>
            <a:ext cx="54000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19208" y="5148212"/>
            <a:ext cx="54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41750" y="3036254"/>
            <a:ext cx="1447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Design study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052854" y="4414867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Installation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6052854" y="5148212"/>
            <a:ext cx="1345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Data taking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475656" y="1744278"/>
            <a:ext cx="4038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 Voyager (current facility)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75656" y="1010427"/>
            <a:ext cx="71957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Cosmic </a:t>
            </a:r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Explorer </a:t>
            </a:r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/ ET (new facility with 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longer baseline</a:t>
            </a:r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)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6041750" y="3755085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Experiments</a:t>
            </a:r>
            <a:endParaRPr lang="en-GB" altLang="en-US" b="1" dirty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947478" y="61882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475656" y="4682164"/>
            <a:ext cx="12811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aVIRGO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05849" y="3104999"/>
            <a:ext cx="2122136" cy="648000"/>
          </a:xfrm>
          <a:prstGeom prst="rect">
            <a:avLst/>
          </a:prstGeom>
          <a:gradFill>
            <a:gsLst>
              <a:gs pos="100000">
                <a:schemeClr val="bg1"/>
              </a:gs>
              <a:gs pos="2500">
                <a:schemeClr val="accent6">
                  <a:lumMod val="60000"/>
                  <a:lumOff val="40000"/>
                </a:schemeClr>
              </a:gs>
              <a:gs pos="76642">
                <a:srgbClr val="43BF50"/>
              </a:gs>
              <a:gs pos="53743">
                <a:srgbClr val="00B050"/>
              </a:gs>
              <a:gs pos="34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555776" y="3214137"/>
            <a:ext cx="1657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en-US" altLang="zh-CN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-India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75656" y="3962683"/>
            <a:ext cx="12346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KAGRA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8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9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9" y="836712"/>
            <a:ext cx="764917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Sensitivity of future detectors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9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Science enabled by Cosmic Explorer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9648" y="601199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LIGO-DCC: P1600143-v14 (2016)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12586"/>
            <a:ext cx="6048672" cy="51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35984" y="88656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GW150914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References for further reading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8678706" y="6487024"/>
            <a:ext cx="415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692696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Advanced </a:t>
            </a:r>
            <a:r>
              <a:rPr lang="en-US" altLang="zh-CN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: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1559589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Advanced </a:t>
            </a:r>
            <a:r>
              <a:rPr lang="en-US" altLang="zh-CN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plus: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92" y="2844540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Voyager: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3711433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Einstein Telescope (ET):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4578326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Cosmic Explorer:</a:t>
            </a:r>
            <a:endParaRPr lang="en-US" altLang="zh-CN" sz="2200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600" y="58772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Finally, refer to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LIGO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Instrument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Science White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Paper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(2015-2016) </a:t>
            </a:r>
            <a:endParaRPr lang="en-US" altLang="zh-CN" sz="2000" dirty="0" smtClean="0"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592" y="1141531"/>
            <a:ext cx="55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LSC, Class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Quantum Grav.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074001 (2015)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592" y="2008424"/>
            <a:ext cx="55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Evans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022002 (2013)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592" y="2426482"/>
            <a:ext cx="55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Miller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062005 (2015)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3293375"/>
            <a:ext cx="639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X.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Adhikari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LIGO-DCC: T1400226 –v7 (2016)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92" y="4160268"/>
            <a:ext cx="733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team,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Einstein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Telescope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study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9592" y="5027161"/>
            <a:ext cx="55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Dwyer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082001 (2015)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5445224"/>
            <a:ext cx="4814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LSC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LIGO-DCC: P1600143-v14 (2016)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8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738371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7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27733" y="843062"/>
            <a:ext cx="6599237" cy="22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9945" y="919771"/>
            <a:ext cx="371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Quantum fluctuations in early universe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29333" y="3303588"/>
            <a:ext cx="7038975" cy="417512"/>
          </a:xfrm>
          <a:prstGeom prst="roundRect">
            <a:avLst/>
          </a:prstGeom>
          <a:gradFill flip="none" rotWithShape="1">
            <a:gsLst>
              <a:gs pos="0">
                <a:srgbClr val="4218F4"/>
              </a:gs>
              <a:gs pos="100000">
                <a:srgbClr val="F8A8A2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445" y="2994055"/>
            <a:ext cx="16271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Wave period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620" y="3717925"/>
            <a:ext cx="1711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Log(frequency)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156395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7108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8035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8995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7333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37720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33033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42633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34770" y="330041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01508" y="3306763"/>
            <a:ext cx="0" cy="41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40433" y="3001963"/>
            <a:ext cx="1711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Age of universe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30970" y="3729038"/>
            <a:ext cx="589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67558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0807" y="3743325"/>
            <a:ext cx="561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80407" y="3743325"/>
            <a:ext cx="555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96358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71033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6345" y="3743325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1345" y="3735388"/>
            <a:ext cx="4175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14120" y="3729038"/>
            <a:ext cx="4175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84033" y="3729038"/>
            <a:ext cx="41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4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13795" y="3013075"/>
            <a:ext cx="75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years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77433" y="3022600"/>
            <a:ext cx="815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hours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64895" y="3022600"/>
            <a:ext cx="5254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01508" y="3027363"/>
            <a:ext cx="5254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err="1">
                <a:latin typeface="+mn-lt"/>
                <a:cs typeface="Times New Roman" panose="02020603050405020304" pitchFamily="18" charset="0"/>
              </a:rPr>
              <a:t>ms</a:t>
            </a:r>
            <a:endParaRPr lang="en-CA" sz="1600" b="1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336033" y="1312809"/>
            <a:ext cx="247808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44416" y="1367293"/>
            <a:ext cx="4435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Supermassive black holes binary mergers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180583" y="1760331"/>
            <a:ext cx="1228725" cy="0"/>
          </a:xfrm>
          <a:prstGeom prst="straightConnector1">
            <a:avLst/>
          </a:prstGeom>
          <a:ln>
            <a:solidFill>
              <a:srgbClr val="0000D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421633" y="1814815"/>
            <a:ext cx="5003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Compact objects captured by supermassive black holes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47345" y="2207853"/>
            <a:ext cx="1855788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40970" y="2262337"/>
            <a:ext cx="28432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Compact binary mergers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476108" y="2655375"/>
            <a:ext cx="973137" cy="0"/>
          </a:xfrm>
          <a:prstGeom prst="straightConnector1">
            <a:avLst/>
          </a:prstGeom>
          <a:ln>
            <a:solidFill>
              <a:srgbClr val="F8A8A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69670" y="2709863"/>
            <a:ext cx="24828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latin typeface="+mn-lt"/>
                <a:cs typeface="Times New Roman" panose="02020603050405020304" pitchFamily="18" charset="0"/>
              </a:rPr>
              <a:t>Supernovae, neutron star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742058" y="4111997"/>
            <a:ext cx="8302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149920" y="4225925"/>
            <a:ext cx="2378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Cosmic Microwave Background polarization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142358" y="4083422"/>
            <a:ext cx="828675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32783" y="4283075"/>
            <a:ext cx="18843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Pulsar timing array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733033" y="4077072"/>
            <a:ext cx="1193800" cy="0"/>
          </a:xfrm>
          <a:prstGeom prst="straightConnector1">
            <a:avLst/>
          </a:prstGeom>
          <a:ln>
            <a:solidFill>
              <a:srgbClr val="0000D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15904" y="4192588"/>
            <a:ext cx="1531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0000D2"/>
                </a:solidFill>
                <a:latin typeface="+mn-lt"/>
                <a:cs typeface="Times New Roman" panose="02020603050405020304" pitchFamily="18" charset="0"/>
              </a:rPr>
              <a:t>Space-based interferometers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079233" y="4077072"/>
            <a:ext cx="884237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994301" y="4206875"/>
            <a:ext cx="1793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Ground-based interferometers</a:t>
            </a:r>
          </a:p>
        </p:txBody>
      </p:sp>
      <p:pic>
        <p:nvPicPr>
          <p:cNvPr id="89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61421"/>
            <a:ext cx="1839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56" y="5010222"/>
            <a:ext cx="1558257" cy="1022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82" y="5010223"/>
            <a:ext cx="1414118" cy="1022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8" y="5017834"/>
            <a:ext cx="1481488" cy="99515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5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Gravitational waves and their detection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9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4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A Global Network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4329" y="1628800"/>
            <a:ext cx="7554095" cy="3960440"/>
            <a:chOff x="1332360" y="1866808"/>
            <a:chExt cx="6480000" cy="34344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2360" y="1866808"/>
              <a:ext cx="6480000" cy="343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十字星 34"/>
            <p:cNvSpPr/>
            <p:nvPr/>
          </p:nvSpPr>
          <p:spPr>
            <a:xfrm>
              <a:off x="2426254" y="2592007"/>
              <a:ext cx="142876" cy="142876"/>
            </a:xfrm>
            <a:prstGeom prst="star4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十字星 35"/>
            <p:cNvSpPr/>
            <p:nvPr/>
          </p:nvSpPr>
          <p:spPr>
            <a:xfrm>
              <a:off x="4612454" y="2655703"/>
              <a:ext cx="142876" cy="142876"/>
            </a:xfrm>
            <a:prstGeom prst="star4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十字星 36"/>
            <p:cNvSpPr/>
            <p:nvPr/>
          </p:nvSpPr>
          <p:spPr>
            <a:xfrm>
              <a:off x="2694936" y="2846401"/>
              <a:ext cx="142876" cy="142876"/>
            </a:xfrm>
            <a:prstGeom prst="star4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十字星 38"/>
            <p:cNvSpPr/>
            <p:nvPr/>
          </p:nvSpPr>
          <p:spPr>
            <a:xfrm>
              <a:off x="4581997" y="2446446"/>
              <a:ext cx="142876" cy="142876"/>
            </a:xfrm>
            <a:prstGeom prst="star4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39"/>
            <p:cNvSpPr/>
            <p:nvPr/>
          </p:nvSpPr>
          <p:spPr>
            <a:xfrm>
              <a:off x="4692252" y="2341968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GEO600</a:t>
              </a:r>
              <a:endParaRPr lang="zh-CN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40"/>
            <p:cNvSpPr/>
            <p:nvPr/>
          </p:nvSpPr>
          <p:spPr>
            <a:xfrm>
              <a:off x="4286818" y="2748149"/>
              <a:ext cx="915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VIRGO</a:t>
              </a:r>
              <a:endParaRPr lang="zh-CN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矩形 45"/>
            <p:cNvSpPr/>
            <p:nvPr/>
          </p:nvSpPr>
          <p:spPr>
            <a:xfrm>
              <a:off x="6478151" y="2913254"/>
              <a:ext cx="862448" cy="320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KAGRA</a:t>
              </a:r>
              <a:endParaRPr lang="zh-CN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十字星 48"/>
            <p:cNvSpPr/>
            <p:nvPr/>
          </p:nvSpPr>
          <p:spPr>
            <a:xfrm>
              <a:off x="5699312" y="3176799"/>
              <a:ext cx="142876" cy="142876"/>
            </a:xfrm>
            <a:prstGeom prst="star4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49"/>
            <p:cNvSpPr/>
            <p:nvPr/>
          </p:nvSpPr>
          <p:spPr>
            <a:xfrm>
              <a:off x="5132626" y="334167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LIGO-India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十字星 50"/>
            <p:cNvSpPr/>
            <p:nvPr/>
          </p:nvSpPr>
          <p:spPr>
            <a:xfrm>
              <a:off x="6531030" y="2842034"/>
              <a:ext cx="142876" cy="142876"/>
            </a:xfrm>
            <a:prstGeom prst="star4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53"/>
            <p:cNvSpPr/>
            <p:nvPr/>
          </p:nvSpPr>
          <p:spPr>
            <a:xfrm>
              <a:off x="7187148" y="4829456"/>
              <a:ext cx="5715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矩形 33"/>
            <p:cNvSpPr/>
            <p:nvPr/>
          </p:nvSpPr>
          <p:spPr>
            <a:xfrm>
              <a:off x="2421309" y="2601826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LIGO</a:t>
              </a:r>
              <a:endParaRPr lang="zh-CN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0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go.org/science/Publication-ObservingScenario/Images/Fig_aligo_sensitiv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/>
          <a:stretch/>
        </p:blipFill>
        <p:spPr bwMode="auto">
          <a:xfrm>
            <a:off x="1509486" y="758271"/>
            <a:ext cx="5870826" cy="50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6652" y="1700808"/>
            <a:ext cx="369333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Different stages of Advanced </a:t>
            </a:r>
            <a:r>
              <a:rPr lang="en-US" altLang="zh-CN" sz="3600" dirty="0" err="1" smtClean="0">
                <a:solidFill>
                  <a:srgbClr val="0000FF"/>
                </a:solidFill>
                <a:cs typeface="Times New Roman" pitchFamily="18" charset="0"/>
              </a:rPr>
              <a:t>LIGO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6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0306" y="5939988"/>
            <a:ext cx="5218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LSC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Living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in Relativity 19, 1 (2016)</a:t>
            </a:r>
          </a:p>
        </p:txBody>
      </p:sp>
      <p:sp>
        <p:nvSpPr>
          <p:cNvPr id="11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56701" y="3124055"/>
            <a:ext cx="97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566" y="2303264"/>
            <a:ext cx="84963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Design sensitivity of Advanced </a:t>
            </a:r>
            <a:r>
              <a:rPr lang="en-US" altLang="zh-CN" sz="3600" dirty="0" err="1" smtClean="0">
                <a:solidFill>
                  <a:srgbClr val="0000FF"/>
                </a:solidFill>
                <a:cs typeface="Times New Roman" pitchFamily="18" charset="0"/>
              </a:rPr>
              <a:t>LIGO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6" name="矩形 19"/>
          <p:cNvSpPr/>
          <p:nvPr/>
        </p:nvSpPr>
        <p:spPr>
          <a:xfrm>
            <a:off x="9428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29456"/>
            <a:ext cx="6581756" cy="49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45294" y="5939988"/>
            <a:ext cx="5539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LSC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 Quantum Grav.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 074001 (2015)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1700808"/>
            <a:ext cx="369333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56701" y="3124055"/>
            <a:ext cx="97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566" y="2303264"/>
            <a:ext cx="849630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4"/>
          <p:cNvSpPr/>
          <p:nvPr/>
        </p:nvSpPr>
        <p:spPr>
          <a:xfrm>
            <a:off x="868528" y="810379"/>
            <a:ext cx="5825954" cy="549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Gravitational waves and their detection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Basic of 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Noise spectral density and transfer function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Environmental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Passive isolation and active cancellation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Fluctuation-dissipation theorem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How to reduce thermal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noise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Standard Quantum Limit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Frequency-dependent squeezing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and future detectors</a:t>
            </a:r>
            <a:endParaRPr lang="en-US" altLang="zh-C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  <a:defRPr/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Timeline and sensitivity</a:t>
            </a:r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36496" y="605940"/>
            <a:ext cx="9000000" cy="43200"/>
          </a:xfrm>
          <a:prstGeom prst="rect">
            <a:avLst/>
          </a:prstGeom>
          <a:gradFill flip="none" rotWithShape="1">
            <a:gsLst>
              <a:gs pos="2083">
                <a:schemeClr val="bg1"/>
              </a:gs>
              <a:gs pos="500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96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0"/>
          <p:cNvSpPr/>
          <p:nvPr/>
        </p:nvSpPr>
        <p:spPr>
          <a:xfrm rot="5400000">
            <a:off x="271274" y="429482"/>
            <a:ext cx="900000" cy="432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1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849955" y="-67943"/>
            <a:ext cx="7883995" cy="857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zh-CN" alt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11056" y="6407617"/>
            <a:ext cx="91260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6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0"/>
          <p:cNvSpPr/>
          <p:nvPr/>
        </p:nvSpPr>
        <p:spPr>
          <a:xfrm flipH="1">
            <a:off x="3132428" y="6810952"/>
            <a:ext cx="2880000" cy="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736414" y="648702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104" y="2420888"/>
            <a:ext cx="6439776" cy="38593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27"/>
          <p:cNvSpPr/>
          <p:nvPr/>
        </p:nvSpPr>
        <p:spPr>
          <a:xfrm>
            <a:off x="3275856" y="6435969"/>
            <a:ext cx="259590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LAAC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Tutorial Glasgow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520" y="801184"/>
            <a:ext cx="6439776" cy="7837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[1/\sqrt{\rm Hz}]\]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t_{k+1}\]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k-\rm th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Delta t=t_{k+1}-t_k\]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{\tilde n(f)}\equiv \int_{-\tau/2}^{+\tau/2}{\rm d}t\,[n(t)-\langle n\rangle]e^{2\pi if t}\]}&#10;&#10;\end{document}"/>
  <p:tag name="IGUANATEXSIZE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tau\equiv N\Delta t\]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\B{\tilde n_k(f)}\equiv \int_{t_k}^{t_{k+1}}{\rm d}t\,[n(t)-\langle n\rangle]e^{2\pi if t}\]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nn}(f)}\equiv \lim_{N\rightarrow \infty}\frac{1}{N}&#10;\sum_{k=1}^{N}\frac{1}{\Delta t}|\B{\tilde n_k(f)}|^2\]&#10;\end{document}"/>
  <p:tag name="IGUANATEXSIZE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approx \lim_{\tau \rightarrow \infty}\frac{1}{\tau}|\tilde n(f)|^2\]&#10;\end{document}"/>
  <p:tag name="IGUANATEXSIZE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t_k\]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t_{k+1}\]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[1/\sqrt{\rm Hz}]\]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k-\rm th\]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sqrt{\R{S_{nn}(f)}}\]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h_{\rm min}|_{f_0}\approx \sqrt{\R{S_{nn}(f_0)}\Delta f}\]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Delta f\equiv  1/{\Delta t}\]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m [1/\sqrt{Hz}]\]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{\rm SNR}\equiv \int_{f_{\rm min}}^{f_{\rm max}}{\rm d}f \frac{|\B{\tilde h(f)}|^2}{\R{S_{nn}(f)}}\]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h_{\rm min}|_{100\rm Hz}\approx \sqrt{S_{nn}(100{\rm Hz})\Delta f}\]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Delta f=1/{\Delta t}=1{\rm Hz}\]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approx 10^{-23}\]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x(t)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y(t)=n(t)+h(t)\]}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m[\ddot x(t)+\omega_m^2 x(t)]=F(t)\]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e^{-\gamma_m t}\]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m[\ddot x(t)+\B{\gamma_m \dot x(t)}+\omega_m^2 x(t)]=F(t)\]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x(t)\]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m[\ddot x(t)+\B{\gamma_m \dot x(t)}+\omega_m^2 x(t)]=F(t)\]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m[\ddot x(t)+\omega_m^2 x(t)]=F(t)\]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e^{-\gamma_m t}\]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Q_m=\frac{\omega_m}{\gamma_m}\]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xx}(f)}=\frac{k_B T}{2\pi f}\B{{\rm Im}[{\chi_{xx}(f)}]}\]&#10;\end{document}"/>
  <p:tag name="IGUANATEXSIZE" val="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chi_{xx}(f)=\frac{\tilde x(f)}{\tilde F(f)}=\frac{1}{m[-(2\pi f)^2-i\gamma_m(2\pi f)+\omega_m^2]}\]&#10;\end{document}"/>
  <p:tag name="IGUANATEXSIZE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y(t)\]}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Q_m=\frac{\omega_m}{\gamma_m}\]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xx}(f)}=\frac{k_B T}{2\pi f}\B{{\rm Im}[{\chi_{xx}(f)}]}\]&#10;\end{document}"/>
  <p:tag name="IGUANATEXSIZE" val="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chi_{xx}(f)=\frac{\tilde x(f)}{\tilde F(f)}=\frac{1}{m[-(2\pi f)^2-i\gamma_m(2\pi f)+\omega_m^2]}\]&#10;\end{document}"/>
  <p:tag name="IGUANATEXSIZE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frac{1}{2}m\omega_m^2\langle x^2\rangle =\frac{1}{2}m\omega_m^2\int {\rm d}f\R{S_{xx}(f)}=\frac{1}{2}k_B T\]&#10;\end{document}"/>
  <p:tag name="IGUANATEXSIZE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xx}(f)}=\frac{k_B T}{2\pi f}\B{{\rm Im}[{\chi_{xx}(f)}]}\]&#10;\end{document}"/>
  <p:tag name="IGUANATEXSIZE" val="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xx}(f)}=\frac{k_B T}{2\pi f}\B{{\rm Im}[{\chi_{xx}(f)}]}\]&#10;\end{document}"/>
  <p:tag name="IGUANATEXSIZE" val="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[1/\sqrt{\rm Hz}]\]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n(t)\]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{\[\B{\tilde n_k(f)}\equiv \int_{t_k}^{t_{k+1}}{\rm d}t\,[n(t)-\langle n\rangle]e^{2\pi if t}\]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R{S_{nn}(f)}\equiv \lim_{N\rightarrow \infty}\frac{1}{N}&#10;\sum_{k=1}^{N}\frac{1}{\Delta t}|\B{\tilde n_k(f)}|^2\]&#10;\end{document}"/>
  <p:tag name="IGUANATEXSIZE" val="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\approx \lim_{\tau \rightarrow \infty}\frac{1}{\tau}|\tilde n(f)|^2\]&#10;\end{document}"/>
  <p:tag name="IGUANATEXSIZE" val="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usenames]{color}&#10;\begin{document}&#10;\newcommand{\R}[1]{\textcolor{red}{#1}}&#10;\newcommand{\B}[1]{\textcolor{blue}{#1}}&#10;&#10;\[t_k\]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14981</TotalTime>
  <Words>1493</Words>
  <Application>Microsoft Office PowerPoint</Application>
  <PresentationFormat>On-screen Show (4:3)</PresentationFormat>
  <Paragraphs>479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Current and future ground-based  gravitational-wave detectors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quantum aspects of gravitational-wave detectors</dc:title>
  <dc:creator>haixing miao</dc:creator>
  <cp:lastModifiedBy>haixing miao</cp:lastModifiedBy>
  <cp:revision>322</cp:revision>
  <dcterms:created xsi:type="dcterms:W3CDTF">2014-01-21T02:26:08Z</dcterms:created>
  <dcterms:modified xsi:type="dcterms:W3CDTF">2016-08-31T06:33:27Z</dcterms:modified>
</cp:coreProperties>
</file>