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9" r:id="rId9"/>
    <p:sldId id="270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1734" autoAdjust="0"/>
  </p:normalViewPr>
  <p:slideViewPr>
    <p:cSldViewPr snapToObjects="1">
      <p:cViewPr varScale="1">
        <p:scale>
          <a:sx n="77" d="100"/>
          <a:sy n="77" d="100"/>
        </p:scale>
        <p:origin x="12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C81347-F499-4826-81E9-B6265945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3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120BA-683D-4D30-A4B4-A4C3B5DC2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32A314-43C5-42D4-9588-313149C27674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6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D30295-31E7-4C48-AFC2-27C3A8E7989C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16FBD31-B4C7-40D5-9DA3-224165883DA1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FDA761-9D71-46E6-A3FE-72F133329CBA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65E1365-3CD9-448E-AE90-A705C4414960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0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D9F3F8-F33C-43E3-859B-D20CD0E05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0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D3AB-39B4-4452-AAE7-7FB2D7C78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883C-AFF0-4CFB-9887-14FE3220D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FE1A-FB8A-4BC8-ABA1-C1F567D4F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97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A999-AAE1-4B78-841A-2096A310C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2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0197-2870-4F15-B82C-94FD3B9E5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FF8D-FC27-4E12-B06E-5E24C899C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9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637B-D99C-413D-B93E-238FB7956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0CAE-5797-4FD3-B733-96DF02C46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49B5-F2B1-403B-86A2-A1087E464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71F2-6538-45BB-8BAB-FAADE4C45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27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3399-A493-42BC-82B2-CF85C0A98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D88D-4811-40B2-9A5E-08C77C33E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luebackgo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F2734D-480E-47C1-8598-5032E4EC40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cc.ligo.org/LIGO-G1300650" TargetMode="External"/><Relationship Id="rId3" Type="http://schemas.openxmlformats.org/officeDocument/2006/relationships/hyperlink" Target="http://inspirehep.net/record/1198936?ln=en" TargetMode="External"/><Relationship Id="rId7" Type="http://schemas.openxmlformats.org/officeDocument/2006/relationships/hyperlink" Target="https://dcc.ligo.org/LIGO-P140017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larworks.umass.edu/dissertations_2/539" TargetMode="External"/><Relationship Id="rId5" Type="http://schemas.openxmlformats.org/officeDocument/2006/relationships/hyperlink" Target="http://www.phys.ufl.edu/ireu/IREU2013/pdf_reports/JennaKlemkowsky.pdf" TargetMode="External"/><Relationship Id="rId4" Type="http://schemas.openxmlformats.org/officeDocument/2006/relationships/hyperlink" Target="http://inspirehep.net/author/profile/Janka%2C%20H.-Thomas?recid=1198936&amp;ln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9263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7200" dirty="0" smtClean="0">
                <a:solidFill>
                  <a:srgbClr val="FFFFFF"/>
                </a:solidFill>
              </a:rPr>
              <a:t>SN Classification Study</a:t>
            </a:r>
            <a:endParaRPr lang="en-US" altLang="en-US" dirty="0" smtClean="0"/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42" name="Picture 2" descr="http://aoportland.com/wp-content/uploads/2013/03/U-of-O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97" y="5943600"/>
            <a:ext cx="121890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Vincent Roma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SN F2F 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das-jobs.ligo-la.caltech.edu/~detchar/summary/day/20151103/plots/L1-READY_F4E82B_MEDIAN_RATIO_SPECTROGRAM-1130544017-86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0748"/>
            <a:ext cx="67687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Other Environmental Noise Sources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761148"/>
            <a:ext cx="7488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“Noise breathing” at LLO.  Mainly ~55 – 90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Inevitable future noise sources found in O2.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Perform noise subtraction to study possible improvements to SN classification and parameter estimation.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7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ei.mpg.de/23222/header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0040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Map Out </a:t>
            </a:r>
            <a:r>
              <a:rPr lang="en-US" sz="2800" dirty="0" smtClean="0">
                <a:solidFill>
                  <a:schemeClr val="bg1"/>
                </a:solidFill>
              </a:rPr>
              <a:t>SN Waveform Classification and Parameter Estimation in Future </a:t>
            </a:r>
            <a:r>
              <a:rPr lang="en-US" sz="2800" dirty="0" smtClean="0">
                <a:solidFill>
                  <a:schemeClr val="bg1"/>
                </a:solidFill>
              </a:rPr>
              <a:t>Detectors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88" y="512118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A+ improvements to existing LIGO interferometers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LIGO Voyager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Einstein </a:t>
            </a:r>
            <a:r>
              <a:rPr lang="en-US" sz="2400" dirty="0" smtClean="0">
                <a:solidFill>
                  <a:schemeClr val="bg1"/>
                </a:solidFill>
              </a:rPr>
              <a:t>Telescope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4360" y="1628800"/>
            <a:ext cx="8435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hlinkClick r:id="rId3"/>
              </a:rPr>
              <a:t>Core-Collapse Supernovae: Reflections and Directions</a:t>
            </a:r>
            <a:r>
              <a:rPr lang="en-US" dirty="0">
                <a:solidFill>
                  <a:schemeClr val="bg1"/>
                </a:solidFill>
              </a:rPr>
              <a:t> - </a:t>
            </a:r>
            <a:r>
              <a:rPr lang="en-US" dirty="0" err="1">
                <a:solidFill>
                  <a:schemeClr val="bg1"/>
                </a:solidFill>
                <a:hlinkClick r:id="rId4"/>
              </a:rPr>
              <a:t>Janka</a:t>
            </a:r>
            <a:r>
              <a:rPr lang="en-US" dirty="0">
                <a:solidFill>
                  <a:schemeClr val="bg1"/>
                </a:solidFill>
                <a:hlinkClick r:id="rId4"/>
              </a:rPr>
              <a:t>, H.-Thomas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>
                <a:solidFill>
                  <a:schemeClr val="bg1"/>
                </a:solidFill>
              </a:rPr>
              <a:t>et al.</a:t>
            </a:r>
            <a:r>
              <a:rPr lang="en-US" dirty="0">
                <a:solidFill>
                  <a:schemeClr val="bg1"/>
                </a:solidFill>
              </a:rPr>
              <a:t> PTEP 2012 (2012) 01A309 arXiv:1211.1378 [astro-ph.SR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www.phys.ufl.edu/ireu/IREU2013/pdf_reports/JennaKlemkowsky.pdf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McIver, Jessica, "The impact of terrestrial noise on the detectability and reconstruction of gravitational wave signals from core-collapse supernovae" (2015). </a:t>
            </a:r>
            <a:r>
              <a:rPr lang="en-US" i="1" dirty="0">
                <a:solidFill>
                  <a:schemeClr val="bg1"/>
                </a:solidFill>
              </a:rPr>
              <a:t>Doctoral Dissertations May 2014 - current.</a:t>
            </a:r>
            <a:r>
              <a:rPr lang="en-US" dirty="0">
                <a:solidFill>
                  <a:schemeClr val="bg1"/>
                </a:solidFill>
              </a:rPr>
              <a:t> Paper 539.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scholarworks.umass.edu/dissertations_2/539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Logue, Josh. “Bayesian Model Selection with </a:t>
            </a:r>
            <a:r>
              <a:rPr lang="en-US" dirty="0" err="1" smtClean="0">
                <a:solidFill>
                  <a:schemeClr val="bg1"/>
                </a:solidFill>
              </a:rPr>
              <a:t>Graviational</a:t>
            </a:r>
            <a:r>
              <a:rPr lang="en-US" dirty="0" smtClean="0">
                <a:solidFill>
                  <a:schemeClr val="bg1"/>
                </a:solidFill>
              </a:rPr>
              <a:t> Waves from Supernovae” (2014). </a:t>
            </a:r>
            <a:r>
              <a:rPr lang="en-US" dirty="0" smtClean="0">
                <a:solidFill>
                  <a:schemeClr val="bg1"/>
                </a:solidFill>
                <a:hlinkClick r:id="rId7" tooltip="LIGO-P1400176-v1"/>
              </a:rPr>
              <a:t>LIGO-P1400176-v1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Logue, Josh.  “Inferring Core-Collapse Supernovae Physics with Gravitational Waves” (2013). </a:t>
            </a:r>
            <a:r>
              <a:rPr lang="en-US" dirty="0">
                <a:solidFill>
                  <a:schemeClr val="bg1"/>
                </a:solidFill>
                <a:hlinkClick r:id="rId8" tooltip="LIGO-G1300650-v1"/>
              </a:rPr>
              <a:t>LIGO-G1300650-v1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7413" y="230627"/>
            <a:ext cx="438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References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71" y="5625244"/>
            <a:ext cx="772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Special thanks to Jade Powell and Jess </a:t>
            </a:r>
            <a:r>
              <a:rPr lang="en-US" sz="2000" dirty="0" err="1" smtClean="0">
                <a:solidFill>
                  <a:schemeClr val="bg1"/>
                </a:solidFill>
              </a:rPr>
              <a:t>McGiver</a:t>
            </a:r>
            <a:r>
              <a:rPr lang="en-US" sz="2000" dirty="0" smtClean="0">
                <a:solidFill>
                  <a:schemeClr val="bg1"/>
                </a:solidFill>
              </a:rPr>
              <a:t> for their help.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" y="1640952"/>
            <a:ext cx="9143880" cy="3588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20" y="3686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Core Collapse and Bounce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624" y="1340768"/>
            <a:ext cx="6768752" cy="52004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7554" y="169718"/>
            <a:ext cx="8028892" cy="73126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CBC Waveforms</a:t>
            </a:r>
            <a:endParaRPr lang="en-US" sz="4400" dirty="0"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3" y="360"/>
            <a:ext cx="4584695" cy="68572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80628"/>
            <a:ext cx="9143999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3" dirty="0">
                <a:solidFill>
                  <a:schemeClr val="bg1"/>
                </a:solidFill>
              </a:rPr>
              <a:t>PSL Periscope Before and After Improvement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36" y="823464"/>
            <a:ext cx="6697728" cy="6034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Preliminary Results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694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October 12 2015</a:t>
            </a:r>
            <a:r>
              <a:rPr lang="en-US" dirty="0" smtClean="0"/>
              <a:t> | </a:t>
            </a:r>
            <a:r>
              <a:rPr lang="en-US" dirty="0" smtClean="0">
                <a:solidFill>
                  <a:srgbClr val="92D050"/>
                </a:solidFill>
              </a:rPr>
              <a:t>October 17 2015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85684"/>
              </p:ext>
            </p:extLst>
          </p:nvPr>
        </p:nvGraphicFramePr>
        <p:xfrm>
          <a:off x="0" y="2096853"/>
          <a:ext cx="9144002" cy="476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57063941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3608955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6269837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93949817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49834998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4831251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854807755"/>
                    </a:ext>
                  </a:extLst>
                </a:gridCol>
              </a:tblGrid>
              <a:tr h="8340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Injected Waveform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Log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DN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(Dim PCs)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Log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</a:rPr>
                        <a:t>MN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(Mur PCs)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57835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.2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.2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86677"/>
                  </a:ext>
                </a:extLst>
              </a:tr>
              <a:tr h="18730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303311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92D050"/>
                          </a:solidFill>
                        </a:rPr>
                        <a:t>232650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3079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2329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123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83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106490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76438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31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491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-1.7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9.3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830721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Mur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385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241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2.7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-0.4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-0.7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-0.5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244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161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1.4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-0.6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2.8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|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-1.0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43808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4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8750" y="548680"/>
            <a:ext cx="678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Dimmelmeier</a:t>
            </a:r>
            <a:r>
              <a:rPr lang="en-US" sz="4400" dirty="0" smtClean="0">
                <a:solidFill>
                  <a:schemeClr val="bg1"/>
                </a:solidFill>
              </a:rPr>
              <a:t> Injections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25154"/>
              </p:ext>
            </p:extLst>
          </p:nvPr>
        </p:nvGraphicFramePr>
        <p:xfrm>
          <a:off x="647819" y="2492896"/>
          <a:ext cx="7848363" cy="3526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121">
                  <a:extLst>
                    <a:ext uri="{9D8B030D-6E8A-4147-A177-3AD203B41FA5}">
                      <a16:colId xmlns:a16="http://schemas.microsoft.com/office/drawing/2014/main" val="3878214222"/>
                    </a:ext>
                  </a:extLst>
                </a:gridCol>
                <a:gridCol w="2616121">
                  <a:extLst>
                    <a:ext uri="{9D8B030D-6E8A-4147-A177-3AD203B41FA5}">
                      <a16:colId xmlns:a16="http://schemas.microsoft.com/office/drawing/2014/main" val="3130107365"/>
                    </a:ext>
                  </a:extLst>
                </a:gridCol>
                <a:gridCol w="2616121">
                  <a:extLst>
                    <a:ext uri="{9D8B030D-6E8A-4147-A177-3AD203B41FA5}">
                      <a16:colId xmlns:a16="http://schemas.microsoft.com/office/drawing/2014/main" val="2581402563"/>
                    </a:ext>
                  </a:extLst>
                </a:gridCol>
              </a:tblGrid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Distance [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Oct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12 log B</a:t>
                      </a:r>
                      <a:r>
                        <a:rPr lang="en-US" sz="1800" baseline="-25000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endParaRPr lang="en-US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Oct 17 log B</a:t>
                      </a:r>
                      <a:r>
                        <a:rPr lang="en-US" baseline="-25000" dirty="0" smtClean="0">
                          <a:solidFill>
                            <a:srgbClr val="92D050"/>
                          </a:solidFill>
                        </a:rPr>
                        <a:t>DM</a:t>
                      </a:r>
                      <a:endParaRPr lang="en-US" baseline="-250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26161"/>
                  </a:ext>
                </a:extLst>
              </a:tr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196821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156212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00339"/>
                  </a:ext>
                </a:extLst>
              </a:tr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3048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1838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505578"/>
                  </a:ext>
                </a:extLst>
              </a:tr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125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74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08238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8750" y="548680"/>
            <a:ext cx="678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Murphy Injections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91133"/>
              </p:ext>
            </p:extLst>
          </p:nvPr>
        </p:nvGraphicFramePr>
        <p:xfrm>
          <a:off x="647819" y="2492896"/>
          <a:ext cx="7848363" cy="3526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121">
                  <a:extLst>
                    <a:ext uri="{9D8B030D-6E8A-4147-A177-3AD203B41FA5}">
                      <a16:colId xmlns:a16="http://schemas.microsoft.com/office/drawing/2014/main" val="3878214222"/>
                    </a:ext>
                  </a:extLst>
                </a:gridCol>
                <a:gridCol w="2616121">
                  <a:extLst>
                    <a:ext uri="{9D8B030D-6E8A-4147-A177-3AD203B41FA5}">
                      <a16:colId xmlns:a16="http://schemas.microsoft.com/office/drawing/2014/main" val="3130107365"/>
                    </a:ext>
                  </a:extLst>
                </a:gridCol>
                <a:gridCol w="2616121">
                  <a:extLst>
                    <a:ext uri="{9D8B030D-6E8A-4147-A177-3AD203B41FA5}">
                      <a16:colId xmlns:a16="http://schemas.microsoft.com/office/drawing/2014/main" val="2581402563"/>
                    </a:ext>
                  </a:extLst>
                </a:gridCol>
              </a:tblGrid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Distance [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kpc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Oct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12 log B</a:t>
                      </a:r>
                      <a:r>
                        <a:rPr lang="en-US" sz="1800" baseline="-25000" dirty="0" smtClean="0">
                          <a:solidFill>
                            <a:srgbClr val="FFC000"/>
                          </a:solidFill>
                        </a:rPr>
                        <a:t>MD</a:t>
                      </a:r>
                      <a:endParaRPr lang="en-US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Oct 17 log B</a:t>
                      </a:r>
                      <a:r>
                        <a:rPr lang="en-US" baseline="-25000" dirty="0" smtClean="0">
                          <a:solidFill>
                            <a:srgbClr val="92D050"/>
                          </a:solidFill>
                        </a:rPr>
                        <a:t>MD</a:t>
                      </a:r>
                      <a:endParaRPr lang="en-US" baseline="-250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26161"/>
                  </a:ext>
                </a:extLst>
              </a:tr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-80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00339"/>
                  </a:ext>
                </a:extLst>
              </a:tr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-4.1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-0.2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505578"/>
                  </a:ext>
                </a:extLst>
              </a:tr>
              <a:tr h="881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-2.1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-0.5</a:t>
                      </a:r>
                      <a:endParaRPr lang="en-US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0823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3" y="1196752"/>
            <a:ext cx="730567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01" y="296652"/>
            <a:ext cx="898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Noise Subtraction with Wiener Filtering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71F2-6538-45BB-8BAB-FAADE4C452F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2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259</Words>
  <Application>Microsoft Office PowerPoint</Application>
  <PresentationFormat>On-screen Show (4:3)</PresentationFormat>
  <Paragraphs>90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DejaVu Sans</vt:lpstr>
      <vt:lpstr>Default Design</vt:lpstr>
      <vt:lpstr>SN Classification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Vincent</cp:lastModifiedBy>
  <cp:revision>114</cp:revision>
  <dcterms:modified xsi:type="dcterms:W3CDTF">2016-08-28T19:47:35Z</dcterms:modified>
</cp:coreProperties>
</file>