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77" r:id="rId2"/>
    <p:sldId id="300" r:id="rId3"/>
    <p:sldId id="278" r:id="rId4"/>
    <p:sldId id="279" r:id="rId5"/>
    <p:sldId id="280" r:id="rId6"/>
    <p:sldId id="306" r:id="rId7"/>
    <p:sldId id="281" r:id="rId8"/>
    <p:sldId id="282" r:id="rId9"/>
    <p:sldId id="283" r:id="rId10"/>
    <p:sldId id="284" r:id="rId11"/>
    <p:sldId id="287" r:id="rId12"/>
    <p:sldId id="286" r:id="rId13"/>
    <p:sldId id="330" r:id="rId14"/>
    <p:sldId id="309" r:id="rId15"/>
    <p:sldId id="318" r:id="rId16"/>
    <p:sldId id="331" r:id="rId17"/>
    <p:sldId id="325" r:id="rId18"/>
    <p:sldId id="335" r:id="rId19"/>
    <p:sldId id="328" r:id="rId20"/>
    <p:sldId id="310" r:id="rId21"/>
    <p:sldId id="311" r:id="rId22"/>
    <p:sldId id="312" r:id="rId23"/>
    <p:sldId id="313" r:id="rId24"/>
    <p:sldId id="321" r:id="rId25"/>
    <p:sldId id="322" r:id="rId26"/>
    <p:sldId id="323" r:id="rId27"/>
    <p:sldId id="333" r:id="rId28"/>
    <p:sldId id="334" r:id="rId29"/>
    <p:sldId id="276" r:id="rId30"/>
    <p:sldId id="33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89" autoAdjust="0"/>
  </p:normalViewPr>
  <p:slideViewPr>
    <p:cSldViewPr snapToGrid="0" snapToObjects="1">
      <p:cViewPr varScale="1">
        <p:scale>
          <a:sx n="87" d="100"/>
          <a:sy n="87" d="100"/>
        </p:scale>
        <p:origin x="-2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3ADB7-D549-AF49-A24E-F67FB6D7431D}" type="datetimeFigureOut">
              <a:rPr lang="en-US" smtClean="0"/>
              <a:t>8/26/16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89C36-5668-9244-885E-66195C0B2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720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73CBD-DE5E-214D-A92A-8A230C76F87B}" type="datetimeFigureOut">
              <a:rPr lang="en-US" smtClean="0"/>
              <a:t>8/26/16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F0953-0ACE-9440-AE1D-1543802B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646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Note for you, the central pixel does not count because it is just the black background that daophot ignores, but this is log scale, ignoring the central pixel you get 2-3 pixel FWHM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FCC54A8-7674-5B46-812E-12804F5B7DEC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60376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3" name="Shape 5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8337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3" name="Shape 5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8337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For your information, n is the refraction index of the material, in Ta2O5 or TiO2 it is between 2.5 and 3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AA29667-5EAF-B349-B6CF-74019D166ECA}" type="slidenum">
              <a:rPr lang="en-US" sz="1200"/>
              <a:pPr eaLnBrk="1" hangingPunct="1"/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90279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4866-25C7-AE41-B128-D7B6A3ED0019}" type="datetime1">
              <a:rPr lang="en-US" smtClean="0"/>
              <a:t>8/26/16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 G16 xxxxxx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A53-CF23-9643-A4B6-08CF0E73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30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1B5D-1D93-8749-9FBD-FA99BB6F4E6C}" type="datetime1">
              <a:rPr lang="en-US" smtClean="0"/>
              <a:t>8/26/16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 G16 xxxxxx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A53-CF23-9643-A4B6-08CF0E73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5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4856-98DA-574A-A01F-DACF6C607D8B}" type="datetime1">
              <a:rPr lang="en-US" smtClean="0"/>
              <a:t>8/26/16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 G16 xxxxxx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A53-CF23-9643-A4B6-08CF0E73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5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9B48-B5C1-6440-BD95-0C3C9B57EAB6}" type="datetime1">
              <a:rPr lang="en-US" smtClean="0"/>
              <a:t>8/26/16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 G16 xxxxxx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A53-CF23-9643-A4B6-08CF0E73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6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5A02-3286-204E-9F84-DD03F0709434}" type="datetime1">
              <a:rPr lang="en-US" smtClean="0"/>
              <a:t>8/26/16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 G16 xxxxxx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A53-CF23-9643-A4B6-08CF0E73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9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DCE2-AA9B-BC44-853F-157F05E0A7B8}" type="datetime1">
              <a:rPr lang="en-US" smtClean="0"/>
              <a:t>8/26/16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 G16 xxxxxx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A53-CF23-9643-A4B6-08CF0E73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C1F8-D987-0F4F-BD14-0111A9E94495}" type="datetime1">
              <a:rPr lang="en-US" smtClean="0"/>
              <a:t>8/26/16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 G16 xxxxxx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A53-CF23-9643-A4B6-08CF0E73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3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0121-F378-BD43-8643-0C38B3F4D2CA}" type="datetime1">
              <a:rPr lang="en-US" smtClean="0"/>
              <a:t>8/26/16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 G16 xxxxxx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A53-CF23-9643-A4B6-08CF0E73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9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791C-03BF-9346-BA78-A33592467DD3}" type="datetime1">
              <a:rPr lang="en-US" smtClean="0"/>
              <a:t>8/26/16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 G16 xxxxxx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A53-CF23-9643-A4B6-08CF0E73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6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2067-C0D0-EB4C-988A-02A2B14FF530}" type="datetime1">
              <a:rPr lang="en-US" smtClean="0"/>
              <a:t>8/26/16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 G16 xxxxxx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A53-CF23-9643-A4B6-08CF0E73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38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850F8-6135-9143-8E03-1C8549F73D18}" type="datetime1">
              <a:rPr lang="en-US" smtClean="0"/>
              <a:t>8/26/16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 G16 xxxxxx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A53-CF23-9643-A4B6-08CF0E73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CAD0E-2063-7B41-8868-9FB167949840}" type="datetime1">
              <a:rPr lang="en-US" smtClean="0"/>
              <a:t>8/26/16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LIGO G16 xxxxxx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03A53-CF23-9643-A4B6-08CF0E73F91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1" t="5968" r="12685" b="10875"/>
          <a:stretch>
            <a:fillRect/>
          </a:stretch>
        </p:blipFill>
        <p:spPr bwMode="auto">
          <a:xfrm>
            <a:off x="187855" y="274638"/>
            <a:ext cx="129004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90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tiff"/><Relationship Id="rId3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5800" y="2270485"/>
            <a:ext cx="7772400" cy="205105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Times"/>
                <a:cs typeface="Times"/>
              </a:rPr>
              <a:t>Study of </a:t>
            </a:r>
            <a:r>
              <a:rPr lang="en-US" sz="3600" b="1" dirty="0" smtClean="0">
                <a:latin typeface="Times"/>
                <a:cs typeface="Times"/>
              </a:rPr>
              <a:t>Optical </a:t>
            </a:r>
            <a:r>
              <a:rPr lang="en-US" sz="3600" b="1" dirty="0" err="1" smtClean="0">
                <a:latin typeface="Times"/>
                <a:cs typeface="Times"/>
              </a:rPr>
              <a:t>Scatterers</a:t>
            </a:r>
            <a:r>
              <a:rPr lang="en-US" sz="3600" b="1" dirty="0" smtClean="0">
                <a:latin typeface="Times"/>
                <a:cs typeface="Times"/>
              </a:rPr>
              <a:t> within Coating Layers of LIGO Test-Mass</a:t>
            </a:r>
            <a:r>
              <a:rPr lang="en-US" sz="3600" dirty="0" smtClean="0">
                <a:latin typeface="Times"/>
                <a:cs typeface="Times"/>
              </a:rPr>
              <a:t> </a:t>
            </a:r>
            <a:r>
              <a:rPr lang="en-US" sz="3600" b="1" dirty="0" smtClean="0">
                <a:latin typeface="Times"/>
                <a:cs typeface="Times"/>
              </a:rPr>
              <a:t>Mirrors</a:t>
            </a:r>
            <a:endParaRPr lang="en-US" sz="3600" dirty="0">
              <a:latin typeface="Times"/>
              <a:cs typeface="Times"/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457200" y="4570321"/>
            <a:ext cx="7315200" cy="160813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i="1" dirty="0" smtClean="0">
                <a:solidFill>
                  <a:schemeClr val="tx1"/>
                </a:solidFill>
              </a:rPr>
              <a:t>Lamar Glover(1,3), Eddy Arriaga(1), </a:t>
            </a:r>
            <a:r>
              <a:rPr lang="en-US" i="1" dirty="0">
                <a:solidFill>
                  <a:schemeClr val="tx1"/>
                </a:solidFill>
              </a:rPr>
              <a:t>Erik </a:t>
            </a:r>
            <a:r>
              <a:rPr lang="en-US" i="1" dirty="0" smtClean="0">
                <a:solidFill>
                  <a:schemeClr val="tx1"/>
                </a:solidFill>
              </a:rPr>
              <a:t>Barragan</a:t>
            </a:r>
            <a:r>
              <a:rPr lang="en-US" i="1" dirty="0">
                <a:solidFill>
                  <a:schemeClr val="tx1"/>
                </a:solidFill>
              </a:rPr>
              <a:t>(1)</a:t>
            </a:r>
            <a:r>
              <a:rPr lang="en-US" i="1" dirty="0" smtClean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Riccardo </a:t>
            </a:r>
            <a:r>
              <a:rPr lang="en-US" i="1" dirty="0" err="1" smtClean="0">
                <a:solidFill>
                  <a:schemeClr val="tx1"/>
                </a:solidFill>
              </a:rPr>
              <a:t>DeSalvo</a:t>
            </a:r>
            <a:r>
              <a:rPr lang="en-US" i="1" dirty="0" smtClean="0">
                <a:solidFill>
                  <a:schemeClr val="tx1"/>
                </a:solidFill>
              </a:rPr>
              <a:t>(1,3), </a:t>
            </a:r>
            <a:r>
              <a:rPr lang="en-US" i="1" dirty="0">
                <a:solidFill>
                  <a:schemeClr val="tx1"/>
                </a:solidFill>
              </a:rPr>
              <a:t>Eric </a:t>
            </a:r>
            <a:r>
              <a:rPr lang="en-US" i="1" dirty="0" smtClean="0">
                <a:solidFill>
                  <a:schemeClr val="tx1"/>
                </a:solidFill>
              </a:rPr>
              <a:t>Do</a:t>
            </a:r>
            <a:r>
              <a:rPr lang="en-US" i="1" dirty="0">
                <a:solidFill>
                  <a:schemeClr val="tx1"/>
                </a:solidFill>
              </a:rPr>
              <a:t>(1)</a:t>
            </a:r>
            <a:r>
              <a:rPr lang="en-US" i="1" dirty="0" smtClean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Cameron </a:t>
            </a:r>
            <a:r>
              <a:rPr lang="en-US" i="1" dirty="0" smtClean="0">
                <a:solidFill>
                  <a:schemeClr val="tx1"/>
                </a:solidFill>
              </a:rPr>
              <a:t>Fajardo</a:t>
            </a:r>
            <a:r>
              <a:rPr lang="en-US" i="1" dirty="0">
                <a:solidFill>
                  <a:schemeClr val="tx1"/>
                </a:solidFill>
              </a:rPr>
              <a:t>(1)</a:t>
            </a:r>
            <a:r>
              <a:rPr lang="en-US" i="1" dirty="0" smtClean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Michael </a:t>
            </a:r>
            <a:r>
              <a:rPr lang="en-US" i="1" dirty="0" smtClean="0">
                <a:solidFill>
                  <a:schemeClr val="tx1"/>
                </a:solidFill>
              </a:rPr>
              <a:t>Goff</a:t>
            </a:r>
            <a:r>
              <a:rPr lang="en-US" i="1" dirty="0">
                <a:solidFill>
                  <a:schemeClr val="tx1"/>
                </a:solidFill>
              </a:rPr>
              <a:t>(1)</a:t>
            </a:r>
            <a:r>
              <a:rPr lang="en-US" i="1" dirty="0" smtClean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Jignesh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Patel</a:t>
            </a:r>
            <a:r>
              <a:rPr lang="en-US" i="1" dirty="0">
                <a:solidFill>
                  <a:schemeClr val="tx1"/>
                </a:solidFill>
              </a:rPr>
              <a:t>(1)</a:t>
            </a:r>
            <a:r>
              <a:rPr lang="en-US" i="1" dirty="0" smtClean="0">
                <a:solidFill>
                  <a:schemeClr val="tx1"/>
                </a:solidFill>
              </a:rPr>
              <a:t>,</a:t>
            </a:r>
            <a:r>
              <a:rPr lang="en-US" i="1" dirty="0">
                <a:solidFill>
                  <a:schemeClr val="tx1"/>
                </a:solidFill>
              </a:rPr>
              <a:t> </a:t>
            </a:r>
            <a:r>
              <a:rPr lang="en-US" i="1" dirty="0" err="1">
                <a:solidFill>
                  <a:schemeClr val="tx1"/>
                </a:solidFill>
              </a:rPr>
              <a:t>Innocenzo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Pinto(3), </a:t>
            </a:r>
            <a:r>
              <a:rPr lang="en-US" i="1" dirty="0">
                <a:solidFill>
                  <a:schemeClr val="tx1"/>
                </a:solidFill>
              </a:rPr>
              <a:t>Travis </a:t>
            </a:r>
            <a:r>
              <a:rPr lang="en-US" i="1" dirty="0" smtClean="0">
                <a:solidFill>
                  <a:schemeClr val="tx1"/>
                </a:solidFill>
              </a:rPr>
              <a:t>Sadecki(2), </a:t>
            </a:r>
            <a:r>
              <a:rPr lang="en-US" i="1" dirty="0">
                <a:solidFill>
                  <a:schemeClr val="tx1"/>
                </a:solidFill>
              </a:rPr>
              <a:t>Richard </a:t>
            </a:r>
            <a:r>
              <a:rPr lang="en-US" i="1" dirty="0" smtClean="0">
                <a:solidFill>
                  <a:schemeClr val="tx1"/>
                </a:solidFill>
              </a:rPr>
              <a:t>Savage(2), </a:t>
            </a:r>
            <a:r>
              <a:rPr lang="en-US" i="1" dirty="0">
                <a:solidFill>
                  <a:schemeClr val="tx1"/>
                </a:solidFill>
              </a:rPr>
              <a:t>Ethan </a:t>
            </a:r>
            <a:r>
              <a:rPr lang="en-US" i="1" dirty="0" err="1" smtClean="0">
                <a:solidFill>
                  <a:schemeClr val="tx1"/>
                </a:solidFill>
              </a:rPr>
              <a:t>Villarama</a:t>
            </a:r>
            <a:r>
              <a:rPr lang="en-US" i="1" dirty="0">
                <a:solidFill>
                  <a:schemeClr val="tx1"/>
                </a:solidFill>
              </a:rPr>
              <a:t>(1)</a:t>
            </a:r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5363" name="Picture 4" descr="mini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4956175"/>
            <a:ext cx="12160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20738"/>
            <a:ext cx="3987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1288" y="211138"/>
            <a:ext cx="1636712" cy="1425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1536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1" t="5968" r="12685" b="10875"/>
          <a:stretch>
            <a:fillRect/>
          </a:stretch>
        </p:blipFill>
        <p:spPr bwMode="auto">
          <a:xfrm>
            <a:off x="611188" y="354013"/>
            <a:ext cx="23336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627DA-F2D6-BF4E-9AA4-6EE56E8CE40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15369" name="TextBox 4"/>
          <p:cNvSpPr txBox="1">
            <a:spLocks noChangeArrowheads="1"/>
          </p:cNvSpPr>
          <p:nvPr/>
        </p:nvSpPr>
        <p:spPr bwMode="auto">
          <a:xfrm>
            <a:off x="4870450" y="6193067"/>
            <a:ext cx="2924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Related doc: </a:t>
            </a:r>
            <a:r>
              <a:rPr lang="en-US" sz="1600" dirty="0">
                <a:solidFill>
                  <a:srgbClr val="000000"/>
                </a:solidFill>
                <a:latin typeface="Lucida Grande" charset="0"/>
                <a:cs typeface="Lucida Grande" charset="0"/>
              </a:rPr>
              <a:t>LIGO-G1600431 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20700" y="6106537"/>
            <a:ext cx="264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– Cal State LA</a:t>
            </a:r>
            <a:br>
              <a:rPr lang="en-US" sz="1200" dirty="0" smtClean="0"/>
            </a:br>
            <a:r>
              <a:rPr lang="en-US" sz="1200" dirty="0" smtClean="0"/>
              <a:t>2 – LIGO Hanford</a:t>
            </a:r>
          </a:p>
          <a:p>
            <a:r>
              <a:rPr lang="en-US" sz="1200" dirty="0" smtClean="0"/>
              <a:t>3 – Uni. </a:t>
            </a:r>
            <a:r>
              <a:rPr lang="en-US" sz="1200" dirty="0" err="1" smtClean="0"/>
              <a:t>Sannio</a:t>
            </a:r>
            <a:endParaRPr lang="en-US" sz="1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LIGO G1601751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567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687513" y="274638"/>
            <a:ext cx="7456487" cy="1143000"/>
          </a:xfrm>
        </p:spPr>
        <p:txBody>
          <a:bodyPr/>
          <a:lstStyle/>
          <a:p>
            <a:r>
              <a:rPr lang="en-US" sz="3200">
                <a:latin typeface="Times" charset="0"/>
              </a:rPr>
              <a:t>Number of Scatterers vs. Exposure Time </a:t>
            </a:r>
            <a:br>
              <a:rPr lang="en-US" sz="3200">
                <a:latin typeface="Times" charset="0"/>
              </a:rPr>
            </a:br>
            <a:endParaRPr lang="en-US" sz="3200">
              <a:latin typeface="Times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489E7-AC8E-6A4E-B31E-0F498CD279D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355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0719" y="953890"/>
            <a:ext cx="4399319" cy="439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Content Placeholder 2"/>
          <p:cNvSpPr>
            <a:spLocks noGrp="1"/>
          </p:cNvSpPr>
          <p:nvPr>
            <p:ph idx="1"/>
          </p:nvPr>
        </p:nvSpPr>
        <p:spPr>
          <a:xfrm>
            <a:off x="508160" y="5151438"/>
            <a:ext cx="7777162" cy="1947862"/>
          </a:xfrm>
        </p:spPr>
        <p:txBody>
          <a:bodyPr/>
          <a:lstStyle/>
          <a:p>
            <a:r>
              <a:rPr lang="en-US" sz="2800" dirty="0">
                <a:latin typeface="Times" charset="0"/>
              </a:rPr>
              <a:t>Number increases almost linearly with exposure</a:t>
            </a:r>
          </a:p>
          <a:p>
            <a:r>
              <a:rPr lang="en-US" sz="2800" dirty="0">
                <a:solidFill>
                  <a:srgbClr val="0000FF"/>
                </a:solidFill>
                <a:latin typeface="Times" charset="0"/>
              </a:rPr>
              <a:t>Exploring smaller </a:t>
            </a:r>
            <a:r>
              <a:rPr lang="en-US" sz="2800" dirty="0" err="1">
                <a:solidFill>
                  <a:srgbClr val="0000FF"/>
                </a:solidFill>
                <a:latin typeface="Times" charset="0"/>
              </a:rPr>
              <a:t>scatterers</a:t>
            </a:r>
            <a:r>
              <a:rPr lang="en-US" sz="2800" dirty="0">
                <a:solidFill>
                  <a:srgbClr val="0000FF"/>
                </a:solidFill>
                <a:latin typeface="Times" charset="0"/>
              </a:rPr>
              <a:t> </a:t>
            </a:r>
          </a:p>
          <a:p>
            <a:r>
              <a:rPr lang="en-US" sz="2800" dirty="0">
                <a:solidFill>
                  <a:srgbClr val="FF0000"/>
                </a:solidFill>
                <a:latin typeface="Times" charset="0"/>
              </a:rPr>
              <a:t>But also deeper in the dielectric coating layers ! !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230019" y="1799938"/>
            <a:ext cx="2646362" cy="267970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304702" y="1859628"/>
            <a:ext cx="534257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u="sng" dirty="0"/>
              <a:t>Exposure			</a:t>
            </a:r>
            <a:r>
              <a:rPr lang="en-US" sz="2000" u="sng" dirty="0" err="1" smtClean="0">
                <a:solidFill>
                  <a:srgbClr val="0000FF"/>
                </a:solidFill>
              </a:rPr>
              <a:t>Scatterers</a:t>
            </a:r>
            <a:r>
              <a:rPr lang="en-US" sz="2000" u="sng" dirty="0" smtClean="0">
                <a:solidFill>
                  <a:srgbClr val="0000FF"/>
                </a:solidFill>
              </a:rPr>
              <a:t> (1</a:t>
            </a:r>
            <a:r>
              <a:rPr lang="en-US" sz="2000" u="sng" baseline="30000" dirty="0" smtClean="0">
                <a:solidFill>
                  <a:srgbClr val="0000FF"/>
                </a:solidFill>
              </a:rPr>
              <a:t>st</a:t>
            </a:r>
            <a:r>
              <a:rPr lang="en-US" sz="2000" u="sng" dirty="0" smtClean="0">
                <a:solidFill>
                  <a:srgbClr val="0000FF"/>
                </a:solidFill>
              </a:rPr>
              <a:t> Run)</a:t>
            </a:r>
            <a:endParaRPr lang="en-US" sz="2000" u="sng" dirty="0"/>
          </a:p>
          <a:p>
            <a:pPr eaLnBrk="1" hangingPunct="1">
              <a:buFont typeface="Arial" charset="0"/>
              <a:buChar char="•"/>
            </a:pPr>
            <a:r>
              <a:rPr lang="en-US" sz="2000" dirty="0"/>
              <a:t>@ 0.125 </a:t>
            </a:r>
            <a:r>
              <a:rPr lang="en-US" sz="2000" dirty="0" err="1"/>
              <a:t>ms</a:t>
            </a:r>
            <a:r>
              <a:rPr lang="en-US" sz="2000" dirty="0"/>
              <a:t> </a:t>
            </a:r>
            <a:r>
              <a:rPr lang="en-US" dirty="0"/>
              <a:t>		 	</a:t>
            </a:r>
            <a:r>
              <a:rPr lang="en-US" sz="2000" dirty="0" smtClean="0">
                <a:solidFill>
                  <a:srgbClr val="0000FF"/>
                </a:solidFill>
              </a:rPr>
              <a:t>76</a:t>
            </a:r>
            <a:r>
              <a:rPr lang="en-US" sz="2000" dirty="0">
                <a:solidFill>
                  <a:srgbClr val="0000FF"/>
                </a:solidFill>
              </a:rPr>
              <a:t>	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dirty="0"/>
              <a:t>@ 1 </a:t>
            </a:r>
            <a:r>
              <a:rPr lang="en-US" sz="2000" dirty="0" err="1"/>
              <a:t>ms</a:t>
            </a:r>
            <a:r>
              <a:rPr lang="en-US" sz="2000" dirty="0"/>
              <a:t> </a:t>
            </a:r>
            <a:r>
              <a:rPr lang="en-US" sz="2000" dirty="0" smtClean="0"/>
              <a:t>exposure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2000" dirty="0" smtClean="0">
                <a:solidFill>
                  <a:srgbClr val="0000FF"/>
                </a:solidFill>
              </a:rPr>
              <a:t>624</a:t>
            </a:r>
            <a:endParaRPr lang="en-US" sz="2000" dirty="0">
              <a:solidFill>
                <a:srgbClr val="0000FF"/>
              </a:solidFill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sz="2000" dirty="0"/>
              <a:t>@ 400 </a:t>
            </a:r>
            <a:r>
              <a:rPr lang="en-US" sz="2000" dirty="0" err="1"/>
              <a:t>ms</a:t>
            </a:r>
            <a:r>
              <a:rPr lang="en-US" sz="2000" dirty="0"/>
              <a:t> </a:t>
            </a:r>
            <a:r>
              <a:rPr lang="en-US" sz="2000" dirty="0" smtClean="0"/>
              <a:t>exposure</a:t>
            </a:r>
            <a:r>
              <a:rPr lang="en-US" dirty="0"/>
              <a:t>	</a:t>
            </a:r>
            <a:r>
              <a:rPr lang="en-US" sz="2000" dirty="0" smtClean="0">
                <a:solidFill>
                  <a:srgbClr val="0000FF"/>
                </a:solidFill>
              </a:rPr>
              <a:t>127,774</a:t>
            </a:r>
            <a:r>
              <a:rPr lang="en-US" sz="2000" dirty="0">
                <a:solidFill>
                  <a:srgbClr val="0000FF"/>
                </a:solidFill>
              </a:rPr>
              <a:t>				</a:t>
            </a:r>
            <a:endParaRPr lang="en-US" sz="1800" i="1" dirty="0">
              <a:solidFill>
                <a:srgbClr val="0000FF"/>
              </a:solidFill>
            </a:endParaRPr>
          </a:p>
        </p:txBody>
      </p:sp>
      <p:sp>
        <p:nvSpPr>
          <p:cNvPr id="3" name="Donut 2"/>
          <p:cNvSpPr/>
          <p:nvPr/>
        </p:nvSpPr>
        <p:spPr>
          <a:xfrm>
            <a:off x="6971600" y="1942530"/>
            <a:ext cx="1313722" cy="747127"/>
          </a:xfrm>
          <a:prstGeom prst="donut">
            <a:avLst>
              <a:gd name="adj" fmla="val 1125"/>
            </a:avLst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7558" y="3240279"/>
            <a:ext cx="17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Scatterer count plateaus due to saturation.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7699782" y="2754935"/>
            <a:ext cx="247154" cy="598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LIGO G1601751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542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170232" y="122239"/>
            <a:ext cx="7516567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" charset="0"/>
              </a:rPr>
              <a:t>Apparent size: </a:t>
            </a:r>
            <a:r>
              <a:rPr lang="en-US" sz="3600" dirty="0">
                <a:latin typeface="Times" charset="0"/>
              </a:rPr>
              <a:t>Depth in stack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219"/>
            <a:ext cx="8229600" cy="20653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There are two depth attenuation components: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/>
              <a:t>Attenuation of impinging light due to reflections through depth of coating layers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765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33" y="3335339"/>
            <a:ext cx="44577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14400" y="2579867"/>
            <a:ext cx="7772400" cy="53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Back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-reflection on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front layers attenuates Scattered  light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625958" y="4425775"/>
            <a:ext cx="314325" cy="10001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325920" y="4511500"/>
            <a:ext cx="314325" cy="10001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865545" y="4611513"/>
            <a:ext cx="314325" cy="10001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008295" y="4821063"/>
            <a:ext cx="314325" cy="10001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08358" y="4678188"/>
            <a:ext cx="314325" cy="10001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38420" y="4902025"/>
            <a:ext cx="312738" cy="10001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370137" y="3236738"/>
            <a:ext cx="3013075" cy="414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07843" y="5705918"/>
            <a:ext cx="3013075" cy="414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3195" y="5210000"/>
            <a:ext cx="1804988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Scattered light 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detected by CCD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1775" y="6538912"/>
            <a:ext cx="2133600" cy="365125"/>
          </a:xfrm>
        </p:spPr>
        <p:txBody>
          <a:bodyPr/>
          <a:lstStyle/>
          <a:p>
            <a:pPr>
              <a:defRPr/>
            </a:pPr>
            <a:fld id="{751F659E-D9CE-1246-A562-A722E3C14A1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Donut 7"/>
          <p:cNvSpPr/>
          <p:nvPr/>
        </p:nvSpPr>
        <p:spPr>
          <a:xfrm rot="20847139">
            <a:off x="2166920" y="4397200"/>
            <a:ext cx="3238500" cy="755650"/>
          </a:xfrm>
          <a:prstGeom prst="donut">
            <a:avLst>
              <a:gd name="adj" fmla="val 5387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370138" y="5420900"/>
            <a:ext cx="638157" cy="62464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ReidMartin-Im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41"/>
          <a:stretch/>
        </p:blipFill>
        <p:spPr>
          <a:xfrm>
            <a:off x="5894751" y="4033663"/>
            <a:ext cx="2792048" cy="12890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57308" y="5649474"/>
            <a:ext cx="3348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Image: Stuart Reid, Iain Martin, 2016</a:t>
            </a: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2017695" y="6053536"/>
            <a:ext cx="1804988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00FF"/>
                </a:solidFill>
              </a:rPr>
              <a:t>Back reflected scattered light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LIGO G1601751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804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5537200" y="976313"/>
            <a:ext cx="3302000" cy="614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679575" y="515938"/>
            <a:ext cx="6924675" cy="1393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640" name="Title 1"/>
          <p:cNvSpPr>
            <a:spLocks noGrp="1"/>
          </p:cNvSpPr>
          <p:nvPr>
            <p:ph type="title"/>
          </p:nvPr>
        </p:nvSpPr>
        <p:spPr>
          <a:xfrm>
            <a:off x="457199" y="1010689"/>
            <a:ext cx="8229600" cy="385498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Times" charset="0"/>
              </a:rPr>
              <a:t>Rapid drop of laser light impedes:</a:t>
            </a:r>
            <a:br>
              <a:rPr lang="en-US" sz="3600" dirty="0" smtClean="0">
                <a:latin typeface="Times" charset="0"/>
              </a:rPr>
            </a:br>
            <a:r>
              <a:rPr lang="en-US" sz="3600" dirty="0" smtClean="0">
                <a:latin typeface="Times" charset="0"/>
              </a:rPr>
              <a:t/>
            </a:r>
            <a:br>
              <a:rPr lang="en-US" sz="3600" dirty="0" smtClean="0">
                <a:latin typeface="Times" charset="0"/>
              </a:rPr>
            </a:br>
            <a:r>
              <a:rPr lang="en-US" sz="3600" dirty="0" smtClean="0">
                <a:latin typeface="Times" charset="0"/>
              </a:rPr>
              <a:t>Measurement of size of scatterers </a:t>
            </a:r>
            <a:br>
              <a:rPr lang="en-US" sz="3600" dirty="0" smtClean="0">
                <a:latin typeface="Times" charset="0"/>
              </a:rPr>
            </a:br>
            <a:r>
              <a:rPr lang="en-US" sz="3600" dirty="0">
                <a:latin typeface="Times" charset="0"/>
              </a:rPr>
              <a:t>D</a:t>
            </a:r>
            <a:r>
              <a:rPr lang="en-US" sz="3600" dirty="0" smtClean="0">
                <a:latin typeface="Times" charset="0"/>
              </a:rPr>
              <a:t>etection of scatterers below first 2-3 layers</a:t>
            </a:r>
            <a:br>
              <a:rPr lang="en-US" sz="3600" dirty="0" smtClean="0">
                <a:latin typeface="Times" charset="0"/>
              </a:rPr>
            </a:br>
            <a:r>
              <a:rPr lang="en-US" sz="3600" dirty="0" smtClean="0">
                <a:latin typeface="Times" charset="0"/>
              </a:rPr>
              <a:t/>
            </a:r>
            <a:br>
              <a:rPr lang="en-US" sz="3600" dirty="0" smtClean="0">
                <a:latin typeface="Times" charset="0"/>
              </a:rPr>
            </a:br>
            <a:r>
              <a:rPr lang="en-US" sz="3600" dirty="0" smtClean="0">
                <a:latin typeface="Times" charset="0"/>
              </a:rPr>
              <a:t>Need different exploration method</a:t>
            </a:r>
            <a:endParaRPr lang="en-US" sz="3600" dirty="0">
              <a:latin typeface="Times" charset="0"/>
            </a:endParaRPr>
          </a:p>
        </p:txBody>
      </p:sp>
      <p:pic>
        <p:nvPicPr>
          <p:cNvPr id="30" name="Picture 29" descr="ReidMartin-Imag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41"/>
          <a:stretch/>
        </p:blipFill>
        <p:spPr>
          <a:xfrm>
            <a:off x="4482443" y="4534540"/>
            <a:ext cx="4204356" cy="194109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A53-CF23-9643-A4B6-08CF0E73F910}" type="slidenum">
              <a:rPr lang="en-US" smtClean="0"/>
              <a:t>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LIGO G1601751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95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" charset="0"/>
              </a:rPr>
              <a:t>Ongoing work</a:t>
            </a:r>
            <a:endParaRPr lang="en-US" dirty="0">
              <a:latin typeface="Time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56625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Two steps proposed:</a:t>
            </a:r>
          </a:p>
          <a:p>
            <a:pPr>
              <a:defRPr/>
            </a:pPr>
            <a:endParaRPr lang="en-US" sz="28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FF0000"/>
                </a:solidFill>
              </a:rPr>
              <a:t>Analyze more images from LIGO Hanford/Livingston to mitigate saturation.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Study spare ad-LIGO witness samples to determine </a:t>
            </a:r>
            <a:r>
              <a:rPr lang="en-US" dirty="0" err="1" smtClean="0"/>
              <a:t>scatterer’s</a:t>
            </a:r>
            <a:r>
              <a:rPr lang="en-US" dirty="0" smtClean="0"/>
              <a:t> depth distribution through layers and size distribution</a:t>
            </a:r>
          </a:p>
          <a:p>
            <a:pPr marL="0" indent="0">
              <a:buNone/>
              <a:defRPr/>
            </a:pPr>
            <a:r>
              <a:rPr lang="en-US" sz="2800" dirty="0" smtClean="0"/>
              <a:t>		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A06D9-4570-1247-B1DC-E326B0DF773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LIGO G1601751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920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" charset="0"/>
              </a:rPr>
              <a:t>1</a:t>
            </a:r>
            <a:r>
              <a:rPr lang="en-US" baseline="30000" dirty="0" smtClean="0">
                <a:latin typeface="Times" charset="0"/>
              </a:rPr>
              <a:t>st</a:t>
            </a:r>
            <a:r>
              <a:rPr lang="en-US" dirty="0" smtClean="0">
                <a:latin typeface="Times" charset="0"/>
              </a:rPr>
              <a:t> feasibility study</a:t>
            </a:r>
            <a:endParaRPr lang="en-US" dirty="0">
              <a:latin typeface="Time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56625" cy="5121275"/>
          </a:xfrm>
        </p:spPr>
        <p:txBody>
          <a:bodyPr>
            <a:normAutofit fontScale="92500" lnSpcReduction="20000"/>
          </a:bodyPr>
          <a:lstStyle/>
          <a:p>
            <a:pPr lvl="1">
              <a:defRPr/>
            </a:pPr>
            <a:r>
              <a:rPr lang="en-US" sz="3800" dirty="0" smtClean="0"/>
              <a:t>Idea:</a:t>
            </a: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Analyze more low exposure images from LIGO and add them up coherently to mitigate the saturation </a:t>
            </a:r>
          </a:p>
          <a:p>
            <a:pPr marL="857250" lvl="1" indent="-457200">
              <a:defRPr/>
            </a:pPr>
            <a:r>
              <a:rPr lang="en-US" sz="3500" dirty="0" smtClean="0"/>
              <a:t>Problems</a:t>
            </a:r>
            <a:r>
              <a:rPr lang="en-US" dirty="0"/>
              <a:t>:</a:t>
            </a:r>
            <a:endParaRPr lang="en-US" dirty="0" smtClean="0"/>
          </a:p>
          <a:p>
            <a:pPr>
              <a:defRPr/>
            </a:pPr>
            <a:r>
              <a:rPr lang="en-US" dirty="0"/>
              <a:t>C</a:t>
            </a:r>
            <a:r>
              <a:rPr lang="en-US" dirty="0" smtClean="0"/>
              <a:t>amera moves </a:t>
            </a:r>
            <a:r>
              <a:rPr lang="en-US" dirty="0" err="1" smtClean="0"/>
              <a:t>w.r.t</a:t>
            </a:r>
            <a:r>
              <a:rPr lang="en-US" dirty="0" smtClean="0"/>
              <a:t>. mirror, </a:t>
            </a:r>
            <a:r>
              <a:rPr lang="en-US" dirty="0" err="1" smtClean="0"/>
              <a:t>scatteters</a:t>
            </a:r>
            <a:r>
              <a:rPr lang="en-US" dirty="0" smtClean="0"/>
              <a:t> change pixel position</a:t>
            </a:r>
          </a:p>
          <a:p>
            <a:pPr>
              <a:defRPr/>
            </a:pPr>
            <a:r>
              <a:rPr lang="en-US" dirty="0" smtClean="0"/>
              <a:t>Beam moves </a:t>
            </a:r>
            <a:r>
              <a:rPr lang="en-US" dirty="0" err="1" smtClean="0"/>
              <a:t>w.r.t</a:t>
            </a:r>
            <a:r>
              <a:rPr lang="en-US" dirty="0" smtClean="0"/>
              <a:t>. mirror, scatterers change luminosity </a:t>
            </a:r>
          </a:p>
          <a:p>
            <a:pPr lvl="1">
              <a:defRPr/>
            </a:pPr>
            <a:r>
              <a:rPr lang="en-US" sz="3500" u="sng" dirty="0" smtClean="0"/>
              <a:t>Byproduct:</a:t>
            </a:r>
            <a:endParaRPr lang="en-US" sz="3500" u="sng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u="sng" dirty="0">
                <a:solidFill>
                  <a:srgbClr val="FF0000"/>
                </a:solidFill>
              </a:rPr>
              <a:t>I</a:t>
            </a:r>
            <a:r>
              <a:rPr lang="en-US" u="sng" dirty="0" smtClean="0">
                <a:solidFill>
                  <a:srgbClr val="FF0000"/>
                </a:solidFill>
              </a:rPr>
              <a:t>ndependent detection of motions </a:t>
            </a:r>
            <a:r>
              <a:rPr lang="en-US" dirty="0" smtClean="0">
                <a:solidFill>
                  <a:srgbClr val="FF0000"/>
                </a:solidFill>
              </a:rPr>
              <a:t>of stored beam, camera and/or test mass.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A06D9-4570-1247-B1DC-E326B0DF773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LIGO G1601751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260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70" y="1604779"/>
            <a:ext cx="5230344" cy="43392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50" y="354842"/>
            <a:ext cx="768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" pitchFamily="2" charset="0"/>
              </a:rPr>
              <a:t>Initial Analysis of </a:t>
            </a:r>
            <a:r>
              <a:rPr lang="en-US" sz="2800" b="1" dirty="0" err="1" smtClean="0">
                <a:latin typeface="Times" pitchFamily="2" charset="0"/>
              </a:rPr>
              <a:t>Scatterer</a:t>
            </a:r>
            <a:r>
              <a:rPr lang="en-US" sz="2800" b="1" dirty="0" smtClean="0">
                <a:latin typeface="Times" pitchFamily="2" charset="0"/>
              </a:rPr>
              <a:t> Motion Tracking</a:t>
            </a:r>
            <a:endParaRPr lang="en-US" sz="2800" b="1" dirty="0">
              <a:latin typeface="Times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7028" y="1441520"/>
            <a:ext cx="29603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scatter of the points (standard deviation</a:t>
            </a:r>
            <a:r>
              <a:rPr lang="en-US" sz="2800" dirty="0" smtClean="0"/>
              <a:t>) =</a:t>
            </a:r>
          </a:p>
          <a:p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~11µm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positioning error </a:t>
            </a:r>
            <a:r>
              <a:rPr lang="en-US" sz="2800" dirty="0">
                <a:solidFill>
                  <a:srgbClr val="0000FF"/>
                </a:solidFill>
              </a:rPr>
              <a:t>of “</a:t>
            </a:r>
            <a:r>
              <a:rPr lang="en-US" sz="2800" dirty="0" err="1">
                <a:solidFill>
                  <a:srgbClr val="0000FF"/>
                </a:solidFill>
              </a:rPr>
              <a:t>daophot</a:t>
            </a:r>
            <a:r>
              <a:rPr lang="en-US" sz="2800" dirty="0" smtClean="0">
                <a:solidFill>
                  <a:srgbClr val="0000FF"/>
                </a:solidFill>
              </a:rPr>
              <a:t>”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395814" y="1864891"/>
            <a:ext cx="38121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A53-CF23-9643-A4B6-08CF0E73F910}" type="slidenum">
              <a:rPr lang="en-US" smtClean="0"/>
              <a:t>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LIGO G1601751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719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70" y="1441520"/>
            <a:ext cx="5230344" cy="43392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50" y="354842"/>
            <a:ext cx="768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" pitchFamily="2" charset="0"/>
              </a:rPr>
              <a:t>Initial Analysis of </a:t>
            </a:r>
            <a:r>
              <a:rPr lang="en-US" sz="2800" b="1" dirty="0" err="1" smtClean="0">
                <a:latin typeface="Times" pitchFamily="2" charset="0"/>
              </a:rPr>
              <a:t>Scatterer</a:t>
            </a:r>
            <a:r>
              <a:rPr lang="en-US" sz="2800" b="1" dirty="0" smtClean="0">
                <a:latin typeface="Times" pitchFamily="2" charset="0"/>
              </a:rPr>
              <a:t> Motion Tracking</a:t>
            </a:r>
            <a:endParaRPr lang="en-US" sz="2800" b="1" dirty="0">
              <a:latin typeface="Times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02486" y="1441520"/>
            <a:ext cx="29603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he </a:t>
            </a:r>
            <a:r>
              <a:rPr lang="en-US" sz="3200" dirty="0"/>
              <a:t>mean offset </a:t>
            </a:r>
            <a:r>
              <a:rPr lang="en-US" sz="3200" dirty="0" smtClean="0"/>
              <a:t>  (-</a:t>
            </a:r>
            <a:r>
              <a:rPr lang="en-US" sz="3200" dirty="0"/>
              <a:t>58 </a:t>
            </a:r>
            <a:r>
              <a:rPr lang="en-US" sz="3200" dirty="0" smtClean="0"/>
              <a:t>±1.3µm </a:t>
            </a:r>
            <a:r>
              <a:rPr lang="en-US" sz="3200" dirty="0"/>
              <a:t>in X</a:t>
            </a:r>
            <a:r>
              <a:rPr lang="en-US" sz="3200" dirty="0" smtClean="0"/>
              <a:t> 31 ±1.3µm </a:t>
            </a:r>
            <a:r>
              <a:rPr lang="en-US" sz="3200" dirty="0"/>
              <a:t>in </a:t>
            </a:r>
            <a:r>
              <a:rPr lang="en-US" sz="3200" dirty="0" smtClean="0"/>
              <a:t>Y) is attributed </a:t>
            </a:r>
            <a:r>
              <a:rPr lang="en-US" sz="3200" dirty="0"/>
              <a:t>to </a:t>
            </a:r>
            <a:r>
              <a:rPr lang="en-US" sz="3200" dirty="0" smtClean="0"/>
              <a:t>the </a:t>
            </a:r>
            <a:r>
              <a:rPr lang="en-US" sz="3200" dirty="0"/>
              <a:t>relative motion of the camera and the test mass.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379500" y="1994659"/>
            <a:ext cx="38121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407405" y="2346291"/>
            <a:ext cx="38121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22350" y="6078175"/>
            <a:ext cx="4715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Calibration 1Pixel = ~80 µm </a:t>
            </a:r>
            <a:endParaRPr lang="en-US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A53-CF23-9643-A4B6-08CF0E73F910}" type="slidenum">
              <a:rPr lang="en-US" smtClean="0"/>
              <a:t>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LIGO G1601751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16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" pitchFamily="2" charset="0"/>
              </a:rPr>
              <a:t>Luminosity Shifts in Images</a:t>
            </a:r>
            <a:endParaRPr lang="en-US" sz="3600" b="1" dirty="0">
              <a:latin typeface="Times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8771"/>
            <a:ext cx="8229600" cy="286892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Divide an image into two halves with approximately equivalent luminosity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Compare the relative change in luminosity in a subsequent picture</a:t>
            </a:r>
          </a:p>
          <a:p>
            <a:r>
              <a:rPr lang="en-US" dirty="0"/>
              <a:t>I</a:t>
            </a:r>
            <a:r>
              <a:rPr lang="en-US" dirty="0" smtClean="0"/>
              <a:t>nitial analysis with the only two images of similar time exposures (both approx. 1.3 millisecond)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578731"/>
              </p:ext>
            </p:extLst>
          </p:nvPr>
        </p:nvGraphicFramePr>
        <p:xfrm>
          <a:off x="457199" y="4320540"/>
          <a:ext cx="8229601" cy="2226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857"/>
                <a:gridCol w="1440055"/>
                <a:gridCol w="1495778"/>
                <a:gridCol w="1429265"/>
                <a:gridCol w="1937646"/>
              </a:tblGrid>
              <a:tr h="946216">
                <a:tc>
                  <a:txBody>
                    <a:bodyPr/>
                    <a:lstStyle/>
                    <a:p>
                      <a:r>
                        <a:rPr lang="en-US" dirty="0" smtClean="0"/>
                        <a:t>SPLIT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INITIAL DIFFERENCE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FINAL</a:t>
                      </a:r>
                    </a:p>
                    <a:p>
                      <a:r>
                        <a:rPr lang="en-US" dirty="0" smtClean="0"/>
                        <a:t>DIFFERENCE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Luminosity</a:t>
                      </a:r>
                      <a:r>
                        <a:rPr lang="en-US" baseline="0" dirty="0" smtClean="0"/>
                        <a:t> 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Apparent Stored</a:t>
                      </a:r>
                      <a:r>
                        <a:rPr lang="en-US" baseline="0" dirty="0" smtClean="0"/>
                        <a:t> Beam Shift</a:t>
                      </a:r>
                      <a:endParaRPr lang="en-US" dirty="0"/>
                    </a:p>
                  </a:txBody>
                  <a:tcPr/>
                </a:tc>
              </a:tr>
              <a:tr h="594168">
                <a:tc>
                  <a:txBody>
                    <a:bodyPr/>
                    <a:lstStyle/>
                    <a:p>
                      <a:r>
                        <a:rPr lang="en-US" dirty="0" smtClean="0"/>
                        <a:t>Left</a:t>
                      </a:r>
                      <a:r>
                        <a:rPr lang="en-US" baseline="0" dirty="0" smtClean="0"/>
                        <a:t> compared to </a:t>
                      </a:r>
                      <a:r>
                        <a:rPr lang="en-US" dirty="0" smtClean="0"/>
                        <a:t>Right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Left – Right = -0.0070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Left</a:t>
                      </a:r>
                      <a:r>
                        <a:rPr lang="en-US" baseline="0" dirty="0" smtClean="0"/>
                        <a:t> – Right = -0.0062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-0.0008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 mm</a:t>
                      </a:r>
                      <a:endParaRPr lang="en-US" dirty="0"/>
                    </a:p>
                  </a:txBody>
                  <a:tcPr/>
                </a:tc>
              </a:tr>
              <a:tr h="594168">
                <a:tc>
                  <a:txBody>
                    <a:bodyPr/>
                    <a:lstStyle/>
                    <a:p>
                      <a:r>
                        <a:rPr lang="en-US" dirty="0" smtClean="0"/>
                        <a:t>Bottom </a:t>
                      </a:r>
                      <a:r>
                        <a:rPr lang="en-US" baseline="0" dirty="0" smtClean="0"/>
                        <a:t>compared to </a:t>
                      </a:r>
                      <a:r>
                        <a:rPr lang="en-US" dirty="0" smtClean="0"/>
                        <a:t>Top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Bottom</a:t>
                      </a:r>
                      <a:r>
                        <a:rPr lang="en-US" baseline="0" dirty="0" smtClean="0"/>
                        <a:t> - Top</a:t>
                      </a:r>
                      <a:r>
                        <a:rPr lang="en-US" dirty="0" smtClean="0"/>
                        <a:t> =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-0.0278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Bottom</a:t>
                      </a:r>
                      <a:r>
                        <a:rPr lang="en-US" baseline="0" dirty="0" smtClean="0"/>
                        <a:t> - Top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= </a:t>
                      </a:r>
                      <a:r>
                        <a:rPr lang="en-US" dirty="0" smtClean="0"/>
                        <a:t>-0.0550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 mm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rot="18167064">
            <a:off x="6843453" y="5478370"/>
            <a:ext cx="219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VERY PRELIMINARY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A53-CF23-9643-A4B6-08CF0E73F910}" type="slidenum">
              <a:rPr lang="en-US" smtClean="0"/>
              <a:t>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LIGO G1601751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179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" charset="0"/>
              </a:rPr>
              <a:t>Next Steps</a:t>
            </a:r>
            <a:endParaRPr lang="en-US" dirty="0">
              <a:latin typeface="Time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196" y="1425762"/>
            <a:ext cx="7001084" cy="4525963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sz="2800" dirty="0" smtClean="0"/>
              <a:t>Analyze exposure-optimized images from  LIGO Hanford or Livingston to: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M</a:t>
            </a:r>
            <a:r>
              <a:rPr lang="en-US" sz="2800" dirty="0" smtClean="0"/>
              <a:t>itigate saturation</a:t>
            </a:r>
            <a:r>
              <a:rPr lang="en-US" dirty="0" smtClean="0"/>
              <a:t>	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Extract Test Mass vs. Camera position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Extract Stored Beam vs. Test Mass position						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A06D9-4570-1247-B1DC-E326B0DF773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LIGO G1601751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549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" charset="0"/>
              </a:rPr>
              <a:t>Depth </a:t>
            </a:r>
            <a:r>
              <a:rPr lang="en-US" dirty="0" err="1" smtClean="0">
                <a:latin typeface="Times" charset="0"/>
              </a:rPr>
              <a:t>scatterer</a:t>
            </a:r>
            <a:r>
              <a:rPr lang="en-US" dirty="0" smtClean="0">
                <a:latin typeface="Times" charset="0"/>
              </a:rPr>
              <a:t> exploration</a:t>
            </a:r>
            <a:endParaRPr lang="en-US" dirty="0">
              <a:latin typeface="Time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3271"/>
            <a:ext cx="8556625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Study a spare ad-LIGO witness samples to determine 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u="sng" dirty="0" err="1" smtClean="0">
                <a:solidFill>
                  <a:srgbClr val="FF0000"/>
                </a:solidFill>
              </a:rPr>
              <a:t>scatterer’s</a:t>
            </a:r>
            <a:r>
              <a:rPr lang="en-US" u="sng" dirty="0" smtClean="0">
                <a:solidFill>
                  <a:srgbClr val="FF0000"/>
                </a:solidFill>
              </a:rPr>
              <a:t> depth distribution </a:t>
            </a:r>
            <a:r>
              <a:rPr lang="en-US" dirty="0" smtClean="0">
                <a:solidFill>
                  <a:srgbClr val="FF0000"/>
                </a:solidFill>
              </a:rPr>
              <a:t>through the layers 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the size distribution</a:t>
            </a:r>
            <a:r>
              <a:rPr lang="en-US" sz="2800" dirty="0" smtClean="0"/>
              <a:t> 							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A06D9-4570-1247-B1DC-E326B0DF773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LIGO G1601751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307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3731" y="2376753"/>
            <a:ext cx="810472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400" dirty="0">
                <a:latin typeface="Times"/>
                <a:cs typeface="Times"/>
              </a:rPr>
              <a:t>Observation of Optical Scatterers </a:t>
            </a:r>
            <a:r>
              <a:rPr lang="en-US" sz="4400" dirty="0" smtClean="0">
                <a:latin typeface="Times"/>
                <a:cs typeface="Times"/>
              </a:rPr>
              <a:t>illuminated by</a:t>
            </a:r>
            <a:r>
              <a:rPr lang="en-US" sz="4400" dirty="0">
                <a:latin typeface="Times"/>
                <a:cs typeface="Times"/>
              </a:rPr>
              <a:t> </a:t>
            </a:r>
            <a:r>
              <a:rPr lang="en-US" sz="4400" dirty="0" smtClean="0">
                <a:latin typeface="Times"/>
                <a:cs typeface="Times"/>
              </a:rPr>
              <a:t>LIGO stored beam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400" dirty="0" smtClean="0">
                <a:latin typeface="Times"/>
                <a:cs typeface="Times"/>
              </a:rPr>
              <a:t>Feasibility study of </a:t>
            </a:r>
            <a:r>
              <a:rPr lang="en-US" sz="4400" dirty="0" err="1" smtClean="0">
                <a:latin typeface="Times"/>
                <a:cs typeface="Times"/>
              </a:rPr>
              <a:t>scatterer</a:t>
            </a:r>
            <a:r>
              <a:rPr lang="en-US" sz="4400" dirty="0">
                <a:latin typeface="Times"/>
                <a:cs typeface="Times"/>
              </a:rPr>
              <a:t> </a:t>
            </a:r>
            <a:r>
              <a:rPr lang="en-US" sz="4400" dirty="0" smtClean="0">
                <a:latin typeface="Times"/>
                <a:cs typeface="Times"/>
              </a:rPr>
              <a:t>observation </a:t>
            </a:r>
            <a:r>
              <a:rPr lang="en-US" sz="4800" dirty="0" smtClean="0">
                <a:latin typeface="Times"/>
                <a:cs typeface="Times"/>
              </a:rPr>
              <a:t>with microscope</a:t>
            </a:r>
          </a:p>
          <a:p>
            <a:pPr marL="685800" indent="-685800" algn="ctr">
              <a:buFont typeface="Arial"/>
              <a:buChar char="•"/>
            </a:pPr>
            <a:endParaRPr lang="en-US" sz="4800" dirty="0" smtClean="0">
              <a:latin typeface="Times"/>
              <a:cs typeface="Time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LIGO </a:t>
            </a:r>
            <a:r>
              <a:rPr lang="en-US" dirty="0" smtClean="0"/>
              <a:t>G1601751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A53-CF23-9643-A4B6-08CF0E73F9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50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1" t="12354" r="4495"/>
          <a:stretch>
            <a:fillRect/>
          </a:stretch>
        </p:blipFill>
        <p:spPr bwMode="auto">
          <a:xfrm rot="10800000">
            <a:off x="3532188" y="3754438"/>
            <a:ext cx="7540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2" name="Group 13"/>
          <p:cNvGrpSpPr>
            <a:grpSpLocks/>
          </p:cNvGrpSpPr>
          <p:nvPr/>
        </p:nvGrpSpPr>
        <p:grpSpPr bwMode="auto">
          <a:xfrm>
            <a:off x="3284538" y="1952625"/>
            <a:ext cx="2063750" cy="1898650"/>
            <a:chOff x="3284686" y="1953083"/>
            <a:chExt cx="2726647" cy="2509454"/>
          </a:xfrm>
        </p:grpSpPr>
        <p:sp>
          <p:nvSpPr>
            <p:cNvPr id="8" name="Left Arrow 7"/>
            <p:cNvSpPr/>
            <p:nvPr/>
          </p:nvSpPr>
          <p:spPr>
            <a:xfrm>
              <a:off x="4304032" y="2408394"/>
              <a:ext cx="1707301" cy="776336"/>
            </a:xfrm>
            <a:prstGeom prst="lef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1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3284686" y="2173395"/>
              <a:ext cx="1549993" cy="1363834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Up Arrow 11"/>
            <p:cNvSpPr/>
            <p:nvPr/>
          </p:nvSpPr>
          <p:spPr>
            <a:xfrm>
              <a:off x="3404238" y="1953083"/>
              <a:ext cx="899794" cy="2379365"/>
            </a:xfrm>
            <a:prstGeom prst="up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3939081" y="3077721"/>
              <a:ext cx="788630" cy="1384816"/>
            </a:xfrm>
            <a:prstGeom prst="downArrow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2</a:t>
              </a:r>
            </a:p>
          </p:txBody>
        </p:sp>
      </p:grpSp>
      <p:cxnSp>
        <p:nvCxnSpPr>
          <p:cNvPr id="26" name="Elbow Connector 25"/>
          <p:cNvCxnSpPr/>
          <p:nvPr/>
        </p:nvCxnSpPr>
        <p:spPr>
          <a:xfrm flipV="1">
            <a:off x="2525713" y="3048000"/>
            <a:ext cx="901700" cy="476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724" name="Group 5"/>
          <p:cNvGrpSpPr>
            <a:grpSpLocks/>
          </p:cNvGrpSpPr>
          <p:nvPr/>
        </p:nvGrpSpPr>
        <p:grpSpPr bwMode="auto">
          <a:xfrm>
            <a:off x="687388" y="2333625"/>
            <a:ext cx="1635125" cy="2041525"/>
            <a:chOff x="1443236" y="2490240"/>
            <a:chExt cx="2007217" cy="2505150"/>
          </a:xfrm>
        </p:grpSpPr>
        <p:sp>
          <p:nvSpPr>
            <p:cNvPr id="30746" name="TextBox 18"/>
            <p:cNvSpPr txBox="1">
              <a:spLocks noChangeArrowheads="1"/>
            </p:cNvSpPr>
            <p:nvPr/>
          </p:nvSpPr>
          <p:spPr bwMode="auto">
            <a:xfrm>
              <a:off x="1443236" y="2490240"/>
              <a:ext cx="200526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50% Reflector</a:t>
              </a:r>
            </a:p>
            <a:p>
              <a:pPr algn="ctr" eaLnBrk="1" hangingPunct="1"/>
              <a:r>
                <a:rPr lang="en-US" sz="1800"/>
                <a:t>@ 45</a:t>
              </a:r>
              <a:r>
                <a:rPr lang="en-US" sz="1800" b="1"/>
                <a:t>°</a:t>
              </a:r>
              <a:endParaRPr lang="en-US" sz="1800"/>
            </a:p>
          </p:txBody>
        </p:sp>
        <p:grpSp>
          <p:nvGrpSpPr>
            <p:cNvPr id="30747" name="Group 4"/>
            <p:cNvGrpSpPr>
              <a:grpSpLocks/>
            </p:cNvGrpSpPr>
            <p:nvPr/>
          </p:nvGrpSpPr>
          <p:grpSpPr bwMode="auto">
            <a:xfrm>
              <a:off x="1443236" y="3183939"/>
              <a:ext cx="2007217" cy="1811451"/>
              <a:chOff x="1219284" y="2331686"/>
              <a:chExt cx="2007217" cy="1811451"/>
            </a:xfrm>
          </p:grpSpPr>
          <p:pic>
            <p:nvPicPr>
              <p:cNvPr id="30748" name="Picture 20" descr="dichroicmirror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70"/>
              <a:stretch>
                <a:fillRect/>
              </a:stretch>
            </p:blipFill>
            <p:spPr bwMode="auto">
              <a:xfrm>
                <a:off x="1219284" y="2529237"/>
                <a:ext cx="2007217" cy="1427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Rounded Rectangle 48"/>
              <p:cNvSpPr/>
              <p:nvPr/>
            </p:nvSpPr>
            <p:spPr>
              <a:xfrm>
                <a:off x="1219284" y="2331481"/>
                <a:ext cx="2005268" cy="1811656"/>
              </a:xfrm>
              <a:prstGeom prst="roundRect">
                <a:avLst/>
              </a:prstGeom>
              <a:noFill/>
              <a:ln w="38100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30725" name="Group 3"/>
          <p:cNvGrpSpPr>
            <a:grpSpLocks/>
          </p:cNvGrpSpPr>
          <p:nvPr/>
        </p:nvGrpSpPr>
        <p:grpSpPr bwMode="auto">
          <a:xfrm>
            <a:off x="1263650" y="5202238"/>
            <a:ext cx="3844925" cy="1584325"/>
            <a:chOff x="1008872" y="5087565"/>
            <a:chExt cx="4334547" cy="1784397"/>
          </a:xfrm>
        </p:grpSpPr>
        <p:sp>
          <p:nvSpPr>
            <p:cNvPr id="30742" name="Rectangle 50"/>
            <p:cNvSpPr>
              <a:spLocks noChangeArrowheads="1"/>
            </p:cNvSpPr>
            <p:nvPr/>
          </p:nvSpPr>
          <p:spPr bwMode="auto">
            <a:xfrm>
              <a:off x="1008872" y="5427718"/>
              <a:ext cx="191367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/>
                <a:t>AdLIGO</a:t>
              </a:r>
              <a:br>
                <a:rPr lang="en-US"/>
              </a:br>
              <a:r>
                <a:rPr lang="en-US"/>
                <a:t>Multi-Layered</a:t>
              </a:r>
              <a:br>
                <a:rPr lang="en-US"/>
              </a:br>
              <a:r>
                <a:rPr lang="en-US"/>
                <a:t>Mirror</a:t>
              </a:r>
            </a:p>
          </p:txBody>
        </p:sp>
        <p:grpSp>
          <p:nvGrpSpPr>
            <p:cNvPr id="30743" name="Group 2"/>
            <p:cNvGrpSpPr>
              <a:grpSpLocks/>
            </p:cNvGrpSpPr>
            <p:nvPr/>
          </p:nvGrpSpPr>
          <p:grpSpPr bwMode="auto">
            <a:xfrm>
              <a:off x="2816791" y="5087565"/>
              <a:ext cx="2526628" cy="1784397"/>
              <a:chOff x="2816791" y="5087565"/>
              <a:chExt cx="2526628" cy="1784397"/>
            </a:xfrm>
          </p:grpSpPr>
          <p:pic>
            <p:nvPicPr>
              <p:cNvPr id="30744" name="Picture 49" descr="AdLIGOMirror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367" t="32204" r="4736" b="22679"/>
              <a:stretch>
                <a:fillRect/>
              </a:stretch>
            </p:blipFill>
            <p:spPr bwMode="auto">
              <a:xfrm>
                <a:off x="2990571" y="5100933"/>
                <a:ext cx="2219165" cy="1750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" name="Rounded Rectangle 51"/>
              <p:cNvSpPr/>
              <p:nvPr/>
            </p:nvSpPr>
            <p:spPr>
              <a:xfrm>
                <a:off x="2816425" y="5087565"/>
                <a:ext cx="2526994" cy="1784397"/>
              </a:xfrm>
              <a:prstGeom prst="roundRect">
                <a:avLst/>
              </a:prstGeom>
              <a:noFill/>
              <a:ln w="38100" cmpd="sng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30726" name="TextBox 43"/>
          <p:cNvSpPr txBox="1">
            <a:spLocks noChangeArrowheads="1"/>
          </p:cNvSpPr>
          <p:nvPr/>
        </p:nvSpPr>
        <p:spPr bwMode="auto">
          <a:xfrm>
            <a:off x="4956175" y="962025"/>
            <a:ext cx="1487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CCD Camera</a:t>
            </a:r>
          </a:p>
        </p:txBody>
      </p:sp>
      <p:grpSp>
        <p:nvGrpSpPr>
          <p:cNvPr id="30727" name="Group 12"/>
          <p:cNvGrpSpPr>
            <a:grpSpLocks/>
          </p:cNvGrpSpPr>
          <p:nvPr/>
        </p:nvGrpSpPr>
        <p:grpSpPr bwMode="auto">
          <a:xfrm>
            <a:off x="2976563" y="531813"/>
            <a:ext cx="1800225" cy="1387475"/>
            <a:chOff x="2976249" y="242806"/>
            <a:chExt cx="2175478" cy="1677275"/>
          </a:xfrm>
        </p:grpSpPr>
        <p:pic>
          <p:nvPicPr>
            <p:cNvPr id="30740" name="Picture 42" descr="CCDSensor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1754" y="482695"/>
              <a:ext cx="1844468" cy="1220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Rounded Rectangle 46"/>
            <p:cNvSpPr/>
            <p:nvPr/>
          </p:nvSpPr>
          <p:spPr>
            <a:xfrm>
              <a:off x="2976249" y="242806"/>
              <a:ext cx="2175478" cy="1677275"/>
            </a:xfrm>
            <a:prstGeom prst="roundRect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0728" name="Rectangle 30"/>
          <p:cNvSpPr>
            <a:spLocks noChangeArrowheads="1"/>
          </p:cNvSpPr>
          <p:nvPr/>
        </p:nvSpPr>
        <p:spPr bwMode="auto">
          <a:xfrm>
            <a:off x="4595813" y="4194175"/>
            <a:ext cx="16970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Microscope </a:t>
            </a:r>
          </a:p>
          <a:p>
            <a:pPr algn="ctr"/>
            <a:r>
              <a:rPr lang="en-US"/>
              <a:t>lens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305175" y="3900488"/>
            <a:ext cx="1152525" cy="1209675"/>
          </a:xfrm>
          <a:prstGeom prst="roundRect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206375" y="123825"/>
            <a:ext cx="7413625" cy="4986338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0731" name="Group 22"/>
          <p:cNvGrpSpPr>
            <a:grpSpLocks/>
          </p:cNvGrpSpPr>
          <p:nvPr/>
        </p:nvGrpSpPr>
        <p:grpSpPr bwMode="auto">
          <a:xfrm>
            <a:off x="5699125" y="1930400"/>
            <a:ext cx="1685925" cy="1658938"/>
            <a:chOff x="5699815" y="1929935"/>
            <a:chExt cx="1685524" cy="1659558"/>
          </a:xfrm>
        </p:grpSpPr>
        <p:grpSp>
          <p:nvGrpSpPr>
            <p:cNvPr id="30736" name="Group 15"/>
            <p:cNvGrpSpPr>
              <a:grpSpLocks/>
            </p:cNvGrpSpPr>
            <p:nvPr/>
          </p:nvGrpSpPr>
          <p:grpSpPr bwMode="auto">
            <a:xfrm>
              <a:off x="5699815" y="1929935"/>
              <a:ext cx="1685524" cy="1659558"/>
              <a:chOff x="6127765" y="2352129"/>
              <a:chExt cx="2005263" cy="1974371"/>
            </a:xfrm>
          </p:grpSpPr>
          <p:sp>
            <p:nvSpPr>
              <p:cNvPr id="30738" name="Rectangle 41"/>
              <p:cNvSpPr>
                <a:spLocks noChangeArrowheads="1"/>
              </p:cNvSpPr>
              <p:nvPr/>
            </p:nvSpPr>
            <p:spPr bwMode="auto">
              <a:xfrm>
                <a:off x="6127765" y="2379668"/>
                <a:ext cx="1934199" cy="439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White light LED </a:t>
                </a: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6127765" y="2352129"/>
                <a:ext cx="2005263" cy="1974371"/>
              </a:xfrm>
              <a:prstGeom prst="roundRect">
                <a:avLst/>
              </a:prstGeom>
              <a:noFill/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pic>
          <p:nvPicPr>
            <p:cNvPr id="30737" name="Picture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2" r="52991" b="21976"/>
            <a:stretch>
              <a:fillRect/>
            </a:stretch>
          </p:blipFill>
          <p:spPr bwMode="auto">
            <a:xfrm rot="-5400000">
              <a:off x="6176642" y="2124654"/>
              <a:ext cx="850817" cy="1358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F377A-DEC8-754C-AAE5-3E386131061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6" name="Left-Right Arrow 35"/>
          <p:cNvSpPr/>
          <p:nvPr/>
        </p:nvSpPr>
        <p:spPr>
          <a:xfrm>
            <a:off x="1519238" y="123825"/>
            <a:ext cx="5121275" cy="438150"/>
          </a:xfrm>
          <a:prstGeom prst="left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/>
              <a:t>X, Y Axis </a:t>
            </a:r>
            <a:r>
              <a:rPr lang="en-US" dirty="0" err="1"/>
              <a:t>micropositioning</a:t>
            </a:r>
            <a:endParaRPr lang="en-US" dirty="0"/>
          </a:p>
        </p:txBody>
      </p:sp>
      <p:sp>
        <p:nvSpPr>
          <p:cNvPr id="37" name="Left-Right Arrow 36"/>
          <p:cNvSpPr/>
          <p:nvPr/>
        </p:nvSpPr>
        <p:spPr>
          <a:xfrm rot="16200000">
            <a:off x="6844507" y="2329656"/>
            <a:ext cx="2413000" cy="436563"/>
          </a:xfrm>
          <a:prstGeom prst="left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/>
              <a:t>Z Axis </a:t>
            </a:r>
            <a:r>
              <a:rPr lang="en-US" dirty="0" err="1"/>
              <a:t>piezo</a:t>
            </a:r>
            <a:r>
              <a:rPr lang="en-US" dirty="0"/>
              <a:t> focusing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 G16 xxxxxx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25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6D33D-C89C-D042-A2DB-33D5222CE61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1746" name="TextBox 6"/>
          <p:cNvSpPr txBox="1">
            <a:spLocks noChangeArrowheads="1"/>
          </p:cNvSpPr>
          <p:nvPr/>
        </p:nvSpPr>
        <p:spPr bwMode="auto">
          <a:xfrm>
            <a:off x="158750" y="179388"/>
            <a:ext cx="87042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 smtClean="0"/>
              <a:t>Grid </a:t>
            </a:r>
            <a:r>
              <a:rPr lang="en-US" sz="3600" dirty="0"/>
              <a:t>scan </a:t>
            </a:r>
            <a:r>
              <a:rPr lang="en-US" sz="3600" dirty="0" smtClean="0"/>
              <a:t>of </a:t>
            </a:r>
            <a:r>
              <a:rPr lang="en-US" sz="3600" dirty="0"/>
              <a:t>Mirror</a:t>
            </a:r>
          </a:p>
        </p:txBody>
      </p:sp>
      <p:grpSp>
        <p:nvGrpSpPr>
          <p:cNvPr id="31747" name="Group 16"/>
          <p:cNvGrpSpPr>
            <a:grpSpLocks/>
          </p:cNvGrpSpPr>
          <p:nvPr/>
        </p:nvGrpSpPr>
        <p:grpSpPr bwMode="auto">
          <a:xfrm>
            <a:off x="884238" y="1497013"/>
            <a:ext cx="4859337" cy="4859337"/>
            <a:chOff x="538390" y="994013"/>
            <a:chExt cx="4859314" cy="4859314"/>
          </a:xfrm>
        </p:grpSpPr>
        <p:sp>
          <p:nvSpPr>
            <p:cNvPr id="8" name="Rectangle 7"/>
            <p:cNvSpPr/>
            <p:nvPr/>
          </p:nvSpPr>
          <p:spPr>
            <a:xfrm>
              <a:off x="538390" y="994013"/>
              <a:ext cx="4859314" cy="48593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>
              <a:stCxn id="8" idx="0"/>
              <a:endCxn id="8" idx="2"/>
            </p:cNvCxnSpPr>
            <p:nvPr/>
          </p:nvCxnSpPr>
          <p:spPr>
            <a:xfrm>
              <a:off x="2968840" y="994013"/>
              <a:ext cx="0" cy="48593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8" idx="1"/>
              <a:endCxn id="8" idx="3"/>
            </p:cNvCxnSpPr>
            <p:nvPr/>
          </p:nvCxnSpPr>
          <p:spPr>
            <a:xfrm>
              <a:off x="538390" y="3424463"/>
              <a:ext cx="48593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224548" y="994013"/>
              <a:ext cx="0" cy="48593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781396" y="994013"/>
              <a:ext cx="0" cy="48593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38390" y="4597621"/>
              <a:ext cx="48593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38390" y="2237019"/>
              <a:ext cx="48593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748" name="TextBox 17"/>
          <p:cNvSpPr txBox="1">
            <a:spLocks noChangeArrowheads="1"/>
          </p:cNvSpPr>
          <p:nvPr/>
        </p:nvSpPr>
        <p:spPr bwMode="auto">
          <a:xfrm>
            <a:off x="1393825" y="1127125"/>
            <a:ext cx="382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X</a:t>
            </a:r>
            <a:r>
              <a:rPr lang="en-US" sz="1800" baseline="-25000"/>
              <a:t>1</a:t>
            </a:r>
          </a:p>
        </p:txBody>
      </p:sp>
      <p:sp>
        <p:nvSpPr>
          <p:cNvPr id="31749" name="TextBox 18"/>
          <p:cNvSpPr txBox="1">
            <a:spLocks noChangeArrowheads="1"/>
          </p:cNvSpPr>
          <p:nvPr/>
        </p:nvSpPr>
        <p:spPr bwMode="auto">
          <a:xfrm>
            <a:off x="2543175" y="1127125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sp>
        <p:nvSpPr>
          <p:cNvPr id="31750" name="TextBox 19"/>
          <p:cNvSpPr txBox="1">
            <a:spLocks noChangeArrowheads="1"/>
          </p:cNvSpPr>
          <p:nvPr/>
        </p:nvSpPr>
        <p:spPr bwMode="auto">
          <a:xfrm>
            <a:off x="3757613" y="1127125"/>
            <a:ext cx="344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…</a:t>
            </a:r>
            <a:endParaRPr lang="en-US" sz="1800" baseline="-25000"/>
          </a:p>
        </p:txBody>
      </p:sp>
      <p:sp>
        <p:nvSpPr>
          <p:cNvPr id="31751" name="TextBox 20"/>
          <p:cNvSpPr txBox="1">
            <a:spLocks noChangeArrowheads="1"/>
          </p:cNvSpPr>
          <p:nvPr/>
        </p:nvSpPr>
        <p:spPr bwMode="auto">
          <a:xfrm>
            <a:off x="5000625" y="1127125"/>
            <a:ext cx="385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X</a:t>
            </a:r>
            <a:r>
              <a:rPr lang="en-US" sz="1800" baseline="-25000"/>
              <a:t>n</a:t>
            </a:r>
          </a:p>
        </p:txBody>
      </p:sp>
      <p:sp>
        <p:nvSpPr>
          <p:cNvPr id="31752" name="TextBox 21"/>
          <p:cNvSpPr txBox="1">
            <a:spLocks noChangeArrowheads="1"/>
          </p:cNvSpPr>
          <p:nvPr/>
        </p:nvSpPr>
        <p:spPr bwMode="auto">
          <a:xfrm>
            <a:off x="449263" y="1903413"/>
            <a:ext cx="376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Y</a:t>
            </a:r>
            <a:r>
              <a:rPr lang="en-US" sz="1800" baseline="-25000"/>
              <a:t>1</a:t>
            </a:r>
          </a:p>
        </p:txBody>
      </p:sp>
      <p:sp>
        <p:nvSpPr>
          <p:cNvPr id="31753" name="TextBox 22"/>
          <p:cNvSpPr txBox="1">
            <a:spLocks noChangeArrowheads="1"/>
          </p:cNvSpPr>
          <p:nvPr/>
        </p:nvSpPr>
        <p:spPr bwMode="auto">
          <a:xfrm>
            <a:off x="449263" y="3117850"/>
            <a:ext cx="376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Y</a:t>
            </a:r>
            <a:r>
              <a:rPr lang="en-US" sz="1800" baseline="-25000"/>
              <a:t>2</a:t>
            </a:r>
          </a:p>
        </p:txBody>
      </p:sp>
      <p:sp>
        <p:nvSpPr>
          <p:cNvPr id="31754" name="TextBox 23"/>
          <p:cNvSpPr txBox="1">
            <a:spLocks noChangeArrowheads="1"/>
          </p:cNvSpPr>
          <p:nvPr/>
        </p:nvSpPr>
        <p:spPr bwMode="auto">
          <a:xfrm>
            <a:off x="449263" y="5559425"/>
            <a:ext cx="377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Y</a:t>
            </a:r>
            <a:r>
              <a:rPr lang="en-US" sz="1800" baseline="-25000"/>
              <a:t>n</a:t>
            </a:r>
          </a:p>
        </p:txBody>
      </p:sp>
      <p:sp>
        <p:nvSpPr>
          <p:cNvPr id="31755" name="TextBox 24"/>
          <p:cNvSpPr txBox="1">
            <a:spLocks noChangeArrowheads="1"/>
          </p:cNvSpPr>
          <p:nvPr/>
        </p:nvSpPr>
        <p:spPr bwMode="auto">
          <a:xfrm>
            <a:off x="469900" y="4422775"/>
            <a:ext cx="344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…</a:t>
            </a:r>
            <a:endParaRPr lang="en-US" sz="1800" baseline="-25000"/>
          </a:p>
        </p:txBody>
      </p:sp>
      <p:sp>
        <p:nvSpPr>
          <p:cNvPr id="31756" name="TextBox 33"/>
          <p:cNvSpPr txBox="1">
            <a:spLocks noChangeArrowheads="1"/>
          </p:cNvSpPr>
          <p:nvPr/>
        </p:nvSpPr>
        <p:spPr bwMode="auto">
          <a:xfrm>
            <a:off x="6019800" y="1497013"/>
            <a:ext cx="284321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Raster scan X-Y  of microscope frames on mirror surface to identify rough scatterer position</a:t>
            </a:r>
          </a:p>
          <a:p>
            <a:pPr eaLnBrk="1" hangingPunct="1"/>
            <a:endParaRPr lang="en-US" sz="2800"/>
          </a:p>
        </p:txBody>
      </p:sp>
      <p:sp>
        <p:nvSpPr>
          <p:cNvPr id="36" name="Rectangle 35"/>
          <p:cNvSpPr/>
          <p:nvPr/>
        </p:nvSpPr>
        <p:spPr>
          <a:xfrm>
            <a:off x="884238" y="1497013"/>
            <a:ext cx="3686175" cy="3603625"/>
          </a:xfrm>
          <a:custGeom>
            <a:avLst/>
            <a:gdLst/>
            <a:ahLst/>
            <a:cxnLst/>
            <a:rect l="l" t="t" r="r" b="b"/>
            <a:pathLst>
              <a:path w="3686447" h="3603682">
                <a:moveTo>
                  <a:pt x="2429657" y="0"/>
                </a:moveTo>
                <a:lnTo>
                  <a:pt x="3686447" y="0"/>
                </a:lnTo>
                <a:lnTo>
                  <a:pt x="3686447" y="2429657"/>
                </a:lnTo>
                <a:lnTo>
                  <a:pt x="3686447" y="3603682"/>
                </a:lnTo>
                <a:lnTo>
                  <a:pt x="2429657" y="3603682"/>
                </a:lnTo>
                <a:lnTo>
                  <a:pt x="0" y="3603682"/>
                </a:lnTo>
                <a:lnTo>
                  <a:pt x="0" y="2429657"/>
                </a:lnTo>
                <a:lnTo>
                  <a:pt x="2429657" y="2429657"/>
                </a:lnTo>
                <a:close/>
              </a:path>
            </a:pathLst>
          </a:custGeom>
          <a:blipFill rotWithShape="1">
            <a:blip r:embed="rId2">
              <a:alphaModFix amt="11000"/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31758" name="Group 28"/>
          <p:cNvGrpSpPr>
            <a:grpSpLocks/>
          </p:cNvGrpSpPr>
          <p:nvPr/>
        </p:nvGrpSpPr>
        <p:grpSpPr bwMode="auto">
          <a:xfrm>
            <a:off x="2795588" y="3340100"/>
            <a:ext cx="449262" cy="450850"/>
            <a:chOff x="1158162" y="4790730"/>
            <a:chExt cx="2411256" cy="2411256"/>
          </a:xfrm>
        </p:grpSpPr>
        <p:sp>
          <p:nvSpPr>
            <p:cNvPr id="26" name="Oval 25"/>
            <p:cNvSpPr/>
            <p:nvPr/>
          </p:nvSpPr>
          <p:spPr>
            <a:xfrm>
              <a:off x="1158162" y="4790730"/>
              <a:ext cx="2411256" cy="241125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388209" y="5028459"/>
              <a:ext cx="1942640" cy="194429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635302" y="5240721"/>
              <a:ext cx="1474018" cy="14773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1759" name="Group 29"/>
          <p:cNvGrpSpPr>
            <a:grpSpLocks/>
          </p:cNvGrpSpPr>
          <p:nvPr/>
        </p:nvGrpSpPr>
        <p:grpSpPr bwMode="auto">
          <a:xfrm>
            <a:off x="3411538" y="5705475"/>
            <a:ext cx="449262" cy="449263"/>
            <a:chOff x="1158162" y="4790730"/>
            <a:chExt cx="2411256" cy="2411256"/>
          </a:xfrm>
        </p:grpSpPr>
        <p:sp>
          <p:nvSpPr>
            <p:cNvPr id="31" name="Oval 30"/>
            <p:cNvSpPr/>
            <p:nvPr/>
          </p:nvSpPr>
          <p:spPr>
            <a:xfrm>
              <a:off x="1158162" y="4790730"/>
              <a:ext cx="2411256" cy="241125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388209" y="5029299"/>
              <a:ext cx="1942640" cy="194263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635302" y="5242310"/>
              <a:ext cx="1474018" cy="148253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794936" y="4004712"/>
            <a:ext cx="117900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glow rad="177800">
                    <a:schemeClr val="bg1">
                      <a:alpha val="64000"/>
                    </a:schemeClr>
                  </a:glow>
                </a:effectLst>
              </a:rPr>
              <a:t>Defocused </a:t>
            </a:r>
          </a:p>
          <a:p>
            <a:pPr>
              <a:defRPr/>
            </a:pPr>
            <a:r>
              <a:rPr lang="en-US" dirty="0" err="1">
                <a:effectLst>
                  <a:glow rad="177800">
                    <a:schemeClr val="bg1">
                      <a:alpha val="64000"/>
                    </a:schemeClr>
                  </a:glow>
                </a:effectLst>
              </a:rPr>
              <a:t>Scatterers</a:t>
            </a:r>
            <a:endParaRPr lang="en-US" dirty="0">
              <a:effectLst>
                <a:glow rad="177800">
                  <a:schemeClr val="bg1">
                    <a:alpha val="64000"/>
                  </a:schemeClr>
                </a:glow>
              </a:effectLst>
            </a:endParaRPr>
          </a:p>
          <a:p>
            <a:pPr>
              <a:defRPr/>
            </a:pPr>
            <a:endParaRPr lang="en-US" dirty="0">
              <a:effectLst>
                <a:glow rad="177800">
                  <a:schemeClr val="bg1">
                    <a:alpha val="64000"/>
                  </a:schemeClr>
                </a:glow>
              </a:effectLst>
            </a:endParaRPr>
          </a:p>
        </p:txBody>
      </p:sp>
      <p:cxnSp>
        <p:nvCxnSpPr>
          <p:cNvPr id="5" name="Straight Arrow Connector 4"/>
          <p:cNvCxnSpPr>
            <a:stCxn id="2" idx="0"/>
          </p:cNvCxnSpPr>
          <p:nvPr/>
        </p:nvCxnSpPr>
        <p:spPr>
          <a:xfrm flipH="1" flipV="1">
            <a:off x="3159125" y="3746500"/>
            <a:ext cx="225425" cy="258763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11538" y="4652963"/>
            <a:ext cx="88900" cy="1052512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763" name="Group 36"/>
          <p:cNvGrpSpPr>
            <a:grpSpLocks/>
          </p:cNvGrpSpPr>
          <p:nvPr/>
        </p:nvGrpSpPr>
        <p:grpSpPr bwMode="auto">
          <a:xfrm>
            <a:off x="1393825" y="2098675"/>
            <a:ext cx="3559175" cy="1019175"/>
            <a:chOff x="1393782" y="2098472"/>
            <a:chExt cx="3559256" cy="1020134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776379" y="2098472"/>
              <a:ext cx="76677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2930517" y="2098472"/>
              <a:ext cx="76519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186259" y="2098472"/>
              <a:ext cx="76677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1393782" y="2273261"/>
              <a:ext cx="3559256" cy="845345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64" name="Group 74"/>
          <p:cNvGrpSpPr>
            <a:grpSpLocks/>
          </p:cNvGrpSpPr>
          <p:nvPr/>
        </p:nvGrpSpPr>
        <p:grpSpPr bwMode="auto">
          <a:xfrm>
            <a:off x="1379538" y="3402013"/>
            <a:ext cx="3559175" cy="1020762"/>
            <a:chOff x="1393782" y="2098472"/>
            <a:chExt cx="3559256" cy="1020134"/>
          </a:xfrm>
        </p:grpSpPr>
        <p:cxnSp>
          <p:nvCxnSpPr>
            <p:cNvPr id="76" name="Straight Arrow Connector 75"/>
            <p:cNvCxnSpPr/>
            <p:nvPr/>
          </p:nvCxnSpPr>
          <p:spPr>
            <a:xfrm>
              <a:off x="1776378" y="2098472"/>
              <a:ext cx="7667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2930517" y="2098472"/>
              <a:ext cx="76519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4186258" y="2098472"/>
              <a:ext cx="7667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H="1">
              <a:off x="1393782" y="2272990"/>
              <a:ext cx="3559256" cy="845616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65" name="Group 79"/>
          <p:cNvGrpSpPr>
            <a:grpSpLocks/>
          </p:cNvGrpSpPr>
          <p:nvPr/>
        </p:nvGrpSpPr>
        <p:grpSpPr bwMode="auto">
          <a:xfrm>
            <a:off x="1379538" y="4591050"/>
            <a:ext cx="3559175" cy="1019175"/>
            <a:chOff x="1393782" y="2098472"/>
            <a:chExt cx="3559256" cy="1020134"/>
          </a:xfrm>
        </p:grpSpPr>
        <p:cxnSp>
          <p:nvCxnSpPr>
            <p:cNvPr id="81" name="Straight Arrow Connector 80"/>
            <p:cNvCxnSpPr/>
            <p:nvPr/>
          </p:nvCxnSpPr>
          <p:spPr>
            <a:xfrm>
              <a:off x="1776378" y="2098472"/>
              <a:ext cx="7667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2930517" y="2098472"/>
              <a:ext cx="76519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4186258" y="2098472"/>
              <a:ext cx="7667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H="1">
              <a:off x="1393782" y="2273261"/>
              <a:ext cx="3559256" cy="845345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66" name="Group 84"/>
          <p:cNvGrpSpPr>
            <a:grpSpLocks/>
          </p:cNvGrpSpPr>
          <p:nvPr/>
        </p:nvGrpSpPr>
        <p:grpSpPr bwMode="auto">
          <a:xfrm>
            <a:off x="1762125" y="5784850"/>
            <a:ext cx="3176588" cy="0"/>
            <a:chOff x="1776256" y="2098472"/>
            <a:chExt cx="3176782" cy="0"/>
          </a:xfrm>
        </p:grpSpPr>
        <p:cxnSp>
          <p:nvCxnSpPr>
            <p:cNvPr id="86" name="Straight Arrow Connector 85"/>
            <p:cNvCxnSpPr/>
            <p:nvPr/>
          </p:nvCxnSpPr>
          <p:spPr>
            <a:xfrm>
              <a:off x="1776256" y="2098472"/>
              <a:ext cx="76681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2930439" y="2098472"/>
              <a:ext cx="7652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4186228" y="2098472"/>
              <a:ext cx="76681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LIGO G1601751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13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6763" y="752475"/>
            <a:ext cx="201612" cy="39719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73138" y="752475"/>
            <a:ext cx="200025" cy="39719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73163" y="749300"/>
            <a:ext cx="201612" cy="39719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79538" y="749300"/>
            <a:ext cx="200025" cy="39719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90675" y="746125"/>
            <a:ext cx="200025" cy="39735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95463" y="746125"/>
            <a:ext cx="201612" cy="39735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97075" y="744538"/>
            <a:ext cx="200025" cy="39719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01863" y="744538"/>
            <a:ext cx="201612" cy="39719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03475" y="744538"/>
            <a:ext cx="200025" cy="39719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08263" y="744538"/>
            <a:ext cx="201612" cy="39719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09875" y="741363"/>
            <a:ext cx="200025" cy="39719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14663" y="741363"/>
            <a:ext cx="201612" cy="39703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25800" y="738188"/>
            <a:ext cx="200025" cy="39735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32175" y="738188"/>
            <a:ext cx="200025" cy="39735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632200" y="736600"/>
            <a:ext cx="200025" cy="39719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38575" y="736600"/>
            <a:ext cx="200025" cy="39719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433888" y="793750"/>
            <a:ext cx="4710112" cy="4894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400" dirty="0"/>
              <a:t>No </a:t>
            </a:r>
            <a:r>
              <a:rPr lang="en-US" sz="2400" dirty="0" err="1"/>
              <a:t>scatterer</a:t>
            </a:r>
            <a:r>
              <a:rPr lang="en-US" sz="2400" dirty="0"/>
              <a:t> present:  </a:t>
            </a:r>
          </a:p>
          <a:p>
            <a:pPr marL="800100" lvl="1" indent="-342900">
              <a:buFont typeface="Wingdings" charset="2"/>
              <a:buChar char="Ø"/>
              <a:defRPr/>
            </a:pPr>
            <a:r>
              <a:rPr lang="en-US" sz="2400" dirty="0"/>
              <a:t>No reflected light</a:t>
            </a:r>
          </a:p>
          <a:p>
            <a:pPr>
              <a:defRPr/>
            </a:pPr>
            <a:endParaRPr lang="en-US" sz="2400" dirty="0"/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 err="1"/>
              <a:t>Scatterer</a:t>
            </a:r>
            <a:r>
              <a:rPr lang="en-US" sz="2400" dirty="0"/>
              <a:t> present out of f-plane</a:t>
            </a:r>
          </a:p>
          <a:p>
            <a:pPr marL="800100" lvl="1" indent="-342900">
              <a:buFont typeface="Wingdings" charset="2"/>
              <a:buChar char="Ø"/>
              <a:defRPr/>
            </a:pPr>
            <a:r>
              <a:rPr lang="en-US" sz="2400" dirty="0"/>
              <a:t>Low illumination density </a:t>
            </a:r>
          </a:p>
          <a:p>
            <a:pPr marL="800100" lvl="1" indent="-342900">
              <a:buFont typeface="Wingdings" charset="2"/>
              <a:buChar char="Ø"/>
              <a:defRPr/>
            </a:pPr>
            <a:r>
              <a:rPr lang="en-US" sz="2400" dirty="0"/>
              <a:t>Defocused </a:t>
            </a:r>
            <a:r>
              <a:rPr lang="en-US" sz="2400" dirty="0" err="1"/>
              <a:t>scatterer</a:t>
            </a:r>
            <a:r>
              <a:rPr lang="en-US" sz="2400" dirty="0"/>
              <a:t> image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2400" dirty="0"/>
          </a:p>
          <a:p>
            <a:pPr marL="342900" indent="-342900">
              <a:buFont typeface="Arial"/>
              <a:buChar char="•"/>
              <a:defRPr/>
            </a:pPr>
            <a:endParaRPr lang="en-US" sz="2400" dirty="0"/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/>
              <a:t>Z-zoom with </a:t>
            </a:r>
            <a:r>
              <a:rPr lang="en-US" sz="2400" dirty="0" err="1"/>
              <a:t>piezo</a:t>
            </a:r>
            <a:r>
              <a:rPr lang="en-US" sz="2400" dirty="0"/>
              <a:t>-movement to bring focal plane on </a:t>
            </a:r>
            <a:r>
              <a:rPr lang="en-US" sz="2400" dirty="0" err="1"/>
              <a:t>scatterer</a:t>
            </a:r>
            <a:r>
              <a:rPr lang="en-US" sz="2400" dirty="0"/>
              <a:t>: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dirty="0"/>
              <a:t>Brighter illumination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dirty="0"/>
              <a:t>Focused airy disk image</a:t>
            </a:r>
          </a:p>
          <a:p>
            <a:pPr algn="ctr">
              <a:defRPr/>
            </a:pPr>
            <a:endParaRPr lang="en-US" sz="24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980238" y="6492875"/>
            <a:ext cx="2133600" cy="365125"/>
          </a:xfrm>
        </p:spPr>
        <p:txBody>
          <a:bodyPr/>
          <a:lstStyle/>
          <a:p>
            <a:pPr>
              <a:defRPr/>
            </a:pPr>
            <a:fld id="{A07E5DFE-48C1-674A-98F2-C3D51AEFF1C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pSp>
        <p:nvGrpSpPr>
          <p:cNvPr id="32787" name="Group 20"/>
          <p:cNvGrpSpPr>
            <a:grpSpLocks/>
          </p:cNvGrpSpPr>
          <p:nvPr/>
        </p:nvGrpSpPr>
        <p:grpSpPr bwMode="auto">
          <a:xfrm>
            <a:off x="2609850" y="720725"/>
            <a:ext cx="2100263" cy="1231900"/>
            <a:chOff x="2372050" y="1645226"/>
            <a:chExt cx="2100728" cy="1232583"/>
          </a:xfrm>
        </p:grpSpPr>
        <p:sp>
          <p:nvSpPr>
            <p:cNvPr id="2" name="Isosceles Triangle 1"/>
            <p:cNvSpPr/>
            <p:nvPr/>
          </p:nvSpPr>
          <p:spPr>
            <a:xfrm rot="16200000">
              <a:off x="3328526" y="1730380"/>
              <a:ext cx="1229406" cy="1059097"/>
            </a:xfrm>
            <a:prstGeom prst="triangle">
              <a:avLst/>
            </a:prstGeom>
            <a:solidFill>
              <a:srgbClr val="FFFF00">
                <a:alpha val="24000"/>
              </a:srgbClr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 rot="5400000">
              <a:off x="2286896" y="1733557"/>
              <a:ext cx="1229406" cy="1059097"/>
            </a:xfrm>
            <a:prstGeom prst="triangle">
              <a:avLst/>
            </a:prstGeom>
            <a:solidFill>
              <a:srgbClr val="FFFF00">
                <a:alpha val="24000"/>
              </a:srgbClr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2788" name="Group 33"/>
          <p:cNvGrpSpPr>
            <a:grpSpLocks/>
          </p:cNvGrpSpPr>
          <p:nvPr/>
        </p:nvGrpSpPr>
        <p:grpSpPr bwMode="auto">
          <a:xfrm>
            <a:off x="2614613" y="2063750"/>
            <a:ext cx="2100262" cy="1231900"/>
            <a:chOff x="2372050" y="1645226"/>
            <a:chExt cx="2100728" cy="1232583"/>
          </a:xfrm>
        </p:grpSpPr>
        <p:sp>
          <p:nvSpPr>
            <p:cNvPr id="35" name="Isosceles Triangle 34"/>
            <p:cNvSpPr/>
            <p:nvPr/>
          </p:nvSpPr>
          <p:spPr>
            <a:xfrm rot="16200000">
              <a:off x="3328526" y="1730381"/>
              <a:ext cx="1229406" cy="1059097"/>
            </a:xfrm>
            <a:prstGeom prst="triangle">
              <a:avLst/>
            </a:prstGeom>
            <a:solidFill>
              <a:srgbClr val="FFFF00">
                <a:alpha val="24000"/>
              </a:srgbClr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Isosceles Triangle 35"/>
            <p:cNvSpPr/>
            <p:nvPr/>
          </p:nvSpPr>
          <p:spPr>
            <a:xfrm rot="5400000">
              <a:off x="2286895" y="1733558"/>
              <a:ext cx="1229406" cy="1059097"/>
            </a:xfrm>
            <a:prstGeom prst="triangle">
              <a:avLst/>
            </a:prstGeom>
            <a:solidFill>
              <a:srgbClr val="FFFF00">
                <a:alpha val="24000"/>
              </a:srgbClr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7" name="Isosceles Triangle 36"/>
          <p:cNvSpPr/>
          <p:nvPr/>
        </p:nvSpPr>
        <p:spPr>
          <a:xfrm rot="16200000">
            <a:off x="3277394" y="2656682"/>
            <a:ext cx="115887" cy="69850"/>
          </a:xfrm>
          <a:prstGeom prst="triangl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2790" name="Group 37"/>
          <p:cNvGrpSpPr>
            <a:grpSpLocks/>
          </p:cNvGrpSpPr>
          <p:nvPr/>
        </p:nvGrpSpPr>
        <p:grpSpPr bwMode="auto">
          <a:xfrm>
            <a:off x="2333625" y="3487738"/>
            <a:ext cx="2100263" cy="1231900"/>
            <a:chOff x="2372050" y="1645226"/>
            <a:chExt cx="2100728" cy="1232583"/>
          </a:xfrm>
        </p:grpSpPr>
        <p:sp>
          <p:nvSpPr>
            <p:cNvPr id="39" name="Isosceles Triangle 38"/>
            <p:cNvSpPr/>
            <p:nvPr/>
          </p:nvSpPr>
          <p:spPr>
            <a:xfrm rot="16200000">
              <a:off x="3328526" y="1730380"/>
              <a:ext cx="1229406" cy="1059097"/>
            </a:xfrm>
            <a:prstGeom prst="triangle">
              <a:avLst/>
            </a:prstGeom>
            <a:solidFill>
              <a:srgbClr val="FFFF00">
                <a:alpha val="24000"/>
              </a:srgbClr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 rot="5400000">
              <a:off x="2286896" y="1733557"/>
              <a:ext cx="1229406" cy="1059097"/>
            </a:xfrm>
            <a:prstGeom prst="triangle">
              <a:avLst/>
            </a:prstGeom>
            <a:solidFill>
              <a:srgbClr val="FFFF00">
                <a:alpha val="24000"/>
              </a:srgbClr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1" name="Isosceles Triangle 40"/>
          <p:cNvSpPr/>
          <p:nvPr/>
        </p:nvSpPr>
        <p:spPr>
          <a:xfrm rot="16200000">
            <a:off x="3282156" y="4077494"/>
            <a:ext cx="115888" cy="69850"/>
          </a:xfrm>
          <a:prstGeom prst="triangl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92" name="TextBox 44"/>
          <p:cNvSpPr txBox="1">
            <a:spLocks noChangeArrowheads="1"/>
          </p:cNvSpPr>
          <p:nvPr/>
        </p:nvSpPr>
        <p:spPr bwMode="auto">
          <a:xfrm>
            <a:off x="1576955" y="153412"/>
            <a:ext cx="71737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 smtClean="0"/>
              <a:t>Method for Depth </a:t>
            </a:r>
            <a:r>
              <a:rPr lang="en-US" sz="2800" dirty="0"/>
              <a:t>determination by Z</a:t>
            </a:r>
            <a:r>
              <a:rPr lang="en-US" sz="2800" dirty="0" smtClean="0"/>
              <a:t>-</a:t>
            </a:r>
            <a:r>
              <a:rPr lang="en-US" sz="2800" dirty="0" err="1" smtClean="0"/>
              <a:t>focussing</a:t>
            </a:r>
            <a:endParaRPr lang="en-US" sz="2800" dirty="0"/>
          </a:p>
        </p:txBody>
      </p:sp>
      <p:grpSp>
        <p:nvGrpSpPr>
          <p:cNvPr id="32794" name="Group 19"/>
          <p:cNvGrpSpPr>
            <a:grpSpLocks/>
          </p:cNvGrpSpPr>
          <p:nvPr/>
        </p:nvGrpSpPr>
        <p:grpSpPr bwMode="auto">
          <a:xfrm>
            <a:off x="776288" y="5141913"/>
            <a:ext cx="917575" cy="920750"/>
            <a:chOff x="1162718" y="5570762"/>
            <a:chExt cx="449262" cy="450850"/>
          </a:xfrm>
        </p:grpSpPr>
        <p:sp>
          <p:nvSpPr>
            <p:cNvPr id="46" name="Oval 45"/>
            <p:cNvSpPr/>
            <p:nvPr/>
          </p:nvSpPr>
          <p:spPr bwMode="auto">
            <a:xfrm>
              <a:off x="1162718" y="5570762"/>
              <a:ext cx="449262" cy="45085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1205468" y="5615069"/>
              <a:ext cx="362208" cy="3637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1251327" y="5654713"/>
              <a:ext cx="275154" cy="2767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2795" name="Group 20"/>
          <p:cNvGrpSpPr>
            <a:grpSpLocks/>
          </p:cNvGrpSpPr>
          <p:nvPr/>
        </p:nvGrpSpPr>
        <p:grpSpPr bwMode="auto">
          <a:xfrm>
            <a:off x="2190750" y="5287963"/>
            <a:ext cx="503238" cy="504825"/>
            <a:chOff x="2125751" y="5467449"/>
            <a:chExt cx="633602" cy="633602"/>
          </a:xfrm>
        </p:grpSpPr>
        <p:sp>
          <p:nvSpPr>
            <p:cNvPr id="56" name="Oval 55"/>
            <p:cNvSpPr/>
            <p:nvPr/>
          </p:nvSpPr>
          <p:spPr>
            <a:xfrm>
              <a:off x="2125751" y="5467449"/>
              <a:ext cx="633602" cy="63360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2207700" y="5541169"/>
              <a:ext cx="483696" cy="486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255670" y="5596958"/>
              <a:ext cx="373764" cy="3725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2796" name="Group 58"/>
          <p:cNvGrpSpPr>
            <a:grpSpLocks/>
          </p:cNvGrpSpPr>
          <p:nvPr/>
        </p:nvGrpSpPr>
        <p:grpSpPr bwMode="auto">
          <a:xfrm>
            <a:off x="3146425" y="5141913"/>
            <a:ext cx="915988" cy="920750"/>
            <a:chOff x="1162718" y="5570762"/>
            <a:chExt cx="449262" cy="450850"/>
          </a:xfrm>
        </p:grpSpPr>
        <p:sp>
          <p:nvSpPr>
            <p:cNvPr id="60" name="Oval 59"/>
            <p:cNvSpPr/>
            <p:nvPr/>
          </p:nvSpPr>
          <p:spPr bwMode="auto">
            <a:xfrm>
              <a:off x="1162718" y="5570762"/>
              <a:ext cx="449262" cy="45085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1205542" y="5615069"/>
              <a:ext cx="362056" cy="3637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1251480" y="5654713"/>
              <a:ext cx="274852" cy="2767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>
            <a:off x="776288" y="6167438"/>
            <a:ext cx="328612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98" name="TextBox 26"/>
          <p:cNvSpPr txBox="1">
            <a:spLocks noChangeArrowheads="1"/>
          </p:cNvSpPr>
          <p:nvPr/>
        </p:nvSpPr>
        <p:spPr bwMode="auto">
          <a:xfrm>
            <a:off x="1046163" y="6165850"/>
            <a:ext cx="407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+Z</a:t>
            </a:r>
          </a:p>
        </p:txBody>
      </p:sp>
      <p:sp>
        <p:nvSpPr>
          <p:cNvPr id="32799" name="Rectangle 27"/>
          <p:cNvSpPr>
            <a:spLocks noChangeArrowheads="1"/>
          </p:cNvSpPr>
          <p:nvPr/>
        </p:nvSpPr>
        <p:spPr bwMode="auto">
          <a:xfrm>
            <a:off x="3451225" y="6186488"/>
            <a:ext cx="363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-Z</a:t>
            </a:r>
          </a:p>
        </p:txBody>
      </p:sp>
      <p:sp>
        <p:nvSpPr>
          <p:cNvPr id="32800" name="TextBox 35839"/>
          <p:cNvSpPr txBox="1">
            <a:spLocks noChangeArrowheads="1"/>
          </p:cNvSpPr>
          <p:nvPr/>
        </p:nvSpPr>
        <p:spPr bwMode="auto">
          <a:xfrm>
            <a:off x="788988" y="4764088"/>
            <a:ext cx="847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Defocused</a:t>
            </a:r>
          </a:p>
          <a:p>
            <a:pPr algn="ctr" eaLnBrk="1" hangingPunct="1"/>
            <a:r>
              <a:rPr lang="en-US" sz="1200"/>
              <a:t>Scatterer</a:t>
            </a:r>
          </a:p>
        </p:txBody>
      </p:sp>
      <p:sp>
        <p:nvSpPr>
          <p:cNvPr id="32801" name="TextBox 66"/>
          <p:cNvSpPr txBox="1">
            <a:spLocks noChangeArrowheads="1"/>
          </p:cNvSpPr>
          <p:nvPr/>
        </p:nvSpPr>
        <p:spPr bwMode="auto">
          <a:xfrm>
            <a:off x="3211513" y="4770438"/>
            <a:ext cx="847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Defocused</a:t>
            </a:r>
          </a:p>
          <a:p>
            <a:pPr algn="ctr" eaLnBrk="1" hangingPunct="1"/>
            <a:r>
              <a:rPr lang="en-US" sz="1200"/>
              <a:t>Scatterer</a:t>
            </a:r>
          </a:p>
        </p:txBody>
      </p:sp>
      <p:sp>
        <p:nvSpPr>
          <p:cNvPr id="32802" name="TextBox 67"/>
          <p:cNvSpPr txBox="1">
            <a:spLocks noChangeArrowheads="1"/>
          </p:cNvSpPr>
          <p:nvPr/>
        </p:nvSpPr>
        <p:spPr bwMode="auto">
          <a:xfrm>
            <a:off x="2033588" y="4757738"/>
            <a:ext cx="774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Focused</a:t>
            </a:r>
          </a:p>
          <a:p>
            <a:pPr algn="ctr" eaLnBrk="1" hangingPunct="1"/>
            <a:r>
              <a:rPr lang="en-US" sz="1200"/>
              <a:t>Scatterer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1706563" y="2828925"/>
            <a:ext cx="1179512" cy="205105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2724150" y="4370388"/>
            <a:ext cx="519113" cy="72866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805" name="TextBox 29"/>
          <p:cNvSpPr txBox="1">
            <a:spLocks noChangeArrowheads="1"/>
          </p:cNvSpPr>
          <p:nvPr/>
        </p:nvSpPr>
        <p:spPr bwMode="auto">
          <a:xfrm>
            <a:off x="2031467" y="5927725"/>
            <a:ext cx="8186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/>
              <a:t>Maximum</a:t>
            </a:r>
            <a:br>
              <a:rPr lang="en-US" sz="1200" dirty="0"/>
            </a:br>
            <a:r>
              <a:rPr lang="en-US" sz="1200" dirty="0" smtClean="0"/>
              <a:t>Brilliance</a:t>
            </a:r>
            <a:endParaRPr lang="en-US" sz="1200" dirty="0"/>
          </a:p>
        </p:txBody>
      </p:sp>
      <p:sp>
        <p:nvSpPr>
          <p:cNvPr id="5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LIGO G1601751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472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19"/>
          <p:cNvGrpSpPr>
            <a:grpSpLocks/>
          </p:cNvGrpSpPr>
          <p:nvPr/>
        </p:nvGrpSpPr>
        <p:grpSpPr bwMode="auto">
          <a:xfrm>
            <a:off x="766763" y="1538288"/>
            <a:ext cx="3271837" cy="2657475"/>
            <a:chOff x="766763" y="736600"/>
            <a:chExt cx="3271837" cy="3987800"/>
          </a:xfrm>
        </p:grpSpPr>
        <p:sp>
          <p:nvSpPr>
            <p:cNvPr id="4" name="Rectangle 3"/>
            <p:cNvSpPr/>
            <p:nvPr/>
          </p:nvSpPr>
          <p:spPr>
            <a:xfrm>
              <a:off x="766763" y="753275"/>
              <a:ext cx="201612" cy="397112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73138" y="753275"/>
              <a:ext cx="200025" cy="39711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73163" y="748510"/>
              <a:ext cx="201612" cy="397350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379538" y="748510"/>
              <a:ext cx="200025" cy="397350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90675" y="746129"/>
              <a:ext cx="200025" cy="397350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795463" y="746129"/>
              <a:ext cx="201612" cy="397350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97075" y="743746"/>
              <a:ext cx="200025" cy="397350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01863" y="743746"/>
              <a:ext cx="201612" cy="397350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03475" y="743746"/>
              <a:ext cx="200025" cy="397350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08263" y="743746"/>
              <a:ext cx="201612" cy="397350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09875" y="741364"/>
              <a:ext cx="200025" cy="39711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14663" y="741364"/>
              <a:ext cx="201612" cy="39711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25800" y="738981"/>
              <a:ext cx="200025" cy="397350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32175" y="738981"/>
              <a:ext cx="200025" cy="397350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32200" y="736600"/>
              <a:ext cx="200025" cy="39711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38575" y="736600"/>
              <a:ext cx="200025" cy="39711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498975" y="1208088"/>
            <a:ext cx="4614863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>
              <a:defRPr/>
            </a:pPr>
            <a:r>
              <a:rPr lang="en-US" sz="3200" dirty="0"/>
              <a:t>Depth of field  			0.6 µm / </a:t>
            </a:r>
            <a:r>
              <a:rPr lang="en-US" sz="3200" b="1" dirty="0">
                <a:latin typeface="Times"/>
                <a:cs typeface="Times"/>
              </a:rPr>
              <a:t>n</a:t>
            </a:r>
            <a:endParaRPr lang="en-US" sz="3200" b="1" dirty="0"/>
          </a:p>
          <a:p>
            <a:pPr marL="800100" lvl="1" indent="-342900">
              <a:buFont typeface="Wingdings" charset="2"/>
              <a:buChar char="Ø"/>
              <a:defRPr/>
            </a:pPr>
            <a:r>
              <a:rPr lang="en-US" sz="3200" u="sng" dirty="0"/>
              <a:t>Sub-wavelength </a:t>
            </a:r>
            <a:r>
              <a:rPr lang="en-US" sz="3200" dirty="0"/>
              <a:t>	   </a:t>
            </a:r>
          </a:p>
          <a:p>
            <a:pPr lvl="1">
              <a:defRPr/>
            </a:pPr>
            <a:r>
              <a:rPr lang="en-US" sz="3200" dirty="0"/>
              <a:t>Z-position determination 	     from Z-feedback fit</a:t>
            </a:r>
          </a:p>
          <a:p>
            <a:pPr algn="ctr">
              <a:defRPr/>
            </a:pPr>
            <a:endParaRPr lang="en-US" sz="32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980238" y="6492875"/>
            <a:ext cx="2133600" cy="365125"/>
          </a:xfrm>
        </p:spPr>
        <p:txBody>
          <a:bodyPr/>
          <a:lstStyle/>
          <a:p>
            <a:pPr>
              <a:defRPr/>
            </a:pPr>
            <a:fld id="{58834D21-EA6E-1F40-B12F-B6437D0B89B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pSp>
        <p:nvGrpSpPr>
          <p:cNvPr id="33796" name="Group 33"/>
          <p:cNvGrpSpPr>
            <a:grpSpLocks/>
          </p:cNvGrpSpPr>
          <p:nvPr/>
        </p:nvGrpSpPr>
        <p:grpSpPr bwMode="auto">
          <a:xfrm>
            <a:off x="2614613" y="1535113"/>
            <a:ext cx="2100262" cy="1231900"/>
            <a:chOff x="2372050" y="1645226"/>
            <a:chExt cx="2100728" cy="1232583"/>
          </a:xfrm>
        </p:grpSpPr>
        <p:sp>
          <p:nvSpPr>
            <p:cNvPr id="35" name="Isosceles Triangle 34"/>
            <p:cNvSpPr/>
            <p:nvPr/>
          </p:nvSpPr>
          <p:spPr>
            <a:xfrm rot="16200000">
              <a:off x="3328526" y="1730381"/>
              <a:ext cx="1229406" cy="1059097"/>
            </a:xfrm>
            <a:prstGeom prst="triangle">
              <a:avLst/>
            </a:prstGeom>
            <a:solidFill>
              <a:srgbClr val="FFFF00">
                <a:alpha val="24000"/>
              </a:srgbClr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Isosceles Triangle 35"/>
            <p:cNvSpPr/>
            <p:nvPr/>
          </p:nvSpPr>
          <p:spPr>
            <a:xfrm rot="5400000">
              <a:off x="2286895" y="1733558"/>
              <a:ext cx="1229406" cy="1059097"/>
            </a:xfrm>
            <a:prstGeom prst="triangle">
              <a:avLst/>
            </a:prstGeom>
            <a:solidFill>
              <a:srgbClr val="FFFF00">
                <a:alpha val="24000"/>
              </a:srgbClr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7" name="Isosceles Triangle 36"/>
          <p:cNvSpPr/>
          <p:nvPr/>
        </p:nvSpPr>
        <p:spPr>
          <a:xfrm rot="16200000">
            <a:off x="3277394" y="2128044"/>
            <a:ext cx="115888" cy="69850"/>
          </a:xfrm>
          <a:prstGeom prst="triangl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3798" name="Group 37"/>
          <p:cNvGrpSpPr>
            <a:grpSpLocks/>
          </p:cNvGrpSpPr>
          <p:nvPr/>
        </p:nvGrpSpPr>
        <p:grpSpPr bwMode="auto">
          <a:xfrm>
            <a:off x="2333625" y="2959100"/>
            <a:ext cx="2100263" cy="1231900"/>
            <a:chOff x="2372050" y="1645226"/>
            <a:chExt cx="2100728" cy="1232583"/>
          </a:xfrm>
        </p:grpSpPr>
        <p:sp>
          <p:nvSpPr>
            <p:cNvPr id="39" name="Isosceles Triangle 38"/>
            <p:cNvSpPr/>
            <p:nvPr/>
          </p:nvSpPr>
          <p:spPr>
            <a:xfrm rot="16200000">
              <a:off x="3328526" y="1730380"/>
              <a:ext cx="1229406" cy="1059097"/>
            </a:xfrm>
            <a:prstGeom prst="triangle">
              <a:avLst/>
            </a:prstGeom>
            <a:solidFill>
              <a:srgbClr val="FFFF00">
                <a:alpha val="24000"/>
              </a:srgbClr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 rot="5400000">
              <a:off x="2286896" y="1733557"/>
              <a:ext cx="1229406" cy="1059097"/>
            </a:xfrm>
            <a:prstGeom prst="triangle">
              <a:avLst/>
            </a:prstGeom>
            <a:solidFill>
              <a:srgbClr val="FFFF00">
                <a:alpha val="24000"/>
              </a:srgbClr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1" name="Isosceles Triangle 40"/>
          <p:cNvSpPr/>
          <p:nvPr/>
        </p:nvSpPr>
        <p:spPr>
          <a:xfrm rot="16200000">
            <a:off x="3282156" y="3548857"/>
            <a:ext cx="115887" cy="69850"/>
          </a:xfrm>
          <a:prstGeom prst="triangl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3800" name="Picture 42" descr="PSF-0206-Run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8" t="16402" r="29443" b="23552"/>
          <a:stretch>
            <a:fillRect/>
          </a:stretch>
        </p:blipFill>
        <p:spPr bwMode="auto">
          <a:xfrm>
            <a:off x="2012950" y="5943600"/>
            <a:ext cx="842963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TextBox 44"/>
          <p:cNvSpPr txBox="1">
            <a:spLocks noChangeArrowheads="1"/>
          </p:cNvSpPr>
          <p:nvPr/>
        </p:nvSpPr>
        <p:spPr bwMode="auto">
          <a:xfrm>
            <a:off x="1811338" y="352425"/>
            <a:ext cx="455825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 smtClean="0"/>
              <a:t>Potential depth resolution</a:t>
            </a:r>
            <a:endParaRPr lang="en-US" sz="3200" dirty="0"/>
          </a:p>
        </p:txBody>
      </p:sp>
      <p:grpSp>
        <p:nvGrpSpPr>
          <p:cNvPr id="33803" name="Group 19"/>
          <p:cNvGrpSpPr>
            <a:grpSpLocks/>
          </p:cNvGrpSpPr>
          <p:nvPr/>
        </p:nvGrpSpPr>
        <p:grpSpPr bwMode="auto">
          <a:xfrm>
            <a:off x="776288" y="4740275"/>
            <a:ext cx="917575" cy="920750"/>
            <a:chOff x="1162718" y="5570762"/>
            <a:chExt cx="449262" cy="450850"/>
          </a:xfrm>
        </p:grpSpPr>
        <p:sp>
          <p:nvSpPr>
            <p:cNvPr id="46" name="Oval 45"/>
            <p:cNvSpPr/>
            <p:nvPr/>
          </p:nvSpPr>
          <p:spPr bwMode="auto">
            <a:xfrm>
              <a:off x="1162718" y="5570762"/>
              <a:ext cx="449262" cy="45085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1205468" y="5615070"/>
              <a:ext cx="362208" cy="3637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1251327" y="5654713"/>
              <a:ext cx="275154" cy="2767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3804" name="Group 20"/>
          <p:cNvGrpSpPr>
            <a:grpSpLocks/>
          </p:cNvGrpSpPr>
          <p:nvPr/>
        </p:nvGrpSpPr>
        <p:grpSpPr bwMode="auto">
          <a:xfrm>
            <a:off x="2190750" y="4886325"/>
            <a:ext cx="503238" cy="504825"/>
            <a:chOff x="2125751" y="5467449"/>
            <a:chExt cx="633602" cy="633602"/>
          </a:xfrm>
        </p:grpSpPr>
        <p:sp>
          <p:nvSpPr>
            <p:cNvPr id="56" name="Oval 55"/>
            <p:cNvSpPr/>
            <p:nvPr/>
          </p:nvSpPr>
          <p:spPr>
            <a:xfrm>
              <a:off x="2125751" y="5467449"/>
              <a:ext cx="633602" cy="63360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2207700" y="5541171"/>
              <a:ext cx="483696" cy="486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255670" y="5596959"/>
              <a:ext cx="373764" cy="3725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3805" name="Group 58"/>
          <p:cNvGrpSpPr>
            <a:grpSpLocks/>
          </p:cNvGrpSpPr>
          <p:nvPr/>
        </p:nvGrpSpPr>
        <p:grpSpPr bwMode="auto">
          <a:xfrm>
            <a:off x="3146425" y="4740275"/>
            <a:ext cx="915988" cy="920750"/>
            <a:chOff x="1162718" y="5570762"/>
            <a:chExt cx="449262" cy="450850"/>
          </a:xfrm>
        </p:grpSpPr>
        <p:sp>
          <p:nvSpPr>
            <p:cNvPr id="60" name="Oval 59"/>
            <p:cNvSpPr/>
            <p:nvPr/>
          </p:nvSpPr>
          <p:spPr bwMode="auto">
            <a:xfrm>
              <a:off x="1162718" y="5570762"/>
              <a:ext cx="449262" cy="45085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1205542" y="5615070"/>
              <a:ext cx="362056" cy="3637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1251480" y="5654713"/>
              <a:ext cx="274852" cy="2767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>
            <a:off x="776288" y="5743575"/>
            <a:ext cx="328612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807" name="TextBox 26"/>
          <p:cNvSpPr txBox="1">
            <a:spLocks noChangeArrowheads="1"/>
          </p:cNvSpPr>
          <p:nvPr/>
        </p:nvSpPr>
        <p:spPr bwMode="auto">
          <a:xfrm>
            <a:off x="1046163" y="5657850"/>
            <a:ext cx="407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+Z</a:t>
            </a:r>
          </a:p>
        </p:txBody>
      </p:sp>
      <p:sp>
        <p:nvSpPr>
          <p:cNvPr id="33808" name="Rectangle 27"/>
          <p:cNvSpPr>
            <a:spLocks noChangeArrowheads="1"/>
          </p:cNvSpPr>
          <p:nvPr/>
        </p:nvSpPr>
        <p:spPr bwMode="auto">
          <a:xfrm>
            <a:off x="3451225" y="5678488"/>
            <a:ext cx="363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-Z</a:t>
            </a:r>
          </a:p>
        </p:txBody>
      </p:sp>
      <p:sp>
        <p:nvSpPr>
          <p:cNvPr id="33809" name="TextBox 29"/>
          <p:cNvSpPr txBox="1">
            <a:spLocks noChangeArrowheads="1"/>
          </p:cNvSpPr>
          <p:nvPr/>
        </p:nvSpPr>
        <p:spPr bwMode="auto">
          <a:xfrm>
            <a:off x="2001838" y="5483225"/>
            <a:ext cx="877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Maximum</a:t>
            </a:r>
            <a:br>
              <a:rPr lang="en-US" sz="1200"/>
            </a:br>
            <a:r>
              <a:rPr lang="en-US" sz="1200"/>
              <a:t>Luminosity</a:t>
            </a:r>
          </a:p>
        </p:txBody>
      </p:sp>
      <p:sp>
        <p:nvSpPr>
          <p:cNvPr id="33810" name="TextBox 35839"/>
          <p:cNvSpPr txBox="1">
            <a:spLocks noChangeArrowheads="1"/>
          </p:cNvSpPr>
          <p:nvPr/>
        </p:nvSpPr>
        <p:spPr bwMode="auto">
          <a:xfrm>
            <a:off x="788988" y="4340225"/>
            <a:ext cx="847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Defocused</a:t>
            </a:r>
          </a:p>
          <a:p>
            <a:pPr algn="ctr" eaLnBrk="1" hangingPunct="1"/>
            <a:r>
              <a:rPr lang="en-US" sz="1200"/>
              <a:t>Scatterer</a:t>
            </a:r>
          </a:p>
        </p:txBody>
      </p:sp>
      <p:sp>
        <p:nvSpPr>
          <p:cNvPr id="33811" name="TextBox 66"/>
          <p:cNvSpPr txBox="1">
            <a:spLocks noChangeArrowheads="1"/>
          </p:cNvSpPr>
          <p:nvPr/>
        </p:nvSpPr>
        <p:spPr bwMode="auto">
          <a:xfrm>
            <a:off x="3211513" y="4346575"/>
            <a:ext cx="847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Defocused</a:t>
            </a:r>
          </a:p>
          <a:p>
            <a:pPr algn="ctr" eaLnBrk="1" hangingPunct="1"/>
            <a:r>
              <a:rPr lang="en-US" sz="1200"/>
              <a:t>Scatterer</a:t>
            </a:r>
          </a:p>
        </p:txBody>
      </p:sp>
      <p:sp>
        <p:nvSpPr>
          <p:cNvPr id="33812" name="TextBox 67"/>
          <p:cNvSpPr txBox="1">
            <a:spLocks noChangeArrowheads="1"/>
          </p:cNvSpPr>
          <p:nvPr/>
        </p:nvSpPr>
        <p:spPr bwMode="auto">
          <a:xfrm>
            <a:off x="2033588" y="4333875"/>
            <a:ext cx="77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Focused</a:t>
            </a:r>
          </a:p>
          <a:p>
            <a:pPr algn="ctr" eaLnBrk="1" hangingPunct="1"/>
            <a:r>
              <a:rPr lang="en-US" sz="1200"/>
              <a:t>Scatterer</a:t>
            </a:r>
          </a:p>
        </p:txBody>
      </p:sp>
      <p:pic>
        <p:nvPicPr>
          <p:cNvPr id="33813" name="Picture 22" descr="Screen Shot 2016-03-11 at 3.58.1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4670425"/>
            <a:ext cx="42164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4" name="TextBox 24"/>
          <p:cNvSpPr txBox="1">
            <a:spLocks noChangeArrowheads="1"/>
          </p:cNvSpPr>
          <p:nvPr/>
        </p:nvSpPr>
        <p:spPr bwMode="auto">
          <a:xfrm>
            <a:off x="5638590" y="5934075"/>
            <a:ext cx="314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FF"/>
                </a:solidFill>
              </a:rPr>
              <a:t>Nikon lens calculator</a:t>
            </a:r>
          </a:p>
          <a:p>
            <a:pPr eaLnBrk="1" hangingPunct="1"/>
            <a:r>
              <a:rPr lang="en-US" sz="1800" dirty="0">
                <a:solidFill>
                  <a:srgbClr val="0000FF"/>
                </a:solidFill>
              </a:rPr>
              <a:t>http://</a:t>
            </a:r>
            <a:r>
              <a:rPr lang="en-US" sz="1800" dirty="0" err="1">
                <a:solidFill>
                  <a:srgbClr val="0000FF"/>
                </a:solidFill>
              </a:rPr>
              <a:t>www.microscopyu.com</a:t>
            </a:r>
            <a:r>
              <a:rPr lang="en-US" sz="1800" dirty="0">
                <a:solidFill>
                  <a:srgbClr val="0000FF"/>
                </a:solidFill>
              </a:rPr>
              <a:t>/tutorials/java/</a:t>
            </a:r>
            <a:r>
              <a:rPr lang="en-US" sz="1800" dirty="0" err="1">
                <a:solidFill>
                  <a:srgbClr val="0000FF"/>
                </a:solidFill>
              </a:rPr>
              <a:t>depthoffield</a:t>
            </a:r>
            <a:r>
              <a:rPr lang="en-US" sz="1800" dirty="0">
                <a:solidFill>
                  <a:srgbClr val="0000FF"/>
                </a:solidFill>
              </a:rPr>
              <a:t>/</a:t>
            </a:r>
          </a:p>
        </p:txBody>
      </p:sp>
      <p:sp>
        <p:nvSpPr>
          <p:cNvPr id="5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LIGO G1601751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687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31519" y="1"/>
            <a:ext cx="8412481" cy="1211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Feasibility Study of Z sensitivity</a:t>
            </a:r>
            <a:endParaRPr lang="en-US" sz="4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42901" y="1249680"/>
            <a:ext cx="8412480" cy="312801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Use a slightly tilted grating</a:t>
            </a:r>
          </a:p>
          <a:p>
            <a:r>
              <a:rPr lang="en-US" sz="4000" dirty="0" smtClean="0"/>
              <a:t>At 100x magnification, monitor the line sharpness as a function of x position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753" y="4175761"/>
            <a:ext cx="6160771" cy="248271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A53-CF23-9643-A4B6-08CF0E73F910}" type="slidenum">
              <a:rPr lang="en-US" smtClean="0"/>
              <a:t>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LIGO G1601751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04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97352" y="1"/>
            <a:ext cx="8412481" cy="1211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Z Axis Calibration – line widths</a:t>
            </a:r>
            <a:endParaRPr lang="en-US" sz="4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42900" y="1616708"/>
            <a:ext cx="4901566" cy="506349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Areas with sharp lines  are on the focal plane</a:t>
            </a:r>
          </a:p>
          <a:p>
            <a:r>
              <a:rPr lang="en-US" dirty="0" smtClean="0"/>
              <a:t>Blurry areas are either above or below the focal plane</a:t>
            </a:r>
          </a:p>
          <a:p>
            <a:r>
              <a:rPr lang="en-US" dirty="0" smtClean="0"/>
              <a:t>The sharpness is measured by the apparent width of the grating lines in the luminosity graph</a:t>
            </a:r>
          </a:p>
        </p:txBody>
      </p:sp>
      <p:pic>
        <p:nvPicPr>
          <p:cNvPr id="6" name="Picture 5" descr="C:\Users\hybri_000\Desktop\final report images\depth of field calibration 100x zoom (.015inch) up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65" y="1074420"/>
            <a:ext cx="3510915" cy="2597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1" y="2813049"/>
            <a:ext cx="3867149" cy="386714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A53-CF23-9643-A4B6-08CF0E73F910}" type="slidenum">
              <a:rPr lang="en-US" smtClean="0"/>
              <a:t>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LIGO G1601751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520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7208" y="1255574"/>
            <a:ext cx="4011931" cy="505205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plotted widths have a minimum at the focal plane</a:t>
            </a:r>
          </a:p>
          <a:p>
            <a:r>
              <a:rPr lang="en-US" dirty="0"/>
              <a:t>The parabolic fit parameter </a:t>
            </a:r>
            <a:r>
              <a:rPr lang="en-US" dirty="0" smtClean="0"/>
              <a:t>error gives the depth resolution of the focal plane.</a:t>
            </a:r>
          </a:p>
          <a:p>
            <a:r>
              <a:rPr lang="en-US" dirty="0" smtClean="0"/>
              <a:t>A depth resolution of about </a:t>
            </a:r>
            <a:r>
              <a:rPr lang="en-US" sz="3900" dirty="0" smtClean="0">
                <a:solidFill>
                  <a:srgbClr val="FF0000"/>
                </a:solidFill>
              </a:rPr>
              <a:t>30 nm </a:t>
            </a:r>
            <a:r>
              <a:rPr lang="en-US" dirty="0" smtClean="0"/>
              <a:t>is observed.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139" y="1211581"/>
            <a:ext cx="4743449" cy="464343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42899" y="1"/>
            <a:ext cx="8412481" cy="1211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Feasibility Study: Z </a:t>
            </a:r>
            <a:r>
              <a:rPr lang="en-US" sz="3600" dirty="0" err="1" smtClean="0"/>
              <a:t>AxisCalibration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A53-CF23-9643-A4B6-08CF0E73F910}" type="slidenum">
              <a:rPr lang="en-US" smtClean="0"/>
              <a:t>26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LIGO G1601751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909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otentiality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Depth of scatterers in the coating layers can be measured </a:t>
            </a:r>
            <a:r>
              <a:rPr lang="en-US" dirty="0" smtClean="0">
                <a:solidFill>
                  <a:srgbClr val="FF0000"/>
                </a:solidFill>
              </a:rPr>
              <a:t>if sufficient contrast is available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Scatterer</a:t>
            </a:r>
            <a:r>
              <a:rPr lang="en-US" dirty="0" smtClean="0"/>
              <a:t> “size” can be corrected for the  depth attenuation effect</a:t>
            </a:r>
          </a:p>
          <a:p>
            <a:r>
              <a:rPr lang="en-US" dirty="0" smtClean="0"/>
              <a:t>The large angle and wide light spectrum of the light used by the microscope may allow exploration of </a:t>
            </a:r>
            <a:r>
              <a:rPr lang="en-US" dirty="0" err="1" smtClean="0"/>
              <a:t>scatterer</a:t>
            </a:r>
            <a:r>
              <a:rPr lang="en-US" dirty="0" smtClean="0"/>
              <a:t> distribution deeper than the first 2-3 layers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A53-CF23-9643-A4B6-08CF0E73F910}" type="slidenum">
              <a:rPr lang="en-US" smtClean="0"/>
              <a:t>27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LIGO G1601751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180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14946"/>
            <a:ext cx="8229600" cy="3711217"/>
          </a:xfrm>
        </p:spPr>
        <p:txBody>
          <a:bodyPr/>
          <a:lstStyle/>
          <a:p>
            <a:r>
              <a:rPr lang="en-US" dirty="0" smtClean="0"/>
              <a:t>Continue the feasibility study on a </a:t>
            </a:r>
            <a:r>
              <a:rPr lang="en-US" dirty="0" err="1" smtClean="0"/>
              <a:t>aLIGO</a:t>
            </a:r>
            <a:r>
              <a:rPr lang="en-US" dirty="0" smtClean="0"/>
              <a:t> witness sample mirror using a </a:t>
            </a:r>
            <a:r>
              <a:rPr lang="en-US" dirty="0" err="1" smtClean="0"/>
              <a:t>piezo</a:t>
            </a:r>
            <a:r>
              <a:rPr lang="en-US" dirty="0" smtClean="0"/>
              <a:t> actuator scanner in the microscope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A53-CF23-9643-A4B6-08CF0E73F910}" type="slidenum">
              <a:rPr lang="en-US" smtClean="0"/>
              <a:t>28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LIGO G1601751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769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" charset="0"/>
              </a:rPr>
              <a:t>Conclusions 1</a:t>
            </a:r>
            <a:endParaRPr lang="en-US" sz="5400" dirty="0">
              <a:latin typeface="Times" charset="0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690563" y="1803400"/>
            <a:ext cx="7556500" cy="4405313"/>
          </a:xfrm>
        </p:spPr>
        <p:txBody>
          <a:bodyPr>
            <a:noAutofit/>
          </a:bodyPr>
          <a:lstStyle/>
          <a:p>
            <a:r>
              <a:rPr lang="en-US" sz="2600" dirty="0" smtClean="0">
                <a:latin typeface="Times" charset="0"/>
              </a:rPr>
              <a:t>A very large </a:t>
            </a:r>
            <a:r>
              <a:rPr lang="en-US" sz="2600" dirty="0">
                <a:latin typeface="Times" charset="0"/>
              </a:rPr>
              <a:t>population of scatterers was found on </a:t>
            </a:r>
            <a:r>
              <a:rPr lang="en-US" sz="2600" dirty="0" err="1">
                <a:latin typeface="Times" charset="0"/>
              </a:rPr>
              <a:t>aLIGO</a:t>
            </a:r>
            <a:r>
              <a:rPr lang="en-US" sz="2600" dirty="0">
                <a:latin typeface="Times" charset="0"/>
              </a:rPr>
              <a:t> mirrors under high-power illumination.</a:t>
            </a:r>
          </a:p>
          <a:p>
            <a:r>
              <a:rPr lang="en-US" sz="2600" dirty="0" smtClean="0">
                <a:latin typeface="Times" charset="0"/>
              </a:rPr>
              <a:t>They contribute to large angle optical </a:t>
            </a:r>
            <a:r>
              <a:rPr lang="en-US" sz="2600" dirty="0">
                <a:latin typeface="Times" charset="0"/>
              </a:rPr>
              <a:t>scattering, </a:t>
            </a:r>
            <a:endParaRPr lang="en-US" sz="2600" dirty="0" smtClean="0">
              <a:latin typeface="Times" charset="0"/>
            </a:endParaRPr>
          </a:p>
          <a:p>
            <a:r>
              <a:rPr lang="en-US" sz="2600" dirty="0" smtClean="0">
                <a:solidFill>
                  <a:srgbClr val="FF0000"/>
                </a:solidFill>
                <a:latin typeface="Times" charset="0"/>
              </a:rPr>
              <a:t>if </a:t>
            </a:r>
            <a:r>
              <a:rPr lang="en-US" sz="2600" dirty="0">
                <a:solidFill>
                  <a:srgbClr val="FF0000"/>
                </a:solidFill>
                <a:latin typeface="Times" charset="0"/>
              </a:rPr>
              <a:t>the observed points are the locus of mechanical dissipation</a:t>
            </a:r>
            <a:r>
              <a:rPr lang="en-US" sz="2600" dirty="0">
                <a:latin typeface="Times" charset="0"/>
              </a:rPr>
              <a:t>, they </a:t>
            </a:r>
            <a:r>
              <a:rPr lang="en-US" sz="2600" dirty="0" smtClean="0">
                <a:solidFill>
                  <a:srgbClr val="0000FF"/>
                </a:solidFill>
                <a:latin typeface="Times" charset="0"/>
              </a:rPr>
              <a:t>may explain </a:t>
            </a:r>
            <a:r>
              <a:rPr lang="en-US" sz="2600" dirty="0">
                <a:solidFill>
                  <a:srgbClr val="0000FF"/>
                </a:solidFill>
                <a:latin typeface="Times" charset="0"/>
              </a:rPr>
              <a:t>the anomalous mechanical dissipation observed in </a:t>
            </a:r>
            <a:r>
              <a:rPr lang="en-US" sz="2600" dirty="0" smtClean="0">
                <a:solidFill>
                  <a:srgbClr val="0000FF"/>
                </a:solidFill>
                <a:latin typeface="Times" charset="0"/>
              </a:rPr>
              <a:t>sputtered </a:t>
            </a:r>
            <a:r>
              <a:rPr lang="en-US" sz="2600" dirty="0">
                <a:solidFill>
                  <a:srgbClr val="0000FF"/>
                </a:solidFill>
                <a:latin typeface="Times" charset="0"/>
              </a:rPr>
              <a:t>coatings.</a:t>
            </a:r>
          </a:p>
          <a:p>
            <a:r>
              <a:rPr lang="en-US" sz="2600" dirty="0" smtClean="0">
                <a:latin typeface="Times" charset="0"/>
              </a:rPr>
              <a:t>The discovery is a good diagnostic tool, perhaps indicating possible ways to improve the Sensitivity limitation of Gravitational Wave detectors</a:t>
            </a:r>
            <a:endParaRPr lang="en-US" sz="2600" dirty="0">
              <a:latin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B1E403-D80A-CD48-B57E-0AEF77B9EE2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LIGO G1601751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082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"/>
                <a:ea typeface="+mj-ea"/>
                <a:cs typeface="Times"/>
              </a:rPr>
              <a:t>Brief Summary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720850"/>
            <a:ext cx="8229600" cy="4525963"/>
          </a:xfrm>
        </p:spPr>
        <p:txBody>
          <a:bodyPr/>
          <a:lstStyle/>
          <a:p>
            <a:r>
              <a:rPr lang="en-US" sz="2800" dirty="0">
                <a:latin typeface="Times" charset="0"/>
              </a:rPr>
              <a:t>W</a:t>
            </a:r>
            <a:r>
              <a:rPr lang="en-US" sz="2800" dirty="0" smtClean="0">
                <a:latin typeface="Times" charset="0"/>
              </a:rPr>
              <a:t>e </a:t>
            </a:r>
            <a:r>
              <a:rPr lang="en-US" sz="2800" dirty="0">
                <a:latin typeface="Times" charset="0"/>
              </a:rPr>
              <a:t>are </a:t>
            </a:r>
            <a:r>
              <a:rPr lang="en-US" sz="2800" dirty="0" smtClean="0">
                <a:latin typeface="Times" charset="0"/>
              </a:rPr>
              <a:t>analyzing, at </a:t>
            </a:r>
            <a:r>
              <a:rPr lang="en-US" sz="2800" dirty="0">
                <a:latin typeface="Times" charset="0"/>
              </a:rPr>
              <a:t>Cal State LA</a:t>
            </a:r>
            <a:r>
              <a:rPr lang="en-US" sz="2800" dirty="0" smtClean="0">
                <a:latin typeface="Times" charset="0"/>
              </a:rPr>
              <a:t>, </a:t>
            </a:r>
            <a:r>
              <a:rPr lang="en-US" sz="2800" dirty="0">
                <a:latin typeface="Times" charset="0"/>
              </a:rPr>
              <a:t>scattering points detected in </a:t>
            </a:r>
            <a:r>
              <a:rPr lang="en-US" sz="2800" dirty="0" smtClean="0">
                <a:latin typeface="Times" charset="0"/>
              </a:rPr>
              <a:t>beam-illuminated </a:t>
            </a:r>
            <a:r>
              <a:rPr lang="en-US" sz="2800" dirty="0">
                <a:latin typeface="Times" charset="0"/>
              </a:rPr>
              <a:t>photos of Advanced LIGO mirrors </a:t>
            </a:r>
          </a:p>
          <a:p>
            <a:pPr eaLnBrk="1" hangingPunct="1"/>
            <a:r>
              <a:rPr lang="en-US" sz="2800" dirty="0" smtClean="0">
                <a:solidFill>
                  <a:srgbClr val="0000FF"/>
                </a:solidFill>
                <a:latin typeface="Times" charset="0"/>
              </a:rPr>
              <a:t>A </a:t>
            </a:r>
            <a:r>
              <a:rPr lang="en-US" sz="2800" dirty="0">
                <a:solidFill>
                  <a:srgbClr val="0000FF"/>
                </a:solidFill>
                <a:latin typeface="Times" charset="0"/>
              </a:rPr>
              <a:t>large number of scatterers were observed where </a:t>
            </a:r>
            <a:r>
              <a:rPr lang="en-US" sz="2800" dirty="0" smtClean="0">
                <a:solidFill>
                  <a:srgbClr val="0000FF"/>
                </a:solidFill>
                <a:latin typeface="Times" charset="0"/>
              </a:rPr>
              <a:t>few were expected</a:t>
            </a:r>
            <a:r>
              <a:rPr lang="en-US" sz="2800" dirty="0">
                <a:solidFill>
                  <a:srgbClr val="0000FF"/>
                </a:solidFill>
                <a:latin typeface="Times" charset="0"/>
              </a:rPr>
              <a:t>, </a:t>
            </a:r>
            <a:r>
              <a:rPr lang="en-US" sz="2800" dirty="0" smtClean="0">
                <a:solidFill>
                  <a:srgbClr val="0000FF"/>
                </a:solidFill>
                <a:latin typeface="Times" charset="0"/>
              </a:rPr>
              <a:t>likely extending through </a:t>
            </a:r>
            <a:r>
              <a:rPr lang="en-US" sz="2800" dirty="0">
                <a:solidFill>
                  <a:srgbClr val="0000FF"/>
                </a:solidFill>
                <a:latin typeface="Times" charset="0"/>
              </a:rPr>
              <a:t>the depths of the coating layer stack</a:t>
            </a:r>
          </a:p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" charset="0"/>
              </a:rPr>
              <a:t>Perhaps the problem of </a:t>
            </a:r>
            <a:r>
              <a:rPr lang="en-US" sz="2800" dirty="0" err="1">
                <a:solidFill>
                  <a:srgbClr val="FF0000"/>
                </a:solidFill>
                <a:latin typeface="Times" charset="0"/>
              </a:rPr>
              <a:t>scatterers</a:t>
            </a:r>
            <a:r>
              <a:rPr lang="en-US" sz="2800" dirty="0">
                <a:solidFill>
                  <a:srgbClr val="FF0000"/>
                </a:solidFill>
                <a:latin typeface="Times" charset="0"/>
              </a:rPr>
              <a:t> can now be better understood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50959-3A9F-0545-8A0D-B3D271693E3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Shape 598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3200" y="5030653"/>
            <a:ext cx="2232233" cy="18273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LIGO G1601751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02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" charset="0"/>
              </a:rPr>
              <a:t>Conclusions 2</a:t>
            </a:r>
            <a:endParaRPr lang="en-US" sz="5400" dirty="0">
              <a:latin typeface="Times" charset="0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690563" y="1803400"/>
            <a:ext cx="7556500" cy="440531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" charset="0"/>
              </a:rPr>
              <a:t>Methods are being developed to monitor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" charset="0"/>
              </a:rPr>
              <a:t>mirror to camera and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" charset="0"/>
              </a:rPr>
              <a:t>beam to mirror micro-movements</a:t>
            </a:r>
          </a:p>
          <a:p>
            <a:endParaRPr lang="en-US" dirty="0" smtClean="0">
              <a:latin typeface="Times" charset="0"/>
            </a:endParaRPr>
          </a:p>
          <a:p>
            <a:r>
              <a:rPr lang="en-US" dirty="0" smtClean="0">
                <a:latin typeface="Times" charset="0"/>
              </a:rPr>
              <a:t>Both can be valuable diagnostic tools at the observatory</a:t>
            </a:r>
            <a:endParaRPr lang="en-US" dirty="0">
              <a:latin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B1E403-D80A-CD48-B57E-0AEF77B9EE2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LIGO G1601751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30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" charset="0"/>
              </a:rPr>
              <a:t>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Times"/>
                <a:ea typeface="+mn-ea"/>
                <a:cs typeface="Times"/>
              </a:rPr>
              <a:t>I</a:t>
            </a:r>
            <a:r>
              <a:rPr lang="en-US" dirty="0" smtClean="0">
                <a:latin typeface="Times"/>
                <a:ea typeface="+mn-ea"/>
                <a:cs typeface="Times"/>
              </a:rPr>
              <a:t>ndividual scatterers were identified using an astronomer’s algorithm for stars in galaxies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FF0000"/>
                </a:solidFill>
                <a:latin typeface="Times"/>
                <a:ea typeface="+mn-ea"/>
                <a:cs typeface="Times"/>
              </a:rPr>
              <a:t>Extract </a:t>
            </a:r>
            <a:r>
              <a:rPr lang="en-US" u="sng" dirty="0" smtClean="0">
                <a:solidFill>
                  <a:srgbClr val="FF0000"/>
                </a:solidFill>
                <a:latin typeface="Times"/>
                <a:ea typeface="+mn-ea"/>
                <a:cs typeface="Times"/>
              </a:rPr>
              <a:t>apparent amplitude </a:t>
            </a:r>
            <a:r>
              <a:rPr lang="en-US" dirty="0" smtClean="0">
                <a:solidFill>
                  <a:srgbClr val="FF0000"/>
                </a:solidFill>
                <a:latin typeface="Times"/>
                <a:ea typeface="+mn-ea"/>
                <a:cs typeface="Times"/>
              </a:rPr>
              <a:t>and position of each </a:t>
            </a:r>
            <a:r>
              <a:rPr lang="en-US" dirty="0" err="1" smtClean="0">
                <a:solidFill>
                  <a:srgbClr val="FF0000"/>
                </a:solidFill>
                <a:latin typeface="Times"/>
                <a:ea typeface="+mn-ea"/>
                <a:cs typeface="Times"/>
              </a:rPr>
              <a:t>scatterer</a:t>
            </a:r>
            <a:endParaRPr lang="en-US" dirty="0" smtClean="0">
              <a:solidFill>
                <a:srgbClr val="FF0000"/>
              </a:solidFill>
              <a:latin typeface="Times"/>
              <a:ea typeface="+mn-ea"/>
              <a:cs typeface="Times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Times"/>
                <a:ea typeface="+mn-ea"/>
                <a:cs typeface="Times"/>
              </a:rPr>
              <a:t>Fit the stored beam position and profile to determine the illumination power on each </a:t>
            </a:r>
            <a:r>
              <a:rPr lang="en-US" dirty="0" err="1" smtClean="0">
                <a:latin typeface="Times"/>
                <a:ea typeface="+mn-ea"/>
                <a:cs typeface="Times"/>
              </a:rPr>
              <a:t>scatterer</a:t>
            </a:r>
            <a:r>
              <a:rPr lang="en-US" dirty="0" smtClean="0">
                <a:latin typeface="Times"/>
                <a:ea typeface="+mn-ea"/>
                <a:cs typeface="Times"/>
              </a:rPr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Times"/>
                <a:cs typeface="Times"/>
              </a:rPr>
              <a:t>Track changes in </a:t>
            </a:r>
            <a:r>
              <a:rPr lang="en-US" dirty="0" err="1" smtClean="0">
                <a:latin typeface="Times"/>
                <a:cs typeface="Times"/>
              </a:rPr>
              <a:t>scatterer</a:t>
            </a:r>
            <a:r>
              <a:rPr lang="en-US" dirty="0">
                <a:latin typeface="Times"/>
                <a:cs typeface="Times"/>
              </a:rPr>
              <a:t> </a:t>
            </a:r>
            <a:r>
              <a:rPr lang="en-US" dirty="0" smtClean="0">
                <a:latin typeface="Times"/>
                <a:cs typeface="Times"/>
              </a:rPr>
              <a:t>position and luminosity distribution in order to determine motion amongst test mass, stored beam and camera</a:t>
            </a:r>
            <a:endParaRPr lang="en-US" dirty="0" smtClean="0">
              <a:latin typeface="Times"/>
              <a:ea typeface="+mn-ea"/>
              <a:cs typeface="Time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60E8A-F485-5A40-8559-E3B81369383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LIGO G1601751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48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>
                <a:latin typeface="Times" charset="0"/>
              </a:rPr>
              <a:t>Daophot</a:t>
            </a:r>
            <a:r>
              <a:rPr lang="en-US" sz="4000" dirty="0">
                <a:latin typeface="Times" charset="0"/>
              </a:rPr>
              <a:t> </a:t>
            </a:r>
            <a:r>
              <a:rPr lang="en-US" sz="4000" dirty="0" smtClean="0">
                <a:latin typeface="Times" charset="0"/>
              </a:rPr>
              <a:t>Mechanism</a:t>
            </a:r>
            <a:r>
              <a:rPr lang="en-US" sz="4000" dirty="0">
                <a:latin typeface="Times" charset="0"/>
              </a:rPr>
              <a:t>:</a:t>
            </a:r>
            <a:br>
              <a:rPr lang="en-US" sz="4000" dirty="0">
                <a:latin typeface="Times" charset="0"/>
              </a:rPr>
            </a:br>
            <a:r>
              <a:rPr lang="en-US" sz="4000" dirty="0">
                <a:latin typeface="Times" charset="0"/>
              </a:rPr>
              <a:t>Point Spread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8B71C-BF1D-E645-8A7F-E0FBD002928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8435" name="Picture 5" descr="PSF-0206-Run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25"/>
            <a:ext cx="5616575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4981575" y="1444625"/>
            <a:ext cx="3846513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dirty="0">
                <a:latin typeface="Times"/>
                <a:cs typeface="Times"/>
              </a:rPr>
              <a:t>“</a:t>
            </a:r>
            <a:r>
              <a:rPr lang="en-US" altLang="ja-JP" dirty="0" err="1">
                <a:latin typeface="Times"/>
                <a:cs typeface="Times"/>
              </a:rPr>
              <a:t>daophot</a:t>
            </a:r>
            <a:r>
              <a:rPr lang="en-US" dirty="0">
                <a:latin typeface="Times"/>
                <a:cs typeface="Times"/>
              </a:rPr>
              <a:t>”</a:t>
            </a:r>
            <a:r>
              <a:rPr lang="en-US" altLang="ja-JP" dirty="0">
                <a:latin typeface="Times"/>
                <a:cs typeface="Times"/>
              </a:rPr>
              <a:t> creates a point spread template from selected sources within the image. </a:t>
            </a:r>
          </a:p>
          <a:p>
            <a:pPr eaLnBrk="1" hangingPunct="1">
              <a:buFont typeface="Arial" charset="0"/>
              <a:buChar char="•"/>
            </a:pPr>
            <a:endParaRPr lang="en-US" dirty="0">
              <a:latin typeface="Times"/>
              <a:cs typeface="Times"/>
            </a:endParaRP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latin typeface="Times"/>
                <a:cs typeface="Times"/>
              </a:rPr>
              <a:t>The template is used to search </a:t>
            </a:r>
            <a:r>
              <a:rPr lang="en-US" dirty="0" err="1">
                <a:latin typeface="Times"/>
                <a:cs typeface="Times"/>
              </a:rPr>
              <a:t>scatterers</a:t>
            </a:r>
            <a:endParaRPr lang="en-US" dirty="0">
              <a:latin typeface="Times"/>
              <a:cs typeface="Times"/>
            </a:endParaRPr>
          </a:p>
          <a:p>
            <a:pPr eaLnBrk="1" hangingPunct="1">
              <a:buFont typeface="Arial" charset="0"/>
              <a:buChar char="•"/>
            </a:pPr>
            <a:endParaRPr lang="en-US" dirty="0">
              <a:latin typeface="Times"/>
              <a:cs typeface="Times"/>
            </a:endParaRP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latin typeface="Times"/>
                <a:cs typeface="Times"/>
              </a:rPr>
              <a:t>Magnitude data is derived for each identified source.</a:t>
            </a: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457200" y="6018213"/>
            <a:ext cx="5616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Times"/>
                <a:cs typeface="Times"/>
              </a:rPr>
              <a:t> Point Spread Template for an exposure time of 1.25 x 10</a:t>
            </a:r>
            <a:r>
              <a:rPr lang="en-US" sz="1600" baseline="30000" dirty="0">
                <a:latin typeface="Times"/>
                <a:cs typeface="Times"/>
              </a:rPr>
              <a:t>-4</a:t>
            </a:r>
            <a:r>
              <a:rPr lang="en-US" sz="1600" dirty="0">
                <a:latin typeface="Times"/>
                <a:cs typeface="Times"/>
              </a:rPr>
              <a:t> s 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LIGO G1601751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259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66877" y="338988"/>
            <a:ext cx="8229600" cy="990600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Times" charset="0"/>
              </a:rPr>
              <a:t>Daophot</a:t>
            </a:r>
            <a:r>
              <a:rPr lang="en-US" sz="3200" dirty="0">
                <a:latin typeface="Times" charset="0"/>
              </a:rPr>
              <a:t> M</a:t>
            </a:r>
            <a:r>
              <a:rPr lang="en-US" sz="3200" dirty="0" smtClean="0">
                <a:latin typeface="Times" charset="0"/>
              </a:rPr>
              <a:t>echanism: Problems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AA4B-5819-4EFA-BBAA-5943E82835D0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Screen Shot 2016-04-25 at 7.29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45" y="1692426"/>
            <a:ext cx="2362200" cy="2191026"/>
          </a:xfrm>
          <a:prstGeom prst="rect">
            <a:avLst/>
          </a:prstGeom>
        </p:spPr>
      </p:pic>
      <p:pic>
        <p:nvPicPr>
          <p:cNvPr id="8" name="Picture 7" descr="Screen Shot 2016-04-25 at 7.35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45" y="4117434"/>
            <a:ext cx="4137355" cy="2514600"/>
          </a:xfrm>
          <a:prstGeom prst="rect">
            <a:avLst/>
          </a:prstGeom>
        </p:spPr>
      </p:pic>
      <p:pic>
        <p:nvPicPr>
          <p:cNvPr id="11" name="Picture 10" descr="Screen Shot 2016-04-25 at 7.43.4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845" y="1692426"/>
            <a:ext cx="1752600" cy="1907697"/>
          </a:xfrm>
          <a:prstGeom prst="rect">
            <a:avLst/>
          </a:prstGeom>
        </p:spPr>
      </p:pic>
      <p:pic>
        <p:nvPicPr>
          <p:cNvPr id="12" name="Picture 11" descr="Screen Shot 2016-04-25 at 7.43.46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17434"/>
            <a:ext cx="4124477" cy="251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510259">
            <a:off x="549282" y="4206754"/>
            <a:ext cx="129472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Good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977398">
            <a:off x="6323829" y="4294251"/>
            <a:ext cx="2811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Badly saturated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LIGO G1601751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79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392238" y="0"/>
            <a:ext cx="7294562" cy="11430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Times" charset="0"/>
              </a:rPr>
              <a:t>Identifying/subtracting </a:t>
            </a:r>
            <a:r>
              <a:rPr lang="en-US" sz="4000" dirty="0" err="1">
                <a:latin typeface="Times" charset="0"/>
              </a:rPr>
              <a:t>scatterers</a:t>
            </a:r>
            <a:endParaRPr lang="en-US" sz="4000" dirty="0">
              <a:latin typeface="Times" charset="0"/>
            </a:endParaRPr>
          </a:p>
        </p:txBody>
      </p:sp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6" t="14984" r="35033" b="33072"/>
          <a:stretch>
            <a:fillRect/>
          </a:stretch>
        </p:blipFill>
        <p:spPr bwMode="auto">
          <a:xfrm>
            <a:off x="5438775" y="1196975"/>
            <a:ext cx="2730500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0" t="15460" r="39275" b="36565"/>
          <a:stretch>
            <a:fillRect/>
          </a:stretch>
        </p:blipFill>
        <p:spPr bwMode="auto">
          <a:xfrm>
            <a:off x="1214438" y="1181100"/>
            <a:ext cx="2498725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217488" y="5015309"/>
            <a:ext cx="617537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Black dots mark the place where bright scatterers have been excised</a:t>
            </a:r>
          </a:p>
          <a:p>
            <a:pPr eaLnBrk="1" hangingPunct="1">
              <a:buFont typeface="Arial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 “dirt” does not fit template </a:t>
            </a:r>
            <a:r>
              <a:rPr lang="en-US" sz="2000" dirty="0" smtClean="0">
                <a:solidFill>
                  <a:srgbClr val="FF0000"/>
                </a:solidFill>
              </a:rPr>
              <a:t>is </a:t>
            </a:r>
            <a:r>
              <a:rPr lang="en-US" sz="2000" dirty="0">
                <a:solidFill>
                  <a:srgbClr val="FF0000"/>
                </a:solidFill>
              </a:rPr>
              <a:t>ignored by </a:t>
            </a:r>
            <a:r>
              <a:rPr lang="en-US" sz="2000" dirty="0" err="1">
                <a:solidFill>
                  <a:srgbClr val="FF0000"/>
                </a:solidFill>
              </a:rPr>
              <a:t>daophot</a:t>
            </a:r>
            <a:r>
              <a:rPr lang="en-US" sz="2000" dirty="0">
                <a:solidFill>
                  <a:srgbClr val="FF0000"/>
                </a:solidFill>
              </a:rPr>
              <a:t>  and is less bright</a:t>
            </a:r>
          </a:p>
        </p:txBody>
      </p:sp>
      <p:pic>
        <p:nvPicPr>
          <p:cNvPr id="19461" name="Picture 5" descr="0206-Run00-Histogr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0" t="14201" r="17616" b="2"/>
          <a:stretch>
            <a:fillRect/>
          </a:stretch>
        </p:blipFill>
        <p:spPr bwMode="auto">
          <a:xfrm>
            <a:off x="625475" y="3814763"/>
            <a:ext cx="318452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1941513" y="1011238"/>
            <a:ext cx="1516062" cy="339725"/>
          </a:xfrm>
          <a:prstGeom prst="rect">
            <a:avLst/>
          </a:pr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Original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3F16D-A03A-674A-950F-07A053EE0DB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9464" name="Rectangle 2"/>
          <p:cNvSpPr>
            <a:spLocks noChangeArrowheads="1"/>
          </p:cNvSpPr>
          <p:nvPr/>
        </p:nvSpPr>
        <p:spPr bwMode="auto">
          <a:xfrm>
            <a:off x="3924300" y="3306763"/>
            <a:ext cx="536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256  </a:t>
            </a:r>
          </a:p>
        </p:txBody>
      </p:sp>
      <p:sp>
        <p:nvSpPr>
          <p:cNvPr id="19465" name="Rectangle 11"/>
          <p:cNvSpPr>
            <a:spLocks noChangeArrowheads="1"/>
          </p:cNvSpPr>
          <p:nvPr/>
        </p:nvSpPr>
        <p:spPr bwMode="auto">
          <a:xfrm>
            <a:off x="3336925" y="4694238"/>
            <a:ext cx="536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256  </a:t>
            </a:r>
          </a:p>
        </p:txBody>
      </p:sp>
      <p:pic>
        <p:nvPicPr>
          <p:cNvPr id="1946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" t="90897" r="111" b="-1067"/>
          <a:stretch>
            <a:fillRect/>
          </a:stretch>
        </p:blipFill>
        <p:spPr bwMode="auto">
          <a:xfrm>
            <a:off x="5314950" y="3659188"/>
            <a:ext cx="36163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" t="89191" r="1797" b="-1144"/>
          <a:stretch>
            <a:fillRect/>
          </a:stretch>
        </p:blipFill>
        <p:spPr bwMode="auto">
          <a:xfrm>
            <a:off x="593725" y="3622675"/>
            <a:ext cx="410051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Rectangle 2"/>
          <p:cNvSpPr>
            <a:spLocks noChangeArrowheads="1"/>
          </p:cNvSpPr>
          <p:nvPr/>
        </p:nvSpPr>
        <p:spPr bwMode="auto">
          <a:xfrm>
            <a:off x="8221663" y="3375025"/>
            <a:ext cx="534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19469" name="TextBox 7"/>
          <p:cNvSpPr txBox="1">
            <a:spLocks noChangeArrowheads="1"/>
          </p:cNvSpPr>
          <p:nvPr/>
        </p:nvSpPr>
        <p:spPr bwMode="auto">
          <a:xfrm>
            <a:off x="5172075" y="993775"/>
            <a:ext cx="1703388" cy="338138"/>
          </a:xfrm>
          <a:prstGeom prst="rect">
            <a:avLst/>
          </a:pr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Subtracted Photo</a:t>
            </a:r>
          </a:p>
        </p:txBody>
      </p:sp>
      <p:sp>
        <p:nvSpPr>
          <p:cNvPr id="19470" name="Rectangle 11"/>
          <p:cNvSpPr>
            <a:spLocks noChangeArrowheads="1"/>
          </p:cNvSpPr>
          <p:nvPr/>
        </p:nvSpPr>
        <p:spPr bwMode="auto">
          <a:xfrm>
            <a:off x="1233488" y="4014788"/>
            <a:ext cx="1209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Dark pixels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800100" y="4197350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72" name="Rectangle 4"/>
          <p:cNvSpPr>
            <a:spLocks noChangeArrowheads="1"/>
          </p:cNvSpPr>
          <p:nvPr/>
        </p:nvSpPr>
        <p:spPr bwMode="auto">
          <a:xfrm>
            <a:off x="6031918" y="3773339"/>
            <a:ext cx="21852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expanded pixel scale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646363" y="2560638"/>
            <a:ext cx="3746500" cy="4286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75" name="TextBox 6"/>
          <p:cNvSpPr txBox="1">
            <a:spLocks noChangeArrowheads="1"/>
          </p:cNvSpPr>
          <p:nvPr/>
        </p:nvSpPr>
        <p:spPr bwMode="auto">
          <a:xfrm>
            <a:off x="4254500" y="2243138"/>
            <a:ext cx="10883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Fluffy dirt </a:t>
            </a:r>
          </a:p>
          <a:p>
            <a:pPr eaLnBrk="1" hangingPunct="1"/>
            <a:r>
              <a:rPr lang="en-US" sz="1800" dirty="0" smtClean="0"/>
              <a:t>ignored</a:t>
            </a:r>
            <a:endParaRPr lang="en-US" sz="1800" dirty="0"/>
          </a:p>
        </p:txBody>
      </p:sp>
      <p:pic>
        <p:nvPicPr>
          <p:cNvPr id="20" name="Shape 598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7332" y="4421012"/>
            <a:ext cx="2232233" cy="182734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LIGO G1601751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65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1"/>
          <p:cNvGrpSpPr>
            <a:grpSpLocks/>
          </p:cNvGrpSpPr>
          <p:nvPr/>
        </p:nvGrpSpPr>
        <p:grpSpPr bwMode="auto">
          <a:xfrm>
            <a:off x="979488" y="3251200"/>
            <a:ext cx="2152650" cy="3606800"/>
            <a:chOff x="979576" y="3251554"/>
            <a:chExt cx="2153268" cy="3606446"/>
          </a:xfrm>
        </p:grpSpPr>
        <p:pic>
          <p:nvPicPr>
            <p:cNvPr id="20493" name="Picture 6" descr="0206-Run03-Histogr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67" r="25616"/>
            <a:stretch>
              <a:fillRect/>
            </a:stretch>
          </p:blipFill>
          <p:spPr bwMode="auto">
            <a:xfrm>
              <a:off x="1284288" y="3254375"/>
              <a:ext cx="1848556" cy="360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4" name="Picture 6" descr="0206-Run03-Histogr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7" r="84538" b="9320"/>
            <a:stretch>
              <a:fillRect/>
            </a:stretch>
          </p:blipFill>
          <p:spPr bwMode="auto">
            <a:xfrm>
              <a:off x="979576" y="3251554"/>
              <a:ext cx="609423" cy="3267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481138" y="274638"/>
            <a:ext cx="720566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>
                <a:latin typeface="Times" charset="0"/>
              </a:rPr>
              <a:t>Daophot</a:t>
            </a:r>
            <a:r>
              <a:rPr lang="en-US" dirty="0">
                <a:latin typeface="Times" charset="0"/>
              </a:rPr>
              <a:t> </a:t>
            </a:r>
            <a:r>
              <a:rPr lang="en-US" dirty="0" smtClean="0">
                <a:latin typeface="Times" charset="0"/>
              </a:rPr>
              <a:t>subtraction effectiveness </a:t>
            </a:r>
            <a:r>
              <a:rPr lang="en-US" dirty="0">
                <a:latin typeface="Times" charset="0"/>
              </a:rPr>
              <a:t/>
            </a:r>
            <a:br>
              <a:rPr lang="en-US" dirty="0">
                <a:latin typeface="Times" charset="0"/>
              </a:rPr>
            </a:br>
            <a:r>
              <a:rPr lang="en-US" dirty="0">
                <a:latin typeface="Times" charset="0"/>
              </a:rPr>
              <a:t>and </a:t>
            </a:r>
            <a:r>
              <a:rPr lang="en-US" dirty="0" err="1" smtClean="0">
                <a:latin typeface="Times" charset="0"/>
              </a:rPr>
              <a:t>magnitudo</a:t>
            </a:r>
            <a:r>
              <a:rPr lang="en-US" dirty="0" smtClean="0">
                <a:latin typeface="Times" charset="0"/>
              </a:rPr>
              <a:t> resolution</a:t>
            </a:r>
            <a:endParaRPr lang="en-US" dirty="0">
              <a:latin typeface="Times" charset="0"/>
            </a:endParaRPr>
          </a:p>
        </p:txBody>
      </p:sp>
      <p:pic>
        <p:nvPicPr>
          <p:cNvPr id="20483" name="Picture 5" descr="0206-Run00-Histogr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417638"/>
            <a:ext cx="7126288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1284288" y="1735138"/>
            <a:ext cx="4260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Pixel amplitude histogram of original Image</a:t>
            </a:r>
          </a:p>
        </p:txBody>
      </p:sp>
      <p:sp>
        <p:nvSpPr>
          <p:cNvPr id="20485" name="TextBox 9"/>
          <p:cNvSpPr txBox="1">
            <a:spLocks noChangeArrowheads="1"/>
          </p:cNvSpPr>
          <p:nvPr/>
        </p:nvSpPr>
        <p:spPr bwMode="auto">
          <a:xfrm>
            <a:off x="2513013" y="3887788"/>
            <a:ext cx="2200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Residual pixel amplitude histogram after scatterer </a:t>
            </a:r>
            <a:r>
              <a:rPr lang="en-US" altLang="ja-JP" sz="1800"/>
              <a:t>extraction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D8A90-881F-0B4B-976C-E0328419A8D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37075" y="3519488"/>
            <a:ext cx="4132263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altLang="ja-JP" sz="1800" dirty="0" smtClean="0">
              <a:solidFill>
                <a:srgbClr val="0000FF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dirty="0" smtClean="0">
                <a:solidFill>
                  <a:srgbClr val="0000FF"/>
                </a:solidFill>
              </a:rPr>
              <a:t>In a good image, “</a:t>
            </a:r>
            <a:r>
              <a:rPr lang="en-US" dirty="0" err="1" smtClean="0">
                <a:solidFill>
                  <a:srgbClr val="0000FF"/>
                </a:solidFill>
              </a:rPr>
              <a:t>daophot</a:t>
            </a:r>
            <a:r>
              <a:rPr lang="en-US" dirty="0" smtClean="0">
                <a:solidFill>
                  <a:srgbClr val="0000FF"/>
                </a:solidFill>
              </a:rPr>
              <a:t>” is very effective in extracting  all </a:t>
            </a:r>
            <a:r>
              <a:rPr lang="en-US" dirty="0" err="1" smtClean="0">
                <a:solidFill>
                  <a:srgbClr val="0000FF"/>
                </a:solidFill>
              </a:rPr>
              <a:t>scatterers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dirty="0" smtClean="0">
              <a:solidFill>
                <a:srgbClr val="0000FF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dirty="0" smtClean="0">
                <a:solidFill>
                  <a:srgbClr val="0000FF"/>
                </a:solidFill>
              </a:rPr>
              <a:t>Width of residuals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2-3 pixels FWHM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>
                <a:solidFill>
                  <a:srgbClr val="0000FF"/>
                </a:solidFill>
              </a:rPr>
              <a:t>illustrates “</a:t>
            </a:r>
            <a:r>
              <a:rPr lang="en-US" dirty="0" err="1" smtClean="0">
                <a:solidFill>
                  <a:srgbClr val="0000FF"/>
                </a:solidFill>
              </a:rPr>
              <a:t>daophot’s</a:t>
            </a:r>
            <a:r>
              <a:rPr lang="en-US" dirty="0" smtClean="0">
                <a:solidFill>
                  <a:srgbClr val="0000FF"/>
                </a:solidFill>
              </a:rPr>
              <a:t>” good resolution</a:t>
            </a:r>
          </a:p>
        </p:txBody>
      </p:sp>
      <p:sp>
        <p:nvSpPr>
          <p:cNvPr id="20488" name="TextBox 2"/>
          <p:cNvSpPr txBox="1">
            <a:spLocks noChangeArrowheads="1"/>
          </p:cNvSpPr>
          <p:nvPr/>
        </p:nvSpPr>
        <p:spPr bwMode="auto">
          <a:xfrm>
            <a:off x="2682875" y="3297238"/>
            <a:ext cx="534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0489" name="TextBox 11"/>
          <p:cNvSpPr txBox="1">
            <a:spLocks noChangeArrowheads="1"/>
          </p:cNvSpPr>
          <p:nvPr/>
        </p:nvSpPr>
        <p:spPr bwMode="auto">
          <a:xfrm>
            <a:off x="4537075" y="3286125"/>
            <a:ext cx="534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20490" name="Rectangle 3"/>
          <p:cNvSpPr>
            <a:spLocks noChangeArrowheads="1"/>
          </p:cNvSpPr>
          <p:nvPr/>
        </p:nvSpPr>
        <p:spPr bwMode="auto">
          <a:xfrm>
            <a:off x="2800350" y="6367463"/>
            <a:ext cx="417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20491" name="Rectangle 13"/>
          <p:cNvSpPr>
            <a:spLocks noChangeArrowheads="1"/>
          </p:cNvSpPr>
          <p:nvPr/>
        </p:nvSpPr>
        <p:spPr bwMode="auto">
          <a:xfrm>
            <a:off x="1271588" y="6357938"/>
            <a:ext cx="488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-50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LIGO G1601751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036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1"/>
          <a:stretch>
            <a:fillRect/>
          </a:stretch>
        </p:blipFill>
        <p:spPr bwMode="auto">
          <a:xfrm>
            <a:off x="746125" y="1841500"/>
            <a:ext cx="765175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32BF8-C0F0-6749-8081-437B46B8291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1693863" y="214313"/>
            <a:ext cx="7177087" cy="1143000"/>
          </a:xfrm>
        </p:spPr>
        <p:txBody>
          <a:bodyPr/>
          <a:lstStyle/>
          <a:p>
            <a:r>
              <a:rPr lang="en-US" sz="3600">
                <a:latin typeface="Times" charset="0"/>
              </a:rPr>
              <a:t>Scatterer light intensity distribution</a:t>
            </a:r>
            <a:br>
              <a:rPr lang="en-US" sz="3600">
                <a:latin typeface="Times" charset="0"/>
              </a:rPr>
            </a:br>
            <a:r>
              <a:rPr lang="en-US" sz="3200">
                <a:latin typeface="Times" charset="0"/>
              </a:rPr>
              <a:t>@ Exposure Time = 0.0125 sec</a:t>
            </a:r>
            <a:endParaRPr lang="en-US" sz="3600">
              <a:latin typeface="Times" charset="0"/>
            </a:endParaRP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568325" y="2166938"/>
            <a:ext cx="495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70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544513" y="3721100"/>
            <a:ext cx="49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40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 rot="-2679339">
            <a:off x="1963738" y="6026150"/>
            <a:ext cx="809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5000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22535" name="TextBox 7"/>
          <p:cNvSpPr txBox="1">
            <a:spLocks noChangeArrowheads="1"/>
          </p:cNvSpPr>
          <p:nvPr/>
        </p:nvSpPr>
        <p:spPr bwMode="auto">
          <a:xfrm rot="-2679339">
            <a:off x="6084888" y="6107113"/>
            <a:ext cx="109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</a:rPr>
              <a:t>20000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22537" name="TextBox 3"/>
          <p:cNvSpPr txBox="1">
            <a:spLocks noChangeArrowheads="1"/>
          </p:cNvSpPr>
          <p:nvPr/>
        </p:nvSpPr>
        <p:spPr bwMode="auto">
          <a:xfrm>
            <a:off x="2763838" y="2149475"/>
            <a:ext cx="51530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/>
              <a:t>The number of reconstructed </a:t>
            </a:r>
            <a:r>
              <a:rPr lang="en-US" sz="2800" dirty="0" err="1"/>
              <a:t>scatterers</a:t>
            </a:r>
            <a:r>
              <a:rPr lang="en-US" sz="2800" dirty="0"/>
              <a:t> grows rapidly at low </a:t>
            </a:r>
            <a:r>
              <a:rPr lang="en-US" sz="2800" dirty="0" smtClean="0"/>
              <a:t>amplitude.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10452" y="6125368"/>
            <a:ext cx="22862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Integrated count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LIGO G1601751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72389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1343</Words>
  <Application>Microsoft Macintosh PowerPoint</Application>
  <PresentationFormat>On-screen Show (4:3)</PresentationFormat>
  <Paragraphs>279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Study of Optical Scatterers within Coating Layers of LIGO Test-Mass Mirrors</vt:lpstr>
      <vt:lpstr>PowerPoint Presentation</vt:lpstr>
      <vt:lpstr>Brief Summary</vt:lpstr>
      <vt:lpstr>Method</vt:lpstr>
      <vt:lpstr>Daophot Mechanism: Point Spread Templates</vt:lpstr>
      <vt:lpstr>Daophot Mechanism: Problems</vt:lpstr>
      <vt:lpstr>Identifying/subtracting scatterers</vt:lpstr>
      <vt:lpstr>Daophot subtraction effectiveness  and magnitudo resolution</vt:lpstr>
      <vt:lpstr>Scatterer light intensity distribution @ Exposure Time = 0.0125 sec</vt:lpstr>
      <vt:lpstr>Number of Scatterers vs. Exposure Time  </vt:lpstr>
      <vt:lpstr>Apparent size: Depth in stack effect</vt:lpstr>
      <vt:lpstr>Rapid drop of laser light impedes:  Measurement of size of scatterers  Detection of scatterers below first 2-3 layers  Need different exploration method</vt:lpstr>
      <vt:lpstr>Ongoing work</vt:lpstr>
      <vt:lpstr>1st feasibility study</vt:lpstr>
      <vt:lpstr>PowerPoint Presentation</vt:lpstr>
      <vt:lpstr>PowerPoint Presentation</vt:lpstr>
      <vt:lpstr>Luminosity Shifts in Images</vt:lpstr>
      <vt:lpstr>Next Steps</vt:lpstr>
      <vt:lpstr>Depth scatterer exploration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Potentiality</vt:lpstr>
      <vt:lpstr>Next steps</vt:lpstr>
      <vt:lpstr>Conclusions 1</vt:lpstr>
      <vt:lpstr>Conclusions 2</vt:lpstr>
    </vt:vector>
  </TitlesOfParts>
  <Company>CSULA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Riccardo DeSalvo</dc:creator>
  <cp:lastModifiedBy>Riccardo DeSalvo</cp:lastModifiedBy>
  <cp:revision>62</cp:revision>
  <dcterms:created xsi:type="dcterms:W3CDTF">2016-04-20T13:30:32Z</dcterms:created>
  <dcterms:modified xsi:type="dcterms:W3CDTF">2016-08-26T23:08:09Z</dcterms:modified>
</cp:coreProperties>
</file>