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81" r:id="rId2"/>
    <p:sldMasterId id="2147483840" r:id="rId3"/>
    <p:sldMasterId id="2147483854" r:id="rId4"/>
    <p:sldMasterId id="2147483868" r:id="rId5"/>
    <p:sldMasterId id="2147483883" r:id="rId6"/>
    <p:sldMasterId id="2147483897" r:id="rId7"/>
  </p:sldMasterIdLst>
  <p:notesMasterIdLst>
    <p:notesMasterId r:id="rId50"/>
  </p:notesMasterIdLst>
  <p:handoutMasterIdLst>
    <p:handoutMasterId r:id="rId51"/>
  </p:handoutMasterIdLst>
  <p:sldIdLst>
    <p:sldId id="256" r:id="rId8"/>
    <p:sldId id="1343" r:id="rId9"/>
    <p:sldId id="1443" r:id="rId10"/>
    <p:sldId id="1360" r:id="rId11"/>
    <p:sldId id="1385" r:id="rId12"/>
    <p:sldId id="1403" r:id="rId13"/>
    <p:sldId id="1161" r:id="rId14"/>
    <p:sldId id="1426" r:id="rId15"/>
    <p:sldId id="1437" r:id="rId16"/>
    <p:sldId id="1344" r:id="rId17"/>
    <p:sldId id="1362" r:id="rId18"/>
    <p:sldId id="1421" r:id="rId19"/>
    <p:sldId id="1345" r:id="rId20"/>
    <p:sldId id="1378" r:id="rId21"/>
    <p:sldId id="1346" r:id="rId22"/>
    <p:sldId id="1375" r:id="rId23"/>
    <p:sldId id="1427" r:id="rId24"/>
    <p:sldId id="1429" r:id="rId25"/>
    <p:sldId id="1428" r:id="rId26"/>
    <p:sldId id="1430" r:id="rId27"/>
    <p:sldId id="1370" r:id="rId28"/>
    <p:sldId id="1379" r:id="rId29"/>
    <p:sldId id="1431" r:id="rId30"/>
    <p:sldId id="1441" r:id="rId31"/>
    <p:sldId id="1376" r:id="rId32"/>
    <p:sldId id="1434" r:id="rId33"/>
    <p:sldId id="1358" r:id="rId34"/>
    <p:sldId id="1410" r:id="rId35"/>
    <p:sldId id="1310" r:id="rId36"/>
    <p:sldId id="1436" r:id="rId37"/>
    <p:sldId id="1435" r:id="rId38"/>
    <p:sldId id="1404" r:id="rId39"/>
    <p:sldId id="1420" r:id="rId40"/>
    <p:sldId id="1229" r:id="rId41"/>
    <p:sldId id="1440" r:id="rId42"/>
    <p:sldId id="1438" r:id="rId43"/>
    <p:sldId id="1439" r:id="rId44"/>
    <p:sldId id="1230" r:id="rId45"/>
    <p:sldId id="1269" r:id="rId46"/>
    <p:sldId id="1279" r:id="rId47"/>
    <p:sldId id="1417" r:id="rId48"/>
    <p:sldId id="1442" r:id="rId4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ne Lück" initials="A.L.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C"/>
    <a:srgbClr val="00009D"/>
    <a:srgbClr val="F98B13"/>
    <a:srgbClr val="FFE161"/>
    <a:srgbClr val="FF00FF"/>
    <a:srgbClr val="000032"/>
    <a:srgbClr val="000050"/>
    <a:srgbClr val="8E6500"/>
    <a:srgbClr val="FCD096"/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5285" autoAdjust="0"/>
  </p:normalViewPr>
  <p:slideViewPr>
    <p:cSldViewPr snapToObjects="1">
      <p:cViewPr varScale="1">
        <p:scale>
          <a:sx n="79" d="100"/>
          <a:sy n="79" d="100"/>
        </p:scale>
        <p:origin x="152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46"/>
    </p:cViewPr>
  </p:outlineViewPr>
  <p:notesTextViewPr>
    <p:cViewPr>
      <p:scale>
        <a:sx n="3" d="2"/>
        <a:sy n="3" d="2"/>
      </p:scale>
      <p:origin x="0" y="-187"/>
    </p:cViewPr>
  </p:notesTextViewPr>
  <p:sorterViewPr>
    <p:cViewPr>
      <p:scale>
        <a:sx n="100" d="100"/>
        <a:sy n="100" d="100"/>
      </p:scale>
      <p:origin x="0" y="1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F97002-DB28-4195-B159-3194BBDBD17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62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449F0AA-DBBE-4ABE-9516-983E8E17AB0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93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1B3D10F-34DF-4080-9772-BA02E98D3E0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36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Two black holes orbiting each other and emitting sinusoidal </a:t>
            </a:r>
            <a:r>
              <a:rPr lang="en-GB" dirty="0" err="1" smtClean="0"/>
              <a:t>GW</a:t>
            </a:r>
            <a:r>
              <a:rPr lang="en-GB" dirty="0" smtClean="0"/>
              <a:t> in the process. The radiation causes</a:t>
            </a:r>
            <a:r>
              <a:rPr lang="en-GB" baseline="0" dirty="0" smtClean="0"/>
              <a:t> the system to loose energy and the </a:t>
            </a:r>
            <a:r>
              <a:rPr lang="en-GB" baseline="0" dirty="0" err="1" smtClean="0"/>
              <a:t>BHs</a:t>
            </a:r>
            <a:r>
              <a:rPr lang="en-GB" baseline="0" dirty="0" smtClean="0"/>
              <a:t> approach each other.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27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</a:t>
            </a:r>
            <a:r>
              <a:rPr lang="en-US" dirty="0" err="1" smtClean="0"/>
              <a:t>Msun</a:t>
            </a:r>
            <a:r>
              <a:rPr lang="en-US" dirty="0" smtClean="0"/>
              <a:t> is from infinity. It is 4.8% of the total (initial) mass of the system. In band is 3.9% (20Hz) or 3.6% (30Hz)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ＭＳ Ｐゴシック" charset="0"/>
              </a:rPr>
              <a:t>For comparison,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ＭＳ Ｐゴシック" charset="0"/>
              </a:rPr>
              <a:t>ultraluminous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ＭＳ Ｐゴシック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ＭＳ Ｐゴシック" charset="0"/>
              </a:rPr>
              <a:t>GRB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ＭＳ Ｐゴシック" charset="0"/>
              </a:rPr>
              <a:t> 110918A reached a peak isotropic-equivalent luminosity of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ＭＳ Ｐゴシック" charset="0"/>
              </a:rPr>
              <a:t>4.7×10^^54 erg/s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33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O1 data from September 12, 2015 to January 19, 2016, which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contains a total coincident analysis time of 51.5 days accumulated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when both detectors were operating in their normal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state.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18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O1 data from September 12, 2015 to January 19, 2016, which contains a total coincident analysis time of 51.5 days accumulated when both detectors were operating in their normal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state. … After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applying this data quality process, detailed in [50], the remaining coincident analysis time in O1 is 48.6 days.</a:t>
            </a:r>
            <a:b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</a:b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The analyses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search only stretches of data longer than a minimum duration, to ensure that the detectors are operating stably. The choice is different in the two analyses and reduces the available data to 46:1 days for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PyCBC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 analysis and 48:3 days for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Gst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-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LAL analysis.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2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dirty="0" smtClean="0"/>
              <a:t>„</a:t>
            </a:r>
            <a:r>
              <a:rPr lang="de-DE" dirty="0" err="1" smtClean="0"/>
              <a:t>We</a:t>
            </a:r>
            <a:r>
              <a:rPr lang="de-DE" dirty="0" smtClean="0"/>
              <a:t>“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GW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distributed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earth</a:t>
            </a:r>
            <a:r>
              <a:rPr lang="de-DE" baseline="0" dirty="0" smtClean="0"/>
              <a:t>, in all </a:t>
            </a:r>
            <a:r>
              <a:rPr lang="de-DE" baseline="0" dirty="0" err="1" smtClean="0"/>
              <a:t>stages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planned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A448B-C13A-4C8D-BA8F-2381F4AA82A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50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Timeline of observations of GW150914, separated by band and relative to the time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GWtrigger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. The top row shows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GW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 information releases. The bottom four rows show high-energy, optical, near-infrared, and radio observations, respectively.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ＭＳ Ｐゴシック" charset="0"/>
              </a:rPr>
              <a:t>Optical spectroscopy and narrow-field radio observations are indicated with darker tick marks and boldface text. Table 1 reports more detailed information on the times of observations made with each instrument.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pitchFamily="34" charset="-128"/>
            </a:endParaRPr>
          </a:p>
          <a:p>
            <a:r>
              <a:rPr lang="en-US" dirty="0" smtClean="0"/>
              <a:t>We are distributing event alerts to more than 80 EM partners. The false alarm rate threshold for sending alerts will be of the order of 1 per month. This threshold is the same as what was used in O1.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Public release of alerts is expected after a total of 4 detections. We expect the era of public alerts to occur after the end of O2 (even if we observe more than 4 events during O2). This is because switching from "private" and public alerts in the middle of an Observing Run will require a lot of preparation </a:t>
            </a:r>
            <a:r>
              <a:rPr lang="en-US" dirty="0" err="1" smtClean="0"/>
              <a:t>midrun</a:t>
            </a:r>
            <a:r>
              <a:rPr lang="en-US" dirty="0" smtClean="0"/>
              <a:t> to deal with the logistics, etc.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83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Lots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subsystems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upgraded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eLIGO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aLIGO</a:t>
            </a:r>
            <a:endParaRPr lang="de-DE" baseline="0" dirty="0" smtClean="0"/>
          </a:p>
          <a:p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pioneered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GEO600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partly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kind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contributions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collaboration</a:t>
            </a:r>
            <a:r>
              <a:rPr lang="de-DE" baseline="0" dirty="0" smtClean="0"/>
              <a:t>, e.g. </a:t>
            </a:r>
            <a:r>
              <a:rPr lang="de-DE" baseline="0" dirty="0" err="1" smtClean="0"/>
              <a:t>lasers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suspensions</a:t>
            </a:r>
            <a:endParaRPr lang="de-DE" baseline="0" dirty="0" smtClean="0"/>
          </a:p>
          <a:p>
            <a:r>
              <a:rPr lang="de-DE" baseline="0" dirty="0" smtClean="0"/>
              <a:t>After O1 </a:t>
            </a:r>
            <a:r>
              <a:rPr lang="de-DE" baseline="0" dirty="0" err="1" smtClean="0"/>
              <a:t>detectors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reaching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 larger </a:t>
            </a:r>
            <a:r>
              <a:rPr lang="de-DE" baseline="0" dirty="0" err="1" smtClean="0"/>
              <a:t>reach</a:t>
            </a:r>
            <a:r>
              <a:rPr lang="de-DE" baseline="0" dirty="0" smtClean="0"/>
              <a:t> (ca. 80 </a:t>
            </a:r>
            <a:r>
              <a:rPr lang="de-DE" baseline="0" dirty="0" err="1" smtClean="0"/>
              <a:t>MPc</a:t>
            </a:r>
            <a:r>
              <a:rPr lang="de-DE" baseline="0" dirty="0" smtClean="0"/>
              <a:t> NS-NS </a:t>
            </a:r>
            <a:r>
              <a:rPr lang="de-DE" baseline="0" dirty="0" err="1" smtClean="0"/>
              <a:t>vs</a:t>
            </a:r>
            <a:r>
              <a:rPr lang="de-DE" baseline="0" dirty="0" smtClean="0"/>
              <a:t> 65 </a:t>
            </a:r>
            <a:r>
              <a:rPr lang="de-DE" baseline="0" dirty="0" err="1" smtClean="0"/>
              <a:t>MPc</a:t>
            </a:r>
            <a:r>
              <a:rPr lang="de-DE" baseline="0" dirty="0" smtClean="0"/>
              <a:t> in O1). Higher </a:t>
            </a:r>
            <a:r>
              <a:rPr lang="de-DE" baseline="0" dirty="0" err="1" smtClean="0"/>
              <a:t>laser</a:t>
            </a:r>
            <a:r>
              <a:rPr lang="de-DE" baseline="0" dirty="0" smtClean="0"/>
              <a:t> power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</a:t>
            </a:r>
            <a:r>
              <a:rPr lang="de-DE" baseline="0" dirty="0" smtClean="0"/>
              <a:t> f </a:t>
            </a:r>
            <a:r>
              <a:rPr lang="de-DE" baseline="0" dirty="0" err="1" smtClean="0"/>
              <a:t>improvements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68DC4-D86B-4700-96CB-DC537468D950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41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10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GW</a:t>
            </a:r>
            <a:r>
              <a:rPr lang="en-GB" dirty="0" smtClean="0"/>
              <a:t> cover a huge range in frequencies and wavelengths</a:t>
            </a:r>
          </a:p>
          <a:p>
            <a:r>
              <a:rPr lang="en-GB" dirty="0" smtClean="0"/>
              <a:t>From supermassive </a:t>
            </a:r>
            <a:r>
              <a:rPr lang="en-GB" dirty="0" err="1" smtClean="0"/>
              <a:t>BH</a:t>
            </a:r>
            <a:r>
              <a:rPr lang="en-GB" dirty="0" smtClean="0"/>
              <a:t> binaries to stellar mass sources and NS </a:t>
            </a:r>
            <a:r>
              <a:rPr lang="en-GB" dirty="0" err="1" smtClean="0"/>
              <a:t>Eigenmodes</a:t>
            </a:r>
            <a:endParaRPr lang="en-GB" dirty="0" smtClean="0"/>
          </a:p>
          <a:p>
            <a:r>
              <a:rPr lang="en-GB" dirty="0" smtClean="0"/>
              <a:t>Requires different</a:t>
            </a:r>
            <a:r>
              <a:rPr lang="en-GB" baseline="0" dirty="0" smtClean="0"/>
              <a:t> detector</a:t>
            </a:r>
          </a:p>
          <a:p>
            <a:r>
              <a:rPr lang="en-GB" baseline="0" dirty="0" smtClean="0"/>
              <a:t>BICEP </a:t>
            </a:r>
            <a:r>
              <a:rPr lang="en-GB" baseline="0" dirty="0" err="1" smtClean="0"/>
              <a:t>CMB</a:t>
            </a:r>
            <a:r>
              <a:rPr lang="en-GB" baseline="0" dirty="0" smtClean="0"/>
              <a:t> pol from Thomson scattering</a:t>
            </a:r>
          </a:p>
          <a:p>
            <a:r>
              <a:rPr lang="en-GB" baseline="0" dirty="0" smtClean="0"/>
              <a:t>Pulsar timing </a:t>
            </a:r>
            <a:r>
              <a:rPr lang="en-GB" baseline="0" dirty="0" err="1" smtClean="0"/>
              <a:t>nHz</a:t>
            </a:r>
            <a:r>
              <a:rPr lang="en-GB" baseline="0" dirty="0" smtClean="0"/>
              <a:t> - µHz</a:t>
            </a:r>
          </a:p>
          <a:p>
            <a:r>
              <a:rPr lang="en-GB" baseline="0" dirty="0" smtClean="0"/>
              <a:t>LISA </a:t>
            </a:r>
            <a:r>
              <a:rPr lang="en-GB" baseline="0" dirty="0" err="1" smtClean="0"/>
              <a:t>mHz</a:t>
            </a:r>
            <a:endParaRPr lang="en-GB" baseline="0" dirty="0" smtClean="0"/>
          </a:p>
          <a:p>
            <a:r>
              <a:rPr lang="en-GB" baseline="0" dirty="0" smtClean="0"/>
              <a:t>Ground based Hz to kHz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21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Secured sources. Extremely high SNR.</a:t>
            </a:r>
          </a:p>
          <a:p>
            <a:r>
              <a:rPr lang="en-GB" dirty="0" smtClean="0"/>
              <a:t>LISA would have seen GW150914 ten years ago and predicted to the day.</a:t>
            </a:r>
          </a:p>
          <a:p>
            <a:r>
              <a:rPr lang="en-GB" dirty="0" smtClean="0"/>
              <a:t>Current launch date 2034. Hope to anticipate to 2028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49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 vital</a:t>
            </a:r>
            <a:r>
              <a:rPr lang="en-GB" baseline="0" dirty="0" smtClean="0"/>
              <a:t> technology by compressing LISA arm into single space craft. </a:t>
            </a:r>
          </a:p>
          <a:p>
            <a:r>
              <a:rPr lang="en-GB" baseline="0" dirty="0" smtClean="0"/>
              <a:t>Launched in December. Great success so far.</a:t>
            </a:r>
          </a:p>
          <a:p>
            <a:r>
              <a:rPr lang="en-GB" baseline="0" dirty="0" smtClean="0"/>
              <a:t>In the picture: </a:t>
            </a:r>
            <a:r>
              <a:rPr lang="en-GB" baseline="0" dirty="0" err="1" smtClean="0"/>
              <a:t>Karsten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Danzmann</a:t>
            </a:r>
            <a:r>
              <a:rPr lang="en-GB" baseline="0" dirty="0" smtClean="0"/>
              <a:t> and Gerhard </a:t>
            </a:r>
            <a:r>
              <a:rPr lang="en-GB" baseline="0" dirty="0" err="1" smtClean="0"/>
              <a:t>Heinzel</a:t>
            </a:r>
            <a:r>
              <a:rPr lang="en-GB" baseline="0" dirty="0" smtClean="0"/>
              <a:t> with an early hand made sketch of the LISA pathfinder readout after the press conference announcing success with </a:t>
            </a:r>
            <a:r>
              <a:rPr lang="en-GB" baseline="0" dirty="0" err="1" smtClean="0"/>
              <a:t>LPF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47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LPF</a:t>
            </a:r>
            <a:r>
              <a:rPr lang="en-GB" dirty="0" smtClean="0"/>
              <a:t> not only exceeds the specifications for </a:t>
            </a:r>
            <a:r>
              <a:rPr lang="en-GB" dirty="0" err="1" smtClean="0"/>
              <a:t>LPF</a:t>
            </a:r>
            <a:r>
              <a:rPr lang="en-GB" dirty="0" smtClean="0"/>
              <a:t> but also supersedes the requirements for LISA itself. By now the measured noise</a:t>
            </a:r>
            <a:r>
              <a:rPr lang="en-GB" baseline="0" dirty="0" smtClean="0"/>
              <a:t> is below LISA specs over the full frequency range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47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 has been a</a:t>
            </a:r>
            <a:r>
              <a:rPr lang="en-GB" baseline="0" dirty="0" smtClean="0"/>
              <a:t> </a:t>
            </a:r>
            <a:r>
              <a:rPr lang="en-GB" dirty="0" smtClean="0"/>
              <a:t>journey of half a century</a:t>
            </a:r>
            <a:r>
              <a:rPr lang="en-GB" baseline="0" dirty="0" smtClean="0"/>
              <a:t>  and even more than two decades with the large interferometers </a:t>
            </a:r>
            <a:r>
              <a:rPr lang="en-GB" dirty="0" smtClean="0"/>
              <a:t>to come to the point of detecting </a:t>
            </a:r>
            <a:r>
              <a:rPr lang="en-GB" dirty="0" err="1" smtClean="0"/>
              <a:t>GWs</a:t>
            </a:r>
            <a:r>
              <a:rPr lang="en-GB" dirty="0" smtClean="0"/>
              <a:t>, but we will continue on our way to routine </a:t>
            </a:r>
            <a:r>
              <a:rPr lang="en-GB" dirty="0" err="1" smtClean="0"/>
              <a:t>GW</a:t>
            </a:r>
            <a:r>
              <a:rPr lang="en-GB" dirty="0" smtClean="0"/>
              <a:t> astronomy. </a:t>
            </a:r>
          </a:p>
          <a:p>
            <a:r>
              <a:rPr lang="en-GB" dirty="0" smtClean="0"/>
              <a:t>The</a:t>
            </a:r>
            <a:r>
              <a:rPr lang="en-GB" baseline="0" dirty="0" smtClean="0"/>
              <a:t> advanced detector will be upgraded as much as the facilities allow.</a:t>
            </a:r>
          </a:p>
          <a:p>
            <a:r>
              <a:rPr lang="en-GB" baseline="0" dirty="0" smtClean="0"/>
              <a:t>The sensitivity shown for </a:t>
            </a:r>
            <a:r>
              <a:rPr lang="en-GB" baseline="0" dirty="0" err="1" smtClean="0"/>
              <a:t>LIGO</a:t>
            </a:r>
            <a:r>
              <a:rPr lang="en-GB" baseline="0" dirty="0" smtClean="0"/>
              <a:t> Voyager will be close to the limits of the infrastructure and to improve further we will need new infrastructures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31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O2 starting in</a:t>
            </a:r>
            <a:r>
              <a:rPr lang="en-GB" baseline="0" dirty="0" smtClean="0"/>
              <a:t> about 5 weeks. </a:t>
            </a:r>
            <a:r>
              <a:rPr lang="en-GB" dirty="0" smtClean="0"/>
              <a:t>80% chance of seeing more than 10 events within the half year of</a:t>
            </a:r>
            <a:r>
              <a:rPr lang="en-GB" baseline="0" dirty="0" smtClean="0"/>
              <a:t> O2 operation.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44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723061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gravitational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obervatories</a:t>
            </a:r>
            <a:r>
              <a:rPr lang="de-DE" baseline="0" dirty="0" smtClean="0"/>
              <a:t> (ET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Cosmic</a:t>
            </a:r>
            <a:r>
              <a:rPr lang="de-DE" baseline="0" dirty="0" smtClean="0"/>
              <a:t> Explorer) will </a:t>
            </a:r>
            <a:r>
              <a:rPr lang="de-DE" baseline="0" dirty="0" err="1" smtClean="0"/>
              <a:t>enable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routine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astronomy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frequent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distant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SNR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detections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require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huge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worldwide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community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A448B-C13A-4C8D-BA8F-2381F4AA82A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29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detection has been made by the combined, huge effort of many people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57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dirty="0" smtClean="0"/>
              <a:t>„</a:t>
            </a:r>
            <a:r>
              <a:rPr lang="de-DE" dirty="0" err="1" smtClean="0"/>
              <a:t>We</a:t>
            </a:r>
            <a:r>
              <a:rPr lang="de-DE" dirty="0" smtClean="0"/>
              <a:t>“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GW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distributed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earth</a:t>
            </a:r>
            <a:r>
              <a:rPr lang="de-DE" baseline="0" dirty="0" smtClean="0"/>
              <a:t>, in all </a:t>
            </a:r>
            <a:r>
              <a:rPr lang="de-DE" baseline="0" dirty="0" err="1" smtClean="0"/>
              <a:t>stages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operational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planned</a:t>
            </a:r>
            <a:r>
              <a:rPr lang="de-DE" baseline="0" dirty="0" smtClean="0"/>
              <a:t>. </a:t>
            </a:r>
          </a:p>
          <a:p>
            <a:pPr>
              <a:spcBef>
                <a:spcPct val="0"/>
              </a:spcBef>
            </a:pPr>
            <a:endParaRPr lang="de-DE" baseline="0" dirty="0" smtClean="0"/>
          </a:p>
          <a:p>
            <a:pPr>
              <a:spcBef>
                <a:spcPct val="0"/>
              </a:spcBef>
            </a:pPr>
            <a:r>
              <a:rPr lang="de-DE" baseline="0" dirty="0" err="1" smtClean="0"/>
              <a:t>LSC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composition</a:t>
            </a:r>
            <a:r>
              <a:rPr lang="de-DE" baseline="0" dirty="0" smtClean="0"/>
              <a:t>: </a:t>
            </a:r>
            <a:r>
              <a:rPr lang="en-US" i="1" dirty="0" smtClean="0">
                <a:effectLst/>
              </a:rPr>
              <a:t>(As of January 2016) 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effectLst/>
              </a:rPr>
              <a:t>Total members:</a:t>
            </a:r>
            <a:r>
              <a:rPr lang="en-US" dirty="0" smtClean="0">
                <a:effectLst/>
              </a:rPr>
              <a:t> 1006 </a:t>
            </a:r>
            <a:r>
              <a:rPr lang="en-US" b="1" dirty="0" smtClean="0">
                <a:effectLst/>
              </a:rPr>
              <a:t>Total institutions:</a:t>
            </a:r>
            <a:r>
              <a:rPr lang="en-US" dirty="0" smtClean="0">
                <a:effectLst/>
              </a:rPr>
              <a:t> 83</a:t>
            </a:r>
            <a:br>
              <a:rPr lang="en-US" dirty="0" smtClean="0">
                <a:effectLst/>
              </a:rPr>
            </a:br>
            <a:r>
              <a:rPr lang="en-US" b="1" dirty="0" smtClean="0">
                <a:effectLst/>
              </a:rPr>
              <a:t>Countries represented:</a:t>
            </a:r>
            <a:r>
              <a:rPr lang="en-US" dirty="0" smtClean="0">
                <a:effectLst/>
              </a:rPr>
              <a:t> 15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A448B-C13A-4C8D-BA8F-2381F4AA82A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2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Almost exactly 100 years ago, Einstein predicted the existence of </a:t>
            </a:r>
            <a:r>
              <a:rPr lang="en-GB" dirty="0" err="1" smtClean="0"/>
              <a:t>GWs</a:t>
            </a:r>
            <a:r>
              <a:rPr lang="en-GB" dirty="0" smtClean="0"/>
              <a:t>. He was rather sceptical about the</a:t>
            </a:r>
            <a:r>
              <a:rPr lang="en-GB" baseline="0" dirty="0" smtClean="0"/>
              <a:t> existence though and revised his opinion quite a few times. Not knowing of any of the sources that we expect to detect today, he also thought that </a:t>
            </a:r>
            <a:r>
              <a:rPr lang="en-GB" baseline="0" dirty="0" err="1" smtClean="0"/>
              <a:t>GWs</a:t>
            </a:r>
            <a:r>
              <a:rPr lang="en-GB" baseline="0" dirty="0" smtClean="0"/>
              <a:t> are irrelevant.</a:t>
            </a:r>
          </a:p>
          <a:p>
            <a:r>
              <a:rPr lang="en-GB" baseline="0" dirty="0" smtClean="0"/>
              <a:t>Einstein in a letter to Bohr: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ＭＳ Ｐゴシック" charset="0"/>
              </a:rPr>
              <a:t>If only it were not so damnable difficult to find rigorous solutions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GWs</a:t>
            </a:r>
            <a:r>
              <a:rPr lang="en-GB" dirty="0" smtClean="0"/>
              <a:t> are changes of space-time curvature travelling at the speed of light. The measurable effect is tiny length changes in orthogonal directions.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1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natural choice</a:t>
            </a:r>
            <a:r>
              <a:rPr lang="en-GB" baseline="0" dirty="0" smtClean="0"/>
              <a:t> for detecting </a:t>
            </a:r>
            <a:r>
              <a:rPr lang="en-GB" baseline="0" dirty="0" err="1" smtClean="0"/>
              <a:t>GWs</a:t>
            </a:r>
            <a:r>
              <a:rPr lang="en-GB" baseline="0" dirty="0" smtClean="0"/>
              <a:t> is a Michelson interferometer. This was first proposed by two Russian scientists in the early 60’s.</a:t>
            </a:r>
            <a:endParaRPr lang="en-GB" dirty="0" smtClean="0"/>
          </a:p>
          <a:p>
            <a:r>
              <a:rPr lang="en-GB" dirty="0" smtClean="0"/>
              <a:t>1E-22 = length changes of a gravitational wave that</a:t>
            </a:r>
            <a:r>
              <a:rPr lang="en-GB" baseline="0" dirty="0" smtClean="0"/>
              <a:t> we can just detect. The length changes are unimaginably small. The distance between earth and the sun would change by a fraction of the diameter of a hydrogen atom.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8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Although these changes are so small, with our</a:t>
            </a:r>
            <a:r>
              <a:rPr lang="en-GB" baseline="0" dirty="0" smtClean="0"/>
              <a:t> gravitational wave detectors we can now measure them. This graph shows the advances from the </a:t>
            </a:r>
            <a:r>
              <a:rPr lang="en-GB" baseline="0" dirty="0" err="1" smtClean="0"/>
              <a:t>LIGO</a:t>
            </a:r>
            <a:r>
              <a:rPr lang="en-GB" baseline="0" dirty="0" smtClean="0"/>
              <a:t> detectors in the data runs before and after upgrading to advanced </a:t>
            </a:r>
            <a:r>
              <a:rPr lang="en-GB" baseline="0" dirty="0" err="1" smtClean="0"/>
              <a:t>LIGO</a:t>
            </a:r>
            <a:r>
              <a:rPr lang="en-GB" baseline="0" dirty="0" smtClean="0"/>
              <a:t>. It was especially the low frequencies, where the sensitivity increased more than tenfold, that contributed to the detection. Keep in mind that the amplitude of </a:t>
            </a:r>
            <a:r>
              <a:rPr lang="en-GB" baseline="0" dirty="0" err="1" smtClean="0"/>
              <a:t>GWs</a:t>
            </a:r>
            <a:r>
              <a:rPr lang="en-GB" baseline="0" dirty="0" smtClean="0"/>
              <a:t> (which is detected) decreases linearly with distance and hence an increase in sensitivity by a factor of 10 increases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volume by a factor of 1000.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F0AA-DBBE-4ABE-9516-983E8E17AB0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66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385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812DF-D096-4289-917B-8A674FA239D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8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787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363196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rot="5400000">
            <a:off x="8514582" y="1219200"/>
            <a:ext cx="132763" cy="128466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3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grpSp>
        <p:nvGrpSpPr>
          <p:cNvPr id="14" name="Gruppieren 13"/>
          <p:cNvGrpSpPr/>
          <p:nvPr/>
        </p:nvGrpSpPr>
        <p:grpSpPr>
          <a:xfrm rot="5400000">
            <a:off x="8666982" y="1371600"/>
            <a:ext cx="132763" cy="128466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075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619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103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2845" y="836712"/>
            <a:ext cx="8715436" cy="516405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Lucida Grande"/>
              <a:buChar char="-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42845" y="121192"/>
            <a:ext cx="8715436" cy="571504"/>
          </a:xfrm>
        </p:spPr>
        <p:txBody>
          <a:bodyPr>
            <a:noAutofit/>
          </a:bodyPr>
          <a:lstStyle>
            <a:lvl1pPr algn="l">
              <a:defRPr sz="3200" b="0" i="0">
                <a:solidFill>
                  <a:srgbClr val="073C8D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7504" y="6421440"/>
            <a:ext cx="3212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003D81"/>
                </a:solidFill>
                <a:latin typeface="Gill Sans Light"/>
                <a:cs typeface="Gill Sans Light"/>
              </a:defRPr>
            </a:lvl1pPr>
          </a:lstStyle>
          <a:p>
            <a:pPr>
              <a:defRPr/>
            </a:pPr>
            <a:r>
              <a:rPr lang="de-DE" smtClean="0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3399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37363" y="179388"/>
            <a:ext cx="2159000" cy="59166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8775" y="179388"/>
            <a:ext cx="6326188" cy="59166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8A8F6-BB5F-4539-BF7B-1693DD68AA5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5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179388"/>
            <a:ext cx="8637588" cy="10795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9624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1981200"/>
            <a:ext cx="39624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EBCD7-B9B2-46C6-A509-3B70585C61B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3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312A1-4D65-4F98-9D93-15BDA9F4571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0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2957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8366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44624"/>
            <a:ext cx="6192688" cy="914400"/>
          </a:xfr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dirty="0" smtClean="0"/>
              <a:t>Textmasterformate durch Klicken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89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FA35B-F29C-4A5B-B5C2-B88B7E9AB14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19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ihand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ihand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ihand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ihand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ihand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ihand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htec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292673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229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htec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htec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htec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htec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htec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htec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htec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79051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7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02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945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grpSp>
        <p:nvGrpSpPr>
          <p:cNvPr id="14" name="Gruppieren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0044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459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551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92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04038-DC92-49B1-920F-7FD8F9A0680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33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2844" y="836712"/>
            <a:ext cx="8715436" cy="516405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Lucida Grande"/>
              <a:buChar char="-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42844" y="121192"/>
            <a:ext cx="8715436" cy="571504"/>
          </a:xfrm>
        </p:spPr>
        <p:txBody>
          <a:bodyPr>
            <a:noAutofit/>
          </a:bodyPr>
          <a:lstStyle>
            <a:lvl1pPr algn="l">
              <a:defRPr sz="3200" b="0" i="0">
                <a:solidFill>
                  <a:srgbClr val="073C8D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7504" y="6421438"/>
            <a:ext cx="3212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003D81"/>
                </a:solidFill>
                <a:latin typeface="Gill Sans Light"/>
                <a:cs typeface="Gill Sans Light"/>
              </a:defRPr>
            </a:lvl1pPr>
          </a:lstStyle>
          <a:p>
            <a:pPr>
              <a:defRPr/>
            </a:pPr>
            <a:r>
              <a:rPr lang="de-DE" smtClean="0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89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6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121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7" y="44624"/>
            <a:ext cx="6192688" cy="914400"/>
          </a:xfr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dirty="0" smtClean="0"/>
              <a:t>Textmasterformate durch Klicken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889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ihandform 18"/>
          <p:cNvSpPr>
            <a:spLocks/>
          </p:cNvSpPr>
          <p:nvPr/>
        </p:nvSpPr>
        <p:spPr bwMode="auto">
          <a:xfrm>
            <a:off x="5948364" y="4246565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ihand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ihand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ihand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ihand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ihand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63160" y="402266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91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67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7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67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2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318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49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363196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rot="5400000">
            <a:off x="8514582" y="1219200"/>
            <a:ext cx="132763" cy="128466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3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grpSp>
        <p:nvGrpSpPr>
          <p:cNvPr id="14" name="Gruppieren 13"/>
          <p:cNvGrpSpPr/>
          <p:nvPr/>
        </p:nvGrpSpPr>
        <p:grpSpPr>
          <a:xfrm rot="5400000">
            <a:off x="8666982" y="1371600"/>
            <a:ext cx="132763" cy="128466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2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CC5CA3-6BC4-40E4-A5FA-DC9355C2EE1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2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27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180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3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C18AB1-5AFE-4D26-95C6-04F285856C05}" type="slidenum">
              <a:rPr lang="de-DE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15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6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46662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7" y="44624"/>
            <a:ext cx="6192688" cy="914400"/>
          </a:xfr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dirty="0" smtClean="0"/>
              <a:t>Textmasterformate durch Klicken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914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9" name="Freihandform 18"/>
          <p:cNvSpPr>
            <a:spLocks/>
          </p:cNvSpPr>
          <p:nvPr/>
        </p:nvSpPr>
        <p:spPr bwMode="auto">
          <a:xfrm>
            <a:off x="5948364" y="4246565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0" name="Freihand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4" name="Freihand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5" name="Freihand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6" name="Freihand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7" name="Freihand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63160" y="402266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1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35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7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79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75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01683-07DE-4A12-BCF9-1BE9B5A2085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45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3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04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363196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rot="5400000">
            <a:off x="8514582" y="1219200"/>
            <a:ext cx="132763" cy="128466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3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grpSp>
        <p:nvGrpSpPr>
          <p:cNvPr id="14" name="Gruppieren 13"/>
          <p:cNvGrpSpPr/>
          <p:nvPr/>
        </p:nvGrpSpPr>
        <p:grpSpPr>
          <a:xfrm rot="5400000">
            <a:off x="8666982" y="1371600"/>
            <a:ext cx="132763" cy="128466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12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32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41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00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2845" y="836712"/>
            <a:ext cx="8715436" cy="516405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Lucida Grande"/>
              <a:buChar char="-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42845" y="121192"/>
            <a:ext cx="8715436" cy="571504"/>
          </a:xfrm>
        </p:spPr>
        <p:txBody>
          <a:bodyPr>
            <a:noAutofit/>
          </a:bodyPr>
          <a:lstStyle>
            <a:lvl1pPr algn="l">
              <a:defRPr sz="3200" b="0" i="0">
                <a:solidFill>
                  <a:srgbClr val="073C8D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7504" y="6421440"/>
            <a:ext cx="3212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003D81"/>
                </a:solidFill>
                <a:latin typeface="Gill Sans Light"/>
                <a:cs typeface="Gill Sans Light"/>
              </a:defRPr>
            </a:lvl1pPr>
          </a:lstStyle>
          <a:p>
            <a:pPr>
              <a:defRPr/>
            </a:pPr>
            <a:r>
              <a:rPr lang="de-DE" smtClean="0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6465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8002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44624"/>
            <a:ext cx="6192688" cy="914400"/>
          </a:xfr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dirty="0" smtClean="0"/>
              <a:t>Textmasterformate durch Klicken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35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ihand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ihand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ihand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ihand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ihand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ihand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6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7EDAF-C45B-4025-ABEA-EEE11200A93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3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830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08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1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1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852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grpSp>
        <p:nvGrpSpPr>
          <p:cNvPr id="14" name="Gruppieren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00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1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704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2844" y="836712"/>
            <a:ext cx="8715436" cy="516405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Lucida Grande"/>
              <a:buChar char="-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42844" y="121192"/>
            <a:ext cx="8715436" cy="571504"/>
          </a:xfrm>
        </p:spPr>
        <p:txBody>
          <a:bodyPr>
            <a:noAutofit/>
          </a:bodyPr>
          <a:lstStyle>
            <a:lvl1pPr algn="l">
              <a:defRPr sz="3200" b="0" i="0">
                <a:solidFill>
                  <a:srgbClr val="073C8D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7504" y="6421438"/>
            <a:ext cx="3212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003D81"/>
                </a:solidFill>
                <a:latin typeface="Gill Sans Light"/>
                <a:cs typeface="Gill Sans Light"/>
              </a:defRPr>
            </a:lvl1pPr>
          </a:lstStyle>
          <a:p>
            <a:pPr>
              <a:defRPr/>
            </a:pPr>
            <a:r>
              <a:rPr lang="de-DE" smtClean="0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2023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56FBF-FCA6-4151-B0DB-C106432B697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55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6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9171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7" y="44624"/>
            <a:ext cx="6192688" cy="914400"/>
          </a:xfr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dirty="0" smtClean="0"/>
              <a:t>Textmasterformate durch Klicken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39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ihandform 18"/>
          <p:cNvSpPr>
            <a:spLocks/>
          </p:cNvSpPr>
          <p:nvPr/>
        </p:nvSpPr>
        <p:spPr bwMode="auto">
          <a:xfrm>
            <a:off x="5948364" y="4246565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ihand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ihand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ihand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ihand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ihand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63160" y="402266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497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02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7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125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0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761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73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363196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rot="5400000">
            <a:off x="8514582" y="1219200"/>
            <a:ext cx="132763" cy="128466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3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grpSp>
        <p:nvGrpSpPr>
          <p:cNvPr id="14" name="Gruppieren 13"/>
          <p:cNvGrpSpPr/>
          <p:nvPr/>
        </p:nvGrpSpPr>
        <p:grpSpPr>
          <a:xfrm rot="5400000">
            <a:off x="8666982" y="1371600"/>
            <a:ext cx="132763" cy="128466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773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5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519E4-4877-4C53-93A1-A9A811973ED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155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293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C18AB1-5AFE-4D26-95C6-04F285856C05}" type="slidenum">
              <a:rPr lang="de-DE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6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6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692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7" y="44624"/>
            <a:ext cx="6192688" cy="914400"/>
          </a:xfr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dirty="0" smtClean="0"/>
              <a:t>Textmasterformate durch Klicken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42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ihandform 18"/>
          <p:cNvSpPr>
            <a:spLocks/>
          </p:cNvSpPr>
          <p:nvPr/>
        </p:nvSpPr>
        <p:spPr bwMode="auto">
          <a:xfrm>
            <a:off x="5948364" y="4246565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ihand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ihand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ihand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ihand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ihand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63160" y="402266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99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451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7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898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81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>
              <a:solidFill>
                <a:srgbClr val="D6EC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995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4"/>
          <p:cNvGrpSpPr>
            <a:grpSpLocks/>
          </p:cNvGrpSpPr>
          <p:nvPr/>
        </p:nvGrpSpPr>
        <p:grpSpPr bwMode="auto">
          <a:xfrm>
            <a:off x="8212138" y="6454775"/>
            <a:ext cx="931862" cy="280988"/>
            <a:chOff x="5109" y="4066"/>
            <a:chExt cx="635" cy="177"/>
          </a:xfrm>
        </p:grpSpPr>
        <p:sp>
          <p:nvSpPr>
            <p:cNvPr id="1038" name="Rectangle 12"/>
            <p:cNvSpPr>
              <a:spLocks noChangeArrowheads="1"/>
            </p:cNvSpPr>
            <p:nvPr userDrawn="1"/>
          </p:nvSpPr>
          <p:spPr bwMode="auto">
            <a:xfrm>
              <a:off x="5109" y="4066"/>
              <a:ext cx="635" cy="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039" name="Rectangle 13"/>
            <p:cNvSpPr>
              <a:spLocks noChangeArrowheads="1"/>
            </p:cNvSpPr>
            <p:nvPr userDrawn="1"/>
          </p:nvSpPr>
          <p:spPr bwMode="auto">
            <a:xfrm>
              <a:off x="5109" y="4116"/>
              <a:ext cx="317" cy="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040" name="Rectangle 14"/>
            <p:cNvSpPr>
              <a:spLocks noChangeArrowheads="1"/>
            </p:cNvSpPr>
            <p:nvPr userDrawn="1"/>
          </p:nvSpPr>
          <p:spPr bwMode="auto">
            <a:xfrm>
              <a:off x="5109" y="4168"/>
              <a:ext cx="317" cy="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041" name="Rectangle 15"/>
            <p:cNvSpPr>
              <a:spLocks noChangeArrowheads="1"/>
            </p:cNvSpPr>
            <p:nvPr userDrawn="1"/>
          </p:nvSpPr>
          <p:spPr bwMode="auto">
            <a:xfrm>
              <a:off x="5109" y="4218"/>
              <a:ext cx="635" cy="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de-DE"/>
            </a:p>
          </p:txBody>
        </p:sp>
      </p:grp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/>
          </a:p>
        </p:txBody>
      </p: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76200" y="6415088"/>
            <a:ext cx="8991600" cy="360362"/>
          </a:xfrm>
          <a:prstGeom prst="rect">
            <a:avLst/>
          </a:pr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/>
          </a:p>
        </p:txBody>
      </p:sp>
      <p:sp>
        <p:nvSpPr>
          <p:cNvPr id="1029" name="Rectangle 23"/>
          <p:cNvSpPr>
            <a:spLocks noChangeArrowheads="1"/>
          </p:cNvSpPr>
          <p:nvPr/>
        </p:nvSpPr>
        <p:spPr bwMode="auto">
          <a:xfrm>
            <a:off x="8645525" y="6464300"/>
            <a:ext cx="498475" cy="2667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1850" y="644842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2D2D2"/>
                </a:solidFill>
              </a:defRPr>
            </a:lvl1pPr>
          </a:lstStyle>
          <a:p>
            <a:fld id="{AD0B6D34-576B-466D-85FB-F8808EE8C870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79388"/>
            <a:ext cx="8637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07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1331913" y="6451600"/>
            <a:ext cx="214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400" b="1" smtClean="0">
                <a:solidFill>
                  <a:srgbClr val="B10038"/>
                </a:solidFill>
              </a:rPr>
              <a:t>Albert</a:t>
            </a:r>
            <a:r>
              <a:rPr lang="en-US" sz="400" b="1" smtClean="0">
                <a:solidFill>
                  <a:srgbClr val="B10038"/>
                </a:solidFill>
              </a:rPr>
              <a:t> </a:t>
            </a:r>
            <a:r>
              <a:rPr lang="en-US" sz="1400" b="1" smtClean="0">
                <a:solidFill>
                  <a:srgbClr val="B10038"/>
                </a:solidFill>
              </a:rPr>
              <a:t>-</a:t>
            </a:r>
            <a:r>
              <a:rPr lang="en-US" sz="600" b="1" smtClean="0">
                <a:solidFill>
                  <a:srgbClr val="B10038"/>
                </a:solidFill>
              </a:rPr>
              <a:t> </a:t>
            </a:r>
            <a:r>
              <a:rPr lang="en-US" sz="1400" b="1" smtClean="0">
                <a:solidFill>
                  <a:srgbClr val="B10038"/>
                </a:solidFill>
              </a:rPr>
              <a:t>Einstein-</a:t>
            </a:r>
            <a:r>
              <a:rPr lang="en-US" sz="600" b="1" smtClean="0">
                <a:solidFill>
                  <a:srgbClr val="B10038"/>
                </a:solidFill>
              </a:rPr>
              <a:t> </a:t>
            </a:r>
            <a:r>
              <a:rPr lang="en-US" sz="1400" b="1" smtClean="0">
                <a:solidFill>
                  <a:srgbClr val="B10038"/>
                </a:solidFill>
              </a:rPr>
              <a:t>Institut</a:t>
            </a:r>
          </a:p>
        </p:txBody>
      </p:sp>
      <p:pic>
        <p:nvPicPr>
          <p:cNvPr id="1034" name="Picture 8" descr="AEIlogo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21438"/>
            <a:ext cx="4730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6450013"/>
            <a:ext cx="109061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31"/>
          <p:cNvSpPr>
            <a:spLocks noChangeArrowheads="1"/>
          </p:cNvSpPr>
          <p:nvPr/>
        </p:nvSpPr>
        <p:spPr bwMode="auto">
          <a:xfrm>
            <a:off x="5532438" y="6437313"/>
            <a:ext cx="31750" cy="323850"/>
          </a:xfrm>
          <a:prstGeom prst="rect">
            <a:avLst/>
          </a:pr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de-DE"/>
          </a:p>
        </p:txBody>
      </p:sp>
      <p:sp>
        <p:nvSpPr>
          <p:cNvPr id="1037" name="Text Box 11"/>
          <p:cNvSpPr txBox="1">
            <a:spLocks noChangeArrowheads="1"/>
          </p:cNvSpPr>
          <p:nvPr/>
        </p:nvSpPr>
        <p:spPr bwMode="auto">
          <a:xfrm>
            <a:off x="5474632" y="6464300"/>
            <a:ext cx="28568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100" dirty="0" smtClean="0">
                <a:solidFill>
                  <a:srgbClr val="3175DC"/>
                </a:solidFill>
              </a:rPr>
              <a:t>Harald Lück,</a:t>
            </a:r>
            <a:r>
              <a:rPr lang="en-US" sz="1100" baseline="0" dirty="0" smtClean="0">
                <a:solidFill>
                  <a:srgbClr val="3175DC"/>
                </a:solidFill>
              </a:rPr>
              <a:t>  September 2016, lake Baikal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7" r:id="rId24"/>
    <p:sldLayoutId id="2147483808" r:id="rId25"/>
    <p:sldLayoutId id="2147483809" r:id="rId26"/>
    <p:sldLayoutId id="2147483810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00CD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00CD"/>
          </a:solidFill>
          <a:latin typeface="Arial Rounded MT Bold" pitchFamily="34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00CD"/>
          </a:solidFill>
          <a:latin typeface="Arial Rounded MT Bold" pitchFamily="34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00CD"/>
          </a:solidFill>
          <a:latin typeface="Arial Rounded MT Bold" pitchFamily="34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00CD"/>
          </a:solidFill>
          <a:latin typeface="Arial Rounded MT Bold" pitchFamily="34" charset="0"/>
          <a:ea typeface="ＭＳ Ｐゴシック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0000CD"/>
          </a:solidFill>
          <a:latin typeface="Arial Rounded MT Bold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0000CD"/>
          </a:solidFill>
          <a:latin typeface="Arial Rounded MT Bold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0000CD"/>
          </a:solidFill>
          <a:latin typeface="Arial Rounded MT Bold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0000CD"/>
          </a:solidFill>
          <a:latin typeface="Arial Rounded MT Bold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00CD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CD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CD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CD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CD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CD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CD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CD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C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dirty="0" smtClean="0"/>
              <a:t>Textmasterformate durch Klicken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7FF8BDD-796B-4DD9-BE67-1B90850BF36E}" type="datetimeFigureOut">
              <a:rPr lang="de-DE" smtClean="0"/>
              <a:pPr/>
              <a:t>05.09.2016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541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811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accent3"/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dirty="0" smtClean="0"/>
              <a:t>Textmasterformate durch Klicken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7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7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73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accent3"/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dirty="0" smtClean="0"/>
              <a:t>Textmasterformate durch Klicken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FF8BDD-796B-4DD9-BE67-1B90850BF36E}" type="datetimeFigureOut">
              <a:rPr lang="de-DE" smtClean="0">
                <a:solidFill>
                  <a:srgbClr val="D6ECFF"/>
                </a:solidFill>
                <a:latin typeface="Corbe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05.09.2016</a:t>
            </a:fld>
            <a:endParaRPr lang="de-DE">
              <a:solidFill>
                <a:srgbClr val="D6ECFF"/>
              </a:solidFill>
              <a:latin typeface="Corbel"/>
              <a:ea typeface="+mn-ea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7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rgbClr val="D6ECFF"/>
              </a:solidFill>
              <a:latin typeface="Corbel"/>
              <a:ea typeface="+mn-ea"/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7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CE3FA2B-BD28-499E-A22D-A423270F3F14}" type="slidenum">
              <a:rPr lang="de-DE" smtClean="0">
                <a:solidFill>
                  <a:srgbClr val="D6ECFF"/>
                </a:solidFill>
                <a:latin typeface="Corbe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srgbClr val="D6ECFF"/>
              </a:solidFill>
              <a:latin typeface="Corbel"/>
              <a:ea typeface="+mn-ea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662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accent3"/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dirty="0" smtClean="0"/>
              <a:t>Textmasterformate durch Klicken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579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accent3"/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dirty="0" smtClean="0"/>
              <a:t>Textmasterformate durch Klicken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7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7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878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accent3"/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dirty="0" smtClean="0"/>
              <a:t>Textmasterformate durch Klicken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7FF8BDD-796B-4DD9-BE67-1B90850BF36E}" type="datetimeFigureOut">
              <a:rPr lang="de-DE" smtClean="0">
                <a:solidFill>
                  <a:srgbClr val="D6ECFF"/>
                </a:solidFill>
              </a:rPr>
              <a:pPr/>
              <a:t>05.09.2016</a:t>
            </a:fld>
            <a:endParaRPr lang="de-DE">
              <a:solidFill>
                <a:srgbClr val="D6EC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7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de-DE" dirty="0">
              <a:solidFill>
                <a:srgbClr val="D6ECFF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7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CE3FA2B-BD28-499E-A22D-A423270F3F14}" type="slidenum">
              <a:rPr lang="de-DE" smtClean="0">
                <a:solidFill>
                  <a:srgbClr val="D6ECFF"/>
                </a:solidFill>
              </a:rPr>
              <a:pPr/>
              <a:t>‹Nr.›</a:t>
            </a:fld>
            <a:endParaRPr lang="de-DE">
              <a:solidFill>
                <a:srgbClr val="D6EC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-71470" y="785794"/>
            <a:ext cx="9358346" cy="0"/>
          </a:xfrm>
          <a:prstGeom prst="line">
            <a:avLst/>
          </a:prstGeom>
          <a:ln w="63500">
            <a:solidFill>
              <a:srgbClr val="A30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08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accent3"/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4544" y="-1"/>
            <a:ext cx="11161240" cy="689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-218926"/>
            <a:ext cx="9227319" cy="98363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</a:pPr>
            <a:r>
              <a:rPr lang="en-US" sz="3600" dirty="0" smtClean="0">
                <a:solidFill>
                  <a:srgbClr val="FFC000"/>
                </a:solidFill>
                <a:effectLst>
                  <a:glow rad="88900">
                    <a:srgbClr val="FFE161">
                      <a:alpha val="40000"/>
                    </a:srgbClr>
                  </a:glow>
                  <a:reflection stA="59000" endPos="47000" dist="50800" dir="5400000" sy="-100000" algn="bl" rotWithShape="0"/>
                </a:effectLst>
              </a:rPr>
              <a:t>Gravitational Wave </a:t>
            </a:r>
            <a:r>
              <a:rPr lang="en-US" sz="3600" dirty="0">
                <a:solidFill>
                  <a:srgbClr val="FFC000"/>
                </a:solidFill>
                <a:effectLst>
                  <a:glow rad="88900">
                    <a:srgbClr val="FFE161">
                      <a:alpha val="40000"/>
                    </a:srgbClr>
                  </a:glow>
                  <a:reflection stA="59000" endPos="47000" dist="50800" dir="5400000" sy="-100000" algn="bl" rotWithShape="0"/>
                </a:effectLst>
              </a:rPr>
              <a:t>D</a:t>
            </a:r>
            <a:r>
              <a:rPr lang="en-US" sz="3600" dirty="0" smtClean="0">
                <a:solidFill>
                  <a:srgbClr val="FFC000"/>
                </a:solidFill>
                <a:effectLst>
                  <a:glow rad="88900">
                    <a:srgbClr val="FFE161">
                      <a:alpha val="40000"/>
                    </a:srgbClr>
                  </a:glow>
                  <a:reflection stA="59000" endPos="47000" dist="50800" dir="5400000" sy="-100000" algn="bl" rotWithShape="0"/>
                </a:effectLst>
              </a:rPr>
              <a:t>etection</a:t>
            </a:r>
            <a:endParaRPr lang="en-GB" sz="2000" dirty="0" smtClean="0">
              <a:solidFill>
                <a:srgbClr val="FFC000"/>
              </a:solidFill>
              <a:effectLst>
                <a:glow rad="88900">
                  <a:srgbClr val="FFE161">
                    <a:alpha val="40000"/>
                  </a:srgbClr>
                </a:glow>
                <a:reflection stA="59000" endPos="47000" dist="50800" dir="5400000" sy="-100000" algn="bl" rotWithShape="0"/>
              </a:effectLst>
              <a:latin typeface="Helvetica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2844625"/>
            <a:ext cx="2376264" cy="576064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en-GB" sz="2800" dirty="0" smtClean="0">
                <a:solidFill>
                  <a:srgbClr val="FFC000"/>
                </a:solidFill>
              </a:rPr>
              <a:t>Harald Lück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C000"/>
                </a:solidFill>
              </a:rPr>
              <a:t>on </a:t>
            </a:r>
            <a:r>
              <a:rPr lang="en-US" dirty="0">
                <a:solidFill>
                  <a:srgbClr val="FFC000"/>
                </a:solidFill>
              </a:rPr>
              <a:t>behalf of the </a:t>
            </a:r>
            <a:r>
              <a:rPr lang="en-US" dirty="0" err="1">
                <a:solidFill>
                  <a:srgbClr val="FFC000"/>
                </a:solidFill>
              </a:rPr>
              <a:t>LIGO</a:t>
            </a:r>
            <a:r>
              <a:rPr lang="en-US" dirty="0">
                <a:solidFill>
                  <a:srgbClr val="FFC000"/>
                </a:solidFill>
              </a:rPr>
              <a:t> Scientific </a:t>
            </a:r>
            <a:r>
              <a:rPr lang="en-US" dirty="0" smtClean="0">
                <a:solidFill>
                  <a:srgbClr val="FFC000"/>
                </a:solidFill>
              </a:rPr>
              <a:t>Collaboration</a:t>
            </a:r>
            <a:endParaRPr lang="en-GB" dirty="0" smtClean="0">
              <a:solidFill>
                <a:srgbClr val="FFC000"/>
              </a:solidFill>
            </a:endParaRP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GB" dirty="0" smtClean="0">
                <a:solidFill>
                  <a:srgbClr val="FFC000"/>
                </a:solidFill>
              </a:rPr>
              <a:t>	</a:t>
            </a:r>
          </a:p>
        </p:txBody>
      </p:sp>
      <p:pic>
        <p:nvPicPr>
          <p:cNvPr id="16387" name="Picture 4" descr="AEIlogo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94" y="235277"/>
            <a:ext cx="81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6"/>
          <p:cNvPicPr>
            <a:picLocks noChangeAspect="1" noChangeArrowheads="1"/>
          </p:cNvPicPr>
          <p:nvPr/>
        </p:nvPicPr>
        <p:blipFill>
          <a:blip r:embed="rId5" cstate="print">
            <a:lum bright="-1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43"/>
          <a:stretch>
            <a:fillRect/>
          </a:stretch>
        </p:blipFill>
        <p:spPr bwMode="auto">
          <a:xfrm>
            <a:off x="6273876" y="5764843"/>
            <a:ext cx="6508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505" y="5648811"/>
            <a:ext cx="1201738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1277888" y="5589240"/>
            <a:ext cx="315009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GB" sz="1600" dirty="0">
                <a:solidFill>
                  <a:srgbClr val="FFC000"/>
                </a:solidFill>
              </a:rPr>
              <a:t>Albert-Einstein-</a:t>
            </a:r>
            <a:r>
              <a:rPr lang="en-GB" sz="1600" dirty="0" err="1">
                <a:solidFill>
                  <a:srgbClr val="FFC000"/>
                </a:solidFill>
              </a:rPr>
              <a:t>Institut</a:t>
            </a:r>
            <a:r>
              <a:rPr lang="en-GB" sz="1600" dirty="0">
                <a:solidFill>
                  <a:srgbClr val="FFC000"/>
                </a:solidFill>
              </a:rPr>
              <a:t> (AEI) </a:t>
            </a:r>
            <a:r>
              <a:rPr lang="en-GB" sz="1600" dirty="0" err="1">
                <a:solidFill>
                  <a:srgbClr val="FFC000"/>
                </a:solidFill>
              </a:rPr>
              <a:t>Institut</a:t>
            </a:r>
            <a:r>
              <a:rPr lang="en-GB" sz="1600" dirty="0">
                <a:solidFill>
                  <a:srgbClr val="FFC000"/>
                </a:solidFill>
              </a:rPr>
              <a:t> </a:t>
            </a:r>
            <a:r>
              <a:rPr lang="en-GB" sz="1600" dirty="0" err="1">
                <a:solidFill>
                  <a:srgbClr val="FFC000"/>
                </a:solidFill>
              </a:rPr>
              <a:t>für</a:t>
            </a:r>
            <a:r>
              <a:rPr lang="en-GB" sz="1600" dirty="0">
                <a:solidFill>
                  <a:srgbClr val="FFC000"/>
                </a:solidFill>
              </a:rPr>
              <a:t> </a:t>
            </a:r>
            <a:r>
              <a:rPr lang="en-GB" sz="1600" dirty="0" err="1">
                <a:solidFill>
                  <a:srgbClr val="FFC000"/>
                </a:solidFill>
              </a:rPr>
              <a:t>Gravitationsphysik</a:t>
            </a:r>
            <a:r>
              <a:rPr lang="en-GB" sz="1600" dirty="0">
                <a:solidFill>
                  <a:srgbClr val="FFC000"/>
                </a:solidFill>
              </a:rPr>
              <a:t> Leibniz </a:t>
            </a:r>
            <a:r>
              <a:rPr lang="en-GB" sz="1600" dirty="0" err="1">
                <a:solidFill>
                  <a:srgbClr val="FFC000"/>
                </a:solidFill>
              </a:rPr>
              <a:t>Universität</a:t>
            </a:r>
            <a:r>
              <a:rPr lang="en-GB" sz="1600" dirty="0">
                <a:solidFill>
                  <a:srgbClr val="FFC000"/>
                </a:solidFill>
              </a:rPr>
              <a:t> Hannover</a:t>
            </a:r>
            <a:endParaRPr lang="en-GB" sz="1800" dirty="0">
              <a:solidFill>
                <a:srgbClr val="FFC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020272" y="6369192"/>
            <a:ext cx="1988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dirty="0" smtClean="0">
                <a:solidFill>
                  <a:srgbClr val="FFC000"/>
                </a:solidFill>
              </a:rPr>
              <a:t>LIGO-G1601727</a:t>
            </a:r>
            <a:r>
              <a:rPr lang="de-DE" b="1" dirty="0" smtClean="0"/>
              <a:t>.</a:t>
            </a:r>
            <a:endParaRPr lang="de-DE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1314" y="5764355"/>
            <a:ext cx="1669800" cy="604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pheresOrange-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59966"/>
            <a:ext cx="9147817" cy="515908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chteck 5"/>
          <p:cNvSpPr/>
          <p:nvPr/>
        </p:nvSpPr>
        <p:spPr bwMode="auto">
          <a:xfrm>
            <a:off x="-108520" y="-99392"/>
            <a:ext cx="9256337" cy="125935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72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48" y="1214786"/>
            <a:ext cx="7268304" cy="5503386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3203848" y="-120476"/>
            <a:ext cx="548295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r>
              <a:rPr lang="en-GB" sz="4400" dirty="0" smtClean="0">
                <a:solidFill>
                  <a:schemeClr val="accent3"/>
                </a:solidFill>
              </a:rPr>
              <a:t>GW150914</a:t>
            </a:r>
            <a:endParaRPr lang="en-GB" sz="4400" kern="0" dirty="0">
              <a:solidFill>
                <a:schemeClr val="accent3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hteck 7"/>
          <p:cNvSpPr/>
          <p:nvPr/>
        </p:nvSpPr>
        <p:spPr>
          <a:xfrm rot="16200000">
            <a:off x="-1655823" y="3321858"/>
            <a:ext cx="4217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E161"/>
                </a:solidFill>
              </a:rPr>
              <a:t>Phys. </a:t>
            </a:r>
            <a:r>
              <a:rPr lang="de-DE" b="1" dirty="0" err="1">
                <a:solidFill>
                  <a:srgbClr val="FFE161"/>
                </a:solidFill>
              </a:rPr>
              <a:t>Rev</a:t>
            </a:r>
            <a:r>
              <a:rPr lang="de-DE" b="1" dirty="0">
                <a:solidFill>
                  <a:srgbClr val="FFE161"/>
                </a:solidFill>
              </a:rPr>
              <a:t>. </a:t>
            </a:r>
            <a:r>
              <a:rPr lang="de-DE" b="1" dirty="0" err="1">
                <a:solidFill>
                  <a:srgbClr val="FFE161"/>
                </a:solidFill>
              </a:rPr>
              <a:t>Lett</a:t>
            </a:r>
            <a:r>
              <a:rPr lang="de-DE" b="1" dirty="0">
                <a:solidFill>
                  <a:srgbClr val="FFE161"/>
                </a:solidFill>
              </a:rPr>
              <a:t>. 116, 061102</a:t>
            </a:r>
          </a:p>
        </p:txBody>
      </p:sp>
    </p:spTree>
    <p:extLst>
      <p:ext uri="{BB962C8B-B14F-4D97-AF65-F5344CB8AC3E}">
        <p14:creationId xmlns:p14="http://schemas.microsoft.com/office/powerpoint/2010/main" val="27562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9714" y="188640"/>
            <a:ext cx="7772400" cy="914400"/>
          </a:xfrm>
        </p:spPr>
        <p:txBody>
          <a:bodyPr/>
          <a:lstStyle/>
          <a:p>
            <a:r>
              <a:rPr lang="en-GB" dirty="0" smtClean="0"/>
              <a:t>GW150914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The Sound of Two Black Holes Collid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108520" y="5805264"/>
            <a:ext cx="936104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14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6496" y="-75872"/>
            <a:ext cx="7542192" cy="779486"/>
          </a:xfrm>
        </p:spPr>
        <p:txBody>
          <a:bodyPr/>
          <a:lstStyle/>
          <a:p>
            <a:r>
              <a:rPr lang="en-GB" dirty="0" smtClean="0">
                <a:solidFill>
                  <a:srgbClr val="FFE161"/>
                </a:solidFill>
              </a:rPr>
              <a:t>GW150914 = Binary </a:t>
            </a:r>
            <a:r>
              <a:rPr lang="en-GB" dirty="0" err="1" smtClean="0">
                <a:solidFill>
                  <a:srgbClr val="FFE161"/>
                </a:solidFill>
              </a:rPr>
              <a:t>BH</a:t>
            </a:r>
            <a:endParaRPr lang="en-GB" dirty="0">
              <a:solidFill>
                <a:srgbClr val="FFE161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3520498"/>
            <a:ext cx="8736935" cy="255753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 rot="16200000">
            <a:off x="-1915825" y="3289666"/>
            <a:ext cx="4217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E161"/>
                </a:solidFill>
              </a:rPr>
              <a:t>Phys. </a:t>
            </a:r>
            <a:r>
              <a:rPr lang="de-DE" b="1" dirty="0" err="1">
                <a:solidFill>
                  <a:srgbClr val="FFE161"/>
                </a:solidFill>
              </a:rPr>
              <a:t>Rev</a:t>
            </a:r>
            <a:r>
              <a:rPr lang="de-DE" b="1" dirty="0">
                <a:solidFill>
                  <a:srgbClr val="FFE161"/>
                </a:solidFill>
              </a:rPr>
              <a:t>. </a:t>
            </a:r>
            <a:r>
              <a:rPr lang="de-DE" b="1" dirty="0" err="1">
                <a:solidFill>
                  <a:srgbClr val="FFE161"/>
                </a:solidFill>
              </a:rPr>
              <a:t>Lett</a:t>
            </a:r>
            <a:r>
              <a:rPr lang="de-DE" b="1" dirty="0">
                <a:solidFill>
                  <a:srgbClr val="FFE161"/>
                </a:solidFill>
              </a:rPr>
              <a:t>. 116, 061102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969317" y="3472919"/>
            <a:ext cx="7589371" cy="2299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3074" name="Picture 2" descr="https://lh3.googleusercontent.com/-sxXVri8wjAY/Vry73YZXmZI/AAAAAAAAINU/u7eA2965w68/s800-Ic42/Ca8e3ZuUsAE-q1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" y="703614"/>
            <a:ext cx="76200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7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6624736" cy="914400"/>
          </a:xfrm>
        </p:spPr>
        <p:txBody>
          <a:bodyPr/>
          <a:lstStyle/>
          <a:p>
            <a:r>
              <a:rPr lang="en-GB" dirty="0" smtClean="0"/>
              <a:t>Large template bank to determine parameters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91" y="1257129"/>
            <a:ext cx="7006740" cy="560087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 rot="16200000">
            <a:off x="-1970677" y="31981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Phys. </a:t>
            </a:r>
            <a:r>
              <a:rPr lang="de-DE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Rev</a:t>
            </a:r>
            <a:r>
              <a:rPr lang="de-DE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r>
              <a:rPr lang="de-DE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Lett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116, 061102</a:t>
            </a:r>
          </a:p>
        </p:txBody>
      </p:sp>
    </p:spTree>
    <p:extLst>
      <p:ext uri="{BB962C8B-B14F-4D97-AF65-F5344CB8AC3E}">
        <p14:creationId xmlns:p14="http://schemas.microsoft.com/office/powerpoint/2010/main" val="26885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83493" y="5840439"/>
            <a:ext cx="7562800" cy="760386"/>
          </a:xfrm>
        </p:spPr>
        <p:txBody>
          <a:bodyPr/>
          <a:lstStyle/>
          <a:p>
            <a:r>
              <a:rPr lang="en-GB" dirty="0" smtClean="0"/>
              <a:t>Two black holes with 29 </a:t>
            </a:r>
            <a:r>
              <a:rPr lang="en-GB" dirty="0"/>
              <a:t>a</a:t>
            </a:r>
            <a:r>
              <a:rPr lang="en-GB" dirty="0" smtClean="0"/>
              <a:t>nd 36 solar masses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71" y="-8115"/>
            <a:ext cx="9156171" cy="534372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11560" y="389603"/>
            <a:ext cx="3639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/>
              <a:t>Phys. </a:t>
            </a:r>
            <a:r>
              <a:rPr lang="de-DE" sz="1600" b="1" dirty="0" err="1"/>
              <a:t>Rev</a:t>
            </a:r>
            <a:r>
              <a:rPr lang="de-DE" sz="1600" b="1" dirty="0"/>
              <a:t>. </a:t>
            </a:r>
            <a:r>
              <a:rPr lang="de-DE" sz="1600" b="1" dirty="0" err="1"/>
              <a:t>Lett</a:t>
            </a:r>
            <a:r>
              <a:rPr lang="de-DE" sz="1600" b="1" dirty="0"/>
              <a:t>. 116, 061102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93" y="5252465"/>
            <a:ext cx="8012870" cy="6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5868" y="75616"/>
            <a:ext cx="8672264" cy="914400"/>
          </a:xfrm>
        </p:spPr>
        <p:txBody>
          <a:bodyPr/>
          <a:lstStyle/>
          <a:p>
            <a:r>
              <a:rPr lang="en-GB" sz="3600" dirty="0" smtClean="0"/>
              <a:t>The most powerful event ever “seen”</a:t>
            </a:r>
            <a:endParaRPr lang="en-GB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496" y="1712304"/>
            <a:ext cx="8645960" cy="45720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Before: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BHs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(29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⊙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36 M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⊙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= 65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⊙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After: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(62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⊙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ithin 0.2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sec 2 M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⊙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were radiated off in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GWs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kg (E=M c</a:t>
            </a:r>
            <a:r>
              <a:rPr lang="de-D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3.5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erg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/ s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3.5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50x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What the first LIGO detection would look like up clo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222" r="16333"/>
          <a:stretch/>
        </p:blipFill>
        <p:spPr>
          <a:xfrm>
            <a:off x="4860032" y="3068960"/>
            <a:ext cx="4133056" cy="334771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35868" y="777178"/>
            <a:ext cx="2518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accent3"/>
                </a:solidFill>
              </a:rPr>
              <a:t>GW150914</a:t>
            </a:r>
          </a:p>
        </p:txBody>
      </p:sp>
    </p:spTree>
    <p:extLst>
      <p:ext uri="{BB962C8B-B14F-4D97-AF65-F5344CB8AC3E}">
        <p14:creationId xmlns:p14="http://schemas.microsoft.com/office/powerpoint/2010/main" val="22433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15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72008"/>
            <a:ext cx="8604447" cy="620688"/>
          </a:xfrm>
        </p:spPr>
        <p:txBody>
          <a:bodyPr/>
          <a:lstStyle/>
          <a:p>
            <a:r>
              <a:rPr lang="en-GB" sz="3600" dirty="0" smtClean="0"/>
              <a:t>There were more Signals in O1</a:t>
            </a:r>
            <a:endParaRPr lang="en-GB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0" y="1306023"/>
            <a:ext cx="9067384" cy="445706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39521" y="5898950"/>
            <a:ext cx="4936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dirty="0" smtClean="0"/>
              <a:t>arXiv:1606.04856 </a:t>
            </a:r>
            <a:r>
              <a:rPr lang="de-DE" sz="1800" b="1" dirty="0" err="1" smtClean="0"/>
              <a:t>and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acc</a:t>
            </a:r>
            <a:r>
              <a:rPr lang="de-DE" sz="1800" b="1" dirty="0" smtClean="0"/>
              <a:t>. </a:t>
            </a:r>
            <a:r>
              <a:rPr lang="de-DE" sz="1800" b="1" dirty="0" err="1"/>
              <a:t>b</a:t>
            </a:r>
            <a:r>
              <a:rPr lang="de-DE" sz="1800" b="1" dirty="0" err="1" smtClean="0"/>
              <a:t>y</a:t>
            </a:r>
            <a:r>
              <a:rPr lang="de-DE" sz="1800" b="1" dirty="0" smtClean="0"/>
              <a:t> Phys. </a:t>
            </a:r>
            <a:r>
              <a:rPr lang="de-DE" sz="1800" b="1" dirty="0" err="1" smtClean="0"/>
              <a:t>Rev</a:t>
            </a:r>
            <a:r>
              <a:rPr lang="de-DE" sz="1800" b="1" dirty="0" smtClean="0"/>
              <a:t>. X; </a:t>
            </a:r>
            <a:br>
              <a:rPr lang="de-DE" sz="1800" b="1" dirty="0" smtClean="0"/>
            </a:br>
            <a:r>
              <a:rPr lang="en-US" sz="1800" dirty="0" smtClean="0"/>
              <a:t>Binary </a:t>
            </a:r>
            <a:r>
              <a:rPr lang="en-US" sz="1800" dirty="0"/>
              <a:t>Black Hole Mergers in the first Advanced </a:t>
            </a:r>
            <a:r>
              <a:rPr lang="en-US" sz="1800" dirty="0" err="1"/>
              <a:t>LIGO</a:t>
            </a:r>
            <a:r>
              <a:rPr lang="en-US" sz="1800" dirty="0"/>
              <a:t> Observing </a:t>
            </a:r>
            <a:r>
              <a:rPr lang="en-US" sz="1800" dirty="0" smtClean="0"/>
              <a:t>Run</a:t>
            </a:r>
            <a:endParaRPr lang="de-DE" sz="18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33" y="44624"/>
            <a:ext cx="1945671" cy="7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39" y="93305"/>
            <a:ext cx="6192688" cy="914400"/>
          </a:xfrm>
        </p:spPr>
        <p:txBody>
          <a:bodyPr/>
          <a:lstStyle/>
          <a:p>
            <a:r>
              <a:rPr lang="en-GB" dirty="0" smtClean="0"/>
              <a:t>Discovery Timeline O1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03884"/>
            <a:ext cx="9134593" cy="554241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932040" y="650774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A1BAFE"/>
                </a:solidFill>
                <a:latin typeface="TimesNewRomanPSMT"/>
              </a:rPr>
              <a:t>Courtesy Caltech/MIT/</a:t>
            </a:r>
            <a:r>
              <a:rPr lang="en-GB" sz="1600" dirty="0" err="1">
                <a:solidFill>
                  <a:srgbClr val="A1BAFE"/>
                </a:solidFill>
                <a:latin typeface="TimesNewRomanPSMT"/>
              </a:rPr>
              <a:t>LIGO</a:t>
            </a:r>
            <a:r>
              <a:rPr lang="en-GB" sz="1600" dirty="0">
                <a:solidFill>
                  <a:srgbClr val="A1BAFE"/>
                </a:solidFill>
                <a:latin typeface="TimesNewRomanPSMT"/>
              </a:rPr>
              <a:t> Laboratory</a:t>
            </a:r>
            <a:endParaRPr lang="en-GB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0"/>
            <a:ext cx="3330839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3062762" y="-67409"/>
            <a:ext cx="6097281" cy="699281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720" y="0"/>
            <a:ext cx="6097281" cy="384998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7" y="5085184"/>
            <a:ext cx="6093053" cy="1339546"/>
          </a:xfrm>
          <a:prstGeom prst="rect">
            <a:avLst/>
          </a:prstGeom>
        </p:spPr>
      </p:pic>
      <p:pic>
        <p:nvPicPr>
          <p:cNvPr id="12" name="Picture 2" descr="https://www.ligo.caltech.edu/system/news_items/images/18/featured/ligo20160211_Tn.jpg?14551576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32990" y="2332991"/>
            <a:ext cx="7735491" cy="306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1165" y="-67409"/>
            <a:ext cx="2815555" cy="787356"/>
          </a:xfrm>
        </p:spPr>
        <p:txBody>
          <a:bodyPr/>
          <a:lstStyle/>
          <a:p>
            <a:r>
              <a:rPr lang="en-GB" dirty="0" smtClean="0">
                <a:solidFill>
                  <a:srgbClr val="FCD096"/>
                </a:solidFill>
              </a:rPr>
              <a:t>“The Three</a:t>
            </a:r>
            <a:br>
              <a:rPr lang="en-GB" dirty="0" smtClean="0">
                <a:solidFill>
                  <a:srgbClr val="FCD096"/>
                </a:solidFill>
              </a:rPr>
            </a:br>
            <a:r>
              <a:rPr lang="en-GB" dirty="0" smtClean="0">
                <a:solidFill>
                  <a:srgbClr val="FCD096"/>
                </a:solidFill>
              </a:rPr>
              <a:t>Signals”</a:t>
            </a:r>
            <a:endParaRPr lang="en-GB" dirty="0">
              <a:solidFill>
                <a:srgbClr val="FCD096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883" y="3861048"/>
            <a:ext cx="6072028" cy="126689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199134" y="6562222"/>
            <a:ext cx="1837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5">
                    <a:lumMod val="75000"/>
                  </a:schemeClr>
                </a:solidFill>
              </a:rPr>
              <a:t>arXiv:1606.04856</a:t>
            </a:r>
            <a:endParaRPr lang="en-GB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19933" y="5987835"/>
            <a:ext cx="308944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journals.aps.org/</a:t>
            </a:r>
            <a:r>
              <a:rPr lang="en-GB" sz="1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prl</a:t>
            </a:r>
            <a:r>
              <a:rPr lang="en-GB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/abstract/10.1103/</a:t>
            </a:r>
          </a:p>
          <a:p>
            <a:pPr algn="l"/>
            <a:r>
              <a:rPr lang="en-GB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PhysRevLett.116.241103,</a:t>
            </a:r>
          </a:p>
          <a:p>
            <a:pPr algn="l"/>
            <a:r>
              <a:rPr lang="en-GB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arxiv.org/abs/1606.04856 </a:t>
            </a:r>
            <a:r>
              <a:rPr lang="en-GB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</a:br>
            <a:r>
              <a:rPr lang="en-GB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en-GB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accepted to </a:t>
            </a:r>
            <a:r>
              <a:rPr lang="en-GB" sz="14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PRX</a:t>
            </a:r>
            <a:r>
              <a:rPr lang="en-GB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)</a:t>
            </a:r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5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-4847" y="0"/>
            <a:ext cx="9148847" cy="141277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7" y="1124744"/>
            <a:ext cx="9296354" cy="52292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0" y="-1765"/>
            <a:ext cx="3779912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indent="273050" algn="l"/>
            <a:r>
              <a:rPr lang="en-GB" sz="2800" dirty="0">
                <a:solidFill>
                  <a:schemeClr val="bg1"/>
                </a:solidFill>
              </a:rPr>
              <a:t>Press conference</a:t>
            </a:r>
          </a:p>
          <a:p>
            <a:pPr indent="273050" algn="l"/>
            <a:r>
              <a:rPr lang="en-GB" sz="2800" dirty="0" smtClean="0">
                <a:solidFill>
                  <a:schemeClr val="bg1"/>
                </a:solidFill>
              </a:rPr>
              <a:t>Feb. </a:t>
            </a:r>
            <a:r>
              <a:rPr lang="en-GB" sz="2800" smtClean="0">
                <a:solidFill>
                  <a:schemeClr val="bg1"/>
                </a:solidFill>
              </a:rPr>
              <a:t>11</a:t>
            </a:r>
            <a:r>
              <a:rPr lang="en-GB" sz="2800" baseline="30000" smtClean="0">
                <a:solidFill>
                  <a:schemeClr val="bg1"/>
                </a:solidFill>
              </a:rPr>
              <a:t>th</a:t>
            </a:r>
            <a:r>
              <a:rPr lang="en-GB" sz="2800" smtClean="0">
                <a:solidFill>
                  <a:schemeClr val="bg1"/>
                </a:solidFill>
              </a:rPr>
              <a:t> 2016</a:t>
            </a:r>
            <a:endParaRPr lang="en-GB" sz="2800" dirty="0">
              <a:solidFill>
                <a:schemeClr val="bg1"/>
              </a:solidFill>
            </a:endParaRPr>
          </a:p>
          <a:p>
            <a:pPr indent="273050" algn="l"/>
            <a:r>
              <a:rPr lang="en-GB" sz="2800" dirty="0">
                <a:solidFill>
                  <a:schemeClr val="bg1"/>
                </a:solidFill>
              </a:rPr>
              <a:t>Washington D.C</a:t>
            </a:r>
            <a:r>
              <a:rPr lang="en-GB" sz="2800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Ovale Legende 7"/>
          <p:cNvSpPr/>
          <p:nvPr/>
        </p:nvSpPr>
        <p:spPr bwMode="auto">
          <a:xfrm>
            <a:off x="3563888" y="101279"/>
            <a:ext cx="6372200" cy="1512168"/>
          </a:xfrm>
          <a:prstGeom prst="wedgeEllipseCallou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dirty="0">
                <a:solidFill>
                  <a:srgbClr val="FFE161"/>
                </a:solidFill>
              </a:rPr>
              <a:t>We have detected </a:t>
            </a:r>
            <a:br>
              <a:rPr lang="en-GB" sz="2000" dirty="0">
                <a:solidFill>
                  <a:srgbClr val="FFE161"/>
                </a:solidFill>
              </a:rPr>
            </a:br>
            <a:r>
              <a:rPr lang="en-GB" sz="2800" dirty="0">
                <a:solidFill>
                  <a:srgbClr val="FFE161"/>
                </a:solidFill>
              </a:rPr>
              <a:t>GRAVITATIONAL WAVES !</a:t>
            </a:r>
            <a:br>
              <a:rPr lang="en-GB" sz="2800" dirty="0">
                <a:solidFill>
                  <a:srgbClr val="FFE161"/>
                </a:solidFill>
              </a:rPr>
            </a:br>
            <a:r>
              <a:rPr lang="en-GB" sz="2800" dirty="0">
                <a:solidFill>
                  <a:srgbClr val="FFE161"/>
                </a:solidFill>
              </a:rPr>
              <a:t>We did it !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401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1401" y="-243407"/>
            <a:ext cx="9265401" cy="74159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-58261" y="13063"/>
            <a:ext cx="712879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Know Stellar-Mass </a:t>
            </a:r>
            <a:br>
              <a:rPr lang="en-GB" sz="3600" dirty="0" smtClean="0"/>
            </a:br>
            <a:r>
              <a:rPr lang="en-GB" sz="3600" dirty="0" smtClean="0"/>
              <a:t>Black Holes  - August 2016</a:t>
            </a:r>
            <a:endParaRPr lang="en-GB" sz="3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170" y="188640"/>
            <a:ext cx="5077501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566" y="66946"/>
            <a:ext cx="7776865" cy="914400"/>
          </a:xfrm>
        </p:spPr>
        <p:txBody>
          <a:bodyPr/>
          <a:lstStyle/>
          <a:p>
            <a:r>
              <a:rPr lang="en-GB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Statistics </a:t>
            </a:r>
            <a:r>
              <a:rPr lang="en-GB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GW150914 &amp; GW151226</a:t>
            </a:r>
            <a:endParaRPr lang="en-GB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395536" y="90872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False alarm rate &gt; 1.6 My</a:t>
            </a: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Significance &gt; 5.3 </a:t>
            </a:r>
            <a:r>
              <a:rPr lang="el-GR" dirty="0" smtClean="0"/>
              <a:t>σ</a:t>
            </a:r>
            <a:r>
              <a:rPr lang="de-DE" dirty="0" smtClean="0"/>
              <a:t> </a:t>
            </a:r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False Alarm Probability  = 7.5x 10</a:t>
            </a:r>
            <a:r>
              <a:rPr lang="en-GB" baseline="30000" dirty="0" smtClean="0"/>
              <a:t>-8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aseline="30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aseline="30000" dirty="0" smtClean="0"/>
          </a:p>
          <a:p>
            <a:pPr algn="l"/>
            <a:r>
              <a:rPr lang="en-GB" sz="2000" dirty="0" smtClean="0"/>
              <a:t>Ca. 48 d coincident time (after cleaning, </a:t>
            </a:r>
            <a:r>
              <a:rPr lang="en-GB" sz="2000" dirty="0" err="1" smtClean="0"/>
              <a:t>vetoeing</a:t>
            </a:r>
            <a:r>
              <a:rPr lang="en-GB" sz="2000" dirty="0" smtClean="0"/>
              <a:t> and min. lock duration filter) With 0.1 s time shift background analysis </a:t>
            </a:r>
            <a:r>
              <a:rPr lang="en-GB" sz="2000" dirty="0" smtClean="0">
                <a:sym typeface="Wingdings" panose="05000000000000000000" pitchFamily="2" charset="2"/>
              </a:rPr>
              <a:t> 1.6My equiv. data</a:t>
            </a:r>
            <a:endParaRPr lang="en-GB" sz="2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081" y="3256032"/>
            <a:ext cx="4311328" cy="3300051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127824" y="3254200"/>
            <a:ext cx="4343631" cy="3301831"/>
            <a:chOff x="127824" y="3254200"/>
            <a:chExt cx="4343631" cy="3301831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824" y="3254200"/>
              <a:ext cx="4343631" cy="3301831"/>
            </a:xfrm>
            <a:prstGeom prst="rect">
              <a:avLst/>
            </a:prstGeom>
          </p:spPr>
        </p:pic>
        <p:cxnSp>
          <p:nvCxnSpPr>
            <p:cNvPr id="10" name="Gerader Verbinder 9"/>
            <p:cNvCxnSpPr/>
            <p:nvPr/>
          </p:nvCxnSpPr>
          <p:spPr>
            <a:xfrm>
              <a:off x="649249" y="3732338"/>
              <a:ext cx="1080986" cy="25202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>
          <a:xfrm>
            <a:off x="6573010" y="6516052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dirty="0"/>
              <a:t>arXiv:1606.04856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6492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Anything else?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No!</a:t>
            </a:r>
          </a:p>
          <a:p>
            <a:r>
              <a:rPr lang="en-GB" dirty="0" err="1" smtClean="0"/>
              <a:t>LIGO</a:t>
            </a:r>
            <a:r>
              <a:rPr lang="en-GB" dirty="0" smtClean="0"/>
              <a:t> records &gt;100000 data channels</a:t>
            </a:r>
          </a:p>
          <a:p>
            <a:r>
              <a:rPr lang="en-GB" dirty="0" smtClean="0"/>
              <a:t>Many environmental sensors (Seismic, magnetic + </a:t>
            </a:r>
            <a:r>
              <a:rPr lang="en-GB" dirty="0" err="1" smtClean="0"/>
              <a:t>elektric</a:t>
            </a:r>
            <a:r>
              <a:rPr lang="en-GB" dirty="0" smtClean="0"/>
              <a:t> fields, acoustics, etc.)</a:t>
            </a:r>
          </a:p>
          <a:p>
            <a:pPr lvl="1"/>
            <a:r>
              <a:rPr lang="en-GB" dirty="0" smtClean="0"/>
              <a:t>Coupling to h(t) well known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5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686931"/>
            <a:ext cx="7128792" cy="534922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Sky Localisation</a:t>
            </a:r>
            <a:endParaRPr lang="en-GB" dirty="0"/>
          </a:p>
        </p:txBody>
      </p:sp>
      <p:sp>
        <p:nvSpPr>
          <p:cNvPr id="6" name="Rechteck 5"/>
          <p:cNvSpPr/>
          <p:nvPr/>
        </p:nvSpPr>
        <p:spPr>
          <a:xfrm>
            <a:off x="1453952" y="5644043"/>
            <a:ext cx="7006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114FFC"/>
                </a:solidFill>
                <a:latin typeface="TimesNewRomanPSMT"/>
              </a:rPr>
              <a:t>Image credit: </a:t>
            </a:r>
            <a:r>
              <a:rPr lang="en-GB" sz="1400" dirty="0" err="1">
                <a:solidFill>
                  <a:srgbClr val="114FFC"/>
                </a:solidFill>
                <a:latin typeface="TimesNewRomanPSMT"/>
              </a:rPr>
              <a:t>LIGO</a:t>
            </a:r>
            <a:r>
              <a:rPr lang="en-GB" sz="1400" dirty="0">
                <a:solidFill>
                  <a:srgbClr val="114FFC"/>
                </a:solidFill>
                <a:latin typeface="TimesNewRomanPSMT"/>
              </a:rPr>
              <a:t> (Leo Singer) /Milky Way image (Axel Mellinger)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270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/>
          <p:cNvSpPr>
            <a:spLocks noGrp="1"/>
          </p:cNvSpPr>
          <p:nvPr>
            <p:ph type="title"/>
          </p:nvPr>
        </p:nvSpPr>
        <p:spPr>
          <a:xfrm>
            <a:off x="821505" y="101623"/>
            <a:ext cx="6883030" cy="867524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</a:t>
            </a:r>
            <a:r>
              <a:rPr lang="en-US" dirty="0" smtClean="0"/>
              <a:t>advanced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GW Network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4512" y="-2738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4" name="Gruppieren 3"/>
          <p:cNvGrpSpPr/>
          <p:nvPr/>
        </p:nvGrpSpPr>
        <p:grpSpPr>
          <a:xfrm>
            <a:off x="-180528" y="1338550"/>
            <a:ext cx="9433048" cy="5618844"/>
            <a:chOff x="-180528" y="1338550"/>
            <a:chExt cx="9433048" cy="5618844"/>
          </a:xfrm>
        </p:grpSpPr>
        <p:pic>
          <p:nvPicPr>
            <p:cNvPr id="56" name="Picture 3" descr="TerradiNot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365363"/>
              <a:ext cx="9144000" cy="410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4" name="Gruppieren 63"/>
            <p:cNvGrpSpPr/>
            <p:nvPr/>
          </p:nvGrpSpPr>
          <p:grpSpPr>
            <a:xfrm>
              <a:off x="3425287" y="3237641"/>
              <a:ext cx="2293426" cy="1961451"/>
              <a:chOff x="3425287" y="3237639"/>
              <a:chExt cx="2293426" cy="1961451"/>
            </a:xfrm>
          </p:grpSpPr>
          <p:pic>
            <p:nvPicPr>
              <p:cNvPr id="65" name="Picture 7" descr="aeria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00430" y="3646497"/>
                <a:ext cx="1512888" cy="1068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8" descr="virgo_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06813" y="3708388"/>
                <a:ext cx="936625" cy="150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Text Box 20"/>
              <p:cNvSpPr txBox="1">
                <a:spLocks noChangeArrowheads="1"/>
              </p:cNvSpPr>
              <p:nvPr/>
            </p:nvSpPr>
            <p:spPr bwMode="auto">
              <a:xfrm>
                <a:off x="3425287" y="4737425"/>
                <a:ext cx="229342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dirty="0" smtClean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Advanced Virgo</a:t>
                </a: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dirty="0" smtClean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2016</a:t>
                </a:r>
                <a:endParaRPr lang="it-IT" sz="1200" dirty="0">
                  <a:solidFill>
                    <a:srgbClr val="FEB80A">
                      <a:lumMod val="40000"/>
                      <a:lumOff val="60000"/>
                    </a:srgbClr>
                  </a:solidFill>
                  <a:latin typeface="Verdana" pitchFamily="34" charset="0"/>
                </a:endParaRPr>
              </a:p>
            </p:txBody>
          </p:sp>
          <p:grpSp>
            <p:nvGrpSpPr>
              <p:cNvPr id="68" name="Gruppo 33"/>
              <p:cNvGrpSpPr/>
              <p:nvPr/>
            </p:nvGrpSpPr>
            <p:grpSpPr>
              <a:xfrm>
                <a:off x="4431545" y="3237639"/>
                <a:ext cx="256794" cy="214314"/>
                <a:chOff x="7646255" y="1808879"/>
                <a:chExt cx="256794" cy="214314"/>
              </a:xfrm>
            </p:grpSpPr>
            <p:cxnSp>
              <p:nvCxnSpPr>
                <p:cNvPr id="69" name="Connettore 1 34"/>
                <p:cNvCxnSpPr/>
                <p:nvPr/>
              </p:nvCxnSpPr>
              <p:spPr>
                <a:xfrm rot="1620000">
                  <a:off x="7646255" y="1951589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ttore 1 35"/>
                <p:cNvCxnSpPr/>
                <p:nvPr/>
              </p:nvCxnSpPr>
              <p:spPr>
                <a:xfrm rot="7140000">
                  <a:off x="7795892" y="1916036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1" name="Gruppieren 70"/>
            <p:cNvGrpSpPr/>
            <p:nvPr/>
          </p:nvGrpSpPr>
          <p:grpSpPr>
            <a:xfrm>
              <a:off x="136823" y="1338550"/>
              <a:ext cx="1973262" cy="1814504"/>
              <a:chOff x="136823" y="1338548"/>
              <a:chExt cx="1973262" cy="1814504"/>
            </a:xfrm>
          </p:grpSpPr>
          <p:pic>
            <p:nvPicPr>
              <p:cNvPr id="72" name="Picture 4" descr="HiResHanford_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0825" y="1800213"/>
                <a:ext cx="1584325" cy="1116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9" descr="ligo_logo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31913" y="1831963"/>
                <a:ext cx="504825" cy="29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4" name="Gruppo 36"/>
              <p:cNvGrpSpPr/>
              <p:nvPr/>
            </p:nvGrpSpPr>
            <p:grpSpPr>
              <a:xfrm>
                <a:off x="377217" y="2916739"/>
                <a:ext cx="214314" cy="236313"/>
                <a:chOff x="7521017" y="1559417"/>
                <a:chExt cx="214314" cy="236313"/>
              </a:xfrm>
            </p:grpSpPr>
            <p:cxnSp>
              <p:nvCxnSpPr>
                <p:cNvPr id="76" name="Connettore 1 37"/>
                <p:cNvCxnSpPr/>
                <p:nvPr/>
              </p:nvCxnSpPr>
              <p:spPr>
                <a:xfrm rot="3360000">
                  <a:off x="7542312" y="1666574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ttore 1 38"/>
                <p:cNvCxnSpPr/>
                <p:nvPr/>
              </p:nvCxnSpPr>
              <p:spPr>
                <a:xfrm rot="8760000">
                  <a:off x="7521017" y="1795730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Text Box 17"/>
              <p:cNvSpPr txBox="1">
                <a:spLocks noChangeArrowheads="1"/>
              </p:cNvSpPr>
              <p:nvPr/>
            </p:nvSpPr>
            <p:spPr bwMode="auto">
              <a:xfrm>
                <a:off x="136823" y="1338548"/>
                <a:ext cx="197326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dirty="0" smtClean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Advanced LIGO </a:t>
                </a:r>
                <a:r>
                  <a:rPr lang="it-IT" sz="1200" dirty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Hanford, </a:t>
                </a:r>
                <a:r>
                  <a:rPr lang="it-IT" sz="1200" dirty="0" smtClean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2015</a:t>
                </a:r>
                <a:endParaRPr lang="it-IT" sz="1200" dirty="0">
                  <a:solidFill>
                    <a:srgbClr val="FEB80A">
                      <a:lumMod val="40000"/>
                      <a:lumOff val="60000"/>
                    </a:srgbClr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78" name="Gruppieren 77"/>
            <p:cNvGrpSpPr/>
            <p:nvPr/>
          </p:nvGrpSpPr>
          <p:grpSpPr>
            <a:xfrm>
              <a:off x="1054092" y="3676175"/>
              <a:ext cx="1722448" cy="1941348"/>
              <a:chOff x="1054090" y="3645695"/>
              <a:chExt cx="1722448" cy="1941348"/>
            </a:xfrm>
          </p:grpSpPr>
          <p:pic>
            <p:nvPicPr>
              <p:cNvPr id="79" name="Picture 5" descr="LLOaeria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187450" y="3995726"/>
                <a:ext cx="1589088" cy="1119187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6" descr="ligo_logo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68538" y="3995726"/>
                <a:ext cx="503237" cy="29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" name="Text Box 19"/>
              <p:cNvSpPr txBox="1">
                <a:spLocks noChangeArrowheads="1"/>
              </p:cNvSpPr>
              <p:nvPr/>
            </p:nvSpPr>
            <p:spPr bwMode="auto">
              <a:xfrm>
                <a:off x="1054090" y="5125378"/>
                <a:ext cx="160653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dirty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Advanced LIGO </a:t>
                </a:r>
                <a:r>
                  <a:rPr lang="it-IT" sz="1200" dirty="0" smtClean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Livingston, </a:t>
                </a:r>
                <a:r>
                  <a:rPr lang="it-IT" sz="1200" dirty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2015</a:t>
                </a:r>
              </a:p>
            </p:txBody>
          </p:sp>
          <p:grpSp>
            <p:nvGrpSpPr>
              <p:cNvPr id="82" name="Gruppo 39"/>
              <p:cNvGrpSpPr/>
              <p:nvPr/>
            </p:nvGrpSpPr>
            <p:grpSpPr>
              <a:xfrm>
                <a:off x="1486743" y="3645695"/>
                <a:ext cx="232976" cy="214314"/>
                <a:chOff x="7701849" y="1931183"/>
                <a:chExt cx="232976" cy="214314"/>
              </a:xfrm>
            </p:grpSpPr>
            <p:cxnSp>
              <p:nvCxnSpPr>
                <p:cNvPr id="83" name="Connettore 1 40"/>
                <p:cNvCxnSpPr/>
                <p:nvPr/>
              </p:nvCxnSpPr>
              <p:spPr>
                <a:xfrm rot="9840000">
                  <a:off x="7701849" y="1980603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ttore 1 41"/>
                <p:cNvCxnSpPr/>
                <p:nvPr/>
              </p:nvCxnSpPr>
              <p:spPr>
                <a:xfrm rot="4440000">
                  <a:off x="7827668" y="2038340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1" name="Rechteck 90"/>
            <p:cNvSpPr/>
            <p:nvPr/>
          </p:nvSpPr>
          <p:spPr>
            <a:xfrm>
              <a:off x="-180528" y="6467465"/>
              <a:ext cx="9433048" cy="489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</a:endParaRPr>
            </a:p>
          </p:txBody>
        </p:sp>
        <p:grpSp>
          <p:nvGrpSpPr>
            <p:cNvPr id="3" name="Gruppieren 2"/>
            <p:cNvGrpSpPr/>
            <p:nvPr/>
          </p:nvGrpSpPr>
          <p:grpSpPr>
            <a:xfrm>
              <a:off x="6004933" y="4077074"/>
              <a:ext cx="1377493" cy="715847"/>
              <a:chOff x="6004933" y="3811892"/>
              <a:chExt cx="1377493" cy="715847"/>
            </a:xfrm>
          </p:grpSpPr>
          <p:grpSp>
            <p:nvGrpSpPr>
              <p:cNvPr id="97" name="Gruppieren 96"/>
              <p:cNvGrpSpPr/>
              <p:nvPr/>
            </p:nvGrpSpPr>
            <p:grpSpPr>
              <a:xfrm>
                <a:off x="6514723" y="3811892"/>
                <a:ext cx="214314" cy="214314"/>
                <a:chOff x="6516216" y="3974080"/>
                <a:chExt cx="214314" cy="214314"/>
              </a:xfrm>
            </p:grpSpPr>
            <p:cxnSp>
              <p:nvCxnSpPr>
                <p:cNvPr id="98" name="Connettore 1 43"/>
                <p:cNvCxnSpPr/>
                <p:nvPr/>
              </p:nvCxnSpPr>
              <p:spPr>
                <a:xfrm rot="5400000">
                  <a:off x="6409059" y="4081237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ttore 1 44"/>
                <p:cNvCxnSpPr/>
                <p:nvPr/>
              </p:nvCxnSpPr>
              <p:spPr>
                <a:xfrm rot="10800000">
                  <a:off x="6516216" y="4188394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Text Box 15"/>
              <p:cNvSpPr txBox="1">
                <a:spLocks noChangeArrowheads="1"/>
              </p:cNvSpPr>
              <p:nvPr/>
            </p:nvSpPr>
            <p:spPr bwMode="auto">
              <a:xfrm>
                <a:off x="6004933" y="4066074"/>
                <a:ext cx="137749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dirty="0" smtClean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Advanced LIGO</a:t>
                </a:r>
                <a:r>
                  <a:rPr lang="it-IT" sz="1200" dirty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/>
                </a:r>
                <a:br>
                  <a:rPr lang="it-IT" sz="1200" dirty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</a:br>
                <a:r>
                  <a:rPr lang="it-IT" sz="1200" dirty="0" smtClean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INDIA, 2014</a:t>
                </a:r>
                <a:endParaRPr lang="it-IT" sz="1200" dirty="0">
                  <a:solidFill>
                    <a:srgbClr val="FEB80A">
                      <a:lumMod val="40000"/>
                      <a:lumOff val="60000"/>
                    </a:srgbClr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2" name="Gruppieren 1"/>
            <p:cNvGrpSpPr/>
            <p:nvPr/>
          </p:nvGrpSpPr>
          <p:grpSpPr>
            <a:xfrm>
              <a:off x="7640330" y="3383280"/>
              <a:ext cx="1269645" cy="1727447"/>
              <a:chOff x="7640330" y="3383280"/>
              <a:chExt cx="1269645" cy="1727447"/>
            </a:xfrm>
          </p:grpSpPr>
          <p:grpSp>
            <p:nvGrpSpPr>
              <p:cNvPr id="85" name="Gruppieren 84"/>
              <p:cNvGrpSpPr/>
              <p:nvPr/>
            </p:nvGrpSpPr>
            <p:grpSpPr>
              <a:xfrm>
                <a:off x="7680151" y="3383280"/>
                <a:ext cx="1229824" cy="1727447"/>
                <a:chOff x="7680151" y="3383280"/>
                <a:chExt cx="1229824" cy="1727447"/>
              </a:xfrm>
            </p:grpSpPr>
            <p:sp>
              <p:nvSpPr>
                <p:cNvPr id="8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7680151" y="4833728"/>
                  <a:ext cx="1229824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1200" dirty="0" err="1">
                      <a:solidFill>
                        <a:srgbClr val="FEB80A">
                          <a:lumMod val="40000"/>
                          <a:lumOff val="60000"/>
                        </a:srgbClr>
                      </a:solidFill>
                      <a:latin typeface="Verdana" pitchFamily="34" charset="0"/>
                    </a:rPr>
                    <a:t>KAGRA</a:t>
                  </a:r>
                  <a:r>
                    <a:rPr lang="it-IT" sz="1200" dirty="0">
                      <a:solidFill>
                        <a:srgbClr val="FEB80A">
                          <a:lumMod val="40000"/>
                          <a:lumOff val="60000"/>
                        </a:srgbClr>
                      </a:solidFill>
                      <a:latin typeface="Verdana" pitchFamily="34" charset="0"/>
                    </a:rPr>
                    <a:t> </a:t>
                  </a:r>
                  <a:r>
                    <a:rPr lang="it-IT" sz="1200" dirty="0" smtClean="0">
                      <a:solidFill>
                        <a:srgbClr val="FEB80A">
                          <a:lumMod val="40000"/>
                          <a:lumOff val="60000"/>
                        </a:srgbClr>
                      </a:solidFill>
                      <a:latin typeface="Verdana" pitchFamily="34" charset="0"/>
                    </a:rPr>
                    <a:t>2018 </a:t>
                  </a:r>
                  <a:endParaRPr lang="it-IT" sz="1200" dirty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endParaRPr>
                </a:p>
              </p:txBody>
            </p:sp>
            <p:grpSp>
              <p:nvGrpSpPr>
                <p:cNvPr id="88" name="Gruppo 42"/>
                <p:cNvGrpSpPr/>
                <p:nvPr/>
              </p:nvGrpSpPr>
              <p:grpSpPr>
                <a:xfrm>
                  <a:off x="8373454" y="3383280"/>
                  <a:ext cx="229554" cy="214314"/>
                  <a:chOff x="7873388" y="1740206"/>
                  <a:chExt cx="229554" cy="214314"/>
                </a:xfrm>
              </p:grpSpPr>
              <p:cxnSp>
                <p:nvCxnSpPr>
                  <p:cNvPr id="89" name="Connettore 1 43"/>
                  <p:cNvCxnSpPr/>
                  <p:nvPr/>
                </p:nvCxnSpPr>
                <p:spPr>
                  <a:xfrm rot="4560000">
                    <a:off x="7766231" y="1847363"/>
                    <a:ext cx="214314" cy="0"/>
                  </a:xfrm>
                  <a:prstGeom prst="line">
                    <a:avLst/>
                  </a:prstGeom>
                  <a:ln w="508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nettore 1 44"/>
                  <p:cNvCxnSpPr/>
                  <p:nvPr/>
                </p:nvCxnSpPr>
                <p:spPr>
                  <a:xfrm rot="9900000">
                    <a:off x="7888628" y="1924040"/>
                    <a:ext cx="214314" cy="0"/>
                  </a:xfrm>
                  <a:prstGeom prst="line">
                    <a:avLst/>
                  </a:prstGeom>
                  <a:ln w="508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00354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0330" y="3703654"/>
                <a:ext cx="1208383" cy="11655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5" name="Gruppieren 44"/>
            <p:cNvGrpSpPr/>
            <p:nvPr/>
          </p:nvGrpSpPr>
          <p:grpSpPr>
            <a:xfrm>
              <a:off x="3847346" y="1417134"/>
              <a:ext cx="1521077" cy="1725580"/>
              <a:chOff x="4126774" y="1901691"/>
              <a:chExt cx="1264004" cy="1260439"/>
            </a:xfrm>
          </p:grpSpPr>
          <p:pic>
            <p:nvPicPr>
              <p:cNvPr id="46" name="Picture 10" descr="Luftb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180833" y="2091397"/>
                <a:ext cx="1209945" cy="828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11" descr="titel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356100" y="2124063"/>
                <a:ext cx="636588" cy="236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Text Box 15"/>
              <p:cNvSpPr txBox="1">
                <a:spLocks noChangeArrowheads="1"/>
              </p:cNvSpPr>
              <p:nvPr/>
            </p:nvSpPr>
            <p:spPr bwMode="auto">
              <a:xfrm>
                <a:off x="4126774" y="1901691"/>
                <a:ext cx="1095240" cy="202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dirty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GEO600, </a:t>
                </a:r>
                <a:r>
                  <a:rPr lang="it-IT" sz="1200" dirty="0" smtClean="0">
                    <a:solidFill>
                      <a:srgbClr val="FEB80A">
                        <a:lumMod val="40000"/>
                        <a:lumOff val="60000"/>
                      </a:srgbClr>
                    </a:solidFill>
                    <a:latin typeface="Verdana" pitchFamily="34" charset="0"/>
                  </a:rPr>
                  <a:t>2011</a:t>
                </a:r>
                <a:endParaRPr lang="it-IT" sz="1200" dirty="0">
                  <a:solidFill>
                    <a:srgbClr val="FEB80A">
                      <a:lumMod val="40000"/>
                      <a:lumOff val="60000"/>
                    </a:srgbClr>
                  </a:solidFill>
                  <a:latin typeface="Verdana" pitchFamily="34" charset="0"/>
                </a:endParaRPr>
              </a:p>
            </p:txBody>
          </p:sp>
          <p:grpSp>
            <p:nvGrpSpPr>
              <p:cNvPr id="49" name="Gruppo 30"/>
              <p:cNvGrpSpPr/>
              <p:nvPr/>
            </p:nvGrpSpPr>
            <p:grpSpPr>
              <a:xfrm>
                <a:off x="4665766" y="3041156"/>
                <a:ext cx="150096" cy="120974"/>
                <a:chOff x="8166228" y="1826710"/>
                <a:chExt cx="150096" cy="120974"/>
              </a:xfrm>
            </p:grpSpPr>
            <p:cxnSp>
              <p:nvCxnSpPr>
                <p:cNvPr id="50" name="Connettore 1 31"/>
                <p:cNvCxnSpPr/>
                <p:nvPr/>
              </p:nvCxnSpPr>
              <p:spPr>
                <a:xfrm rot="4200000">
                  <a:off x="8105741" y="1887197"/>
                  <a:ext cx="12097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ttore 1 32"/>
                <p:cNvCxnSpPr/>
                <p:nvPr/>
              </p:nvCxnSpPr>
              <p:spPr>
                <a:xfrm rot="9600000">
                  <a:off x="8195350" y="1926193"/>
                  <a:ext cx="12097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7" name="Gruppieren 56"/>
          <p:cNvGrpSpPr/>
          <p:nvPr/>
        </p:nvGrpSpPr>
        <p:grpSpPr>
          <a:xfrm>
            <a:off x="613046" y="3412958"/>
            <a:ext cx="1942557" cy="1024154"/>
            <a:chOff x="2411762" y="3357564"/>
            <a:chExt cx="1949127" cy="1056698"/>
          </a:xfrm>
        </p:grpSpPr>
        <p:cxnSp>
          <p:nvCxnSpPr>
            <p:cNvPr id="58" name="Gerade Verbindung mit Pfeil 57"/>
            <p:cNvCxnSpPr/>
            <p:nvPr/>
          </p:nvCxnSpPr>
          <p:spPr>
            <a:xfrm>
              <a:off x="2411762" y="3357564"/>
              <a:ext cx="1944214" cy="1056698"/>
            </a:xfrm>
            <a:prstGeom prst="straightConnector1">
              <a:avLst/>
            </a:prstGeom>
            <a:ln w="63500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/>
            <p:cNvSpPr txBox="1"/>
            <p:nvPr/>
          </p:nvSpPr>
          <p:spPr>
            <a:xfrm rot="1683343">
              <a:off x="2815902" y="3414598"/>
              <a:ext cx="1544987" cy="476335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accent3"/>
                  </a:solidFill>
                </a:rPr>
                <a:t>3000km</a:t>
              </a:r>
              <a:endParaRPr lang="en-GB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26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0.42257 0.18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964488" cy="914400"/>
          </a:xfrm>
        </p:spPr>
        <p:txBody>
          <a:bodyPr/>
          <a:lstStyle/>
          <a:p>
            <a:r>
              <a:rPr lang="en-GB" sz="3600" dirty="0" smtClean="0"/>
              <a:t>How far away was GW150914? </a:t>
            </a:r>
            <a:endParaRPr lang="en-GB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959024"/>
            <a:ext cx="8424936" cy="4572000"/>
          </a:xfrm>
        </p:spPr>
        <p:txBody>
          <a:bodyPr>
            <a:normAutofit/>
          </a:bodyPr>
          <a:lstStyle/>
          <a:p>
            <a:r>
              <a:rPr lang="en-GB" dirty="0" smtClean="0"/>
              <a:t>1.3 billion light years away</a:t>
            </a:r>
          </a:p>
          <a:p>
            <a:r>
              <a:rPr lang="en-GB" dirty="0" smtClean="0"/>
              <a:t>The merger happened 1.3 </a:t>
            </a:r>
            <a:r>
              <a:rPr lang="en-GB" dirty="0" err="1" smtClean="0"/>
              <a:t>Gy</a:t>
            </a:r>
            <a:r>
              <a:rPr lang="en-GB" dirty="0" smtClean="0"/>
              <a:t> ago</a:t>
            </a:r>
          </a:p>
          <a:p>
            <a:r>
              <a:rPr lang="en-GB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How do we know?</a:t>
            </a:r>
          </a:p>
          <a:p>
            <a:r>
              <a:rPr lang="en-GB" dirty="0" smtClean="0"/>
              <a:t>Time evolution </a:t>
            </a:r>
            <a:r>
              <a:rPr lang="en-GB" dirty="0" smtClean="0">
                <a:sym typeface="Wingdings" panose="05000000000000000000" pitchFamily="2" charset="2"/>
              </a:rPr>
              <a:t>  mass of the objects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mass + time evolution   </a:t>
            </a:r>
            <a:r>
              <a:rPr lang="en-GB" dirty="0" err="1" smtClean="0">
                <a:sym typeface="Wingdings" panose="05000000000000000000" pitchFamily="2" charset="2"/>
              </a:rPr>
              <a:t>GW</a:t>
            </a:r>
            <a:r>
              <a:rPr lang="en-GB" dirty="0" smtClean="0">
                <a:sym typeface="Wingdings" panose="05000000000000000000" pitchFamily="2" charset="2"/>
              </a:rPr>
              <a:t> amplitude @ origin</a:t>
            </a:r>
          </a:p>
          <a:p>
            <a:r>
              <a:rPr lang="en-GB" dirty="0">
                <a:sym typeface="Wingdings" panose="05000000000000000000" pitchFamily="2" charset="2"/>
              </a:rPr>
              <a:t>h</a:t>
            </a:r>
            <a:r>
              <a:rPr lang="en-GB" dirty="0" smtClean="0">
                <a:sym typeface="Wingdings" panose="05000000000000000000" pitchFamily="2" charset="2"/>
              </a:rPr>
              <a:t>(r) = h</a:t>
            </a:r>
            <a:r>
              <a:rPr lang="en-GB" baseline="-25000" dirty="0" smtClean="0">
                <a:sym typeface="Wingdings" panose="05000000000000000000" pitchFamily="2" charset="2"/>
              </a:rPr>
              <a:t>0</a:t>
            </a:r>
            <a:r>
              <a:rPr lang="en-GB" dirty="0" smtClean="0">
                <a:sym typeface="Wingdings" panose="05000000000000000000" pitchFamily="2" charset="2"/>
              </a:rPr>
              <a:t> /r </a:t>
            </a:r>
          </a:p>
          <a:p>
            <a:r>
              <a:rPr lang="en-GB" dirty="0" err="1" smtClean="0">
                <a:sym typeface="Wingdings" panose="05000000000000000000" pitchFamily="2" charset="2"/>
              </a:rPr>
              <a:t>h@earth</a:t>
            </a:r>
            <a:r>
              <a:rPr lang="en-GB" dirty="0" smtClean="0">
                <a:sym typeface="Wingdings" panose="05000000000000000000" pitchFamily="2" charset="2"/>
              </a:rPr>
              <a:t> = </a:t>
            </a:r>
            <a:r>
              <a:rPr lang="en-GB" dirty="0" err="1" smtClean="0">
                <a:sym typeface="Wingdings" panose="05000000000000000000" pitchFamily="2" charset="2"/>
              </a:rPr>
              <a:t>h</a:t>
            </a:r>
            <a:r>
              <a:rPr lang="en-GB" baseline="-25000" dirty="0" err="1" smtClean="0">
                <a:sym typeface="Wingdings" panose="05000000000000000000" pitchFamily="2" charset="2"/>
              </a:rPr>
              <a:t>observed</a:t>
            </a:r>
            <a:r>
              <a:rPr lang="en-GB" dirty="0" smtClean="0">
                <a:sym typeface="Wingdings" panose="05000000000000000000" pitchFamily="2" charset="2"/>
              </a:rPr>
              <a:t>  distance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3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64969"/>
            <a:ext cx="8816851" cy="801340"/>
          </a:xfrm>
        </p:spPr>
        <p:txBody>
          <a:bodyPr/>
          <a:lstStyle/>
          <a:p>
            <a:r>
              <a:rPr lang="en-GB" dirty="0" smtClean="0"/>
              <a:t>EM Follow-up observations</a:t>
            </a:r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708" y="1412776"/>
            <a:ext cx="8994584" cy="280831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79512" y="783134"/>
            <a:ext cx="5832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THE ASTROPHYSICAL JOURNAL LETTERS, 826:L13, 2016 JULY 20</a:t>
            </a:r>
            <a:endParaRPr lang="en-GB" sz="1400" dirty="0"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68864" y="4381232"/>
            <a:ext cx="87457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 smtClean="0">
                <a:latin typeface="NimbusRomNo9L-Regu"/>
              </a:rPr>
              <a:t>Preliminary </a:t>
            </a:r>
            <a:r>
              <a:rPr lang="en-US" dirty="0" smtClean="0">
                <a:latin typeface="NimbusRomNo9L-Regu"/>
              </a:rPr>
              <a:t>estimates </a:t>
            </a:r>
            <a:r>
              <a:rPr lang="en-US" dirty="0">
                <a:latin typeface="NimbusRomNo9L-Regu"/>
              </a:rPr>
              <a:t>of the time, significance, and sky location of the event were shared with 63 </a:t>
            </a:r>
            <a:r>
              <a:rPr lang="en-US" dirty="0" smtClean="0">
                <a:latin typeface="NimbusRomNo9L-Regu"/>
              </a:rPr>
              <a:t>(80 now) teams </a:t>
            </a:r>
            <a:r>
              <a:rPr lang="en-US" dirty="0">
                <a:latin typeface="NimbusRomNo9L-Regu"/>
              </a:rPr>
              <a:t>of observers</a:t>
            </a:r>
          </a:p>
          <a:p>
            <a:pPr algn="l"/>
            <a:r>
              <a:rPr lang="en-US" dirty="0">
                <a:latin typeface="NimbusRomNo9L-Regu"/>
              </a:rPr>
              <a:t>covering radio, optical, near-infrared, X-ray, and gamma-ray wavelengths with ground- and space-based </a:t>
            </a:r>
            <a:r>
              <a:rPr lang="en-US" dirty="0" smtClean="0">
                <a:latin typeface="NimbusRomNo9L-Regu"/>
              </a:rPr>
              <a:t>facilities</a:t>
            </a:r>
          </a:p>
          <a:p>
            <a:pPr algn="l"/>
            <a:r>
              <a:rPr lang="en-US" dirty="0" smtClean="0">
                <a:latin typeface="NimbusRomNo9L-Regu"/>
              </a:rPr>
              <a:t>Alerts if FAR&gt; &lt; 1/month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9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79513" y="101623"/>
            <a:ext cx="7985001" cy="867524"/>
          </a:xfrm>
          <a:prstGeom prst="rect">
            <a:avLst/>
          </a:prstGeom>
          <a:ln>
            <a:noFill/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3600" dirty="0">
                <a:solidFill>
                  <a:srgbClr val="FEB80A">
                    <a:lumMod val="60000"/>
                    <a:lumOff val="40000"/>
                  </a:srgbClr>
                </a:solidFill>
              </a:rPr>
              <a:t>Upgrades </a:t>
            </a:r>
            <a:r>
              <a:rPr lang="en-US" sz="3600" dirty="0">
                <a:solidFill>
                  <a:srgbClr val="FEB80A">
                    <a:lumMod val="60000"/>
                    <a:lumOff val="40000"/>
                  </a:srgbClr>
                </a:solidFill>
                <a:sym typeface="Wingdings" pitchFamily="2" charset="2"/>
              </a:rPr>
              <a:t> </a:t>
            </a:r>
            <a:r>
              <a:rPr lang="en-US" sz="3600" dirty="0" smtClean="0">
                <a:solidFill>
                  <a:srgbClr val="FEB80A">
                    <a:lumMod val="60000"/>
                    <a:lumOff val="40000"/>
                  </a:srgbClr>
                </a:solidFill>
              </a:rPr>
              <a:t>advanced </a:t>
            </a:r>
            <a:r>
              <a:rPr lang="en-US" sz="3600" dirty="0">
                <a:solidFill>
                  <a:srgbClr val="FEB80A">
                    <a:lumMod val="60000"/>
                    <a:lumOff val="40000"/>
                  </a:srgbClr>
                </a:solidFill>
              </a:rPr>
              <a:t>generation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4512" y="319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668286"/>
              </p:ext>
            </p:extLst>
          </p:nvPr>
        </p:nvGraphicFramePr>
        <p:xfrm>
          <a:off x="289559" y="1157462"/>
          <a:ext cx="8424936" cy="55829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960112"/>
                <a:gridCol w="1821608"/>
                <a:gridCol w="3643216"/>
              </a:tblGrid>
              <a:tr h="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Upgrade</a:t>
                      </a:r>
                      <a:endParaRPr lang="de-DE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Parameter</a:t>
                      </a:r>
                      <a:endParaRPr lang="de-DE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Improvement</a:t>
                      </a:r>
                      <a:endParaRPr lang="de-DE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smtClean="0"/>
                        <a:t>More laser power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Up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to</a:t>
                      </a:r>
                      <a:r>
                        <a:rPr lang="de-DE" b="1" dirty="0" smtClean="0"/>
                        <a:t> 200 W</a:t>
                      </a:r>
                    </a:p>
                    <a:p>
                      <a:r>
                        <a:rPr lang="de-DE" b="1" dirty="0" smtClean="0"/>
                        <a:t>800</a:t>
                      </a:r>
                      <a:r>
                        <a:rPr lang="de-DE" b="1" baseline="0" dirty="0" smtClean="0"/>
                        <a:t> kW in </a:t>
                      </a:r>
                      <a:r>
                        <a:rPr lang="de-DE" b="1" baseline="0" dirty="0" err="1" smtClean="0"/>
                        <a:t>cavity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Shot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noise</a:t>
                      </a:r>
                      <a:endParaRPr lang="de-DE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Larger </a:t>
                      </a:r>
                      <a:r>
                        <a:rPr lang="de-DE" b="1" dirty="0" err="1" smtClean="0"/>
                        <a:t>Optics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~ 40 kg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Less</a:t>
                      </a:r>
                      <a:r>
                        <a:rPr lang="de-DE" b="1" dirty="0" smtClean="0"/>
                        <a:t> thermal </a:t>
                      </a:r>
                      <a:r>
                        <a:rPr lang="de-DE" b="1" dirty="0" err="1" smtClean="0"/>
                        <a:t>noise</a:t>
                      </a:r>
                      <a:endParaRPr lang="de-DE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Better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optics</a:t>
                      </a:r>
                      <a:r>
                        <a:rPr lang="de-DE" b="1" dirty="0" smtClean="0"/>
                        <a:t> 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&lt; 0.25 ppm/cm</a:t>
                      </a:r>
                    </a:p>
                    <a:p>
                      <a:r>
                        <a:rPr lang="de-DE" b="1" dirty="0" smtClean="0"/>
                        <a:t>&lt;</a:t>
                      </a:r>
                      <a:r>
                        <a:rPr lang="de-DE" b="1" baseline="0" dirty="0" smtClean="0"/>
                        <a:t> 0.3 </a:t>
                      </a:r>
                      <a:r>
                        <a:rPr lang="de-DE" b="1" baseline="0" dirty="0" err="1" smtClean="0"/>
                        <a:t>nm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rms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Less</a:t>
                      </a:r>
                      <a:r>
                        <a:rPr lang="de-DE" b="1" baseline="0" dirty="0" smtClean="0"/>
                        <a:t> thermal </a:t>
                      </a:r>
                      <a:r>
                        <a:rPr lang="de-DE" b="1" baseline="0" dirty="0" err="1" smtClean="0"/>
                        <a:t>lensing</a:t>
                      </a:r>
                      <a:endParaRPr lang="de-DE" b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err="1" smtClean="0"/>
                        <a:t>Less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scattered</a:t>
                      </a:r>
                      <a:r>
                        <a:rPr lang="de-DE" b="1" dirty="0" smtClean="0"/>
                        <a:t> light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Signal Recycling / RSE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Chose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bandwidth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independent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from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cavity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buildup</a:t>
                      </a:r>
                      <a:endParaRPr lang="de-DE" b="1" baseline="0" dirty="0" smtClean="0"/>
                    </a:p>
                    <a:p>
                      <a:r>
                        <a:rPr lang="de-DE" b="1" baseline="0" dirty="0" smtClean="0"/>
                        <a:t>Tune </a:t>
                      </a:r>
                      <a:r>
                        <a:rPr lang="de-DE" b="1" baseline="0" dirty="0" err="1" smtClean="0"/>
                        <a:t>centre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frequency</a:t>
                      </a:r>
                      <a:endParaRPr lang="de-DE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Better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suspensions</a:t>
                      </a:r>
                      <a:r>
                        <a:rPr lang="de-DE" b="1" dirty="0" smtClean="0"/>
                        <a:t/>
                      </a:r>
                      <a:br>
                        <a:rPr lang="de-DE" b="1" dirty="0" smtClean="0"/>
                      </a:br>
                      <a:r>
                        <a:rPr lang="de-DE" b="1" dirty="0" smtClean="0"/>
                        <a:t>(</a:t>
                      </a:r>
                      <a:r>
                        <a:rPr lang="de-DE" b="1" dirty="0" err="1" smtClean="0"/>
                        <a:t>mainly</a:t>
                      </a:r>
                      <a:r>
                        <a:rPr lang="de-DE" b="1" dirty="0" smtClean="0"/>
                        <a:t> LIGO)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Seismic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isol</a:t>
                      </a:r>
                      <a:r>
                        <a:rPr lang="de-DE" b="1" dirty="0" smtClean="0"/>
                        <a:t>.</a:t>
                      </a:r>
                    </a:p>
                    <a:p>
                      <a:r>
                        <a:rPr lang="de-DE" b="1" dirty="0" smtClean="0"/>
                        <a:t>Glas </a:t>
                      </a:r>
                      <a:r>
                        <a:rPr lang="de-DE" b="1" dirty="0" err="1" smtClean="0"/>
                        <a:t>fibres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Low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frequency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sensitivity</a:t>
                      </a:r>
                      <a:endParaRPr lang="de-DE" b="1" baseline="0" dirty="0" smtClean="0"/>
                    </a:p>
                    <a:p>
                      <a:r>
                        <a:rPr lang="de-DE" b="1" baseline="0" dirty="0" err="1" smtClean="0"/>
                        <a:t>Lower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suspension</a:t>
                      </a:r>
                      <a:r>
                        <a:rPr lang="de-DE" b="1" baseline="0" dirty="0" smtClean="0"/>
                        <a:t> thermal </a:t>
                      </a:r>
                      <a:r>
                        <a:rPr lang="de-DE" b="1" baseline="0" dirty="0" err="1" smtClean="0"/>
                        <a:t>noise</a:t>
                      </a:r>
                      <a:endParaRPr lang="de-DE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Essentially</a:t>
                      </a:r>
                      <a:r>
                        <a:rPr lang="de-DE" b="1" baseline="0" dirty="0" smtClean="0"/>
                        <a:t> all </a:t>
                      </a:r>
                      <a:r>
                        <a:rPr lang="de-DE" b="1" baseline="0" dirty="0" err="1" smtClean="0"/>
                        <a:t>subsystems</a:t>
                      </a:r>
                      <a:endParaRPr lang="de-DE" b="1" baseline="0" dirty="0" smtClean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de-DE" b="0" dirty="0" smtClean="0"/>
                        <a:t>Input </a:t>
                      </a:r>
                      <a:r>
                        <a:rPr lang="de-DE" b="0" dirty="0" err="1" smtClean="0"/>
                        <a:t>optics</a:t>
                      </a:r>
                      <a:endParaRPr lang="de-DE" b="0" dirty="0" smtClean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de-DE" b="0" dirty="0" smtClean="0"/>
                        <a:t>Output Mode Cleaner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de-DE" b="0" dirty="0" smtClean="0"/>
                        <a:t>Electronics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de-DE" b="0" dirty="0" err="1" smtClean="0"/>
                        <a:t>Auxiliary</a:t>
                      </a:r>
                      <a:r>
                        <a:rPr lang="de-DE" b="0" dirty="0" smtClean="0"/>
                        <a:t> </a:t>
                      </a:r>
                      <a:r>
                        <a:rPr lang="de-DE" b="0" dirty="0" err="1" smtClean="0"/>
                        <a:t>optics</a:t>
                      </a:r>
                      <a:endParaRPr lang="de-DE" b="0" dirty="0" smtClean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de-DE" b="0" dirty="0" smtClean="0"/>
                        <a:t>Thermal </a:t>
                      </a:r>
                      <a:r>
                        <a:rPr lang="de-DE" b="0" dirty="0" err="1" smtClean="0"/>
                        <a:t>compensation</a:t>
                      </a:r>
                      <a:endParaRPr lang="de-DE" b="0" dirty="0" smtClean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de-DE" b="0" dirty="0" err="1" smtClean="0"/>
                        <a:t>Electrostatic</a:t>
                      </a:r>
                      <a:r>
                        <a:rPr lang="de-DE" b="0" dirty="0" smtClean="0"/>
                        <a:t> </a:t>
                      </a:r>
                      <a:r>
                        <a:rPr lang="de-DE" b="0" dirty="0" err="1" smtClean="0"/>
                        <a:t>Actuators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Less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technical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noise</a:t>
                      </a:r>
                      <a:endParaRPr lang="de-DE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5104059" y="5445224"/>
            <a:ext cx="3060453" cy="830997"/>
          </a:xfrm>
          <a:prstGeom prst="rect">
            <a:avLst/>
          </a:prstGeom>
          <a:noFill/>
          <a:ln w="444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Minor improvements </a:t>
            </a:r>
            <a:b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O1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 O2 (~50% Vol)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DAF-C45B-4025-ABEA-EEE11200A935}" type="slidenum">
              <a:rPr lang="en-US" smtClean="0">
                <a:solidFill>
                  <a:srgbClr val="D6ECFF"/>
                </a:solidFill>
              </a:rPr>
              <a:pPr/>
              <a:t>28</a:t>
            </a:fld>
            <a:endParaRPr lang="en-US">
              <a:solidFill>
                <a:srgbClr val="D6ECFF"/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536"/>
            <a:ext cx="9105132" cy="683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71214"/>
            <a:ext cx="8637588" cy="1079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CD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r>
              <a:rPr lang="en-GB" sz="3200" dirty="0" smtClean="0">
                <a:solidFill>
                  <a:srgbClr val="FFE161"/>
                </a:solidFill>
              </a:rPr>
              <a:t>More to come</a:t>
            </a:r>
            <a:endParaRPr lang="en-GB" sz="3200" dirty="0">
              <a:solidFill>
                <a:srgbClr val="FFE16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5" y="215230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85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4624"/>
            <a:ext cx="8496944" cy="914400"/>
          </a:xfrm>
        </p:spPr>
        <p:txBody>
          <a:bodyPr/>
          <a:lstStyle/>
          <a:p>
            <a:r>
              <a:rPr lang="de-DE" sz="3600" b="1" dirty="0" err="1" smtClean="0">
                <a:solidFill>
                  <a:srgbClr val="FFC000"/>
                </a:solidFill>
              </a:rPr>
              <a:t>Detection</a:t>
            </a:r>
            <a:r>
              <a:rPr lang="de-DE" sz="3600" dirty="0" smtClean="0">
                <a:solidFill>
                  <a:srgbClr val="FFC000"/>
                </a:solidFill>
              </a:rPr>
              <a:t> </a:t>
            </a:r>
            <a:r>
              <a:rPr lang="de-DE" sz="3600" dirty="0" err="1" smtClean="0">
                <a:solidFill>
                  <a:srgbClr val="FFC000"/>
                </a:solidFill>
              </a:rPr>
              <a:t>is</a:t>
            </a:r>
            <a:r>
              <a:rPr lang="de-DE" sz="3600" dirty="0" smtClean="0">
                <a:solidFill>
                  <a:srgbClr val="FFC000"/>
                </a:solidFill>
              </a:rPr>
              <a:t> just </a:t>
            </a:r>
            <a:r>
              <a:rPr lang="de-DE" sz="3600" dirty="0" err="1" smtClean="0">
                <a:solidFill>
                  <a:srgbClr val="FFC000"/>
                </a:solidFill>
              </a:rPr>
              <a:t>the</a:t>
            </a:r>
            <a:r>
              <a:rPr lang="de-DE" sz="3600" dirty="0" smtClean="0">
                <a:solidFill>
                  <a:srgbClr val="FFC000"/>
                </a:solidFill>
              </a:rPr>
              <a:t> </a:t>
            </a:r>
            <a:r>
              <a:rPr lang="de-DE" sz="3600" dirty="0" err="1" smtClean="0">
                <a:solidFill>
                  <a:srgbClr val="FFC000"/>
                </a:solidFill>
              </a:rPr>
              <a:t>first</a:t>
            </a:r>
            <a:r>
              <a:rPr lang="de-DE" sz="3600" dirty="0" smtClean="0">
                <a:solidFill>
                  <a:srgbClr val="FFC000"/>
                </a:solidFill>
              </a:rPr>
              <a:t> </a:t>
            </a:r>
            <a:r>
              <a:rPr lang="de-DE" sz="3600" dirty="0" err="1" smtClean="0">
                <a:solidFill>
                  <a:srgbClr val="FFC000"/>
                </a:solidFill>
              </a:rPr>
              <a:t>step</a:t>
            </a:r>
            <a:endParaRPr lang="de-DE" sz="3600" dirty="0">
              <a:solidFill>
                <a:srgbClr val="FFC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9976" y="1628800"/>
            <a:ext cx="8218488" cy="2549525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de-DE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</a:t>
            </a:r>
            <a:r>
              <a:rPr lang="de-DE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goal</a:t>
            </a:r>
            <a:r>
              <a:rPr lang="de-DE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is</a:t>
            </a:r>
            <a:r>
              <a:rPr lang="de-DE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br>
              <a:rPr lang="de-DE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36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</a:t>
            </a:r>
            <a:r>
              <a:rPr lang="de-DE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ravitational</a:t>
            </a:r>
            <a:r>
              <a:rPr lang="de-DE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</a:t>
            </a:r>
            <a:r>
              <a:rPr lang="de-DE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ave </a:t>
            </a:r>
            <a:r>
              <a:rPr lang="de-DE" sz="40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</a:t>
            </a:r>
            <a:r>
              <a:rPr lang="de-DE" sz="40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stronomy</a:t>
            </a:r>
            <a:endParaRPr lang="de-DE" sz="4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buFontTx/>
              <a:buNone/>
            </a:pPr>
            <a:r>
              <a:rPr lang="de-DE" sz="2800" dirty="0"/>
              <a:t>	</a:t>
            </a:r>
            <a:r>
              <a:rPr lang="de-DE" sz="2800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→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routinely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observing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regions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and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times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which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are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inaccessible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by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other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messengers</a:t>
            </a:r>
            <a:endParaRPr lang="de-DE" sz="2800" dirty="0">
              <a:solidFill>
                <a:schemeClr val="accent3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>
              <a:buFontTx/>
              <a:buNone/>
            </a:pPr>
            <a:r>
              <a:rPr lang="de-DE" sz="2800" dirty="0"/>
              <a:t>	</a:t>
            </a:r>
            <a:r>
              <a:rPr lang="de-DE" sz="2800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→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add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info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by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combining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GW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&amp;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other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messengers</a:t>
            </a:r>
            <a:r>
              <a:rPr lang="de-DE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endParaRPr lang="de-DE" sz="2800" dirty="0">
              <a:solidFill>
                <a:schemeClr val="accent3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-468560" y="4340778"/>
            <a:ext cx="9698778" cy="2517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uppieren 4"/>
          <p:cNvGrpSpPr/>
          <p:nvPr/>
        </p:nvGrpSpPr>
        <p:grpSpPr>
          <a:xfrm>
            <a:off x="1057859" y="4349203"/>
            <a:ext cx="6884266" cy="2500371"/>
            <a:chOff x="18646" y="4340778"/>
            <a:chExt cx="6884266" cy="2500371"/>
          </a:xfrm>
        </p:grpSpPr>
        <p:pic>
          <p:nvPicPr>
            <p:cNvPr id="1026" name="Picture 2" descr="http://www.universetoday.com/wp-content/uploads/2011/12/history.bigban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2" y="4340778"/>
              <a:ext cx="6868860" cy="2500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18646" y="6502595"/>
              <a:ext cx="19990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Credit:  universetoday.com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5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Rechteck 9"/>
          <p:cNvSpPr/>
          <p:nvPr/>
        </p:nvSpPr>
        <p:spPr bwMode="auto">
          <a:xfrm>
            <a:off x="-423916" y="3405598"/>
            <a:ext cx="9721080" cy="34524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2896" y="-99392"/>
            <a:ext cx="15740253" cy="1096818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23862" y="548680"/>
            <a:ext cx="8637588" cy="1079500"/>
          </a:xfrm>
        </p:spPr>
        <p:txBody>
          <a:bodyPr/>
          <a:lstStyle/>
          <a:p>
            <a:r>
              <a:rPr lang="en-GB" dirty="0" smtClean="0"/>
              <a:t>Who is </a:t>
            </a:r>
            <a:r>
              <a:rPr lang="en-GB" i="1" dirty="0" smtClean="0"/>
              <a:t>WE </a:t>
            </a:r>
            <a:r>
              <a:rPr lang="en-GB" dirty="0" smtClean="0"/>
              <a:t>?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paper has 1004 authors</a:t>
            </a:r>
            <a:endParaRPr lang="en-GB" dirty="0"/>
          </a:p>
        </p:txBody>
      </p:sp>
      <p:sp>
        <p:nvSpPr>
          <p:cNvPr id="14" name="Rechteck 13"/>
          <p:cNvSpPr/>
          <p:nvPr/>
        </p:nvSpPr>
        <p:spPr>
          <a:xfrm>
            <a:off x="5362069" y="417070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/>
              <a:t>Phys. </a:t>
            </a:r>
            <a:r>
              <a:rPr lang="de-DE" sz="1600" dirty="0" err="1" smtClean="0"/>
              <a:t>Rev</a:t>
            </a:r>
            <a:r>
              <a:rPr lang="de-DE" sz="1600" dirty="0" smtClean="0"/>
              <a:t>. </a:t>
            </a:r>
            <a:r>
              <a:rPr lang="de-DE" sz="1600" dirty="0" err="1"/>
              <a:t>Lett</a:t>
            </a:r>
            <a:r>
              <a:rPr lang="de-DE" sz="1600" dirty="0"/>
              <a:t>. 116, 061102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107504" y="1454255"/>
            <a:ext cx="8905325" cy="5266995"/>
            <a:chOff x="118005" y="1088430"/>
            <a:chExt cx="9795858" cy="5679536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05" y="1098146"/>
              <a:ext cx="3229859" cy="5669820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1364" y="1088430"/>
              <a:ext cx="3302923" cy="5674056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1380" y="1100489"/>
              <a:ext cx="3292483" cy="1321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0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051" y="0"/>
            <a:ext cx="9317214" cy="707801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96034" y="1231125"/>
            <a:ext cx="1281336" cy="50783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Quantum fluctuations in the early universe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18802" y="1734978"/>
            <a:ext cx="2243452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Ultra massive</a:t>
            </a:r>
            <a:br>
              <a:rPr lang="en-GB" sz="1100" dirty="0" smtClean="0">
                <a:solidFill>
                  <a:schemeClr val="bg1"/>
                </a:solidFill>
              </a:rPr>
            </a:br>
            <a:r>
              <a:rPr lang="en-GB" sz="1100" dirty="0" err="1" smtClean="0">
                <a:solidFill>
                  <a:schemeClr val="bg1"/>
                </a:solidFill>
              </a:rPr>
              <a:t>BH</a:t>
            </a:r>
            <a:r>
              <a:rPr lang="en-GB" sz="1100" dirty="0" smtClean="0">
                <a:solidFill>
                  <a:schemeClr val="bg1"/>
                </a:solidFill>
              </a:rPr>
              <a:t> binaries in galactic centres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40716" y="2165493"/>
            <a:ext cx="2243452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Ultra massive</a:t>
            </a:r>
            <a:br>
              <a:rPr lang="en-GB" sz="1100" dirty="0" smtClean="0">
                <a:solidFill>
                  <a:schemeClr val="bg1"/>
                </a:solidFill>
              </a:rPr>
            </a:br>
            <a:r>
              <a:rPr lang="en-GB" sz="1100" dirty="0" err="1" smtClean="0">
                <a:solidFill>
                  <a:schemeClr val="bg1"/>
                </a:solidFill>
              </a:rPr>
              <a:t>BH</a:t>
            </a:r>
            <a:r>
              <a:rPr lang="en-GB" sz="1100" dirty="0" smtClean="0">
                <a:solidFill>
                  <a:schemeClr val="bg1"/>
                </a:solidFill>
              </a:rPr>
              <a:t> swallow stellar objects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434677" y="2165493"/>
            <a:ext cx="1614765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 smtClean="0">
                <a:solidFill>
                  <a:schemeClr val="bg1"/>
                </a:solidFill>
              </a:rPr>
              <a:t>   Binary systems in the milky way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10801" y="2618310"/>
            <a:ext cx="1102905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Supernova</a:t>
            </a:r>
          </a:p>
          <a:p>
            <a:r>
              <a:rPr lang="en-GB" sz="1100" dirty="0" smtClean="0">
                <a:solidFill>
                  <a:schemeClr val="bg1"/>
                </a:solidFill>
              </a:rPr>
              <a:t>explosions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38331" y="2618149"/>
            <a:ext cx="1829223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Coalescing Neutron star and Black hole systems    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592178" y="2603701"/>
            <a:ext cx="1135466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Fast rotating neutron stars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97580" y="3326795"/>
            <a:ext cx="1213196" cy="24622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Period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221260" y="3224589"/>
            <a:ext cx="1334516" cy="49244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</a:t>
            </a:r>
            <a:r>
              <a:rPr lang="en-GB" sz="1600" dirty="0" smtClean="0">
                <a:solidFill>
                  <a:schemeClr val="bg1"/>
                </a:solidFill>
              </a:rPr>
              <a:t>ge of the universe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181602" y="3347699"/>
            <a:ext cx="1334516" cy="24622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years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724128" y="3355392"/>
            <a:ext cx="1002641" cy="24622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hours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627013" y="3114053"/>
            <a:ext cx="753299" cy="73866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endParaRPr lang="en-GB" sz="1600" dirty="0" smtClean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m</a:t>
            </a:r>
            <a:r>
              <a:rPr lang="en-GB" sz="1600" dirty="0" smtClean="0">
                <a:solidFill>
                  <a:schemeClr val="bg1"/>
                </a:solidFill>
              </a:rPr>
              <a:t>inutes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452320" y="3117231"/>
            <a:ext cx="828629" cy="73866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endParaRPr lang="en-GB" sz="1600" dirty="0" smtClean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seconds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280949" y="3209979"/>
            <a:ext cx="828629" cy="73866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m</a:t>
            </a:r>
            <a:r>
              <a:rPr lang="en-GB" sz="1600" dirty="0" err="1" smtClean="0">
                <a:solidFill>
                  <a:schemeClr val="bg1"/>
                </a:solidFill>
              </a:rPr>
              <a:t>illi</a:t>
            </a:r>
            <a:r>
              <a:rPr lang="en-GB" sz="1600" dirty="0" smtClean="0">
                <a:solidFill>
                  <a:schemeClr val="bg1"/>
                </a:solidFill>
              </a:rPr>
              <a:t>-</a:t>
            </a:r>
          </a:p>
          <a:p>
            <a:r>
              <a:rPr lang="en-GB" sz="1600" dirty="0">
                <a:solidFill>
                  <a:schemeClr val="bg1"/>
                </a:solidFill>
              </a:rPr>
              <a:t>s</a:t>
            </a:r>
            <a:r>
              <a:rPr lang="en-GB" sz="1600" dirty="0" smtClean="0">
                <a:solidFill>
                  <a:schemeClr val="bg1"/>
                </a:solidFill>
              </a:rPr>
              <a:t>econds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-149689" y="4237437"/>
            <a:ext cx="1467968" cy="29792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Spectrum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-2721" y="5252216"/>
            <a:ext cx="1102905" cy="29792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Frequency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688" y="5950755"/>
            <a:ext cx="1467968" cy="24622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Detectors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-22303" y="892320"/>
            <a:ext cx="1213196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800" b="1" dirty="0" smtClean="0">
                <a:solidFill>
                  <a:schemeClr val="bg1"/>
                </a:solidFill>
              </a:rPr>
              <a:t>Sources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600583" y="150085"/>
            <a:ext cx="4854776" cy="61555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4000" b="1" dirty="0" err="1" smtClean="0">
                <a:solidFill>
                  <a:schemeClr val="bg1"/>
                </a:solidFill>
              </a:rPr>
              <a:t>GW</a:t>
            </a:r>
            <a:r>
              <a:rPr lang="en-GB" sz="4000" b="1" dirty="0" smtClean="0">
                <a:solidFill>
                  <a:schemeClr val="bg1"/>
                </a:solidFill>
              </a:rPr>
              <a:t> Spectrum</a:t>
            </a:r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1" y="0"/>
            <a:ext cx="9153424" cy="688551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497358" y="3850412"/>
            <a:ext cx="3187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Arm length ~1 Mio km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6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632848" cy="914400"/>
          </a:xfrm>
        </p:spPr>
        <p:txBody>
          <a:bodyPr/>
          <a:lstStyle/>
          <a:p>
            <a:r>
              <a:rPr lang="en-GB" dirty="0" smtClean="0"/>
              <a:t>LISA and LISA Pathfinder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3" y="836712"/>
            <a:ext cx="5823000" cy="32887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723" y="4257121"/>
            <a:ext cx="3284901" cy="252469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86512" y="4917557"/>
            <a:ext cx="5130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LISA Pathfinder results exceed expectations by orders of magnitude</a:t>
            </a:r>
          </a:p>
        </p:txBody>
      </p:sp>
    </p:spTree>
    <p:extLst>
      <p:ext uri="{BB962C8B-B14F-4D97-AF65-F5344CB8AC3E}">
        <p14:creationId xmlns:p14="http://schemas.microsoft.com/office/powerpoint/2010/main" val="37525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632848" cy="914400"/>
          </a:xfrm>
        </p:spPr>
        <p:txBody>
          <a:bodyPr/>
          <a:lstStyle/>
          <a:p>
            <a:r>
              <a:rPr lang="en-GB" dirty="0" smtClean="0"/>
              <a:t>LISA und LISA Pathfinder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3" y="1095375"/>
            <a:ext cx="922972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2843808" y="44624"/>
            <a:ext cx="5904656" cy="9144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0" i="0" kern="1200" spc="-100" baseline="0">
                <a:solidFill>
                  <a:srgbClr val="073C8D"/>
                </a:solidFill>
                <a:latin typeface="Gill Sans"/>
                <a:ea typeface="+mj-ea"/>
                <a:cs typeface="Gill Sans"/>
              </a:defRPr>
            </a:lvl1pPr>
            <a:extLst/>
          </a:lstStyle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A long journey…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" name="Immagine 3" descr="ET-new-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7422" cy="76146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442160" y="899427"/>
            <a:ext cx="5923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3"/>
                </a:solidFill>
              </a:rPr>
              <a:t>…on </a:t>
            </a:r>
            <a:r>
              <a:rPr lang="de-DE" b="1" dirty="0" err="1" smtClean="0">
                <a:solidFill>
                  <a:schemeClr val="accent3"/>
                </a:solidFill>
              </a:rPr>
              <a:t>the</a:t>
            </a:r>
            <a:r>
              <a:rPr lang="de-DE" b="1" dirty="0" smtClean="0">
                <a:solidFill>
                  <a:schemeClr val="accent3"/>
                </a:solidFill>
              </a:rPr>
              <a:t> </a:t>
            </a:r>
            <a:r>
              <a:rPr lang="de-DE" b="1" dirty="0" err="1" smtClean="0">
                <a:solidFill>
                  <a:schemeClr val="accent3"/>
                </a:solidFill>
              </a:rPr>
              <a:t>path</a:t>
            </a:r>
            <a:r>
              <a:rPr lang="de-DE" b="1" dirty="0" smtClean="0">
                <a:solidFill>
                  <a:schemeClr val="accent3"/>
                </a:solidFill>
              </a:rPr>
              <a:t> </a:t>
            </a:r>
            <a:r>
              <a:rPr lang="de-DE" b="1" dirty="0" err="1" smtClean="0">
                <a:solidFill>
                  <a:schemeClr val="accent3"/>
                </a:solidFill>
              </a:rPr>
              <a:t>to</a:t>
            </a:r>
            <a:r>
              <a:rPr lang="de-DE" b="1" dirty="0" smtClean="0">
                <a:solidFill>
                  <a:schemeClr val="accent3"/>
                </a:solidFill>
              </a:rPr>
              <a:t> </a:t>
            </a:r>
            <a:r>
              <a:rPr lang="de-DE" b="1" dirty="0" err="1" smtClean="0">
                <a:solidFill>
                  <a:schemeClr val="accent3"/>
                </a:solidFill>
              </a:rPr>
              <a:t>routine</a:t>
            </a:r>
            <a:r>
              <a:rPr lang="de-DE" b="1" dirty="0" smtClean="0">
                <a:solidFill>
                  <a:schemeClr val="accent3"/>
                </a:solidFill>
              </a:rPr>
              <a:t> </a:t>
            </a:r>
            <a:r>
              <a:rPr lang="de-DE" b="1" dirty="0" err="1" smtClean="0">
                <a:solidFill>
                  <a:schemeClr val="accent3"/>
                </a:solidFill>
              </a:rPr>
              <a:t>GW</a:t>
            </a:r>
            <a:r>
              <a:rPr lang="de-DE" b="1" dirty="0" smtClean="0">
                <a:solidFill>
                  <a:schemeClr val="accent3"/>
                </a:solidFill>
              </a:rPr>
              <a:t> </a:t>
            </a:r>
            <a:r>
              <a:rPr lang="de-DE" b="1" dirty="0" err="1" smtClean="0">
                <a:solidFill>
                  <a:schemeClr val="accent3"/>
                </a:solidFill>
              </a:rPr>
              <a:t>astronomy</a:t>
            </a:r>
            <a:endParaRPr lang="de-DE" sz="2400" dirty="0">
              <a:solidFill>
                <a:schemeClr val="accent3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0" name="Gruppieren 19"/>
          <p:cNvGrpSpPr/>
          <p:nvPr/>
        </p:nvGrpSpPr>
        <p:grpSpPr>
          <a:xfrm>
            <a:off x="467544" y="1492267"/>
            <a:ext cx="7848872" cy="5061489"/>
            <a:chOff x="467544" y="1492267"/>
            <a:chExt cx="7848872" cy="5061489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67544" y="1492267"/>
              <a:ext cx="7848872" cy="5061489"/>
              <a:chOff x="467544" y="1492267"/>
              <a:chExt cx="7848872" cy="5061489"/>
            </a:xfrm>
          </p:grpSpPr>
          <p:grpSp>
            <p:nvGrpSpPr>
              <p:cNvPr id="4" name="Gruppieren 3"/>
              <p:cNvGrpSpPr/>
              <p:nvPr/>
            </p:nvGrpSpPr>
            <p:grpSpPr>
              <a:xfrm>
                <a:off x="467544" y="1492267"/>
                <a:ext cx="7848872" cy="5061489"/>
                <a:chOff x="467544" y="1492267"/>
                <a:chExt cx="7848872" cy="5061489"/>
              </a:xfrm>
            </p:grpSpPr>
            <p:pic>
              <p:nvPicPr>
                <p:cNvPr id="115714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1492267"/>
                  <a:ext cx="7848872" cy="5061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" name="Freihandform 1"/>
                <p:cNvSpPr/>
                <p:nvPr/>
              </p:nvSpPr>
              <p:spPr>
                <a:xfrm>
                  <a:off x="3010829" y="3111190"/>
                  <a:ext cx="3824869" cy="2127818"/>
                </a:xfrm>
                <a:custGeom>
                  <a:avLst/>
                  <a:gdLst>
                    <a:gd name="connsiteX0" fmla="*/ 0 w 3824869"/>
                    <a:gd name="connsiteY0" fmla="*/ 0 h 2127818"/>
                    <a:gd name="connsiteX1" fmla="*/ 156117 w 3824869"/>
                    <a:gd name="connsiteY1" fmla="*/ 713678 h 2127818"/>
                    <a:gd name="connsiteX2" fmla="*/ 334537 w 3824869"/>
                    <a:gd name="connsiteY2" fmla="*/ 1170878 h 2127818"/>
                    <a:gd name="connsiteX3" fmla="*/ 702527 w 3824869"/>
                    <a:gd name="connsiteY3" fmla="*/ 1683834 h 2127818"/>
                    <a:gd name="connsiteX4" fmla="*/ 1170878 w 3824869"/>
                    <a:gd name="connsiteY4" fmla="*/ 1984917 h 2127818"/>
                    <a:gd name="connsiteX5" fmla="*/ 1828800 w 3824869"/>
                    <a:gd name="connsiteY5" fmla="*/ 2118732 h 2127818"/>
                    <a:gd name="connsiteX6" fmla="*/ 2653991 w 3824869"/>
                    <a:gd name="connsiteY6" fmla="*/ 2096430 h 2127818"/>
                    <a:gd name="connsiteX7" fmla="*/ 3278459 w 3824869"/>
                    <a:gd name="connsiteY7" fmla="*/ 1940312 h 2127818"/>
                    <a:gd name="connsiteX8" fmla="*/ 3824869 w 3824869"/>
                    <a:gd name="connsiteY8" fmla="*/ 1706137 h 2127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24869" h="2127818">
                      <a:moveTo>
                        <a:pt x="0" y="0"/>
                      </a:moveTo>
                      <a:cubicBezTo>
                        <a:pt x="50180" y="259266"/>
                        <a:pt x="100361" y="518532"/>
                        <a:pt x="156117" y="713678"/>
                      </a:cubicBezTo>
                      <a:cubicBezTo>
                        <a:pt x="211873" y="908824"/>
                        <a:pt x="243469" y="1009185"/>
                        <a:pt x="334537" y="1170878"/>
                      </a:cubicBezTo>
                      <a:cubicBezTo>
                        <a:pt x="425605" y="1332571"/>
                        <a:pt x="563137" y="1548161"/>
                        <a:pt x="702527" y="1683834"/>
                      </a:cubicBezTo>
                      <a:cubicBezTo>
                        <a:pt x="841917" y="1819507"/>
                        <a:pt x="983166" y="1912434"/>
                        <a:pt x="1170878" y="1984917"/>
                      </a:cubicBezTo>
                      <a:cubicBezTo>
                        <a:pt x="1358590" y="2057400"/>
                        <a:pt x="1581615" y="2100147"/>
                        <a:pt x="1828800" y="2118732"/>
                      </a:cubicBezTo>
                      <a:cubicBezTo>
                        <a:pt x="2075985" y="2137317"/>
                        <a:pt x="2412381" y="2126167"/>
                        <a:pt x="2653991" y="2096430"/>
                      </a:cubicBezTo>
                      <a:cubicBezTo>
                        <a:pt x="2895601" y="2066693"/>
                        <a:pt x="3083313" y="2005361"/>
                        <a:pt x="3278459" y="1940312"/>
                      </a:cubicBezTo>
                      <a:cubicBezTo>
                        <a:pt x="3473605" y="1875263"/>
                        <a:pt x="3649237" y="1790700"/>
                        <a:pt x="3824869" y="1706137"/>
                      </a:cubicBezTo>
                    </a:path>
                  </a:pathLst>
                </a:custGeom>
                <a:noFill/>
                <a:ln w="4127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" name="Freihandform 2"/>
                <p:cNvSpPr/>
                <p:nvPr/>
              </p:nvSpPr>
              <p:spPr>
                <a:xfrm>
                  <a:off x="2999678" y="4215161"/>
                  <a:ext cx="3836020" cy="1422737"/>
                </a:xfrm>
                <a:custGeom>
                  <a:avLst/>
                  <a:gdLst>
                    <a:gd name="connsiteX0" fmla="*/ 0 w 3836020"/>
                    <a:gd name="connsiteY0" fmla="*/ 0 h 1422737"/>
                    <a:gd name="connsiteX1" fmla="*/ 167268 w 3836020"/>
                    <a:gd name="connsiteY1" fmla="*/ 412595 h 1422737"/>
                    <a:gd name="connsiteX2" fmla="*/ 434898 w 3836020"/>
                    <a:gd name="connsiteY2" fmla="*/ 858644 h 1422737"/>
                    <a:gd name="connsiteX3" fmla="*/ 880946 w 3836020"/>
                    <a:gd name="connsiteY3" fmla="*/ 1237785 h 1422737"/>
                    <a:gd name="connsiteX4" fmla="*/ 1393902 w 3836020"/>
                    <a:gd name="connsiteY4" fmla="*/ 1405054 h 1422737"/>
                    <a:gd name="connsiteX5" fmla="*/ 1906859 w 3836020"/>
                    <a:gd name="connsiteY5" fmla="*/ 1393902 h 1422737"/>
                    <a:gd name="connsiteX6" fmla="*/ 2542478 w 3836020"/>
                    <a:gd name="connsiteY6" fmla="*/ 1193180 h 1422737"/>
                    <a:gd name="connsiteX7" fmla="*/ 3245005 w 3836020"/>
                    <a:gd name="connsiteY7" fmla="*/ 847493 h 1422737"/>
                    <a:gd name="connsiteX8" fmla="*/ 3836020 w 3836020"/>
                    <a:gd name="connsiteY8" fmla="*/ 535259 h 1422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36020" h="1422737">
                      <a:moveTo>
                        <a:pt x="0" y="0"/>
                      </a:moveTo>
                      <a:cubicBezTo>
                        <a:pt x="47392" y="134744"/>
                        <a:pt x="94785" y="269488"/>
                        <a:pt x="167268" y="412595"/>
                      </a:cubicBezTo>
                      <a:cubicBezTo>
                        <a:pt x="239751" y="555702"/>
                        <a:pt x="315952" y="721112"/>
                        <a:pt x="434898" y="858644"/>
                      </a:cubicBezTo>
                      <a:cubicBezTo>
                        <a:pt x="553844" y="996176"/>
                        <a:pt x="721112" y="1146717"/>
                        <a:pt x="880946" y="1237785"/>
                      </a:cubicBezTo>
                      <a:cubicBezTo>
                        <a:pt x="1040780" y="1328853"/>
                        <a:pt x="1222917" y="1379035"/>
                        <a:pt x="1393902" y="1405054"/>
                      </a:cubicBezTo>
                      <a:cubicBezTo>
                        <a:pt x="1564888" y="1431074"/>
                        <a:pt x="1715430" y="1429214"/>
                        <a:pt x="1906859" y="1393902"/>
                      </a:cubicBezTo>
                      <a:cubicBezTo>
                        <a:pt x="2098288" y="1358590"/>
                        <a:pt x="2319454" y="1284248"/>
                        <a:pt x="2542478" y="1193180"/>
                      </a:cubicBezTo>
                      <a:cubicBezTo>
                        <a:pt x="2765502" y="1102112"/>
                        <a:pt x="3029415" y="957146"/>
                        <a:pt x="3245005" y="847493"/>
                      </a:cubicBezTo>
                      <a:cubicBezTo>
                        <a:pt x="3460595" y="737840"/>
                        <a:pt x="3836020" y="535259"/>
                        <a:pt x="3836020" y="535259"/>
                      </a:cubicBezTo>
                    </a:path>
                  </a:pathLst>
                </a:custGeom>
                <a:noFill/>
                <a:ln w="38100">
                  <a:solidFill>
                    <a:srgbClr val="FF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Textfeld 9"/>
              <p:cNvSpPr txBox="1"/>
              <p:nvPr/>
            </p:nvSpPr>
            <p:spPr>
              <a:xfrm>
                <a:off x="4064473" y="4894638"/>
                <a:ext cx="1706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 err="1" smtClean="0">
                    <a:solidFill>
                      <a:srgbClr val="7030A0"/>
                    </a:solidFill>
                  </a:rPr>
                  <a:t>LIGO</a:t>
                </a:r>
                <a:r>
                  <a:rPr lang="en-GB" sz="1800" b="1" dirty="0" smtClean="0">
                    <a:solidFill>
                      <a:srgbClr val="7030A0"/>
                    </a:solidFill>
                  </a:rPr>
                  <a:t> Voyager</a:t>
                </a:r>
                <a:endParaRPr lang="en-GB" sz="18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3752401" y="5584407"/>
                <a:ext cx="20185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 smtClean="0">
                    <a:solidFill>
                      <a:srgbClr val="FF00FF"/>
                    </a:solidFill>
                  </a:rPr>
                  <a:t>Cosmic Explorer</a:t>
                </a:r>
                <a:endParaRPr lang="en-GB" sz="1800" b="1" dirty="0">
                  <a:solidFill>
                    <a:srgbClr val="FF00FF"/>
                  </a:solidFill>
                </a:endParaRPr>
              </a:p>
            </p:txBody>
          </p:sp>
        </p:grpSp>
        <p:sp>
          <p:nvSpPr>
            <p:cNvPr id="14" name="Freihandform 13"/>
            <p:cNvSpPr/>
            <p:nvPr/>
          </p:nvSpPr>
          <p:spPr>
            <a:xfrm>
              <a:off x="3479180" y="3222702"/>
              <a:ext cx="3367669" cy="1139209"/>
            </a:xfrm>
            <a:custGeom>
              <a:avLst/>
              <a:gdLst>
                <a:gd name="connsiteX0" fmla="*/ 0 w 3367669"/>
                <a:gd name="connsiteY0" fmla="*/ 0 h 1139209"/>
                <a:gd name="connsiteX1" fmla="*/ 167269 w 3367669"/>
                <a:gd name="connsiteY1" fmla="*/ 323386 h 1139209"/>
                <a:gd name="connsiteX2" fmla="*/ 356840 w 3367669"/>
                <a:gd name="connsiteY2" fmla="*/ 680225 h 1139209"/>
                <a:gd name="connsiteX3" fmla="*/ 724830 w 3367669"/>
                <a:gd name="connsiteY3" fmla="*/ 970157 h 1139209"/>
                <a:gd name="connsiteX4" fmla="*/ 981308 w 3367669"/>
                <a:gd name="connsiteY4" fmla="*/ 1048215 h 1139209"/>
                <a:gd name="connsiteX5" fmla="*/ 1315844 w 3367669"/>
                <a:gd name="connsiteY5" fmla="*/ 1115122 h 1139209"/>
                <a:gd name="connsiteX6" fmla="*/ 1672683 w 3367669"/>
                <a:gd name="connsiteY6" fmla="*/ 1137425 h 1139209"/>
                <a:gd name="connsiteX7" fmla="*/ 2085279 w 3367669"/>
                <a:gd name="connsiteY7" fmla="*/ 1115122 h 1139209"/>
                <a:gd name="connsiteX8" fmla="*/ 2642840 w 3367669"/>
                <a:gd name="connsiteY8" fmla="*/ 936703 h 1139209"/>
                <a:gd name="connsiteX9" fmla="*/ 3367669 w 3367669"/>
                <a:gd name="connsiteY9" fmla="*/ 613318 h 113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67669" h="1139209">
                  <a:moveTo>
                    <a:pt x="0" y="0"/>
                  </a:moveTo>
                  <a:cubicBezTo>
                    <a:pt x="53898" y="105007"/>
                    <a:pt x="107796" y="210015"/>
                    <a:pt x="167269" y="323386"/>
                  </a:cubicBezTo>
                  <a:cubicBezTo>
                    <a:pt x="226742" y="436757"/>
                    <a:pt x="263913" y="572430"/>
                    <a:pt x="356840" y="680225"/>
                  </a:cubicBezTo>
                  <a:cubicBezTo>
                    <a:pt x="449767" y="788020"/>
                    <a:pt x="620752" y="908825"/>
                    <a:pt x="724830" y="970157"/>
                  </a:cubicBezTo>
                  <a:cubicBezTo>
                    <a:pt x="828908" y="1031489"/>
                    <a:pt x="882806" y="1024054"/>
                    <a:pt x="981308" y="1048215"/>
                  </a:cubicBezTo>
                  <a:cubicBezTo>
                    <a:pt x="1079810" y="1072376"/>
                    <a:pt x="1200615" y="1100254"/>
                    <a:pt x="1315844" y="1115122"/>
                  </a:cubicBezTo>
                  <a:cubicBezTo>
                    <a:pt x="1431073" y="1129990"/>
                    <a:pt x="1544444" y="1137425"/>
                    <a:pt x="1672683" y="1137425"/>
                  </a:cubicBezTo>
                  <a:cubicBezTo>
                    <a:pt x="1800922" y="1137425"/>
                    <a:pt x="1923586" y="1148576"/>
                    <a:pt x="2085279" y="1115122"/>
                  </a:cubicBezTo>
                  <a:cubicBezTo>
                    <a:pt x="2246972" y="1081668"/>
                    <a:pt x="2429108" y="1020337"/>
                    <a:pt x="2642840" y="936703"/>
                  </a:cubicBezTo>
                  <a:cubicBezTo>
                    <a:pt x="2856572" y="853069"/>
                    <a:pt x="3367669" y="613318"/>
                    <a:pt x="3367669" y="613318"/>
                  </a:cubicBezTo>
                </a:path>
              </a:pathLst>
            </a:custGeom>
            <a:noFill/>
            <a:ln w="508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343255" y="3964908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chemeClr val="accent5">
                      <a:lumMod val="75000"/>
                    </a:schemeClr>
                  </a:solidFill>
                </a:rPr>
                <a:t>O1</a:t>
              </a:r>
              <a:endParaRPr lang="en-GB" sz="1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079643" y="3405693"/>
              <a:ext cx="84638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800" b="1" dirty="0" err="1" smtClean="0">
                  <a:solidFill>
                    <a:srgbClr val="FF00FF"/>
                  </a:solidFill>
                </a:rPr>
                <a:t>KAGRA</a:t>
              </a:r>
              <a:endParaRPr lang="en-GB" sz="1800" b="1" dirty="0"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6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808274" y="-12623"/>
            <a:ext cx="2327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Credit: Michele </a:t>
            </a:r>
            <a:r>
              <a:rPr lang="en-GB" sz="1600" dirty="0" err="1" smtClean="0"/>
              <a:t>Punturo</a:t>
            </a:r>
            <a:endParaRPr lang="en-GB" sz="1600" dirty="0"/>
          </a:p>
        </p:txBody>
      </p:sp>
      <p:cxnSp>
        <p:nvCxnSpPr>
          <p:cNvPr id="8" name="Gerader Verbinder 7"/>
          <p:cNvCxnSpPr/>
          <p:nvPr/>
        </p:nvCxnSpPr>
        <p:spPr>
          <a:xfrm flipH="1" flipV="1">
            <a:off x="683568" y="-12623"/>
            <a:ext cx="72008" cy="6870623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72887" y="-83749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today</a:t>
            </a:r>
            <a:endParaRPr lang="en-GB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74" y="1196752"/>
            <a:ext cx="6821851" cy="530518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55576" y="153174"/>
            <a:ext cx="8715436" cy="571504"/>
          </a:xfrm>
        </p:spPr>
        <p:txBody>
          <a:bodyPr/>
          <a:lstStyle/>
          <a:p>
            <a:r>
              <a:rPr lang="en-GB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Sensitivities of potential </a:t>
            </a:r>
            <a:r>
              <a:rPr lang="en-GB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LIGO</a:t>
            </a:r>
            <a:r>
              <a:rPr lang="en-GB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upgrades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627509" y="1272730"/>
            <a:ext cx="4214272" cy="4948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Einstein </a:t>
            </a:r>
            <a:r>
              <a:rPr lang="de-DE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Telescope</a:t>
            </a:r>
            <a:r>
              <a:rPr lang="de-DE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Conceptual</a:t>
            </a:r>
            <a:r>
              <a:rPr lang="de-DE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Design Study </a:t>
            </a:r>
          </a:p>
          <a:p>
            <a:r>
              <a:rPr lang="de-DE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May 2008 – May 2011</a:t>
            </a:r>
          </a:p>
          <a:p>
            <a:r>
              <a:rPr lang="de-DE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Pan European </a:t>
            </a:r>
            <a:r>
              <a:rPr lang="de-DE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effort</a:t>
            </a:r>
            <a:endParaRPr lang="de-DE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de-DE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Science Team = 	ca. 250 </a:t>
            </a:r>
            <a:r>
              <a:rPr lang="de-DE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members</a:t>
            </a:r>
            <a:endParaRPr lang="de-DE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chemeClr val="accent3"/>
                </a:solidFill>
              </a:rPr>
              <a:t>3rd Generation </a:t>
            </a:r>
            <a:r>
              <a:rPr lang="de-DE" sz="2800" dirty="0" err="1" smtClean="0">
                <a:solidFill>
                  <a:schemeClr val="accent3"/>
                </a:solidFill>
              </a:rPr>
              <a:t>Gravitational</a:t>
            </a:r>
            <a:r>
              <a:rPr lang="de-DE" sz="2800" dirty="0" smtClean="0">
                <a:solidFill>
                  <a:schemeClr val="accent3"/>
                </a:solidFill>
              </a:rPr>
              <a:t> </a:t>
            </a:r>
            <a:r>
              <a:rPr lang="de-DE" sz="2800" dirty="0">
                <a:solidFill>
                  <a:schemeClr val="accent3"/>
                </a:solidFill>
              </a:rPr>
              <a:t>W</a:t>
            </a:r>
            <a:r>
              <a:rPr lang="de-DE" sz="2800" dirty="0" smtClean="0">
                <a:solidFill>
                  <a:schemeClr val="accent3"/>
                </a:solidFill>
              </a:rPr>
              <a:t>ave </a:t>
            </a:r>
            <a:r>
              <a:rPr lang="de-DE" sz="2800" dirty="0" err="1" smtClean="0">
                <a:solidFill>
                  <a:schemeClr val="accent3"/>
                </a:solidFill>
              </a:rPr>
              <a:t>Observatories</a:t>
            </a:r>
            <a:endParaRPr lang="de-DE" sz="2800" dirty="0"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5299"/>
            <a:ext cx="4187693" cy="585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4381805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http://www.et-gw.eu/etdsdocument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58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843808" y="44624"/>
            <a:ext cx="6192688" cy="914400"/>
          </a:xfrm>
        </p:spPr>
        <p:txBody>
          <a:bodyPr/>
          <a:lstStyle/>
          <a:p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Einstein Teleskop</a:t>
            </a:r>
            <a:endParaRPr lang="de-DE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61172"/>
            <a:ext cx="931360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feld 3"/>
          <p:cNvSpPr txBox="1"/>
          <p:nvPr/>
        </p:nvSpPr>
        <p:spPr>
          <a:xfrm>
            <a:off x="5148064" y="6207695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100 – 200m </a:t>
            </a:r>
            <a:r>
              <a:rPr lang="de-DE" dirty="0" err="1" smtClean="0"/>
              <a:t>underground</a:t>
            </a:r>
            <a:endParaRPr lang="de-DE" dirty="0"/>
          </a:p>
        </p:txBody>
      </p:sp>
      <p:pic>
        <p:nvPicPr>
          <p:cNvPr id="8" name="Immagine 3" descr="ET-new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"/>
            <a:ext cx="2357422" cy="7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/>
          <p:cNvSpPr>
            <a:spLocks noGrp="1"/>
          </p:cNvSpPr>
          <p:nvPr>
            <p:ph type="title"/>
          </p:nvPr>
        </p:nvSpPr>
        <p:spPr>
          <a:xfrm>
            <a:off x="821505" y="101623"/>
            <a:ext cx="6883030" cy="867524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</a:t>
            </a:r>
            <a:r>
              <a:rPr lang="en-US" dirty="0" smtClean="0"/>
              <a:t>advanced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GW Network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6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5363"/>
            <a:ext cx="91440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" name="Gruppieren 63"/>
          <p:cNvGrpSpPr/>
          <p:nvPr/>
        </p:nvGrpSpPr>
        <p:grpSpPr>
          <a:xfrm>
            <a:off x="3425287" y="3237641"/>
            <a:ext cx="2293426" cy="1961451"/>
            <a:chOff x="3425287" y="3237639"/>
            <a:chExt cx="2293426" cy="1961451"/>
          </a:xfrm>
        </p:grpSpPr>
        <p:pic>
          <p:nvPicPr>
            <p:cNvPr id="65" name="Picture 7" descr="aeria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0430" y="3646497"/>
              <a:ext cx="1512888" cy="106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8" descr="virgo_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6813" y="3708388"/>
              <a:ext cx="936625" cy="150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20"/>
            <p:cNvSpPr txBox="1">
              <a:spLocks noChangeArrowheads="1"/>
            </p:cNvSpPr>
            <p:nvPr/>
          </p:nvSpPr>
          <p:spPr bwMode="auto">
            <a:xfrm>
              <a:off x="3425287" y="4737425"/>
              <a:ext cx="229342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Advanced Virgo</a:t>
              </a:r>
            </a:p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2016</a:t>
              </a:r>
              <a:endParaRPr lang="it-IT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Verdana" pitchFamily="34" charset="0"/>
              </a:endParaRPr>
            </a:p>
          </p:txBody>
        </p:sp>
        <p:grpSp>
          <p:nvGrpSpPr>
            <p:cNvPr id="68" name="Gruppo 33"/>
            <p:cNvGrpSpPr/>
            <p:nvPr/>
          </p:nvGrpSpPr>
          <p:grpSpPr>
            <a:xfrm>
              <a:off x="4431545" y="3237639"/>
              <a:ext cx="256794" cy="214314"/>
              <a:chOff x="7646255" y="1808879"/>
              <a:chExt cx="256794" cy="214314"/>
            </a:xfrm>
          </p:grpSpPr>
          <p:cxnSp>
            <p:nvCxnSpPr>
              <p:cNvPr id="69" name="Connettore 1 34"/>
              <p:cNvCxnSpPr/>
              <p:nvPr/>
            </p:nvCxnSpPr>
            <p:spPr>
              <a:xfrm rot="1620000">
                <a:off x="7646255" y="1951589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35"/>
              <p:cNvCxnSpPr/>
              <p:nvPr/>
            </p:nvCxnSpPr>
            <p:spPr>
              <a:xfrm rot="7140000">
                <a:off x="7795892" y="1916036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uppieren 70"/>
          <p:cNvGrpSpPr/>
          <p:nvPr/>
        </p:nvGrpSpPr>
        <p:grpSpPr>
          <a:xfrm>
            <a:off x="136823" y="1338550"/>
            <a:ext cx="1973262" cy="2041013"/>
            <a:chOff x="136823" y="1338548"/>
            <a:chExt cx="1973262" cy="2041013"/>
          </a:xfrm>
        </p:grpSpPr>
        <p:pic>
          <p:nvPicPr>
            <p:cNvPr id="72" name="Picture 4" descr="HiResHanford_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0825" y="1800213"/>
              <a:ext cx="1584325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9" descr="ligo_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31913" y="1831963"/>
              <a:ext cx="504825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4" name="Gruppo 36"/>
            <p:cNvGrpSpPr/>
            <p:nvPr/>
          </p:nvGrpSpPr>
          <p:grpSpPr>
            <a:xfrm>
              <a:off x="585896" y="3143248"/>
              <a:ext cx="214314" cy="236313"/>
              <a:chOff x="7729696" y="1785926"/>
              <a:chExt cx="214314" cy="236313"/>
            </a:xfrm>
          </p:grpSpPr>
          <p:cxnSp>
            <p:nvCxnSpPr>
              <p:cNvPr id="76" name="Connettore 1 37"/>
              <p:cNvCxnSpPr/>
              <p:nvPr/>
            </p:nvCxnSpPr>
            <p:spPr>
              <a:xfrm rot="336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38"/>
              <p:cNvCxnSpPr/>
              <p:nvPr/>
            </p:nvCxnSpPr>
            <p:spPr>
              <a:xfrm rot="8760000">
                <a:off x="7729696" y="2022239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136823" y="1338548"/>
              <a:ext cx="19732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Advanced LIGO </a:t>
              </a:r>
              <a:r>
                <a:rPr lang="it-IT" sz="1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Hanford, </a:t>
              </a:r>
              <a:r>
                <a:rPr lang="it-IT" sz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2015</a:t>
              </a:r>
              <a:endParaRPr lang="it-IT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Verdana" pitchFamily="34" charset="0"/>
              </a:endParaRP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1054092" y="3676175"/>
            <a:ext cx="1722448" cy="1941348"/>
            <a:chOff x="1054090" y="3645695"/>
            <a:chExt cx="1722448" cy="1941348"/>
          </a:xfrm>
        </p:grpSpPr>
        <p:pic>
          <p:nvPicPr>
            <p:cNvPr id="79" name="Picture 5" descr="LLOaeria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87450" y="3995726"/>
              <a:ext cx="1589088" cy="111918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80" name="Picture 6" descr="ligo_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8538" y="3995726"/>
              <a:ext cx="503237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 Box 19"/>
            <p:cNvSpPr txBox="1">
              <a:spLocks noChangeArrowheads="1"/>
            </p:cNvSpPr>
            <p:nvPr/>
          </p:nvSpPr>
          <p:spPr bwMode="auto">
            <a:xfrm>
              <a:off x="1054090" y="5125378"/>
              <a:ext cx="16065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Advanced LIGO </a:t>
              </a:r>
              <a:r>
                <a:rPr lang="it-IT" sz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Livingston, </a:t>
              </a:r>
              <a:r>
                <a:rPr lang="it-IT" sz="1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2015</a:t>
              </a:r>
            </a:p>
          </p:txBody>
        </p:sp>
        <p:grpSp>
          <p:nvGrpSpPr>
            <p:cNvPr id="82" name="Gruppo 39"/>
            <p:cNvGrpSpPr/>
            <p:nvPr/>
          </p:nvGrpSpPr>
          <p:grpSpPr>
            <a:xfrm>
              <a:off x="1486743" y="3645695"/>
              <a:ext cx="232976" cy="214314"/>
              <a:chOff x="7701849" y="1931183"/>
              <a:chExt cx="232976" cy="214314"/>
            </a:xfrm>
          </p:grpSpPr>
          <p:cxnSp>
            <p:nvCxnSpPr>
              <p:cNvPr id="83" name="Connettore 1 40"/>
              <p:cNvCxnSpPr/>
              <p:nvPr/>
            </p:nvCxnSpPr>
            <p:spPr>
              <a:xfrm rot="9840000">
                <a:off x="7701849" y="198060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41"/>
              <p:cNvCxnSpPr/>
              <p:nvPr/>
            </p:nvCxnSpPr>
            <p:spPr>
              <a:xfrm rot="4440000">
                <a:off x="7827668" y="20383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Rechteck 90"/>
          <p:cNvSpPr/>
          <p:nvPr/>
        </p:nvSpPr>
        <p:spPr>
          <a:xfrm>
            <a:off x="-180528" y="6467465"/>
            <a:ext cx="9433048" cy="48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6004933" y="4077074"/>
            <a:ext cx="1377493" cy="715847"/>
            <a:chOff x="6004933" y="3811892"/>
            <a:chExt cx="1377493" cy="715847"/>
          </a:xfrm>
        </p:grpSpPr>
        <p:grpSp>
          <p:nvGrpSpPr>
            <p:cNvPr id="97" name="Gruppieren 96"/>
            <p:cNvGrpSpPr/>
            <p:nvPr/>
          </p:nvGrpSpPr>
          <p:grpSpPr>
            <a:xfrm>
              <a:off x="6514723" y="3811892"/>
              <a:ext cx="214314" cy="214314"/>
              <a:chOff x="6516216" y="3974080"/>
              <a:chExt cx="214314" cy="214314"/>
            </a:xfrm>
          </p:grpSpPr>
          <p:cxnSp>
            <p:nvCxnSpPr>
              <p:cNvPr id="98" name="Connettore 1 43"/>
              <p:cNvCxnSpPr/>
              <p:nvPr/>
            </p:nvCxnSpPr>
            <p:spPr>
              <a:xfrm rot="5400000">
                <a:off x="6409059" y="4081237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44"/>
              <p:cNvCxnSpPr/>
              <p:nvPr/>
            </p:nvCxnSpPr>
            <p:spPr>
              <a:xfrm rot="10800000">
                <a:off x="6516216" y="4188394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Text Box 15"/>
            <p:cNvSpPr txBox="1">
              <a:spLocks noChangeArrowheads="1"/>
            </p:cNvSpPr>
            <p:nvPr/>
          </p:nvSpPr>
          <p:spPr bwMode="auto">
            <a:xfrm>
              <a:off x="6004933" y="4066074"/>
              <a:ext cx="137749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Advanced LIGO</a:t>
              </a:r>
              <a:r>
                <a:rPr lang="it-IT" sz="1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/>
              </a:r>
              <a:br>
                <a:rPr lang="it-IT" sz="1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</a:br>
              <a:r>
                <a:rPr lang="it-IT" sz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INDIA, 2014</a:t>
              </a:r>
              <a:endParaRPr lang="it-IT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Verdana" pitchFamily="34" charset="0"/>
              </a:endParaRPr>
            </a:p>
          </p:txBody>
        </p:sp>
      </p:grp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64512" y="-2738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uppieren 1"/>
          <p:cNvGrpSpPr/>
          <p:nvPr/>
        </p:nvGrpSpPr>
        <p:grpSpPr>
          <a:xfrm>
            <a:off x="7640330" y="3383280"/>
            <a:ext cx="1269645" cy="1727447"/>
            <a:chOff x="7640330" y="3383280"/>
            <a:chExt cx="1269645" cy="1727447"/>
          </a:xfrm>
        </p:grpSpPr>
        <p:grpSp>
          <p:nvGrpSpPr>
            <p:cNvPr id="85" name="Gruppieren 84"/>
            <p:cNvGrpSpPr/>
            <p:nvPr/>
          </p:nvGrpSpPr>
          <p:grpSpPr>
            <a:xfrm>
              <a:off x="7680151" y="3383280"/>
              <a:ext cx="1229824" cy="1727447"/>
              <a:chOff x="7680151" y="3383280"/>
              <a:chExt cx="1229824" cy="1727447"/>
            </a:xfrm>
          </p:grpSpPr>
          <p:sp>
            <p:nvSpPr>
              <p:cNvPr id="87" name="Text Box 14"/>
              <p:cNvSpPr txBox="1">
                <a:spLocks noChangeArrowheads="1"/>
              </p:cNvSpPr>
              <p:nvPr/>
            </p:nvSpPr>
            <p:spPr bwMode="auto">
              <a:xfrm>
                <a:off x="7680151" y="4833728"/>
                <a:ext cx="122982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dirty="0" err="1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Verdana" pitchFamily="34" charset="0"/>
                  </a:rPr>
                  <a:t>KAGRA</a:t>
                </a:r>
                <a:r>
                  <a:rPr lang="it-IT" sz="12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Verdana" pitchFamily="34" charset="0"/>
                  </a:rPr>
                  <a:t> </a:t>
                </a:r>
                <a:r>
                  <a:rPr lang="it-IT" sz="1200" dirty="0" smtClean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Verdana" pitchFamily="34" charset="0"/>
                  </a:rPr>
                  <a:t>2018 </a:t>
                </a:r>
                <a:endParaRPr lang="it-IT" sz="1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endParaRPr>
              </a:p>
            </p:txBody>
          </p:sp>
          <p:grpSp>
            <p:nvGrpSpPr>
              <p:cNvPr id="88" name="Gruppo 42"/>
              <p:cNvGrpSpPr/>
              <p:nvPr/>
            </p:nvGrpSpPr>
            <p:grpSpPr>
              <a:xfrm>
                <a:off x="8373454" y="3383280"/>
                <a:ext cx="229554" cy="214314"/>
                <a:chOff x="7873388" y="1740206"/>
                <a:chExt cx="229554" cy="214314"/>
              </a:xfrm>
            </p:grpSpPr>
            <p:cxnSp>
              <p:nvCxnSpPr>
                <p:cNvPr id="89" name="Connettore 1 43"/>
                <p:cNvCxnSpPr/>
                <p:nvPr/>
              </p:nvCxnSpPr>
              <p:spPr>
                <a:xfrm rot="4560000">
                  <a:off x="7766231" y="1847363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ttore 1 44"/>
                <p:cNvCxnSpPr/>
                <p:nvPr/>
              </p:nvCxnSpPr>
              <p:spPr>
                <a:xfrm rot="9900000">
                  <a:off x="7888628" y="1924040"/>
                  <a:ext cx="214314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035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330" y="3703654"/>
              <a:ext cx="1208383" cy="1165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" name="Gruppieren 44"/>
          <p:cNvGrpSpPr/>
          <p:nvPr/>
        </p:nvGrpSpPr>
        <p:grpSpPr>
          <a:xfrm>
            <a:off x="3847346" y="1417134"/>
            <a:ext cx="1521077" cy="1725580"/>
            <a:chOff x="4126774" y="1901691"/>
            <a:chExt cx="1264004" cy="1260439"/>
          </a:xfrm>
        </p:grpSpPr>
        <p:pic>
          <p:nvPicPr>
            <p:cNvPr id="46" name="Picture 10" descr="Luftb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80833" y="2091397"/>
              <a:ext cx="1209945" cy="828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1" descr="titel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56100" y="2124063"/>
              <a:ext cx="636588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 Box 15"/>
            <p:cNvSpPr txBox="1">
              <a:spLocks noChangeArrowheads="1"/>
            </p:cNvSpPr>
            <p:nvPr/>
          </p:nvSpPr>
          <p:spPr bwMode="auto">
            <a:xfrm>
              <a:off x="4126774" y="1901691"/>
              <a:ext cx="1095240" cy="202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GEO600, </a:t>
              </a:r>
              <a:r>
                <a:rPr lang="it-IT" sz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2011</a:t>
              </a:r>
              <a:endParaRPr lang="it-IT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Verdana" pitchFamily="34" charset="0"/>
              </a:endParaRPr>
            </a:p>
          </p:txBody>
        </p:sp>
        <p:grpSp>
          <p:nvGrpSpPr>
            <p:cNvPr id="49" name="Gruppo 30"/>
            <p:cNvGrpSpPr/>
            <p:nvPr/>
          </p:nvGrpSpPr>
          <p:grpSpPr>
            <a:xfrm>
              <a:off x="4665766" y="3041156"/>
              <a:ext cx="150096" cy="120974"/>
              <a:chOff x="8166228" y="1826710"/>
              <a:chExt cx="150096" cy="120974"/>
            </a:xfrm>
          </p:grpSpPr>
          <p:cxnSp>
            <p:nvCxnSpPr>
              <p:cNvPr id="50" name="Connettore 1 31"/>
              <p:cNvCxnSpPr/>
              <p:nvPr/>
            </p:nvCxnSpPr>
            <p:spPr>
              <a:xfrm rot="4200000">
                <a:off x="8105741" y="1887197"/>
                <a:ext cx="12097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32"/>
              <p:cNvCxnSpPr/>
              <p:nvPr/>
            </p:nvCxnSpPr>
            <p:spPr>
              <a:xfrm rot="9600000">
                <a:off x="8195350" y="1926193"/>
                <a:ext cx="12097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0116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67" y="-1107504"/>
            <a:ext cx="9555945" cy="13363037"/>
          </a:xfrm>
        </p:spPr>
      </p:pic>
      <p:sp>
        <p:nvSpPr>
          <p:cNvPr id="5" name="Textfeld 4"/>
          <p:cNvSpPr txBox="1"/>
          <p:nvPr/>
        </p:nvSpPr>
        <p:spPr>
          <a:xfrm>
            <a:off x="5442242" y="6084585"/>
            <a:ext cx="3594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1E93E"/>
                </a:solidFill>
              </a:rPr>
              <a:t>Einstein </a:t>
            </a:r>
            <a:r>
              <a:rPr lang="de-DE" sz="3200" dirty="0" err="1" smtClean="0">
                <a:solidFill>
                  <a:srgbClr val="01E93E"/>
                </a:solidFill>
              </a:rPr>
              <a:t>Telescope</a:t>
            </a:r>
            <a:endParaRPr lang="de-DE" sz="3200" dirty="0">
              <a:solidFill>
                <a:srgbClr val="01E9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4000" decel="24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1.48148E-6 L 0.01354 -0.7465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-180528" y="-171400"/>
            <a:ext cx="9649072" cy="7344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6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4726818" cy="6858000"/>
          </a:xfrm>
          <a:prstGeom prst="rect">
            <a:avLst/>
          </a:prstGeom>
          <a:solidFill>
            <a:srgbClr val="0000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467544" y="188640"/>
            <a:ext cx="352839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000" dirty="0">
              <a:latin typeface="Times New Roman" panose="02020603050405020304" pitchFamily="18" charset="0"/>
            </a:endParaRPr>
          </a:p>
          <a:p>
            <a:endParaRPr lang="en-GB" sz="1000" dirty="0">
              <a:latin typeface="Times New Roman" panose="02020603050405020304" pitchFamily="18" charset="0"/>
            </a:endParaRPr>
          </a:p>
          <a:p>
            <a:pPr marR="59240"/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4×10</a:t>
            </a:r>
            <a:r>
              <a:rPr lang="en-US" b="1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49 J/s peak power of source, 40 </a:t>
            </a:r>
            <a:r>
              <a:rPr lang="en-US" b="1" baseline="30000" dirty="0" err="1">
                <a:solidFill>
                  <a:srgbClr val="FFFFFF"/>
                </a:solidFill>
                <a:latin typeface="Calibri" panose="020F0502020204030204" pitchFamily="34" charset="0"/>
              </a:rPr>
              <a:t>yotta</a:t>
            </a:r>
            <a:r>
              <a:rPr lang="en-US" b="1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b="1" baseline="30000" dirty="0" err="1">
                <a:solidFill>
                  <a:srgbClr val="FFFFFF"/>
                </a:solidFill>
                <a:latin typeface="Calibri" panose="020F0502020204030204" pitchFamily="34" charset="0"/>
              </a:rPr>
              <a:t>yotta</a:t>
            </a:r>
            <a:r>
              <a:rPr lang="en-US" b="1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 watt</a:t>
            </a:r>
            <a:r>
              <a:rPr lang="en-US" b="1" baseline="30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  <a:p>
            <a:pPr marR="59240"/>
            <a:endParaRPr lang="en-US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59240"/>
            <a:r>
              <a:rPr lang="en-GB" dirty="0">
                <a:solidFill>
                  <a:srgbClr val="FFFFFF"/>
                </a:solidFill>
                <a:latin typeface="Calibri" panose="020F0502020204030204" pitchFamily="34" charset="0"/>
              </a:rPr>
              <a:t>1×10</a:t>
            </a:r>
            <a:r>
              <a:rPr lang="en-GB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25 meter distance to source, 10 </a:t>
            </a:r>
            <a:r>
              <a:rPr lang="en-GB" baseline="30000" dirty="0" err="1">
                <a:solidFill>
                  <a:srgbClr val="FFFFFF"/>
                </a:solidFill>
                <a:latin typeface="Calibri" panose="020F0502020204030204" pitchFamily="34" charset="0"/>
              </a:rPr>
              <a:t>yotta</a:t>
            </a:r>
            <a:r>
              <a:rPr lang="en-GB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 meter.</a:t>
            </a:r>
            <a:endParaRPr lang="en-GB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66980"/>
            <a:endParaRPr lang="nb-NO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66980"/>
            <a:endParaRPr lang="nb-NO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66980"/>
            <a:r>
              <a:rPr lang="nb-NO" dirty="0" smtClean="0">
                <a:solidFill>
                  <a:srgbClr val="FFFFFF"/>
                </a:solidFill>
                <a:latin typeface="Calibri" panose="020F0502020204030204" pitchFamily="34" charset="0"/>
              </a:rPr>
              <a:t>4×10</a:t>
            </a:r>
            <a:r>
              <a:rPr lang="nb-NO" baseline="30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3 </a:t>
            </a:r>
            <a:r>
              <a:rPr lang="nb-NO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meter LIGO arm length, </a:t>
            </a:r>
            <a:r>
              <a:rPr lang="nb-NO" baseline="30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nb-NO" baseline="30000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nb-NO" baseline="30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4 </a:t>
            </a:r>
            <a:r>
              <a:rPr lang="nb-NO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kilometer.</a:t>
            </a:r>
            <a:endParaRPr lang="nb-NO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66980"/>
            <a:endParaRPr lang="en-GB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66980"/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2×10</a:t>
            </a:r>
            <a:r>
              <a:rPr lang="en-GB" baseline="30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0 </a:t>
            </a:r>
            <a:r>
              <a:rPr lang="en-GB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meter test mass suspension length, 2 meter.</a:t>
            </a:r>
            <a:endParaRPr lang="en-GB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pPr marR="66980"/>
            <a:r>
              <a:rPr lang="en-GB" dirty="0">
                <a:solidFill>
                  <a:srgbClr val="FFFFFF"/>
                </a:solidFill>
                <a:latin typeface="Calibri" panose="020F0502020204030204" pitchFamily="34" charset="0"/>
              </a:rPr>
              <a:t>1×10</a:t>
            </a:r>
            <a:r>
              <a:rPr lang="en-GB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-6 meter ground vibration, 1 </a:t>
            </a:r>
            <a:r>
              <a:rPr lang="en-GB" baseline="30000" dirty="0" err="1">
                <a:solidFill>
                  <a:srgbClr val="FFFFFF"/>
                </a:solidFill>
                <a:latin typeface="Calibri" panose="020F0502020204030204" pitchFamily="34" charset="0"/>
              </a:rPr>
              <a:t>micrometer</a:t>
            </a:r>
            <a:r>
              <a:rPr lang="en-GB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  <a:endParaRPr lang="en-GB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pPr marR="59240"/>
            <a:r>
              <a:rPr lang="en-GB" dirty="0">
                <a:solidFill>
                  <a:srgbClr val="FFFFFF"/>
                </a:solidFill>
                <a:latin typeface="Calibri" panose="020F0502020204030204" pitchFamily="34" charset="0"/>
              </a:rPr>
              <a:t>1×10</a:t>
            </a:r>
            <a:r>
              <a:rPr lang="en-GB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-18 meter arm difference at peak signal, 1</a:t>
            </a:r>
            <a:r>
              <a:rPr lang="en-GB" baseline="30000" dirty="0">
                <a:solidFill>
                  <a:srgbClr val="FFFFFF"/>
                </a:solidFill>
              </a:rPr>
              <a:t> </a:t>
            </a:r>
            <a:r>
              <a:rPr lang="en-GB" baseline="30000" dirty="0" err="1">
                <a:solidFill>
                  <a:srgbClr val="FFFFFF"/>
                </a:solidFill>
                <a:latin typeface="Calibri" panose="020F0502020204030204" pitchFamily="34" charset="0"/>
              </a:rPr>
              <a:t>attometer</a:t>
            </a:r>
            <a:r>
              <a:rPr lang="en-GB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  <a:endParaRPr lang="en-GB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1000" dirty="0">
              <a:latin typeface="Calibri" panose="020F0502020204030204" pitchFamily="34" charset="0"/>
            </a:endParaRPr>
          </a:p>
          <a:p>
            <a:r>
              <a:rPr lang="en-GB" sz="12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LIGO-G1600792-v1</a:t>
            </a:r>
            <a:endParaRPr lang="en-GB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818" y="0"/>
            <a:ext cx="4417182" cy="688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2140138"/>
            <a:ext cx="1965482" cy="4118440"/>
          </a:xfrm>
          <a:prstGeom prst="rect">
            <a:avLst/>
          </a:prstGeom>
        </p:spPr>
      </p:pic>
      <p:pic>
        <p:nvPicPr>
          <p:cNvPr id="17410" name="Picture 2" descr="Albert Einstein vor einer Tafe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6" r="23549"/>
          <a:stretch/>
        </p:blipFill>
        <p:spPr bwMode="auto">
          <a:xfrm>
            <a:off x="7329570" y="460426"/>
            <a:ext cx="1800200" cy="16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ieren 14"/>
          <p:cNvGrpSpPr/>
          <p:nvPr/>
        </p:nvGrpSpPr>
        <p:grpSpPr>
          <a:xfrm>
            <a:off x="0" y="16672"/>
            <a:ext cx="7441780" cy="6241906"/>
            <a:chOff x="792123" y="26636"/>
            <a:chExt cx="7441780" cy="6241906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123" y="4324326"/>
              <a:ext cx="7441780" cy="1944216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974" y="2142820"/>
              <a:ext cx="7425879" cy="214226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550" y="26636"/>
              <a:ext cx="7319258" cy="397247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123" y="465370"/>
              <a:ext cx="7394077" cy="1643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101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776864" cy="914400"/>
          </a:xfrm>
        </p:spPr>
        <p:txBody>
          <a:bodyPr/>
          <a:lstStyle/>
          <a:p>
            <a:r>
              <a:rPr lang="en-GB" sz="3600" dirty="0" smtClean="0"/>
              <a:t>Propagating Gravitational Waves</a:t>
            </a:r>
            <a:endParaRPr lang="en-GB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984" y="959024"/>
            <a:ext cx="8348464" cy="4572000"/>
          </a:xfrm>
        </p:spPr>
        <p:txBody>
          <a:bodyPr/>
          <a:lstStyle/>
          <a:p>
            <a:r>
              <a:rPr lang="en-GB" dirty="0" smtClean="0"/>
              <a:t>Transversal waves in space-time travelling @ speed of light </a:t>
            </a:r>
            <a:endParaRPr lang="en-GB" dirty="0"/>
          </a:p>
        </p:txBody>
      </p:sp>
      <p:pic>
        <p:nvPicPr>
          <p:cNvPr id="19458" name="Picture 2" descr="http://sci.esa.int/science-e-media/img/15/Gravitational_waves_6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60" y="2060848"/>
            <a:ext cx="9322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-252536" y="6021288"/>
            <a:ext cx="948834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/>
          <p:cNvSpPr/>
          <p:nvPr/>
        </p:nvSpPr>
        <p:spPr>
          <a:xfrm>
            <a:off x="9145" y="628714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/>
              <a:t>Credit</a:t>
            </a:r>
            <a:r>
              <a:rPr lang="de-DE" sz="1800" dirty="0" smtClean="0"/>
              <a:t>: ESA–</a:t>
            </a:r>
            <a:r>
              <a:rPr lang="de-DE" sz="1800" dirty="0" err="1" smtClean="0"/>
              <a:t>C.Carreau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498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haltsplatzhalter 3" descr="grid2_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0166" y="-21426"/>
            <a:ext cx="7643835" cy="6879450"/>
          </a:xfrm>
          <a:effectLst/>
        </p:spPr>
      </p:pic>
      <p:sp>
        <p:nvSpPr>
          <p:cNvPr id="9" name="Rechteck 8"/>
          <p:cNvSpPr/>
          <p:nvPr/>
        </p:nvSpPr>
        <p:spPr>
          <a:xfrm>
            <a:off x="0" y="0"/>
            <a:ext cx="1785918" cy="700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4088076" y="160945"/>
            <a:ext cx="35253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Effect of a </a:t>
            </a:r>
            <a:r>
              <a:rPr lang="en-US" sz="2800" dirty="0" err="1" smtClean="0">
                <a:solidFill>
                  <a:schemeClr val="bg1"/>
                </a:solidFill>
              </a:rPr>
              <a:t>GW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on an interferometer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of 4km length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55776" y="2132856"/>
            <a:ext cx="2500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Bookman Old Style" pitchFamily="18" charset="0"/>
                <a:ea typeface="Batang" pitchFamily="18" charset="-127"/>
                <a:cs typeface="Arabic Typesetting" pitchFamily="66" charset="-78"/>
              </a:rPr>
              <a:t>h</a:t>
            </a:r>
            <a:r>
              <a:rPr lang="en-US" sz="6000" dirty="0" smtClean="0">
                <a:solidFill>
                  <a:schemeClr val="bg1"/>
                </a:solidFill>
                <a:latin typeface="Bookman Old Style" pitchFamily="18" charset="0"/>
                <a:ea typeface="Batang" pitchFamily="18" charset="-127"/>
                <a:cs typeface="Arabic Typesetting" pitchFamily="66" charset="-78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Bookman Old Style" pitchFamily="18" charset="0"/>
                <a:ea typeface="Batang" pitchFamily="18" charset="-127"/>
                <a:cs typeface="Arabic Typesetting" pitchFamily="66" charset="-78"/>
              </a:rPr>
              <a:t>=</a:t>
            </a:r>
            <a:endParaRPr lang="en-US" sz="6600" dirty="0">
              <a:solidFill>
                <a:schemeClr val="bg1"/>
              </a:solidFill>
              <a:latin typeface="Bookman Old Style" pitchFamily="18" charset="0"/>
              <a:ea typeface="Batang" pitchFamily="18" charset="-127"/>
              <a:cs typeface="Arabic Typesetting" pitchFamily="66" charset="-7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5" y="44624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62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632848" cy="914400"/>
          </a:xfrm>
        </p:spPr>
        <p:txBody>
          <a:bodyPr/>
          <a:lstStyle/>
          <a:p>
            <a:r>
              <a:rPr lang="en-GB" sz="2800" dirty="0" smtClean="0"/>
              <a:t>Sensitivity improvement </a:t>
            </a:r>
            <a:r>
              <a:rPr lang="en-GB" sz="2800" dirty="0" err="1" smtClean="0"/>
              <a:t>eLIGO</a:t>
            </a:r>
            <a:r>
              <a:rPr lang="en-GB" sz="2800" dirty="0" smtClean="0"/>
              <a:t> &lt;-&gt; </a:t>
            </a:r>
            <a:r>
              <a:rPr lang="en-GB" sz="2800" dirty="0" err="1" smtClean="0"/>
              <a:t>aLIGO</a:t>
            </a:r>
            <a:endParaRPr lang="en-GB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12A1-4D65-4F98-9D93-15BDA9F4571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636" y="734439"/>
            <a:ext cx="9246229" cy="61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363662" y="-891140"/>
            <a:ext cx="5449076" cy="7848531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5302739" y="188640"/>
            <a:ext cx="4381829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3600" kern="0" dirty="0">
                <a:solidFill>
                  <a:schemeClr val="accent3"/>
                </a:solidFill>
              </a:rPr>
              <a:t>THE </a:t>
            </a:r>
            <a:r>
              <a:rPr lang="en-GB" sz="3600" kern="0" dirty="0" smtClean="0">
                <a:solidFill>
                  <a:schemeClr val="accent3"/>
                </a:solidFill>
              </a:rPr>
              <a:t>Detection</a:t>
            </a:r>
          </a:p>
          <a:p>
            <a:r>
              <a:rPr lang="en-GB" sz="3600" dirty="0" smtClean="0">
                <a:solidFill>
                  <a:schemeClr val="accent3"/>
                </a:solidFill>
              </a:rPr>
              <a:t>GW150914</a:t>
            </a:r>
            <a:endParaRPr lang="en-GB" sz="3600" kern="0" dirty="0">
              <a:solidFill>
                <a:schemeClr val="accent3"/>
              </a:solidFill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5210575" y="1844824"/>
            <a:ext cx="3479769" cy="388843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 fontAlgn="auto">
              <a:spcAft>
                <a:spcPts val="0"/>
              </a:spcAft>
              <a:buNone/>
            </a:pPr>
            <a: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14. September 2015 </a:t>
            </a:r>
            <a:r>
              <a:rPr lang="en-GB" sz="59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en-GB" sz="59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09:50:45 UTC </a:t>
            </a:r>
            <a:b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GB" sz="5100" dirty="0" smtClean="0">
                <a:solidFill>
                  <a:schemeClr val="accent3">
                    <a:lumMod val="50000"/>
                  </a:schemeClr>
                </a:solidFill>
              </a:rPr>
              <a:t>= 11:50:45 </a:t>
            </a:r>
            <a:r>
              <a:rPr lang="en-GB" sz="5100" dirty="0" err="1" smtClean="0">
                <a:solidFill>
                  <a:schemeClr val="accent3">
                    <a:lumMod val="50000"/>
                  </a:schemeClr>
                </a:solidFill>
              </a:rPr>
              <a:t>CEST</a:t>
            </a:r>
            <a:endParaRPr lang="en-GB" sz="51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</a:pPr>
            <a:endParaRPr lang="en-GB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68580" indent="0" fontAlgn="auto">
              <a:spcAft>
                <a:spcPts val="0"/>
              </a:spcAft>
              <a:buNone/>
            </a:pPr>
            <a: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Detection of a transient signal in </a:t>
            </a:r>
            <a:r>
              <a:rPr lang="en-GB" sz="51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both</a:t>
            </a:r>
            <a: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b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advanced </a:t>
            </a:r>
            <a:r>
              <a:rPr lang="en-GB" sz="51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LIGO</a:t>
            </a:r>
            <a: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b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GB" sz="51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detectors</a:t>
            </a:r>
            <a:endParaRPr lang="en-GB" sz="51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916" y="193520"/>
            <a:ext cx="2350852" cy="15072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sz="1800" dirty="0" smtClean="0">
                <a:solidFill>
                  <a:srgbClr val="00009D"/>
                </a:solidFill>
              </a:rPr>
              <a:t>“Observation of</a:t>
            </a:r>
            <a:br>
              <a:rPr lang="en-GB" sz="1800" dirty="0" smtClean="0">
                <a:solidFill>
                  <a:srgbClr val="00009D"/>
                </a:solidFill>
              </a:rPr>
            </a:br>
            <a:r>
              <a:rPr lang="en-GB" sz="1800" dirty="0" smtClean="0">
                <a:solidFill>
                  <a:srgbClr val="00009D"/>
                </a:solidFill>
              </a:rPr>
              <a:t>Gravitational </a:t>
            </a:r>
            <a:r>
              <a:rPr lang="en-GB" sz="1800" dirty="0">
                <a:solidFill>
                  <a:srgbClr val="00009D"/>
                </a:solidFill>
              </a:rPr>
              <a:t>W</a:t>
            </a:r>
            <a:r>
              <a:rPr lang="en-GB" sz="1800" dirty="0" smtClean="0">
                <a:solidFill>
                  <a:srgbClr val="00009D"/>
                </a:solidFill>
              </a:rPr>
              <a:t>aves </a:t>
            </a:r>
            <a:br>
              <a:rPr lang="en-GB" sz="1800" dirty="0" smtClean="0">
                <a:solidFill>
                  <a:srgbClr val="00009D"/>
                </a:solidFill>
              </a:rPr>
            </a:br>
            <a:r>
              <a:rPr lang="en-GB" sz="1800" dirty="0" smtClean="0">
                <a:solidFill>
                  <a:srgbClr val="00009D"/>
                </a:solidFill>
              </a:rPr>
              <a:t>from a </a:t>
            </a:r>
            <a:br>
              <a:rPr lang="en-GB" sz="1800" dirty="0" smtClean="0">
                <a:solidFill>
                  <a:srgbClr val="00009D"/>
                </a:solidFill>
              </a:rPr>
            </a:br>
            <a:r>
              <a:rPr lang="en-GB" sz="1800" dirty="0" smtClean="0">
                <a:solidFill>
                  <a:srgbClr val="00009D"/>
                </a:solidFill>
              </a:rPr>
              <a:t>Binary </a:t>
            </a:r>
            <a:r>
              <a:rPr lang="en-GB" sz="1800" dirty="0">
                <a:solidFill>
                  <a:srgbClr val="00009D"/>
                </a:solidFill>
              </a:rPr>
              <a:t>B</a:t>
            </a:r>
            <a:r>
              <a:rPr lang="en-GB" sz="1800" dirty="0" smtClean="0">
                <a:solidFill>
                  <a:srgbClr val="00009D"/>
                </a:solidFill>
              </a:rPr>
              <a:t>lack </a:t>
            </a:r>
            <a:r>
              <a:rPr lang="en-GB" sz="1800" dirty="0">
                <a:solidFill>
                  <a:srgbClr val="00009D"/>
                </a:solidFill>
              </a:rPr>
              <a:t>H</a:t>
            </a:r>
            <a:r>
              <a:rPr lang="en-GB" sz="1800" dirty="0" smtClean="0">
                <a:solidFill>
                  <a:srgbClr val="00009D"/>
                </a:solidFill>
              </a:rPr>
              <a:t>ole </a:t>
            </a:r>
            <a:br>
              <a:rPr lang="en-GB" sz="1800" dirty="0" smtClean="0">
                <a:solidFill>
                  <a:srgbClr val="00009D"/>
                </a:solidFill>
              </a:rPr>
            </a:br>
            <a:r>
              <a:rPr lang="en-GB" sz="1800" dirty="0" smtClean="0">
                <a:solidFill>
                  <a:srgbClr val="00009D"/>
                </a:solidFill>
              </a:rPr>
              <a:t>Merger”</a:t>
            </a:r>
            <a:endParaRPr lang="en-GB" sz="1800" dirty="0">
              <a:solidFill>
                <a:srgbClr val="000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7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 Rounded MT Bold"/>
        <a:ea typeface="ＭＳ Ｐゴシック"/>
        <a:cs typeface=""/>
      </a:majorFont>
      <a:minorFont>
        <a:latin typeface="Arial Rounded MT Bold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1759</Words>
  <Application>Microsoft Office PowerPoint</Application>
  <PresentationFormat>Bildschirmpräsentation (4:3)</PresentationFormat>
  <Paragraphs>281</Paragraphs>
  <Slides>42</Slides>
  <Notes>25</Notes>
  <HiddenSlides>3</HiddenSlides>
  <MMClips>3</MMClips>
  <ScaleCrop>false</ScaleCrop>
  <HeadingPairs>
    <vt:vector size="6" baseType="variant">
      <vt:variant>
        <vt:lpstr>Verwendete Schriftarten</vt:lpstr>
      </vt:variant>
      <vt:variant>
        <vt:i4>20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42</vt:i4>
      </vt:variant>
    </vt:vector>
  </HeadingPairs>
  <TitlesOfParts>
    <vt:vector size="69" baseType="lpstr">
      <vt:lpstr>Batang</vt:lpstr>
      <vt:lpstr>ＭＳ Ｐゴシック</vt:lpstr>
      <vt:lpstr>Arabic Typesetting</vt:lpstr>
      <vt:lpstr>Arial</vt:lpstr>
      <vt:lpstr>Arial Rounded MT Bold</vt:lpstr>
      <vt:lpstr>Bookman Old Style</vt:lpstr>
      <vt:lpstr>Calibri</vt:lpstr>
      <vt:lpstr>Consolas</vt:lpstr>
      <vt:lpstr>Corbel</vt:lpstr>
      <vt:lpstr>Gill Sans</vt:lpstr>
      <vt:lpstr>Gill Sans Light</vt:lpstr>
      <vt:lpstr>Helvetica</vt:lpstr>
      <vt:lpstr>Lucida Grande</vt:lpstr>
      <vt:lpstr>NimbusRomNo9L-Regu</vt:lpstr>
      <vt:lpstr>Times New Roman</vt:lpstr>
      <vt:lpstr>TimesNewRomanPSMT</vt:lpstr>
      <vt:lpstr>Verdana</vt:lpstr>
      <vt:lpstr>Wingdings</vt:lpstr>
      <vt:lpstr>Wingdings 2</vt:lpstr>
      <vt:lpstr>Wingdings 3</vt:lpstr>
      <vt:lpstr>Leere Präsentation</vt:lpstr>
      <vt:lpstr>Iapetus</vt:lpstr>
      <vt:lpstr>1_Iapetus</vt:lpstr>
      <vt:lpstr>2_Iapetus</vt:lpstr>
      <vt:lpstr>3_Iapetus</vt:lpstr>
      <vt:lpstr>4_Iapetus</vt:lpstr>
      <vt:lpstr>5_Iapetus</vt:lpstr>
      <vt:lpstr>Gravitational Wave Detection</vt:lpstr>
      <vt:lpstr>PowerPoint-Präsentation</vt:lpstr>
      <vt:lpstr>Who is WE ?  paper has 1004 authors</vt:lpstr>
      <vt:lpstr>The advanced GW Network</vt:lpstr>
      <vt:lpstr>PowerPoint-Präsentation</vt:lpstr>
      <vt:lpstr>Propagating Gravitational Waves</vt:lpstr>
      <vt:lpstr>PowerPoint-Präsentation</vt:lpstr>
      <vt:lpstr>Sensitivity improvement eLIGO &lt;-&gt; aLIGO</vt:lpstr>
      <vt:lpstr>“Observation of Gravitational Waves  from a  Binary Black Hole  Merger”</vt:lpstr>
      <vt:lpstr>PowerPoint-Präsentation</vt:lpstr>
      <vt:lpstr>PowerPoint-Präsentation</vt:lpstr>
      <vt:lpstr>GW150914</vt:lpstr>
      <vt:lpstr>GW150914 = Binary BH</vt:lpstr>
      <vt:lpstr>Large template bank to determine parameters</vt:lpstr>
      <vt:lpstr>PowerPoint-Präsentation</vt:lpstr>
      <vt:lpstr>The most powerful event ever “seen”</vt:lpstr>
      <vt:lpstr>There were more Signals in O1</vt:lpstr>
      <vt:lpstr>Discovery Timeline O1</vt:lpstr>
      <vt:lpstr>“The Three Signals”</vt:lpstr>
      <vt:lpstr>PowerPoint-Präsentation</vt:lpstr>
      <vt:lpstr>Statistics GW150914 &amp; GW151226</vt:lpstr>
      <vt:lpstr>Anything else?</vt:lpstr>
      <vt:lpstr>Sky Localisation</vt:lpstr>
      <vt:lpstr>The advanced GW Network</vt:lpstr>
      <vt:lpstr>How far away was GW150914? </vt:lpstr>
      <vt:lpstr>EM Follow-up observations</vt:lpstr>
      <vt:lpstr>PowerPoint-Präsentation</vt:lpstr>
      <vt:lpstr>PowerPoint-Präsentation</vt:lpstr>
      <vt:lpstr>Detection is just the first step</vt:lpstr>
      <vt:lpstr>PowerPoint-Präsentation</vt:lpstr>
      <vt:lpstr>PowerPoint-Präsentation</vt:lpstr>
      <vt:lpstr>LISA and LISA Pathfinder</vt:lpstr>
      <vt:lpstr>LISA und LISA Pathfinder</vt:lpstr>
      <vt:lpstr>PowerPoint-Präsentation</vt:lpstr>
      <vt:lpstr>PowerPoint-Präsentation</vt:lpstr>
      <vt:lpstr>PowerPoint-Präsentation</vt:lpstr>
      <vt:lpstr>Sensitivities of potential LIGO upgrades</vt:lpstr>
      <vt:lpstr>3rd Generation Gravitational Wave Observatories</vt:lpstr>
      <vt:lpstr>Einstein Teleskop</vt:lpstr>
      <vt:lpstr>PowerPoint-Präsentation</vt:lpstr>
      <vt:lpstr>PowerPoint-Präsentation</vt:lpstr>
      <vt:lpstr>PowerPoint-Präsentation</vt:lpstr>
    </vt:vector>
  </TitlesOfParts>
  <Company>Albert Einstein Institut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Harald Lueck</dc:creator>
  <cp:lastModifiedBy>Harald Lueck</cp:lastModifiedBy>
  <cp:revision>2412</cp:revision>
  <dcterms:created xsi:type="dcterms:W3CDTF">2007-11-22T09:28:06Z</dcterms:created>
  <dcterms:modified xsi:type="dcterms:W3CDTF">2016-09-11T13:16:28Z</dcterms:modified>
</cp:coreProperties>
</file>