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68" r:id="rId2"/>
    <p:sldId id="256" r:id="rId3"/>
    <p:sldId id="257" r:id="rId4"/>
    <p:sldId id="258" r:id="rId5"/>
    <p:sldId id="269" r:id="rId6"/>
    <p:sldId id="259" r:id="rId7"/>
    <p:sldId id="260" r:id="rId8"/>
    <p:sldId id="261" r:id="rId9"/>
    <p:sldId id="262" r:id="rId10"/>
    <p:sldId id="263" r:id="rId11"/>
    <p:sldId id="264" r:id="rId12"/>
    <p:sldId id="272" r:id="rId13"/>
    <p:sldId id="265" r:id="rId14"/>
    <p:sldId id="266" r:id="rId15"/>
    <p:sldId id="267" r:id="rId16"/>
    <p:sldId id="273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-217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FA31C-1508-C447-ADC8-6088C984419E}" type="datetimeFigureOut">
              <a:rPr lang="en-US" smtClean="0"/>
              <a:t>8/25/16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391433-6EE4-B949-AB68-65DB57E87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3011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296E16-510D-504E-A4F2-9EBB094556A2}" type="datetimeFigureOut">
              <a:rPr lang="en-US" smtClean="0"/>
              <a:t>8/25/16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719B5F-17F0-FD42-AEE3-4FE7C29BB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37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2F147-8A88-1447-A564-06B3DECD5BD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25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2F147-8A88-1447-A564-06B3DECD5BD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25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2F147-8A88-1447-A564-06B3DECD5BD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25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86044-5C7C-3A41-B536-5D24AC4D5C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913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AFBD2-01E8-7F4B-BB3B-E80B5A5F5128}" type="datetime1">
              <a:rPr lang="en-US" smtClean="0"/>
              <a:t>8/25/16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G1601671-v2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A1F9-5E5D-CD4F-A356-BFDCE827B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13E6-14BD-E04F-AC6C-2BB9600B5B98}" type="datetime1">
              <a:rPr lang="en-US" smtClean="0"/>
              <a:t>8/25/16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G1601671-v2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A1F9-5E5D-CD4F-A356-BFDCE827B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273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2014-D062-824F-AA8F-5E9C96713CAA}" type="datetime1">
              <a:rPr lang="en-US" smtClean="0"/>
              <a:t>8/25/16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G1601671-v2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A1F9-5E5D-CD4F-A356-BFDCE827B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159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AB686-24DF-4B43-8C42-6C08CA69635C}" type="datetime1">
              <a:rPr lang="en-US" smtClean="0"/>
              <a:t>8/25/16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G1601671-v2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A1F9-5E5D-CD4F-A356-BFDCE827B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00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281DB-2892-3242-92C0-3DA1A23D0D97}" type="datetime1">
              <a:rPr lang="en-US" smtClean="0"/>
              <a:t>8/25/16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G1601671-v2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A1F9-5E5D-CD4F-A356-BFDCE827B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476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D1DA-11AA-D84A-BB69-143F24B44090}" type="datetime1">
              <a:rPr lang="en-US" smtClean="0"/>
              <a:t>8/25/16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G1601671-v2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A1F9-5E5D-CD4F-A356-BFDCE827B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029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5C884-8A2C-124B-8764-52ED692BB435}" type="datetime1">
              <a:rPr lang="en-US" smtClean="0"/>
              <a:t>8/25/16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G1601671-v2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A1F9-5E5D-CD4F-A356-BFDCE827B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1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3C5BC-E615-A541-9265-7A75BD381D00}" type="datetime1">
              <a:rPr lang="en-US" smtClean="0"/>
              <a:t>8/25/16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G1601671-v2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A1F9-5E5D-CD4F-A356-BFDCE827B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328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A9C6B-7971-3A44-A24D-D6CF93F87F1A}" type="datetime1">
              <a:rPr lang="en-US" smtClean="0"/>
              <a:t>8/25/16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G1601671-v2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A1F9-5E5D-CD4F-A356-BFDCE827B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858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0174-A95D-3E48-85FC-EB30F4AE8661}" type="datetime1">
              <a:rPr lang="en-US" smtClean="0"/>
              <a:t>8/25/16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G1601671-v2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A1F9-5E5D-CD4F-A356-BFDCE827B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939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811DD-771D-7942-A08E-436F12F63669}" type="datetime1">
              <a:rPr lang="en-US" smtClean="0"/>
              <a:t>8/25/16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G1601671-v2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A1F9-5E5D-CD4F-A356-BFDCE827B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43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2C791-5FEB-0345-95BB-DE186EA893EE}" type="datetime1">
              <a:rPr lang="en-US" smtClean="0"/>
              <a:t>8/25/16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G1601671-v2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7A1F9-5E5D-CD4F-A356-BFDCE827B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842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cc.ligo.org/LIGO-G1601173" TargetMode="External"/><Relationship Id="rId4" Type="http://schemas.openxmlformats.org/officeDocument/2006/relationships/image" Target="../media/image4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t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cc.ligo.org/LIGO-G1601173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Introduction to the Control System Working Group (CSWG)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Brett Shapiro</a:t>
            </a:r>
          </a:p>
          <a:p>
            <a:r>
              <a:rPr lang="en-US" dirty="0" smtClean="0"/>
              <a:t>For the CSWG</a:t>
            </a:r>
          </a:p>
          <a:p>
            <a:r>
              <a:rPr lang="en-US" dirty="0" smtClean="0"/>
              <a:t>29 August 2016 – Glasgow, Scotland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G1601671-</a:t>
            </a:r>
            <a:r>
              <a:rPr lang="en-US" dirty="0" smtClean="0"/>
              <a:t>v3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A1F9-5E5D-CD4F-A356-BFDCE827B3E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231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15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5) </a:t>
            </a:r>
            <a:r>
              <a:rPr lang="en-US" dirty="0"/>
              <a:t>IFO robust configuration for earthquakes</a:t>
            </a: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Leader – </a:t>
            </a:r>
            <a:r>
              <a:rPr lang="en-US" dirty="0" err="1" smtClean="0"/>
              <a:t>Sebastien</a:t>
            </a:r>
            <a:r>
              <a:rPr lang="en-US" dirty="0" smtClean="0"/>
              <a:t> </a:t>
            </a:r>
            <a:r>
              <a:rPr lang="en-US" dirty="0" err="1" smtClean="0"/>
              <a:t>Biscans</a:t>
            </a:r>
            <a:endParaRPr lang="en-US" dirty="0" smtClean="0">
              <a:solidFill>
                <a:srgbClr val="000000"/>
              </a:solidFill>
              <a:hlinkClick r:id="rId3"/>
            </a:endParaRPr>
          </a:p>
          <a:p>
            <a:pPr>
              <a:buFontTx/>
              <a:buChar char="-"/>
            </a:pPr>
            <a:r>
              <a:rPr lang="en-US" dirty="0" smtClean="0"/>
              <a:t>We already receive early warnings. How best to configure the IFO to not loose lock?</a:t>
            </a:r>
          </a:p>
        </p:txBody>
      </p:sp>
      <p:pic>
        <p:nvPicPr>
          <p:cNvPr id="4" name="Picture 3" descr="Screen Shot 2016-08-22 at 3.30.0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67" y="4161761"/>
            <a:ext cx="4224488" cy="26962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9246" y="6431459"/>
            <a:ext cx="690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USGS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42807" y="3833503"/>
            <a:ext cx="3406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Earthquake map – 22 August 2016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91958" y="34356"/>
            <a:ext cx="8229600" cy="1143000"/>
          </a:xfrm>
        </p:spPr>
        <p:txBody>
          <a:bodyPr/>
          <a:lstStyle/>
          <a:p>
            <a:r>
              <a:rPr lang="en-US" dirty="0" smtClean="0"/>
              <a:t>5 current focus areas identified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" y="-104168"/>
            <a:ext cx="9167812" cy="1350919"/>
            <a:chOff x="1" y="-104168"/>
            <a:chExt cx="9167812" cy="135091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" y="-104168"/>
              <a:ext cx="1407208" cy="1350919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/>
          </p:nvCxnSpPr>
          <p:spPr>
            <a:xfrm flipV="1">
              <a:off x="23813" y="1213015"/>
              <a:ext cx="9144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A1F9-5E5D-CD4F-A356-BFDCE827B3E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904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020" y="34356"/>
            <a:ext cx="8229600" cy="1143000"/>
          </a:xfrm>
        </p:spPr>
        <p:txBody>
          <a:bodyPr/>
          <a:lstStyle/>
          <a:p>
            <a:r>
              <a:rPr lang="en-US" dirty="0" smtClean="0"/>
              <a:t>Additional Focus Areas?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CSWG is not restricted to these 5 areas</a:t>
            </a:r>
          </a:p>
          <a:p>
            <a:endParaRPr lang="en-US" dirty="0" smtClean="0"/>
          </a:p>
          <a:p>
            <a:r>
              <a:rPr lang="en-US" dirty="0" smtClean="0"/>
              <a:t>Please suggest any other areas the CSWG should prioritize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" y="-104168"/>
            <a:ext cx="9167812" cy="1350919"/>
            <a:chOff x="1" y="-104168"/>
            <a:chExt cx="9167812" cy="135091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" y="-104168"/>
              <a:ext cx="1407208" cy="1350919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 flipV="1">
              <a:off x="23813" y="1213015"/>
              <a:ext cx="9144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673" y="4387451"/>
            <a:ext cx="3197076" cy="2115849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A1F9-5E5D-CD4F-A356-BFDCE827B3E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502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C7E7B48-EF5B-DF42-870C-B82BCA415997}" type="slidenum">
              <a:rPr lang="en-US" sz="1400">
                <a:latin typeface="Helvetica" charset="0"/>
              </a:rPr>
              <a:pPr/>
              <a:t>12</a:t>
            </a:fld>
            <a:endParaRPr lang="en-US" sz="1400">
              <a:latin typeface="Helvetic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443" y="6563458"/>
            <a:ext cx="18484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Reference LIGO-G1600275</a:t>
            </a:r>
            <a:endParaRPr lang="en-US" sz="1200" dirty="0"/>
          </a:p>
        </p:txBody>
      </p:sp>
      <p:pic>
        <p:nvPicPr>
          <p:cNvPr id="3" name="Picture 2" descr="GW_Global_Detector_Map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8035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0733" y="84287"/>
            <a:ext cx="62592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Helvetica" charset="0"/>
                <a:ea typeface="ＭＳ Ｐゴシック" charset="0"/>
                <a:cs typeface="ＭＳ Ｐゴシック" charset="0"/>
              </a:rPr>
              <a:t>A Global Working Group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2521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356"/>
            <a:ext cx="8229600" cy="1143000"/>
          </a:xfrm>
        </p:spPr>
        <p:txBody>
          <a:bodyPr/>
          <a:lstStyle/>
          <a:p>
            <a:r>
              <a:rPr lang="en-US" dirty="0" smtClean="0"/>
              <a:t>CSWG Wiki</a:t>
            </a:r>
            <a:endParaRPr lang="en-US" dirty="0"/>
          </a:p>
        </p:txBody>
      </p:sp>
      <p:pic>
        <p:nvPicPr>
          <p:cNvPr id="5" name="Picture 4" descr="Screen Shot 2016-08-22 at 12.51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0334"/>
            <a:ext cx="9144000" cy="49084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25739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https://</a:t>
            </a:r>
            <a:r>
              <a:rPr lang="en-US" sz="2800" dirty="0" err="1" smtClean="0"/>
              <a:t>wiki.ligo.org</a:t>
            </a:r>
            <a:r>
              <a:rPr lang="en-US" sz="2800" dirty="0" smtClean="0"/>
              <a:t>/</a:t>
            </a:r>
            <a:r>
              <a:rPr lang="en-US" sz="2800" dirty="0" err="1" smtClean="0"/>
              <a:t>viewauth</a:t>
            </a:r>
            <a:r>
              <a:rPr lang="en-US" sz="2800" dirty="0" smtClean="0"/>
              <a:t>/CSWG/</a:t>
            </a:r>
            <a:r>
              <a:rPr lang="en-US" sz="2800" dirty="0" err="1" smtClean="0"/>
              <a:t>WebHome</a:t>
            </a:r>
            <a:endParaRPr lang="en-US" sz="2800" dirty="0"/>
          </a:p>
        </p:txBody>
      </p:sp>
      <p:grpSp>
        <p:nvGrpSpPr>
          <p:cNvPr id="10" name="Group 9"/>
          <p:cNvGrpSpPr/>
          <p:nvPr/>
        </p:nvGrpSpPr>
        <p:grpSpPr>
          <a:xfrm>
            <a:off x="1" y="-104168"/>
            <a:ext cx="9167812" cy="1350919"/>
            <a:chOff x="1" y="-104168"/>
            <a:chExt cx="9167812" cy="135091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-104168"/>
              <a:ext cx="1407208" cy="1350919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 flipV="1">
              <a:off x="23813" y="1213015"/>
              <a:ext cx="9144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A1F9-5E5D-CD4F-A356-BFDCE827B3E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179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283" y="70047"/>
            <a:ext cx="8229600" cy="1143000"/>
          </a:xfrm>
        </p:spPr>
        <p:txBody>
          <a:bodyPr/>
          <a:lstStyle/>
          <a:p>
            <a:r>
              <a:rPr lang="en-US" dirty="0" smtClean="0"/>
              <a:t>CSWG tools</a:t>
            </a:r>
            <a:endParaRPr lang="en-US" dirty="0"/>
          </a:p>
        </p:txBody>
      </p:sp>
      <p:pic>
        <p:nvPicPr>
          <p:cNvPr id="7" name="Picture 6" descr="Screen Shot 2016-08-22 at 12.55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559" y="1356459"/>
            <a:ext cx="3656843" cy="19980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5929" y="2179189"/>
            <a:ext cx="13388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err="1" smtClean="0"/>
              <a:t>alog</a:t>
            </a:r>
            <a:endParaRPr lang="en-US" sz="3200" dirty="0" smtClean="0"/>
          </a:p>
        </p:txBody>
      </p:sp>
      <p:sp>
        <p:nvSpPr>
          <p:cNvPr id="9" name="Rectangle 8"/>
          <p:cNvSpPr/>
          <p:nvPr/>
        </p:nvSpPr>
        <p:spPr>
          <a:xfrm>
            <a:off x="595789" y="4400899"/>
            <a:ext cx="657103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Mailing list:	</a:t>
            </a:r>
            <a:r>
              <a:rPr lang="en-US" sz="3200" dirty="0" err="1" smtClean="0"/>
              <a:t>cswg</a:t>
            </a:r>
            <a:r>
              <a:rPr lang="en-US" sz="3200" dirty="0" err="1"/>
              <a:t>@</a:t>
            </a:r>
            <a:r>
              <a:rPr lang="en-US" sz="3200" dirty="0" err="1" smtClean="0"/>
              <a:t>sympa.ligo.org</a:t>
            </a:r>
            <a:endParaRPr lang="en-US" sz="3200" dirty="0"/>
          </a:p>
        </p:txBody>
      </p:sp>
      <p:sp>
        <p:nvSpPr>
          <p:cNvPr id="10" name="Rectangle 9"/>
          <p:cNvSpPr/>
          <p:nvPr/>
        </p:nvSpPr>
        <p:spPr>
          <a:xfrm>
            <a:off x="3136080" y="3354527"/>
            <a:ext cx="42370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https://</a:t>
            </a:r>
            <a:r>
              <a:rPr lang="en-US" sz="2000" dirty="0" err="1" smtClean="0"/>
              <a:t>alog.ligo-la.caltech.edu</a:t>
            </a:r>
            <a:r>
              <a:rPr lang="en-US" sz="2000" dirty="0" smtClean="0"/>
              <a:t>/CSWG/</a:t>
            </a: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537283" y="5622753"/>
            <a:ext cx="532709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err="1" smtClean="0"/>
              <a:t>Teamspeak</a:t>
            </a:r>
            <a:r>
              <a:rPr lang="en-US" sz="3200" dirty="0" smtClean="0"/>
              <a:t> channel:	CSWG</a:t>
            </a:r>
            <a:endParaRPr lang="en-US" sz="3200" dirty="0"/>
          </a:p>
        </p:txBody>
      </p:sp>
      <p:sp>
        <p:nvSpPr>
          <p:cNvPr id="13" name="Rectangle 12"/>
          <p:cNvSpPr/>
          <p:nvPr/>
        </p:nvSpPr>
        <p:spPr>
          <a:xfrm>
            <a:off x="3353459" y="4936303"/>
            <a:ext cx="56238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Sign up at https://</a:t>
            </a:r>
            <a:r>
              <a:rPr lang="en-US" sz="2000" dirty="0" err="1" smtClean="0"/>
              <a:t>grouper.ligo.org</a:t>
            </a:r>
            <a:r>
              <a:rPr lang="en-US" sz="2000" dirty="0" smtClean="0"/>
              <a:t>/</a:t>
            </a:r>
            <a:r>
              <a:rPr lang="en-US" sz="2000" dirty="0" err="1" smtClean="0"/>
              <a:t>mailinglists</a:t>
            </a:r>
            <a:r>
              <a:rPr lang="en-US" sz="2000" dirty="0" smtClean="0"/>
              <a:t>/</a:t>
            </a:r>
            <a:r>
              <a:rPr lang="en-US" sz="2000" dirty="0" err="1" smtClean="0"/>
              <a:t>cswg</a:t>
            </a:r>
            <a:endParaRPr lang="en-US" sz="20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1" y="-104168"/>
            <a:ext cx="9167812" cy="1350919"/>
            <a:chOff x="1" y="-104168"/>
            <a:chExt cx="9167812" cy="135091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-104168"/>
              <a:ext cx="1407208" cy="1350919"/>
            </a:xfrm>
            <a:prstGeom prst="rect">
              <a:avLst/>
            </a:prstGeom>
          </p:spPr>
        </p:pic>
        <p:cxnSp>
          <p:nvCxnSpPr>
            <p:cNvPr id="17" name="Straight Connector 16"/>
            <p:cNvCxnSpPr/>
            <p:nvPr/>
          </p:nvCxnSpPr>
          <p:spPr>
            <a:xfrm flipV="1">
              <a:off x="23813" y="1213015"/>
              <a:ext cx="9144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A1F9-5E5D-CD4F-A356-BFDCE827B3E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300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047"/>
            <a:ext cx="8229600" cy="1143000"/>
          </a:xfrm>
        </p:spPr>
        <p:txBody>
          <a:bodyPr/>
          <a:lstStyle/>
          <a:p>
            <a:r>
              <a:rPr lang="en-US" dirty="0" smtClean="0"/>
              <a:t>Meetings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Bi-monthly </a:t>
            </a:r>
            <a:r>
              <a:rPr lang="en-US" dirty="0" err="1" smtClean="0"/>
              <a:t>Teamspeak</a:t>
            </a:r>
            <a:r>
              <a:rPr lang="en-US" dirty="0" smtClean="0"/>
              <a:t> meetings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US-western hemisphere: 1st Fri of the month, 9am US-PT (6pm CET, 9:30pm IST)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US-eastern hemisphere: 3rd US Thu of the month, 4pm US-PT (Fri 9am AET, 8am JST, 4:30am IST) 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" y="-104168"/>
            <a:ext cx="9167812" cy="1350919"/>
            <a:chOff x="1" y="-104168"/>
            <a:chExt cx="9167812" cy="135091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" y="-104168"/>
              <a:ext cx="1407208" cy="1350919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/>
          </p:nvCxnSpPr>
          <p:spPr>
            <a:xfrm flipV="1">
              <a:off x="23813" y="1213015"/>
              <a:ext cx="9144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A1F9-5E5D-CD4F-A356-BFDCE827B3E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762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240"/>
            <a:ext cx="8229600" cy="1143000"/>
          </a:xfrm>
        </p:spPr>
        <p:txBody>
          <a:bodyPr/>
          <a:lstStyle/>
          <a:p>
            <a:r>
              <a:rPr lang="en-US" dirty="0" smtClean="0"/>
              <a:t>We Need You!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A1F9-5E5D-CD4F-A356-BFDCE827B3E9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3" y="1841619"/>
            <a:ext cx="3568700" cy="382564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" y="-104168"/>
            <a:ext cx="9167812" cy="1350919"/>
            <a:chOff x="1" y="-104168"/>
            <a:chExt cx="9167812" cy="135091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-104168"/>
              <a:ext cx="1407208" cy="1350919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 flipV="1">
              <a:off x="23813" y="1213015"/>
              <a:ext cx="9144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572016" y="5667265"/>
            <a:ext cx="2467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Credit: http://</a:t>
            </a:r>
            <a:r>
              <a:rPr lang="en-US" sz="1200" dirty="0" err="1"/>
              <a:t>einsteinpostdocs.info</a:t>
            </a:r>
            <a:r>
              <a:rPr lang="en-US" sz="1200" dirty="0"/>
              <a:t>/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14769" y="1950496"/>
            <a:ext cx="53694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Many areas where work is needed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Get involved!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S</a:t>
            </a:r>
            <a:r>
              <a:rPr lang="en-US" sz="2400" dirty="0" smtClean="0"/>
              <a:t>tudents encouraged to take a controls course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GW interferometers don’t work without </a:t>
            </a:r>
            <a:r>
              <a:rPr lang="en-US" sz="2400" dirty="0" smtClean="0"/>
              <a:t>controls!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26927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697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Control System Working Group (CSWG)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2018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Chair: Dennis Coyne.</a:t>
            </a:r>
          </a:p>
          <a:p>
            <a:endParaRPr lang="en-US" dirty="0" smtClean="0"/>
          </a:p>
          <a:p>
            <a:r>
              <a:rPr lang="en-US" dirty="0" smtClean="0"/>
              <a:t>Deputy co-chairs: Brett Shapiro, Robert Ward.</a:t>
            </a:r>
          </a:p>
          <a:p>
            <a:endParaRPr lang="en-US" dirty="0"/>
          </a:p>
          <a:p>
            <a:r>
              <a:rPr lang="en-US" dirty="0" smtClean="0"/>
              <a:t>Group charter at M1600033</a:t>
            </a:r>
          </a:p>
          <a:p>
            <a:pPr marL="0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04168"/>
            <a:ext cx="1407208" cy="135091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23813" y="1567717"/>
            <a:ext cx="9144000" cy="0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A1F9-5E5D-CD4F-A356-BFDCE827B3E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59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240"/>
            <a:ext cx="8229600" cy="1143000"/>
          </a:xfrm>
        </p:spPr>
        <p:txBody>
          <a:bodyPr/>
          <a:lstStyle/>
          <a:p>
            <a:r>
              <a:rPr lang="en-US" dirty="0" smtClean="0"/>
              <a:t>CSWG Role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 CSWG is unique among working groups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Feedback control “is pervasive within, and enabling to, the work of many of the other instrument science working groups.” </a:t>
            </a:r>
          </a:p>
          <a:p>
            <a:endParaRPr lang="en-US" dirty="0" smtClean="0"/>
          </a:p>
          <a:p>
            <a:r>
              <a:rPr lang="en-US" dirty="0" smtClean="0"/>
              <a:t>It’s relevance is demonstrated through application to the other working groups.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" y="-104168"/>
            <a:ext cx="9167812" cy="1350919"/>
            <a:chOff x="1" y="-104168"/>
            <a:chExt cx="9167812" cy="135091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" y="-104168"/>
              <a:ext cx="1407208" cy="1350919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 flipV="1">
              <a:off x="23813" y="1213015"/>
              <a:ext cx="9144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A1F9-5E5D-CD4F-A356-BFDCE827B3E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614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4"/>
            <a:ext cx="8229600" cy="1143000"/>
          </a:xfrm>
        </p:spPr>
        <p:txBody>
          <a:bodyPr/>
          <a:lstStyle/>
          <a:p>
            <a:r>
              <a:rPr lang="en-US" dirty="0" smtClean="0"/>
              <a:t>CSWG Role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Support of other groups</a:t>
            </a:r>
          </a:p>
          <a:p>
            <a:pPr lvl="1"/>
            <a:r>
              <a:rPr lang="en-US" dirty="0" smtClean="0"/>
              <a:t>training references: G1600726, G1601640, G1601417, G1600525, G1400557, G1400102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upport of particular problem areas</a:t>
            </a:r>
          </a:p>
          <a:p>
            <a:pPr lvl="1"/>
            <a:r>
              <a:rPr lang="en-US" dirty="0" smtClean="0"/>
              <a:t>reviews on the applicability of new controls techniques </a:t>
            </a:r>
          </a:p>
          <a:p>
            <a:r>
              <a:rPr lang="en-US" dirty="0" smtClean="0"/>
              <a:t>Research into advanced techniques</a:t>
            </a:r>
          </a:p>
          <a:p>
            <a:pPr lvl="1"/>
            <a:r>
              <a:rPr lang="en-US" dirty="0" smtClean="0"/>
              <a:t>Machine learning</a:t>
            </a:r>
          </a:p>
          <a:p>
            <a:pPr lvl="1"/>
            <a:r>
              <a:rPr lang="en-US" dirty="0" smtClean="0"/>
              <a:t>Feedback optimization (automated design)</a:t>
            </a:r>
          </a:p>
          <a:p>
            <a:pPr lvl="1"/>
            <a:r>
              <a:rPr lang="en-US" dirty="0" err="1" smtClean="0"/>
              <a:t>etc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" y="-104168"/>
            <a:ext cx="9167812" cy="1350919"/>
            <a:chOff x="1" y="-104168"/>
            <a:chExt cx="9167812" cy="135091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" y="-104168"/>
              <a:ext cx="1407208" cy="1350919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 flipV="1">
              <a:off x="23813" y="1213015"/>
              <a:ext cx="9144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A1F9-5E5D-CD4F-A356-BFDCE827B3E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728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5 problem/focus areas identified to support CSWG’s role</a:t>
            </a:r>
          </a:p>
          <a:p>
            <a:r>
              <a:rPr lang="en-US" dirty="0" smtClean="0"/>
              <a:t>Get involved in these focus areas!</a:t>
            </a:r>
          </a:p>
          <a:p>
            <a:pPr marL="971550" lvl="1" indent="-514350">
              <a:buAutoNum type="arabicParenR"/>
            </a:pPr>
            <a:r>
              <a:rPr lang="en-US" dirty="0" smtClean="0"/>
              <a:t>IFO lock maintenance with machine learning</a:t>
            </a:r>
          </a:p>
          <a:p>
            <a:pPr marL="971550" lvl="1" indent="-514350">
              <a:buFont typeface="Arial"/>
              <a:buAutoNum type="arabicParenR"/>
            </a:pPr>
            <a:r>
              <a:rPr lang="en-US" dirty="0"/>
              <a:t>Test mass length-to-angle decoupling</a:t>
            </a:r>
          </a:p>
          <a:p>
            <a:pPr marL="971550" lvl="1" indent="-514350">
              <a:buFont typeface="Arial"/>
              <a:buAutoNum type="arabicParenR"/>
            </a:pPr>
            <a:r>
              <a:rPr lang="en-US" dirty="0"/>
              <a:t>Feedback optimization</a:t>
            </a:r>
          </a:p>
          <a:p>
            <a:pPr marL="971550" lvl="1" indent="-514350">
              <a:buAutoNum type="arabicParenR"/>
            </a:pPr>
            <a:r>
              <a:rPr lang="en-US" dirty="0" smtClean="0"/>
              <a:t>Transfer function fitting algorithms</a:t>
            </a:r>
          </a:p>
          <a:p>
            <a:pPr marL="971550" lvl="1" indent="-514350">
              <a:buAutoNum type="arabicParenR"/>
            </a:pPr>
            <a:r>
              <a:rPr lang="en-US" dirty="0" smtClean="0"/>
              <a:t>IFO earthquake robustness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91958" y="34356"/>
            <a:ext cx="8229600" cy="1143000"/>
          </a:xfrm>
        </p:spPr>
        <p:txBody>
          <a:bodyPr/>
          <a:lstStyle/>
          <a:p>
            <a:r>
              <a:rPr lang="en-US" dirty="0" smtClean="0"/>
              <a:t>5 current focus areas identified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" y="-104168"/>
            <a:ext cx="9167812" cy="1350919"/>
            <a:chOff x="1" y="-104168"/>
            <a:chExt cx="9167812" cy="135091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" y="-104168"/>
              <a:ext cx="1407208" cy="1350919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 flipV="1">
              <a:off x="23813" y="1213015"/>
              <a:ext cx="9144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A1F9-5E5D-CD4F-A356-BFDCE827B3E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393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958" y="34356"/>
            <a:ext cx="8229600" cy="1143000"/>
          </a:xfrm>
        </p:spPr>
        <p:txBody>
          <a:bodyPr/>
          <a:lstStyle/>
          <a:p>
            <a:r>
              <a:rPr lang="en-US" dirty="0" smtClean="0"/>
              <a:t>5 current focus areas identified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4244"/>
            <a:ext cx="8229600" cy="4525963"/>
          </a:xfrm>
        </p:spPr>
        <p:txBody>
          <a:bodyPr>
            <a:normAutofit/>
          </a:bodyPr>
          <a:lstStyle/>
          <a:p>
            <a:pPr marL="514350" indent="-514350">
              <a:buAutoNum type="arabicParenR"/>
            </a:pPr>
            <a:r>
              <a:rPr lang="en-US" dirty="0" smtClean="0"/>
              <a:t>Machine Learning for lock maintenance</a:t>
            </a:r>
          </a:p>
          <a:p>
            <a:pPr marL="857250" lvl="1" indent="-457200">
              <a:buFontTx/>
              <a:buChar char="-"/>
            </a:pPr>
            <a:r>
              <a:rPr lang="en-US" dirty="0" smtClean="0"/>
              <a:t>Leader - Rob Ward</a:t>
            </a:r>
          </a:p>
          <a:p>
            <a:pPr marL="857250" lvl="1" indent="-457200">
              <a:buFontTx/>
              <a:buChar char="-"/>
            </a:pPr>
            <a:r>
              <a:rPr lang="en-US" dirty="0" smtClean="0"/>
              <a:t>Use an algorithm to ‘learn’ the best way to maintain lock</a:t>
            </a:r>
          </a:p>
          <a:p>
            <a:pPr marL="857250" lvl="1" indent="-457200">
              <a:buFontTx/>
              <a:buChar char="-"/>
            </a:pPr>
            <a:r>
              <a:rPr lang="en-US" dirty="0" smtClean="0"/>
              <a:t>See example of acquiring a Bose-Einstein condensate</a:t>
            </a:r>
            <a:endParaRPr lang="en-US" dirty="0"/>
          </a:p>
          <a:p>
            <a:pPr marL="400050" lvl="1" indent="0">
              <a:buNone/>
            </a:pPr>
            <a:r>
              <a:rPr lang="en-US" sz="2000" dirty="0"/>
              <a:t>P. B. </a:t>
            </a:r>
            <a:r>
              <a:rPr lang="en-US" sz="2000" dirty="0" err="1"/>
              <a:t>Wigley</a:t>
            </a:r>
            <a:r>
              <a:rPr lang="en-US" sz="2000" dirty="0"/>
              <a:t>, </a:t>
            </a:r>
            <a:r>
              <a:rPr lang="en-US" sz="2000" dirty="0" smtClean="0"/>
              <a:t>et al. </a:t>
            </a:r>
            <a:r>
              <a:rPr lang="en-US" sz="2000" dirty="0"/>
              <a:t>Fast machine-learning online optimization of ultra-cold-atom experiments. </a:t>
            </a:r>
            <a:r>
              <a:rPr lang="en-US" sz="2000" i="1" dirty="0"/>
              <a:t>Scientific Reports</a:t>
            </a:r>
            <a:r>
              <a:rPr lang="en-US" sz="2000" dirty="0"/>
              <a:t>, 2016; 6: </a:t>
            </a:r>
            <a:r>
              <a:rPr lang="en-US" sz="2000" dirty="0" smtClean="0"/>
              <a:t>25890</a:t>
            </a:r>
            <a:endParaRPr lang="en-US" sz="2400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1" y="-104168"/>
            <a:ext cx="9167812" cy="1350919"/>
            <a:chOff x="1" y="-104168"/>
            <a:chExt cx="9167812" cy="135091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" y="-104168"/>
              <a:ext cx="1407208" cy="1350919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 flipV="1">
              <a:off x="23813" y="1213015"/>
              <a:ext cx="9144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2402537" y="5216039"/>
            <a:ext cx="617799" cy="1178517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111861" y="5733506"/>
            <a:ext cx="183440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173723" y="639455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 mass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113647" y="5805250"/>
            <a:ext cx="1832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 mass control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145" y="4842522"/>
            <a:ext cx="2292673" cy="2292673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A1F9-5E5D-CD4F-A356-BFDCE827B3E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002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arenR" startAt="2"/>
            </a:pPr>
            <a:r>
              <a:rPr lang="en-US" dirty="0" smtClean="0"/>
              <a:t>Length to angle decoupling</a:t>
            </a:r>
          </a:p>
          <a:p>
            <a:pPr>
              <a:buFontTx/>
              <a:buChar char="-"/>
            </a:pPr>
            <a:r>
              <a:rPr lang="en-US" dirty="0" smtClean="0"/>
              <a:t>Leader – TBD</a:t>
            </a:r>
          </a:p>
          <a:p>
            <a:pPr>
              <a:buFontTx/>
              <a:buChar char="-"/>
            </a:pPr>
            <a:r>
              <a:rPr lang="en-US" dirty="0" smtClean="0"/>
              <a:t>Separate the problems of controlling cavity length and alignment. Alignment control is currently suboptimal and contributing noise to the IFO.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5434345" y="5091654"/>
            <a:ext cx="617799" cy="1178517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189432" y="5663749"/>
            <a:ext cx="93814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251294" y="646578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 mass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59290" y="5735493"/>
            <a:ext cx="2076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Length control drive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812947" y="5841661"/>
            <a:ext cx="1343263" cy="343258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lin ang="10800000" scaled="0"/>
            <a:tileRect/>
          </a:gradFill>
          <a:ln>
            <a:noFill/>
          </a:ln>
          <a:effectLst/>
          <a:scene3d>
            <a:camera prst="orthographicFront">
              <a:rot lat="0" lon="0" rev="894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rot="20707978">
            <a:off x="5125445" y="5115070"/>
            <a:ext cx="617799" cy="1178517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91958" y="343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5 current focus areas identified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" y="-104168"/>
            <a:ext cx="9167812" cy="1350919"/>
            <a:chOff x="1" y="-104168"/>
            <a:chExt cx="9167812" cy="135091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" y="-104168"/>
              <a:ext cx="1407208" cy="1350919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23813" y="1213015"/>
              <a:ext cx="9144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A1F9-5E5D-CD4F-A356-BFDCE827B3E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311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3) </a:t>
            </a:r>
            <a:r>
              <a:rPr lang="en-US" dirty="0"/>
              <a:t>FB optimization (esp. applied to angular controls</a:t>
            </a:r>
            <a:r>
              <a:rPr lang="en-US" dirty="0" smtClean="0"/>
              <a:t>)</a:t>
            </a:r>
          </a:p>
          <a:p>
            <a:pPr>
              <a:buFontTx/>
              <a:buChar char="-"/>
            </a:pPr>
            <a:r>
              <a:rPr lang="en-US" dirty="0" smtClean="0"/>
              <a:t>Leader – TBD</a:t>
            </a:r>
          </a:p>
          <a:p>
            <a:pPr>
              <a:buFontTx/>
              <a:buChar char="-"/>
            </a:pPr>
            <a:r>
              <a:rPr lang="en-US" dirty="0" smtClean="0"/>
              <a:t>Collaboration with UC Berkeley and Google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7417" y="4053906"/>
            <a:ext cx="2013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Cost function</a:t>
            </a:r>
            <a:endParaRPr lang="en-US" sz="2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469063" y="4531002"/>
            <a:ext cx="2253820" cy="1508364"/>
            <a:chOff x="858057" y="5459017"/>
            <a:chExt cx="1189835" cy="729092"/>
          </a:xfrm>
        </p:grpSpPr>
        <p:sp>
          <p:nvSpPr>
            <p:cNvPr id="8" name="Freeform 7"/>
            <p:cNvSpPr/>
            <p:nvPr/>
          </p:nvSpPr>
          <p:spPr>
            <a:xfrm>
              <a:off x="915259" y="5518512"/>
              <a:ext cx="1086869" cy="607651"/>
            </a:xfrm>
            <a:custGeom>
              <a:avLst/>
              <a:gdLst>
                <a:gd name="connsiteX0" fmla="*/ 0 w 1086869"/>
                <a:gd name="connsiteY0" fmla="*/ 125861 h 607651"/>
                <a:gd name="connsiteX1" fmla="*/ 366103 w 1086869"/>
                <a:gd name="connsiteY1" fmla="*/ 606421 h 607651"/>
                <a:gd name="connsiteX2" fmla="*/ 1086869 w 1086869"/>
                <a:gd name="connsiteY2" fmla="*/ 0 h 60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6869" h="607651">
                  <a:moveTo>
                    <a:pt x="0" y="125861"/>
                  </a:moveTo>
                  <a:cubicBezTo>
                    <a:pt x="92479" y="376629"/>
                    <a:pt x="184958" y="627398"/>
                    <a:pt x="366103" y="606421"/>
                  </a:cubicBezTo>
                  <a:cubicBezTo>
                    <a:pt x="547248" y="585444"/>
                    <a:pt x="817058" y="292722"/>
                    <a:pt x="1086869" y="0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58057" y="5459017"/>
              <a:ext cx="1189835" cy="7290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 rot="16200000">
            <a:off x="-129042" y="4998987"/>
            <a:ext cx="734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Cost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-34341" y="5997636"/>
            <a:ext cx="33171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Parameters</a:t>
            </a:r>
          </a:p>
          <a:p>
            <a:pPr algn="ctr"/>
            <a:r>
              <a:rPr lang="en-US" sz="2400" dirty="0" smtClean="0"/>
              <a:t>e.g. </a:t>
            </a:r>
            <a:r>
              <a:rPr lang="en-US" sz="2400" dirty="0"/>
              <a:t>f</a:t>
            </a:r>
            <a:r>
              <a:rPr lang="en-US" sz="2400" dirty="0" smtClean="0"/>
              <a:t>ilter poles and zeros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3500172" y="4508120"/>
            <a:ext cx="2196619" cy="1508364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Optimization Algorithm: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Monte </a:t>
            </a:r>
            <a:r>
              <a:rPr lang="en-US" dirty="0" err="1" smtClean="0">
                <a:solidFill>
                  <a:schemeClr val="tx1"/>
                </a:solidFill>
              </a:rPr>
              <a:t>carlo</a:t>
            </a:r>
            <a:r>
              <a:rPr lang="en-US" dirty="0" smtClean="0">
                <a:solidFill>
                  <a:schemeClr val="tx1"/>
                </a:solidFill>
              </a:rPr>
              <a:t>, particle swarm, gradient descent, </a:t>
            </a:r>
            <a:r>
              <a:rPr lang="en-US" dirty="0" err="1" smtClean="0">
                <a:solidFill>
                  <a:schemeClr val="tx1"/>
                </a:solidFill>
              </a:rPr>
              <a:t>etc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791322" y="4531002"/>
            <a:ext cx="2253820" cy="1508364"/>
            <a:chOff x="6402328" y="4531002"/>
            <a:chExt cx="2253820" cy="1508364"/>
          </a:xfrm>
        </p:grpSpPr>
        <p:sp>
          <p:nvSpPr>
            <p:cNvPr id="17" name="Rectangle 16"/>
            <p:cNvSpPr/>
            <p:nvPr/>
          </p:nvSpPr>
          <p:spPr>
            <a:xfrm>
              <a:off x="6402328" y="4531002"/>
              <a:ext cx="2253820" cy="15083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6486891" y="4771280"/>
              <a:ext cx="2139416" cy="915354"/>
            </a:xfrm>
            <a:custGeom>
              <a:avLst/>
              <a:gdLst>
                <a:gd name="connsiteX0" fmla="*/ 0 w 2139416"/>
                <a:gd name="connsiteY0" fmla="*/ 0 h 915354"/>
                <a:gd name="connsiteX1" fmla="*/ 45763 w 2139416"/>
                <a:gd name="connsiteY1" fmla="*/ 57210 h 915354"/>
                <a:gd name="connsiteX2" fmla="*/ 80086 w 2139416"/>
                <a:gd name="connsiteY2" fmla="*/ 114419 h 915354"/>
                <a:gd name="connsiteX3" fmla="*/ 114408 w 2139416"/>
                <a:gd name="connsiteY3" fmla="*/ 125861 h 915354"/>
                <a:gd name="connsiteX4" fmla="*/ 148730 w 2139416"/>
                <a:gd name="connsiteY4" fmla="*/ 148745 h 915354"/>
                <a:gd name="connsiteX5" fmla="*/ 171611 w 2139416"/>
                <a:gd name="connsiteY5" fmla="*/ 217397 h 915354"/>
                <a:gd name="connsiteX6" fmla="*/ 240256 w 2139416"/>
                <a:gd name="connsiteY6" fmla="*/ 263164 h 915354"/>
                <a:gd name="connsiteX7" fmla="*/ 274578 w 2139416"/>
                <a:gd name="connsiteY7" fmla="*/ 286048 h 915354"/>
                <a:gd name="connsiteX8" fmla="*/ 377544 w 2139416"/>
                <a:gd name="connsiteY8" fmla="*/ 308932 h 915354"/>
                <a:gd name="connsiteX9" fmla="*/ 446189 w 2139416"/>
                <a:gd name="connsiteY9" fmla="*/ 331816 h 915354"/>
                <a:gd name="connsiteX10" fmla="*/ 686444 w 2139416"/>
                <a:gd name="connsiteY10" fmla="*/ 354700 h 915354"/>
                <a:gd name="connsiteX11" fmla="*/ 789411 w 2139416"/>
                <a:gd name="connsiteY11" fmla="*/ 343258 h 915354"/>
                <a:gd name="connsiteX12" fmla="*/ 823733 w 2139416"/>
                <a:gd name="connsiteY12" fmla="*/ 331816 h 915354"/>
                <a:gd name="connsiteX13" fmla="*/ 869496 w 2139416"/>
                <a:gd name="connsiteY13" fmla="*/ 320374 h 915354"/>
                <a:gd name="connsiteX14" fmla="*/ 938140 w 2139416"/>
                <a:gd name="connsiteY14" fmla="*/ 286048 h 915354"/>
                <a:gd name="connsiteX15" fmla="*/ 1006784 w 2139416"/>
                <a:gd name="connsiteY15" fmla="*/ 251722 h 915354"/>
                <a:gd name="connsiteX16" fmla="*/ 1086869 w 2139416"/>
                <a:gd name="connsiteY16" fmla="*/ 194513 h 915354"/>
                <a:gd name="connsiteX17" fmla="*/ 1132632 w 2139416"/>
                <a:gd name="connsiteY17" fmla="*/ 171629 h 915354"/>
                <a:gd name="connsiteX18" fmla="*/ 1155514 w 2139416"/>
                <a:gd name="connsiteY18" fmla="*/ 148745 h 915354"/>
                <a:gd name="connsiteX19" fmla="*/ 1235599 w 2139416"/>
                <a:gd name="connsiteY19" fmla="*/ 114419 h 915354"/>
                <a:gd name="connsiteX20" fmla="*/ 1281362 w 2139416"/>
                <a:gd name="connsiteY20" fmla="*/ 102977 h 915354"/>
                <a:gd name="connsiteX21" fmla="*/ 1361447 w 2139416"/>
                <a:gd name="connsiteY21" fmla="*/ 68652 h 915354"/>
                <a:gd name="connsiteX22" fmla="*/ 1452973 w 2139416"/>
                <a:gd name="connsiteY22" fmla="*/ 80094 h 915354"/>
                <a:gd name="connsiteX23" fmla="*/ 1521617 w 2139416"/>
                <a:gd name="connsiteY23" fmla="*/ 114419 h 915354"/>
                <a:gd name="connsiteX24" fmla="*/ 1567380 w 2139416"/>
                <a:gd name="connsiteY24" fmla="*/ 148745 h 915354"/>
                <a:gd name="connsiteX25" fmla="*/ 1636024 w 2139416"/>
                <a:gd name="connsiteY25" fmla="*/ 217397 h 915354"/>
                <a:gd name="connsiteX26" fmla="*/ 1670346 w 2139416"/>
                <a:gd name="connsiteY26" fmla="*/ 251722 h 915354"/>
                <a:gd name="connsiteX27" fmla="*/ 1681787 w 2139416"/>
                <a:gd name="connsiteY27" fmla="*/ 286048 h 915354"/>
                <a:gd name="connsiteX28" fmla="*/ 1704669 w 2139416"/>
                <a:gd name="connsiteY28" fmla="*/ 308932 h 915354"/>
                <a:gd name="connsiteX29" fmla="*/ 1716109 w 2139416"/>
                <a:gd name="connsiteY29" fmla="*/ 354700 h 915354"/>
                <a:gd name="connsiteX30" fmla="*/ 1738991 w 2139416"/>
                <a:gd name="connsiteY30" fmla="*/ 389025 h 915354"/>
                <a:gd name="connsiteX31" fmla="*/ 1750431 w 2139416"/>
                <a:gd name="connsiteY31" fmla="*/ 423351 h 915354"/>
                <a:gd name="connsiteX32" fmla="*/ 1807635 w 2139416"/>
                <a:gd name="connsiteY32" fmla="*/ 492003 h 915354"/>
                <a:gd name="connsiteX33" fmla="*/ 1819076 w 2139416"/>
                <a:gd name="connsiteY33" fmla="*/ 526328 h 915354"/>
                <a:gd name="connsiteX34" fmla="*/ 1853398 w 2139416"/>
                <a:gd name="connsiteY34" fmla="*/ 549212 h 915354"/>
                <a:gd name="connsiteX35" fmla="*/ 1899161 w 2139416"/>
                <a:gd name="connsiteY35" fmla="*/ 640748 h 915354"/>
                <a:gd name="connsiteX36" fmla="*/ 1922042 w 2139416"/>
                <a:gd name="connsiteY36" fmla="*/ 709399 h 915354"/>
                <a:gd name="connsiteX37" fmla="*/ 1956365 w 2139416"/>
                <a:gd name="connsiteY37" fmla="*/ 800934 h 915354"/>
                <a:gd name="connsiteX38" fmla="*/ 1967805 w 2139416"/>
                <a:gd name="connsiteY38" fmla="*/ 858144 h 915354"/>
                <a:gd name="connsiteX39" fmla="*/ 1979246 w 2139416"/>
                <a:gd name="connsiteY39" fmla="*/ 903912 h 915354"/>
                <a:gd name="connsiteX40" fmla="*/ 2013568 w 2139416"/>
                <a:gd name="connsiteY40" fmla="*/ 915354 h 915354"/>
                <a:gd name="connsiteX41" fmla="*/ 2059331 w 2139416"/>
                <a:gd name="connsiteY41" fmla="*/ 903912 h 915354"/>
                <a:gd name="connsiteX42" fmla="*/ 2093653 w 2139416"/>
                <a:gd name="connsiteY42" fmla="*/ 881028 h 915354"/>
                <a:gd name="connsiteX43" fmla="*/ 2139416 w 2139416"/>
                <a:gd name="connsiteY43" fmla="*/ 869586 h 91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139416" h="915354">
                  <a:moveTo>
                    <a:pt x="0" y="0"/>
                  </a:moveTo>
                  <a:cubicBezTo>
                    <a:pt x="15254" y="19070"/>
                    <a:pt x="32821" y="36501"/>
                    <a:pt x="45763" y="57210"/>
                  </a:cubicBezTo>
                  <a:cubicBezTo>
                    <a:pt x="67360" y="91768"/>
                    <a:pt x="42644" y="91951"/>
                    <a:pt x="80086" y="114419"/>
                  </a:cubicBezTo>
                  <a:cubicBezTo>
                    <a:pt x="90427" y="120624"/>
                    <a:pt x="103622" y="120467"/>
                    <a:pt x="114408" y="125861"/>
                  </a:cubicBezTo>
                  <a:cubicBezTo>
                    <a:pt x="126707" y="132011"/>
                    <a:pt x="137289" y="141117"/>
                    <a:pt x="148730" y="148745"/>
                  </a:cubicBezTo>
                  <a:cubicBezTo>
                    <a:pt x="156357" y="171629"/>
                    <a:pt x="151541" y="204016"/>
                    <a:pt x="171611" y="217397"/>
                  </a:cubicBezTo>
                  <a:lnTo>
                    <a:pt x="240256" y="263164"/>
                  </a:lnTo>
                  <a:cubicBezTo>
                    <a:pt x="251697" y="270792"/>
                    <a:pt x="261095" y="283351"/>
                    <a:pt x="274578" y="286048"/>
                  </a:cubicBezTo>
                  <a:cubicBezTo>
                    <a:pt x="307242" y="292581"/>
                    <a:pt x="345227" y="299236"/>
                    <a:pt x="377544" y="308932"/>
                  </a:cubicBezTo>
                  <a:cubicBezTo>
                    <a:pt x="400646" y="315863"/>
                    <a:pt x="422178" y="329529"/>
                    <a:pt x="446189" y="331816"/>
                  </a:cubicBezTo>
                  <a:lnTo>
                    <a:pt x="686444" y="354700"/>
                  </a:lnTo>
                  <a:cubicBezTo>
                    <a:pt x="720766" y="350886"/>
                    <a:pt x="755347" y="348936"/>
                    <a:pt x="789411" y="343258"/>
                  </a:cubicBezTo>
                  <a:cubicBezTo>
                    <a:pt x="801307" y="341275"/>
                    <a:pt x="812137" y="335129"/>
                    <a:pt x="823733" y="331816"/>
                  </a:cubicBezTo>
                  <a:cubicBezTo>
                    <a:pt x="838852" y="327496"/>
                    <a:pt x="854242" y="324188"/>
                    <a:pt x="869496" y="320374"/>
                  </a:cubicBezTo>
                  <a:cubicBezTo>
                    <a:pt x="967860" y="254791"/>
                    <a:pt x="843407" y="333420"/>
                    <a:pt x="938140" y="286048"/>
                  </a:cubicBezTo>
                  <a:cubicBezTo>
                    <a:pt x="1026852" y="241687"/>
                    <a:pt x="920516" y="280481"/>
                    <a:pt x="1006784" y="251722"/>
                  </a:cubicBezTo>
                  <a:cubicBezTo>
                    <a:pt x="1042166" y="216337"/>
                    <a:pt x="1027061" y="227743"/>
                    <a:pt x="1086869" y="194513"/>
                  </a:cubicBezTo>
                  <a:cubicBezTo>
                    <a:pt x="1101778" y="186230"/>
                    <a:pt x="1118442" y="181090"/>
                    <a:pt x="1132632" y="171629"/>
                  </a:cubicBezTo>
                  <a:cubicBezTo>
                    <a:pt x="1141607" y="165645"/>
                    <a:pt x="1146539" y="154729"/>
                    <a:pt x="1155514" y="148745"/>
                  </a:cubicBezTo>
                  <a:cubicBezTo>
                    <a:pt x="1178395" y="133489"/>
                    <a:pt x="1208904" y="122047"/>
                    <a:pt x="1235599" y="114419"/>
                  </a:cubicBezTo>
                  <a:cubicBezTo>
                    <a:pt x="1250718" y="110099"/>
                    <a:pt x="1266585" y="108351"/>
                    <a:pt x="1281362" y="102977"/>
                  </a:cubicBezTo>
                  <a:cubicBezTo>
                    <a:pt x="1308657" y="93051"/>
                    <a:pt x="1334752" y="80094"/>
                    <a:pt x="1361447" y="68652"/>
                  </a:cubicBezTo>
                  <a:cubicBezTo>
                    <a:pt x="1391956" y="72466"/>
                    <a:pt x="1422723" y="74594"/>
                    <a:pt x="1452973" y="80094"/>
                  </a:cubicBezTo>
                  <a:cubicBezTo>
                    <a:pt x="1483385" y="85624"/>
                    <a:pt x="1496594" y="96543"/>
                    <a:pt x="1521617" y="114419"/>
                  </a:cubicBezTo>
                  <a:cubicBezTo>
                    <a:pt x="1537133" y="125503"/>
                    <a:pt x="1553207" y="135988"/>
                    <a:pt x="1567380" y="148745"/>
                  </a:cubicBezTo>
                  <a:cubicBezTo>
                    <a:pt x="1591433" y="170395"/>
                    <a:pt x="1613143" y="194513"/>
                    <a:pt x="1636024" y="217397"/>
                  </a:cubicBezTo>
                  <a:lnTo>
                    <a:pt x="1670346" y="251722"/>
                  </a:lnTo>
                  <a:cubicBezTo>
                    <a:pt x="1674160" y="263164"/>
                    <a:pt x="1675582" y="275706"/>
                    <a:pt x="1681787" y="286048"/>
                  </a:cubicBezTo>
                  <a:cubicBezTo>
                    <a:pt x="1687337" y="295298"/>
                    <a:pt x="1699845" y="299283"/>
                    <a:pt x="1704669" y="308932"/>
                  </a:cubicBezTo>
                  <a:cubicBezTo>
                    <a:pt x="1711701" y="322998"/>
                    <a:pt x="1709915" y="340246"/>
                    <a:pt x="1716109" y="354700"/>
                  </a:cubicBezTo>
                  <a:cubicBezTo>
                    <a:pt x="1721525" y="367339"/>
                    <a:pt x="1731364" y="377583"/>
                    <a:pt x="1738991" y="389025"/>
                  </a:cubicBezTo>
                  <a:cubicBezTo>
                    <a:pt x="1742804" y="400467"/>
                    <a:pt x="1745038" y="412563"/>
                    <a:pt x="1750431" y="423351"/>
                  </a:cubicBezTo>
                  <a:cubicBezTo>
                    <a:pt x="1766358" y="455209"/>
                    <a:pt x="1782334" y="466699"/>
                    <a:pt x="1807635" y="492003"/>
                  </a:cubicBezTo>
                  <a:cubicBezTo>
                    <a:pt x="1811449" y="503445"/>
                    <a:pt x="1811542" y="516910"/>
                    <a:pt x="1819076" y="526328"/>
                  </a:cubicBezTo>
                  <a:cubicBezTo>
                    <a:pt x="1827665" y="537066"/>
                    <a:pt x="1846111" y="537551"/>
                    <a:pt x="1853398" y="549212"/>
                  </a:cubicBezTo>
                  <a:cubicBezTo>
                    <a:pt x="1941035" y="689448"/>
                    <a:pt x="1831790" y="573371"/>
                    <a:pt x="1899161" y="640748"/>
                  </a:cubicBezTo>
                  <a:cubicBezTo>
                    <a:pt x="1906788" y="663632"/>
                    <a:pt x="1911255" y="687824"/>
                    <a:pt x="1922042" y="709399"/>
                  </a:cubicBezTo>
                  <a:cubicBezTo>
                    <a:pt x="1948575" y="762470"/>
                    <a:pt x="1943904" y="744854"/>
                    <a:pt x="1956365" y="800934"/>
                  </a:cubicBezTo>
                  <a:cubicBezTo>
                    <a:pt x="1960583" y="819919"/>
                    <a:pt x="1963587" y="839159"/>
                    <a:pt x="1967805" y="858144"/>
                  </a:cubicBezTo>
                  <a:cubicBezTo>
                    <a:pt x="1971216" y="873495"/>
                    <a:pt x="1969423" y="891632"/>
                    <a:pt x="1979246" y="903912"/>
                  </a:cubicBezTo>
                  <a:cubicBezTo>
                    <a:pt x="1986779" y="913329"/>
                    <a:pt x="2002127" y="911540"/>
                    <a:pt x="2013568" y="915354"/>
                  </a:cubicBezTo>
                  <a:cubicBezTo>
                    <a:pt x="2028822" y="911540"/>
                    <a:pt x="2044879" y="910107"/>
                    <a:pt x="2059331" y="903912"/>
                  </a:cubicBezTo>
                  <a:cubicBezTo>
                    <a:pt x="2071969" y="898495"/>
                    <a:pt x="2081354" y="887178"/>
                    <a:pt x="2093653" y="881028"/>
                  </a:cubicBezTo>
                  <a:cubicBezTo>
                    <a:pt x="2118946" y="868380"/>
                    <a:pt x="2119915" y="869586"/>
                    <a:pt x="2139416" y="869586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898767" y="6052829"/>
            <a:ext cx="2013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Frequency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5569624" y="5093808"/>
            <a:ext cx="2013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</a:t>
            </a:r>
            <a:r>
              <a:rPr lang="en-US" sz="2400" dirty="0" smtClean="0"/>
              <a:t>agnitude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6887326" y="4069337"/>
            <a:ext cx="2013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Control Filter</a:t>
            </a:r>
            <a:endParaRPr lang="en-US" sz="2400" dirty="0"/>
          </a:p>
        </p:txBody>
      </p:sp>
      <p:sp>
        <p:nvSpPr>
          <p:cNvPr id="23" name="Right Arrow 22"/>
          <p:cNvSpPr/>
          <p:nvPr/>
        </p:nvSpPr>
        <p:spPr>
          <a:xfrm>
            <a:off x="2802973" y="5045886"/>
            <a:ext cx="583477" cy="37758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5816928" y="5023002"/>
            <a:ext cx="583477" cy="37758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891958" y="34356"/>
            <a:ext cx="8229600" cy="1143000"/>
          </a:xfrm>
        </p:spPr>
        <p:txBody>
          <a:bodyPr/>
          <a:lstStyle/>
          <a:p>
            <a:r>
              <a:rPr lang="en-US" dirty="0" smtClean="0"/>
              <a:t>5 current focus areas identified</a:t>
            </a:r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1" y="-104168"/>
            <a:ext cx="9167812" cy="1350919"/>
            <a:chOff x="1" y="-104168"/>
            <a:chExt cx="9167812" cy="1350919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-104168"/>
              <a:ext cx="1407208" cy="1350919"/>
            </a:xfrm>
            <a:prstGeom prst="rect">
              <a:avLst/>
            </a:prstGeom>
          </p:spPr>
        </p:pic>
        <p:cxnSp>
          <p:nvCxnSpPr>
            <p:cNvPr id="28" name="Straight Connector 27"/>
            <p:cNvCxnSpPr/>
            <p:nvPr/>
          </p:nvCxnSpPr>
          <p:spPr>
            <a:xfrm flipV="1">
              <a:off x="23813" y="1213015"/>
              <a:ext cx="9144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A1F9-5E5D-CD4F-A356-BFDCE827B3E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89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280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4) Transfer function fitting algorithms</a:t>
            </a:r>
          </a:p>
          <a:p>
            <a:pPr>
              <a:buFontTx/>
              <a:buChar char="-"/>
            </a:pPr>
            <a:r>
              <a:rPr lang="en-US" sz="2800" dirty="0" smtClean="0"/>
              <a:t>Leader – TBD</a:t>
            </a:r>
            <a:endParaRPr lang="en-US" sz="2800" dirty="0" smtClean="0">
              <a:solidFill>
                <a:srgbClr val="000000"/>
              </a:solidFill>
              <a:hlinkClick r:id="rId3"/>
            </a:endParaRPr>
          </a:p>
          <a:p>
            <a:pPr>
              <a:buFontTx/>
              <a:buChar char="-"/>
            </a:pPr>
            <a:r>
              <a:rPr lang="en-US" sz="2800" dirty="0" smtClean="0"/>
              <a:t>Motivation: G1601173 - Hopes and Dreams: One TF Fitting Program to Rule Them All</a:t>
            </a:r>
          </a:p>
          <a:p>
            <a:pPr>
              <a:buFontTx/>
              <a:buChar char="-"/>
            </a:pPr>
            <a:r>
              <a:rPr lang="en-US" sz="2800" dirty="0" smtClean="0"/>
              <a:t>Various </a:t>
            </a:r>
            <a:r>
              <a:rPr lang="en-US" sz="2800" dirty="0"/>
              <a:t>tools </a:t>
            </a:r>
            <a:r>
              <a:rPr lang="en-US" sz="2800" dirty="0" smtClean="0"/>
              <a:t>exist: </a:t>
            </a:r>
            <a:r>
              <a:rPr lang="en-US" sz="2800" dirty="0" err="1" smtClean="0"/>
              <a:t>vectfit</a:t>
            </a:r>
            <a:r>
              <a:rPr lang="en-US" sz="2800" dirty="0" smtClean="0"/>
              <a:t>, n4sid, etc. How to best apply them? Do we need something new?</a:t>
            </a:r>
          </a:p>
          <a:p>
            <a:pPr>
              <a:buFontTx/>
              <a:buChar char="-"/>
            </a:pPr>
            <a:r>
              <a:rPr lang="en-US" sz="2800" dirty="0" smtClean="0"/>
              <a:t>Part of a more general topic of experiment design and system identification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91958" y="34356"/>
            <a:ext cx="8229600" cy="1143000"/>
          </a:xfrm>
        </p:spPr>
        <p:txBody>
          <a:bodyPr/>
          <a:lstStyle/>
          <a:p>
            <a:r>
              <a:rPr lang="en-US" dirty="0" smtClean="0"/>
              <a:t>5 current focus areas identified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" y="-104168"/>
            <a:ext cx="9167812" cy="1350919"/>
            <a:chOff x="1" y="-104168"/>
            <a:chExt cx="9167812" cy="135091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" y="-104168"/>
              <a:ext cx="1407208" cy="1350919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 flipV="1">
              <a:off x="23813" y="1213015"/>
              <a:ext cx="9144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4131755" y="5061203"/>
            <a:ext cx="4990294" cy="1796797"/>
            <a:chOff x="4131755" y="5061203"/>
            <a:chExt cx="4990294" cy="1796797"/>
          </a:xfrm>
        </p:grpSpPr>
        <p:pic>
          <p:nvPicPr>
            <p:cNvPr id="2" name="Picture 1" descr="Pitch_Fit_3Aug2010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7" t="5233" r="6162" b="50743"/>
            <a:stretch/>
          </p:blipFill>
          <p:spPr>
            <a:xfrm>
              <a:off x="4439933" y="5314102"/>
              <a:ext cx="4682116" cy="1362337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904347" y="5061203"/>
              <a:ext cx="17748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Quad Pitch TF Fit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3686971" y="5806064"/>
              <a:ext cx="1228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r</a:t>
              </a:r>
              <a:r>
                <a:rPr lang="en-US" sz="1600" dirty="0" smtClean="0"/>
                <a:t>ad/Nm (dB)</a:t>
              </a:r>
              <a:endParaRPr lang="en-US" sz="16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093996" y="6519446"/>
              <a:ext cx="14374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Frequency (Hz)</a:t>
              </a:r>
              <a:endParaRPr lang="en-US" sz="1600" dirty="0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8126584" y="5419093"/>
            <a:ext cx="800471" cy="31319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Model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21394" y="6129699"/>
            <a:ext cx="1571003" cy="31319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Measurement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5480107" y="5778051"/>
            <a:ext cx="125847" cy="3974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7768253" y="5594917"/>
            <a:ext cx="358332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A1F9-5E5D-CD4F-A356-BFDCE827B3E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732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2642</TotalTime>
  <Words>661</Words>
  <Application>Microsoft Macintosh PowerPoint</Application>
  <PresentationFormat>On-screen Show (4:3)</PresentationFormat>
  <Paragraphs>128</Paragraphs>
  <Slides>16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Introduction to the Control System Working Group (CSWG)</vt:lpstr>
      <vt:lpstr>Control System Working Group (CSWG)</vt:lpstr>
      <vt:lpstr>CSWG Role</vt:lpstr>
      <vt:lpstr>CSWG Role</vt:lpstr>
      <vt:lpstr>5 current focus areas identified</vt:lpstr>
      <vt:lpstr>5 current focus areas identified</vt:lpstr>
      <vt:lpstr>PowerPoint Presentation</vt:lpstr>
      <vt:lpstr>5 current focus areas identified</vt:lpstr>
      <vt:lpstr>5 current focus areas identified</vt:lpstr>
      <vt:lpstr>5 current focus areas identified</vt:lpstr>
      <vt:lpstr>Additional Focus Areas?</vt:lpstr>
      <vt:lpstr>PowerPoint Presentation</vt:lpstr>
      <vt:lpstr>CSWG Wiki</vt:lpstr>
      <vt:lpstr>CSWG tools</vt:lpstr>
      <vt:lpstr>Meetings</vt:lpstr>
      <vt:lpstr>We Need You!</vt:lpstr>
    </vt:vector>
  </TitlesOfParts>
  <Company>Stanford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the Control System Working Group (CSWG)</dc:title>
  <dc:creator>Brett Shapiro</dc:creator>
  <cp:lastModifiedBy>Brett Shapiro</cp:lastModifiedBy>
  <cp:revision>34</cp:revision>
  <cp:lastPrinted>2016-08-23T22:20:48Z</cp:lastPrinted>
  <dcterms:created xsi:type="dcterms:W3CDTF">2016-08-22T22:42:31Z</dcterms:created>
  <dcterms:modified xsi:type="dcterms:W3CDTF">2016-08-25T17:03:07Z</dcterms:modified>
</cp:coreProperties>
</file>