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0"/>
  </p:notesMasterIdLst>
  <p:sldIdLst>
    <p:sldId id="270" r:id="rId2"/>
    <p:sldId id="393" r:id="rId3"/>
    <p:sldId id="339" r:id="rId4"/>
    <p:sldId id="340" r:id="rId5"/>
    <p:sldId id="415" r:id="rId6"/>
    <p:sldId id="416" r:id="rId7"/>
    <p:sldId id="417" r:id="rId8"/>
    <p:sldId id="418" r:id="rId9"/>
    <p:sldId id="420" r:id="rId10"/>
    <p:sldId id="421" r:id="rId11"/>
    <p:sldId id="424" r:id="rId12"/>
    <p:sldId id="422" r:id="rId13"/>
    <p:sldId id="406" r:id="rId14"/>
    <p:sldId id="410" r:id="rId15"/>
    <p:sldId id="425" r:id="rId16"/>
    <p:sldId id="412" r:id="rId17"/>
    <p:sldId id="413" r:id="rId18"/>
    <p:sldId id="414" r:id="rId19"/>
    <p:sldId id="381" r:id="rId20"/>
    <p:sldId id="423" r:id="rId21"/>
    <p:sldId id="426" r:id="rId22"/>
    <p:sldId id="419" r:id="rId23"/>
    <p:sldId id="428" r:id="rId24"/>
    <p:sldId id="411" r:id="rId25"/>
    <p:sldId id="407" r:id="rId26"/>
    <p:sldId id="408" r:id="rId27"/>
    <p:sldId id="409" r:id="rId28"/>
    <p:sldId id="427" r:id="rId29"/>
  </p:sldIdLst>
  <p:sldSz cx="9906000" cy="6858000" type="A4"/>
  <p:notesSz cx="7104063" cy="10234613"/>
  <p:defaultTextStyle>
    <a:defPPr>
      <a:defRPr lang="en-GB"/>
    </a:defPPr>
    <a:lvl1pPr algn="l"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1400" kern="1200">
        <a:solidFill>
          <a:schemeClr val="tx1"/>
        </a:solidFill>
        <a:latin typeface="Arial" charset="0"/>
        <a:ea typeface="+mn-ea"/>
        <a:cs typeface="Arial" charset="0"/>
      </a:defRPr>
    </a:lvl2pPr>
    <a:lvl3pPr marL="914400" algn="l" rtl="0" fontAlgn="base">
      <a:spcBef>
        <a:spcPct val="0"/>
      </a:spcBef>
      <a:spcAft>
        <a:spcPct val="0"/>
      </a:spcAft>
      <a:defRPr sz="1400" kern="1200">
        <a:solidFill>
          <a:schemeClr val="tx1"/>
        </a:solidFill>
        <a:latin typeface="Arial" charset="0"/>
        <a:ea typeface="+mn-ea"/>
        <a:cs typeface="Arial" charset="0"/>
      </a:defRPr>
    </a:lvl3pPr>
    <a:lvl4pPr marL="1371600" algn="l" rtl="0" fontAlgn="base">
      <a:spcBef>
        <a:spcPct val="0"/>
      </a:spcBef>
      <a:spcAft>
        <a:spcPct val="0"/>
      </a:spcAft>
      <a:defRPr sz="1400" kern="1200">
        <a:solidFill>
          <a:schemeClr val="tx1"/>
        </a:solidFill>
        <a:latin typeface="Arial" charset="0"/>
        <a:ea typeface="+mn-ea"/>
        <a:cs typeface="Arial" charset="0"/>
      </a:defRPr>
    </a:lvl4pPr>
    <a:lvl5pPr marL="1828800" algn="l"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DD350"/>
    <a:srgbClr val="92D050"/>
    <a:srgbClr val="FF0000"/>
    <a:srgbClr val="003C69"/>
    <a:srgbClr val="FFFFFF"/>
    <a:srgbClr val="E8E8F0"/>
    <a:srgbClr val="9DBCB0"/>
    <a:srgbClr val="93B1CC"/>
    <a:srgbClr val="B7AA9E"/>
    <a:srgbClr val="C4C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42" autoAdjust="0"/>
    <p:restoredTop sz="78648" autoAdjust="0"/>
  </p:normalViewPr>
  <p:slideViewPr>
    <p:cSldViewPr snapToGrid="0">
      <p:cViewPr varScale="1">
        <p:scale>
          <a:sx n="53" d="100"/>
          <a:sy n="53" d="100"/>
        </p:scale>
        <p:origin x="-1602" y="-96"/>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Jessica\Documents\Experiments\bond_absorption\bond_absorption_corning\160330\160330_18_bearbeit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97590343831142"/>
          <c:y val="2.8255392156862749E-2"/>
          <c:w val="0.83377967339510772"/>
          <c:h val="0.82409859737139568"/>
        </c:manualLayout>
      </c:layout>
      <c:scatterChart>
        <c:scatterStyle val="lineMarker"/>
        <c:varyColors val="0"/>
        <c:ser>
          <c:idx val="0"/>
          <c:order val="0"/>
          <c:tx>
            <c:v>Sample 1 - pos.  L - green</c:v>
          </c:tx>
          <c:spPr>
            <a:ln w="28575">
              <a:noFill/>
            </a:ln>
          </c:spPr>
          <c:marker>
            <c:symbol val="diamond"/>
            <c:size val="13"/>
          </c:marker>
          <c:errBars>
            <c:errDir val="y"/>
            <c:errBarType val="both"/>
            <c:errValType val="cust"/>
            <c:noEndCap val="0"/>
            <c:plus>
              <c:numRef>
                <c:f>Foglio1!$E$7:$E$21</c:f>
                <c:numCache>
                  <c:formatCode>General</c:formatCode>
                  <c:ptCount val="15"/>
                  <c:pt idx="0">
                    <c:v>1.2E-2</c:v>
                  </c:pt>
                  <c:pt idx="1">
                    <c:v>2E-3</c:v>
                  </c:pt>
                  <c:pt idx="3">
                    <c:v>1E-3</c:v>
                  </c:pt>
                  <c:pt idx="5">
                    <c:v>4.0000000000000001E-3</c:v>
                  </c:pt>
                  <c:pt idx="6">
                    <c:v>1E-3</c:v>
                  </c:pt>
                  <c:pt idx="8">
                    <c:v>2E-3</c:v>
                  </c:pt>
                  <c:pt idx="10">
                    <c:v>2E-3</c:v>
                  </c:pt>
                  <c:pt idx="12">
                    <c:v>2E-3</c:v>
                  </c:pt>
                  <c:pt idx="14">
                    <c:v>1E-3</c:v>
                  </c:pt>
                </c:numCache>
              </c:numRef>
            </c:plus>
            <c:minus>
              <c:numRef>
                <c:f>Foglio1!$D$7:$D$21</c:f>
                <c:numCache>
                  <c:formatCode>General</c:formatCode>
                  <c:ptCount val="15"/>
                  <c:pt idx="0">
                    <c:v>1.6E-2</c:v>
                  </c:pt>
                  <c:pt idx="1">
                    <c:v>2E-3</c:v>
                  </c:pt>
                  <c:pt idx="3">
                    <c:v>2E-3</c:v>
                  </c:pt>
                  <c:pt idx="5">
                    <c:v>6.0000000000000001E-3</c:v>
                  </c:pt>
                  <c:pt idx="6">
                    <c:v>2E-3</c:v>
                  </c:pt>
                  <c:pt idx="8">
                    <c:v>1E-3</c:v>
                  </c:pt>
                  <c:pt idx="10">
                    <c:v>1E-3</c:v>
                  </c:pt>
                  <c:pt idx="12">
                    <c:v>2E-3</c:v>
                  </c:pt>
                  <c:pt idx="14">
                    <c:v>1E-3</c:v>
                  </c:pt>
                </c:numCache>
              </c:numRef>
            </c:minus>
            <c:spPr>
              <a:ln w="25400"/>
            </c:spPr>
          </c:errBars>
          <c:xVal>
            <c:numRef>
              <c:f>Foglio1!$B$7:$B$21</c:f>
              <c:numCache>
                <c:formatCode>0</c:formatCode>
                <c:ptCount val="15"/>
                <c:pt idx="0">
                  <c:v>4</c:v>
                </c:pt>
                <c:pt idx="1">
                  <c:v>11</c:v>
                </c:pt>
                <c:pt idx="3">
                  <c:v>14</c:v>
                </c:pt>
                <c:pt idx="5">
                  <c:v>25</c:v>
                </c:pt>
                <c:pt idx="6">
                  <c:v>31</c:v>
                </c:pt>
                <c:pt idx="8">
                  <c:v>60</c:v>
                </c:pt>
                <c:pt idx="10">
                  <c:v>67</c:v>
                </c:pt>
                <c:pt idx="12">
                  <c:v>94</c:v>
                </c:pt>
                <c:pt idx="14">
                  <c:v>98</c:v>
                </c:pt>
              </c:numCache>
            </c:numRef>
          </c:xVal>
          <c:yVal>
            <c:numRef>
              <c:f>Foglio1!$C$7:$C$21</c:f>
              <c:numCache>
                <c:formatCode>General</c:formatCode>
                <c:ptCount val="15"/>
                <c:pt idx="0">
                  <c:v>1.3660000000000001</c:v>
                </c:pt>
                <c:pt idx="1">
                  <c:v>1.3819999999999999</c:v>
                </c:pt>
                <c:pt idx="3">
                  <c:v>1.3819999999999999</c:v>
                </c:pt>
                <c:pt idx="5">
                  <c:v>1.379</c:v>
                </c:pt>
                <c:pt idx="6">
                  <c:v>1.3879999999999999</c:v>
                </c:pt>
                <c:pt idx="7">
                  <c:v>1.37</c:v>
                </c:pt>
                <c:pt idx="8">
                  <c:v>1.4079999999999999</c:v>
                </c:pt>
                <c:pt idx="10">
                  <c:v>1.41</c:v>
                </c:pt>
                <c:pt idx="12">
                  <c:v>1.4279999999999999</c:v>
                </c:pt>
                <c:pt idx="14">
                  <c:v>1.43</c:v>
                </c:pt>
              </c:numCache>
            </c:numRef>
          </c:yVal>
          <c:smooth val="0"/>
        </c:ser>
        <c:ser>
          <c:idx val="5"/>
          <c:order val="1"/>
          <c:tx>
            <c:v>Sample 1 - pos. L - green (secondary)</c:v>
          </c:tx>
          <c:spPr>
            <a:ln w="28575">
              <a:noFill/>
            </a:ln>
          </c:spPr>
          <c:marker>
            <c:symbol val="diamond"/>
            <c:size val="13"/>
            <c:spPr>
              <a:noFill/>
              <a:ln w="38100">
                <a:solidFill>
                  <a:schemeClr val="accent1"/>
                </a:solidFill>
              </a:ln>
            </c:spPr>
          </c:marker>
          <c:xVal>
            <c:numRef>
              <c:f>Foglio1!$B$13</c:f>
              <c:numCache>
                <c:formatCode>0</c:formatCode>
                <c:ptCount val="1"/>
                <c:pt idx="0">
                  <c:v>31</c:v>
                </c:pt>
              </c:numCache>
            </c:numRef>
          </c:xVal>
          <c:yVal>
            <c:numRef>
              <c:f>Foglio1!$C$14</c:f>
              <c:numCache>
                <c:formatCode>General</c:formatCode>
                <c:ptCount val="1"/>
                <c:pt idx="0">
                  <c:v>1.37</c:v>
                </c:pt>
              </c:numCache>
            </c:numRef>
          </c:yVal>
          <c:smooth val="0"/>
        </c:ser>
        <c:ser>
          <c:idx val="1"/>
          <c:order val="2"/>
          <c:tx>
            <c:v>Sample 1  - pos. C - green</c:v>
          </c:tx>
          <c:spPr>
            <a:ln w="28575">
              <a:noFill/>
            </a:ln>
          </c:spPr>
          <c:marker>
            <c:symbol val="square"/>
            <c:size val="13"/>
          </c:marker>
          <c:errBars>
            <c:errDir val="y"/>
            <c:errBarType val="both"/>
            <c:errValType val="cust"/>
            <c:noEndCap val="0"/>
            <c:plus>
              <c:numRef>
                <c:f>Foglio1!$H$7:$H$21</c:f>
                <c:numCache>
                  <c:formatCode>General</c:formatCode>
                  <c:ptCount val="15"/>
                  <c:pt idx="0">
                    <c:v>1E-3</c:v>
                  </c:pt>
                  <c:pt idx="1">
                    <c:v>2E-3</c:v>
                  </c:pt>
                  <c:pt idx="3">
                    <c:v>2E-3</c:v>
                  </c:pt>
                  <c:pt idx="5">
                    <c:v>2E-3</c:v>
                  </c:pt>
                  <c:pt idx="6">
                    <c:v>1E-3</c:v>
                  </c:pt>
                  <c:pt idx="8">
                    <c:v>2E-3</c:v>
                  </c:pt>
                  <c:pt idx="10">
                    <c:v>2E-3</c:v>
                  </c:pt>
                  <c:pt idx="12">
                    <c:v>2E-3</c:v>
                  </c:pt>
                  <c:pt idx="14">
                    <c:v>1E-3</c:v>
                  </c:pt>
                </c:numCache>
              </c:numRef>
            </c:plus>
            <c:minus>
              <c:numRef>
                <c:f>Foglio1!$G$7:$G$21</c:f>
                <c:numCache>
                  <c:formatCode>General</c:formatCode>
                  <c:ptCount val="15"/>
                  <c:pt idx="0">
                    <c:v>3.0000000000000001E-3</c:v>
                  </c:pt>
                  <c:pt idx="1">
                    <c:v>3.0000000000000001E-3</c:v>
                  </c:pt>
                  <c:pt idx="3">
                    <c:v>2E-3</c:v>
                  </c:pt>
                  <c:pt idx="5">
                    <c:v>2E-3</c:v>
                  </c:pt>
                  <c:pt idx="6">
                    <c:v>1E-3</c:v>
                  </c:pt>
                  <c:pt idx="8">
                    <c:v>2E-3</c:v>
                  </c:pt>
                  <c:pt idx="10">
                    <c:v>2E-3</c:v>
                  </c:pt>
                  <c:pt idx="12">
                    <c:v>2E-3</c:v>
                  </c:pt>
                  <c:pt idx="14">
                    <c:v>1E-3</c:v>
                  </c:pt>
                </c:numCache>
              </c:numRef>
            </c:minus>
            <c:spPr>
              <a:ln w="25400"/>
            </c:spPr>
          </c:errBars>
          <c:xVal>
            <c:numRef>
              <c:f>Foglio1!$B$7:$B$21</c:f>
              <c:numCache>
                <c:formatCode>0</c:formatCode>
                <c:ptCount val="15"/>
                <c:pt idx="0">
                  <c:v>4</c:v>
                </c:pt>
                <c:pt idx="1">
                  <c:v>11</c:v>
                </c:pt>
                <c:pt idx="3">
                  <c:v>14</c:v>
                </c:pt>
                <c:pt idx="5">
                  <c:v>25</c:v>
                </c:pt>
                <c:pt idx="6">
                  <c:v>31</c:v>
                </c:pt>
                <c:pt idx="8">
                  <c:v>60</c:v>
                </c:pt>
                <c:pt idx="10">
                  <c:v>67</c:v>
                </c:pt>
                <c:pt idx="12">
                  <c:v>94</c:v>
                </c:pt>
                <c:pt idx="14">
                  <c:v>98</c:v>
                </c:pt>
              </c:numCache>
            </c:numRef>
          </c:xVal>
          <c:yVal>
            <c:numRef>
              <c:f>Foglio1!$F$7:$F$21</c:f>
              <c:numCache>
                <c:formatCode>General</c:formatCode>
                <c:ptCount val="15"/>
                <c:pt idx="0">
                  <c:v>1.3720000000000001</c:v>
                </c:pt>
                <c:pt idx="1">
                  <c:v>1.375</c:v>
                </c:pt>
                <c:pt idx="3">
                  <c:v>1.381</c:v>
                </c:pt>
                <c:pt idx="5">
                  <c:v>1.393</c:v>
                </c:pt>
                <c:pt idx="6">
                  <c:v>1.399</c:v>
                </c:pt>
                <c:pt idx="8">
                  <c:v>1.4239999999999999</c:v>
                </c:pt>
                <c:pt idx="10">
                  <c:v>1.431</c:v>
                </c:pt>
                <c:pt idx="11">
                  <c:v>1.4339999999999999</c:v>
                </c:pt>
                <c:pt idx="12">
                  <c:v>1.4430000000000001</c:v>
                </c:pt>
                <c:pt idx="14">
                  <c:v>1.446</c:v>
                </c:pt>
              </c:numCache>
            </c:numRef>
          </c:yVal>
          <c:smooth val="0"/>
        </c:ser>
        <c:ser>
          <c:idx val="3"/>
          <c:order val="3"/>
          <c:tx>
            <c:v>Sample 1 - pos. C - green (secondary)</c:v>
          </c:tx>
          <c:spPr>
            <a:ln w="28575">
              <a:noFill/>
            </a:ln>
          </c:spPr>
          <c:marker>
            <c:symbol val="square"/>
            <c:size val="13"/>
            <c:spPr>
              <a:noFill/>
              <a:ln w="38100">
                <a:solidFill>
                  <a:schemeClr val="accent2">
                    <a:lumMod val="75000"/>
                  </a:schemeClr>
                </a:solidFill>
              </a:ln>
            </c:spPr>
          </c:marker>
          <c:xVal>
            <c:numRef>
              <c:f>(Foglio1!$B$13,Foglio1!$B$17)</c:f>
              <c:numCache>
                <c:formatCode>0</c:formatCode>
                <c:ptCount val="2"/>
                <c:pt idx="0">
                  <c:v>31</c:v>
                </c:pt>
                <c:pt idx="1">
                  <c:v>67</c:v>
                </c:pt>
              </c:numCache>
            </c:numRef>
          </c:xVal>
          <c:yVal>
            <c:numRef>
              <c:f>(Foglio1!$F$14,Foglio1!$F$18)</c:f>
              <c:numCache>
                <c:formatCode>General</c:formatCode>
                <c:ptCount val="2"/>
                <c:pt idx="1">
                  <c:v>1.4339999999999999</c:v>
                </c:pt>
              </c:numCache>
            </c:numRef>
          </c:yVal>
          <c:smooth val="0"/>
        </c:ser>
        <c:ser>
          <c:idx val="2"/>
          <c:order val="4"/>
          <c:tx>
            <c:v>Sample 1 - pos. R - green</c:v>
          </c:tx>
          <c:spPr>
            <a:ln w="28575">
              <a:noFill/>
            </a:ln>
          </c:spPr>
          <c:marker>
            <c:symbol val="triangle"/>
            <c:size val="13"/>
          </c:marker>
          <c:errBars>
            <c:errDir val="y"/>
            <c:errBarType val="both"/>
            <c:errValType val="cust"/>
            <c:noEndCap val="0"/>
            <c:plus>
              <c:numRef>
                <c:f>Foglio1!$K$7:$K$21</c:f>
                <c:numCache>
                  <c:formatCode>General</c:formatCode>
                  <c:ptCount val="15"/>
                  <c:pt idx="0">
                    <c:v>1E-3</c:v>
                  </c:pt>
                  <c:pt idx="1">
                    <c:v>1E-3</c:v>
                  </c:pt>
                  <c:pt idx="3">
                    <c:v>2E-3</c:v>
                  </c:pt>
                  <c:pt idx="5">
                    <c:v>1E-3</c:v>
                  </c:pt>
                  <c:pt idx="6">
                    <c:v>1E-3</c:v>
                  </c:pt>
                  <c:pt idx="8">
                    <c:v>2E-3</c:v>
                  </c:pt>
                  <c:pt idx="10">
                    <c:v>1E-3</c:v>
                  </c:pt>
                  <c:pt idx="12">
                    <c:v>6.6000000000000003E-2</c:v>
                  </c:pt>
                  <c:pt idx="14">
                    <c:v>5.3999999999999999E-2</c:v>
                  </c:pt>
                </c:numCache>
              </c:numRef>
            </c:plus>
            <c:minus>
              <c:numRef>
                <c:f>Foglio1!$J$7:$J$21</c:f>
                <c:numCache>
                  <c:formatCode>General</c:formatCode>
                  <c:ptCount val="15"/>
                  <c:pt idx="0">
                    <c:v>1E-3</c:v>
                  </c:pt>
                  <c:pt idx="1">
                    <c:v>1E-3</c:v>
                  </c:pt>
                  <c:pt idx="3">
                    <c:v>1E-3</c:v>
                  </c:pt>
                  <c:pt idx="5">
                    <c:v>2E-3</c:v>
                  </c:pt>
                  <c:pt idx="6">
                    <c:v>1E-3</c:v>
                  </c:pt>
                  <c:pt idx="8">
                    <c:v>6.0000000000000001E-3</c:v>
                  </c:pt>
                  <c:pt idx="10">
                    <c:v>1E-3</c:v>
                  </c:pt>
                  <c:pt idx="12">
                    <c:v>6.6000000000000003E-2</c:v>
                  </c:pt>
                  <c:pt idx="14">
                    <c:v>3.5999999999999997E-2</c:v>
                  </c:pt>
                </c:numCache>
              </c:numRef>
            </c:minus>
            <c:spPr>
              <a:ln w="25400"/>
            </c:spPr>
          </c:errBars>
          <c:xVal>
            <c:numRef>
              <c:f>Foglio1!$B$7:$B$21</c:f>
              <c:numCache>
                <c:formatCode>0</c:formatCode>
                <c:ptCount val="15"/>
                <c:pt idx="0">
                  <c:v>4</c:v>
                </c:pt>
                <c:pt idx="1">
                  <c:v>11</c:v>
                </c:pt>
                <c:pt idx="3">
                  <c:v>14</c:v>
                </c:pt>
                <c:pt idx="5">
                  <c:v>25</c:v>
                </c:pt>
                <c:pt idx="6">
                  <c:v>31</c:v>
                </c:pt>
                <c:pt idx="8">
                  <c:v>60</c:v>
                </c:pt>
                <c:pt idx="10">
                  <c:v>67</c:v>
                </c:pt>
                <c:pt idx="12">
                  <c:v>94</c:v>
                </c:pt>
                <c:pt idx="14">
                  <c:v>98</c:v>
                </c:pt>
              </c:numCache>
            </c:numRef>
          </c:xVal>
          <c:yVal>
            <c:numRef>
              <c:f>Foglio1!$I$7:$I$21</c:f>
              <c:numCache>
                <c:formatCode>0.000</c:formatCode>
                <c:ptCount val="15"/>
                <c:pt idx="0" formatCode="General">
                  <c:v>1.3740000000000001</c:v>
                </c:pt>
                <c:pt idx="1">
                  <c:v>1.38</c:v>
                </c:pt>
                <c:pt idx="3" formatCode="General">
                  <c:v>1.3879999999999999</c:v>
                </c:pt>
                <c:pt idx="5">
                  <c:v>1.4</c:v>
                </c:pt>
                <c:pt idx="6" formatCode="General">
                  <c:v>1.407</c:v>
                </c:pt>
                <c:pt idx="7" formatCode="General">
                  <c:v>1.4059999999999999</c:v>
                </c:pt>
                <c:pt idx="8" formatCode="General">
                  <c:v>1.4359999999999999</c:v>
                </c:pt>
                <c:pt idx="9" formatCode="General">
                  <c:v>1.4370000000000001</c:v>
                </c:pt>
                <c:pt idx="10" formatCode="General">
                  <c:v>1.4419999999999999</c:v>
                </c:pt>
                <c:pt idx="11" formatCode="General">
                  <c:v>1.4370000000000001</c:v>
                </c:pt>
                <c:pt idx="12" formatCode="General">
                  <c:v>1.3859999999999999</c:v>
                </c:pt>
                <c:pt idx="13" formatCode="General">
                  <c:v>1.4550000000000001</c:v>
                </c:pt>
                <c:pt idx="14" formatCode="General">
                  <c:v>1.3360000000000001</c:v>
                </c:pt>
              </c:numCache>
            </c:numRef>
          </c:yVal>
          <c:smooth val="0"/>
        </c:ser>
        <c:ser>
          <c:idx val="4"/>
          <c:order val="5"/>
          <c:tx>
            <c:v>Sample 2  - pos. R - green (secondary)</c:v>
          </c:tx>
          <c:spPr>
            <a:ln w="28575">
              <a:noFill/>
            </a:ln>
          </c:spPr>
          <c:marker>
            <c:symbol val="triangle"/>
            <c:size val="13"/>
            <c:spPr>
              <a:noFill/>
              <a:ln w="38100">
                <a:solidFill>
                  <a:schemeClr val="accent3">
                    <a:lumMod val="75000"/>
                  </a:schemeClr>
                </a:solidFill>
              </a:ln>
            </c:spPr>
          </c:marker>
          <c:xVal>
            <c:numRef>
              <c:f>(Foglio1!$B$13,Foglio1!$B$15,Foglio1!$B$17,Foglio1!$B$19,Foglio1!$B$21)</c:f>
              <c:numCache>
                <c:formatCode>0</c:formatCode>
                <c:ptCount val="5"/>
                <c:pt idx="0">
                  <c:v>31</c:v>
                </c:pt>
                <c:pt idx="1">
                  <c:v>60</c:v>
                </c:pt>
                <c:pt idx="2">
                  <c:v>67</c:v>
                </c:pt>
                <c:pt idx="3">
                  <c:v>94</c:v>
                </c:pt>
                <c:pt idx="4">
                  <c:v>98</c:v>
                </c:pt>
              </c:numCache>
            </c:numRef>
          </c:xVal>
          <c:yVal>
            <c:numRef>
              <c:f>(Foglio1!$I$14,Foglio1!$I$16,Foglio1!$I$18,Foglio1!$I$20,Foglio1!$I$22)</c:f>
              <c:numCache>
                <c:formatCode>General</c:formatCode>
                <c:ptCount val="5"/>
                <c:pt idx="0">
                  <c:v>1.4059999999999999</c:v>
                </c:pt>
                <c:pt idx="1">
                  <c:v>1.4370000000000001</c:v>
                </c:pt>
                <c:pt idx="2">
                  <c:v>1.4370000000000001</c:v>
                </c:pt>
                <c:pt idx="3">
                  <c:v>1.4550000000000001</c:v>
                </c:pt>
              </c:numCache>
            </c:numRef>
          </c:yVal>
          <c:smooth val="0"/>
        </c:ser>
        <c:ser>
          <c:idx val="6"/>
          <c:order val="6"/>
          <c:tx>
            <c:v>Sample 2 - pos. C - green</c:v>
          </c:tx>
          <c:spPr>
            <a:ln w="28575">
              <a:noFill/>
            </a:ln>
          </c:spPr>
          <c:marker>
            <c:symbol val="circle"/>
            <c:size val="13"/>
            <c:spPr>
              <a:solidFill>
                <a:schemeClr val="accent4">
                  <a:lumMod val="75000"/>
                </a:schemeClr>
              </a:solidFill>
              <a:ln>
                <a:solidFill>
                  <a:schemeClr val="accent4">
                    <a:lumMod val="75000"/>
                  </a:schemeClr>
                </a:solidFill>
              </a:ln>
            </c:spPr>
          </c:marker>
          <c:xVal>
            <c:numRef>
              <c:f>Foglio1!$AH$9:$AH$17</c:f>
              <c:numCache>
                <c:formatCode>0</c:formatCode>
                <c:ptCount val="9"/>
                <c:pt idx="0">
                  <c:v>3</c:v>
                </c:pt>
                <c:pt idx="1">
                  <c:v>6</c:v>
                </c:pt>
                <c:pt idx="2">
                  <c:v>10</c:v>
                </c:pt>
                <c:pt idx="3">
                  <c:v>13</c:v>
                </c:pt>
                <c:pt idx="4">
                  <c:v>17</c:v>
                </c:pt>
                <c:pt idx="5">
                  <c:v>25</c:v>
                </c:pt>
                <c:pt idx="6">
                  <c:v>32</c:v>
                </c:pt>
                <c:pt idx="7">
                  <c:v>62</c:v>
                </c:pt>
                <c:pt idx="8">
                  <c:v>104</c:v>
                </c:pt>
              </c:numCache>
            </c:numRef>
          </c:xVal>
          <c:yVal>
            <c:numRef>
              <c:f>Foglio1!$AI$9:$AI$17</c:f>
              <c:numCache>
                <c:formatCode>General</c:formatCode>
                <c:ptCount val="9"/>
                <c:pt idx="0">
                  <c:v>1.363</c:v>
                </c:pt>
                <c:pt idx="1">
                  <c:v>1.381</c:v>
                </c:pt>
                <c:pt idx="2">
                  <c:v>1.3839999999999999</c:v>
                </c:pt>
                <c:pt idx="3" formatCode="0.000">
                  <c:v>1.4</c:v>
                </c:pt>
                <c:pt idx="4">
                  <c:v>1.403</c:v>
                </c:pt>
                <c:pt idx="5">
                  <c:v>1.4079999999999999</c:v>
                </c:pt>
                <c:pt idx="6" formatCode="0.000">
                  <c:v>1.4059999999999999</c:v>
                </c:pt>
                <c:pt idx="7" formatCode="0.000">
                  <c:v>1.4359999999999999</c:v>
                </c:pt>
                <c:pt idx="8" formatCode="0.000">
                  <c:v>1.454</c:v>
                </c:pt>
              </c:numCache>
            </c:numRef>
          </c:yVal>
          <c:smooth val="0"/>
        </c:ser>
        <c:ser>
          <c:idx val="7"/>
          <c:order val="7"/>
          <c:tx>
            <c:v>Sample 2 - pos. C - red </c:v>
          </c:tx>
          <c:spPr>
            <a:ln w="28575">
              <a:noFill/>
            </a:ln>
          </c:spPr>
          <c:marker>
            <c:symbol val="circle"/>
            <c:size val="13"/>
            <c:spPr>
              <a:noFill/>
              <a:ln w="38100">
                <a:solidFill>
                  <a:schemeClr val="accent4">
                    <a:lumMod val="75000"/>
                  </a:schemeClr>
                </a:solidFill>
              </a:ln>
            </c:spPr>
          </c:marker>
          <c:xVal>
            <c:numRef>
              <c:f>Foglio1!$AH$24:$AH$32</c:f>
              <c:numCache>
                <c:formatCode>0</c:formatCode>
                <c:ptCount val="9"/>
                <c:pt idx="0">
                  <c:v>4</c:v>
                </c:pt>
                <c:pt idx="1">
                  <c:v>7</c:v>
                </c:pt>
                <c:pt idx="2">
                  <c:v>11</c:v>
                </c:pt>
                <c:pt idx="3">
                  <c:v>14</c:v>
                </c:pt>
                <c:pt idx="4">
                  <c:v>18</c:v>
                </c:pt>
                <c:pt idx="5">
                  <c:v>26</c:v>
                </c:pt>
                <c:pt idx="6">
                  <c:v>33</c:v>
                </c:pt>
                <c:pt idx="7">
                  <c:v>63</c:v>
                </c:pt>
                <c:pt idx="8">
                  <c:v>105</c:v>
                </c:pt>
              </c:numCache>
            </c:numRef>
          </c:xVal>
          <c:yVal>
            <c:numRef>
              <c:f>Foglio1!$AI$24:$AI$32</c:f>
              <c:numCache>
                <c:formatCode>General</c:formatCode>
                <c:ptCount val="9"/>
                <c:pt idx="0">
                  <c:v>1.377</c:v>
                </c:pt>
                <c:pt idx="1">
                  <c:v>1.385</c:v>
                </c:pt>
                <c:pt idx="2">
                  <c:v>1.393</c:v>
                </c:pt>
                <c:pt idx="3">
                  <c:v>1.3979999999999999</c:v>
                </c:pt>
                <c:pt idx="4">
                  <c:v>1.407</c:v>
                </c:pt>
                <c:pt idx="5">
                  <c:v>1.399</c:v>
                </c:pt>
                <c:pt idx="6" formatCode="0.000">
                  <c:v>1.4159999999999999</c:v>
                </c:pt>
                <c:pt idx="7" formatCode="0.000">
                  <c:v>1.4370000000000001</c:v>
                </c:pt>
                <c:pt idx="8" formatCode="0.000">
                  <c:v>1.454</c:v>
                </c:pt>
              </c:numCache>
            </c:numRef>
          </c:yVal>
          <c:smooth val="0"/>
        </c:ser>
        <c:dLbls>
          <c:showLegendKey val="0"/>
          <c:showVal val="0"/>
          <c:showCatName val="0"/>
          <c:showSerName val="0"/>
          <c:showPercent val="0"/>
          <c:showBubbleSize val="0"/>
        </c:dLbls>
        <c:axId val="432727936"/>
        <c:axId val="433131904"/>
      </c:scatterChart>
      <c:valAx>
        <c:axId val="432727936"/>
        <c:scaling>
          <c:orientation val="minMax"/>
          <c:max val="105"/>
          <c:min val="0"/>
        </c:scaling>
        <c:delete val="0"/>
        <c:axPos val="b"/>
        <c:majorGridlines/>
        <c:minorGridlines/>
        <c:title>
          <c:tx>
            <c:rich>
              <a:bodyPr/>
              <a:lstStyle/>
              <a:p>
                <a:pPr>
                  <a:defRPr sz="2200"/>
                </a:pPr>
                <a:r>
                  <a:rPr lang="en-GB" sz="2200"/>
                  <a:t>Curing time [days]</a:t>
                </a:r>
              </a:p>
            </c:rich>
          </c:tx>
          <c:layout/>
          <c:overlay val="0"/>
        </c:title>
        <c:numFmt formatCode="0" sourceLinked="1"/>
        <c:majorTickMark val="out"/>
        <c:minorTickMark val="none"/>
        <c:tickLblPos val="nextTo"/>
        <c:txPr>
          <a:bodyPr/>
          <a:lstStyle/>
          <a:p>
            <a:pPr>
              <a:defRPr sz="2000"/>
            </a:pPr>
            <a:endParaRPr lang="en-US"/>
          </a:p>
        </c:txPr>
        <c:crossAx val="433131904"/>
        <c:crosses val="autoZero"/>
        <c:crossBetween val="midCat"/>
        <c:majorUnit val="15"/>
      </c:valAx>
      <c:valAx>
        <c:axId val="433131904"/>
        <c:scaling>
          <c:orientation val="minMax"/>
          <c:min val="1.3"/>
        </c:scaling>
        <c:delete val="0"/>
        <c:axPos val="l"/>
        <c:majorGridlines/>
        <c:minorGridlines/>
        <c:title>
          <c:tx>
            <c:rich>
              <a:bodyPr/>
              <a:lstStyle/>
              <a:p>
                <a:pPr>
                  <a:defRPr sz="2200"/>
                </a:pPr>
                <a:r>
                  <a:rPr lang="en-GB" sz="2200"/>
                  <a:t>Bond refractive index</a:t>
                </a:r>
              </a:p>
            </c:rich>
          </c:tx>
          <c:layout>
            <c:manualLayout>
              <c:xMode val="edge"/>
              <c:yMode val="edge"/>
              <c:x val="5.9443677724528967E-4"/>
              <c:y val="0.21881739242693973"/>
            </c:manualLayout>
          </c:layout>
          <c:overlay val="0"/>
        </c:title>
        <c:numFmt formatCode="#,##0.00" sourceLinked="0"/>
        <c:majorTickMark val="out"/>
        <c:minorTickMark val="none"/>
        <c:tickLblPos val="nextTo"/>
        <c:txPr>
          <a:bodyPr/>
          <a:lstStyle/>
          <a:p>
            <a:pPr>
              <a:defRPr sz="2000"/>
            </a:pPr>
            <a:endParaRPr lang="en-US"/>
          </a:p>
        </c:txPr>
        <c:crossAx val="432727936"/>
        <c:crosses val="autoZero"/>
        <c:crossBetween val="midCat"/>
        <c:minorUnit val="5.0000000000000062E-3"/>
      </c:valAx>
    </c:plotArea>
    <c:legend>
      <c:legendPos val="r"/>
      <c:layout>
        <c:manualLayout>
          <c:xMode val="edge"/>
          <c:yMode val="edge"/>
          <c:x val="0.41217338756558469"/>
          <c:y val="0.3926342624443333"/>
          <c:w val="0.43993496585498526"/>
          <c:h val="0.45206532289194984"/>
        </c:manualLayout>
      </c:layout>
      <c:overlay val="0"/>
      <c:spPr>
        <a:solidFill>
          <a:schemeClr val="bg1"/>
        </a:solidFill>
        <a:ln>
          <a:solidFill>
            <a:schemeClr val="tx1"/>
          </a:solidFill>
        </a:ln>
      </c:spPr>
      <c:txPr>
        <a:bodyPr/>
        <a:lstStyle/>
        <a:p>
          <a:pPr>
            <a:defRPr sz="1800" b="0"/>
          </a:pPr>
          <a:endParaRPr lang="en-US"/>
        </a:p>
      </c:txPr>
    </c:legend>
    <c:plotVisOnly val="1"/>
    <c:dispBlanksAs val="gap"/>
    <c:showDLblsOverMax val="0"/>
  </c:chart>
  <c:txPr>
    <a:bodyPr/>
    <a:lstStyle/>
    <a:p>
      <a:pPr>
        <a:defRPr sz="16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6270019292635"/>
          <c:y val="2.8292320261437909E-2"/>
          <c:w val="0.83243329338529481"/>
          <c:h val="0.83474669772969279"/>
        </c:manualLayout>
      </c:layout>
      <c:scatterChart>
        <c:scatterStyle val="lineMarker"/>
        <c:varyColors val="0"/>
        <c:ser>
          <c:idx val="0"/>
          <c:order val="0"/>
          <c:tx>
            <c:v>Sample 1 - pos. L - green</c:v>
          </c:tx>
          <c:spPr>
            <a:ln w="28575">
              <a:noFill/>
            </a:ln>
          </c:spPr>
          <c:marker>
            <c:symbol val="diamond"/>
            <c:size val="13"/>
          </c:marker>
          <c:errBars>
            <c:errDir val="y"/>
            <c:errBarType val="both"/>
            <c:errValType val="cust"/>
            <c:noEndCap val="0"/>
            <c:plus>
              <c:numRef>
                <c:f>Foglio1!$O$7:$O$21</c:f>
                <c:numCache>
                  <c:formatCode>General</c:formatCode>
                  <c:ptCount val="15"/>
                  <c:pt idx="0">
                    <c:v>4</c:v>
                  </c:pt>
                  <c:pt idx="1">
                    <c:v>2</c:v>
                  </c:pt>
                  <c:pt idx="3">
                    <c:v>4</c:v>
                  </c:pt>
                  <c:pt idx="5">
                    <c:v>9</c:v>
                  </c:pt>
                  <c:pt idx="6">
                    <c:v>2</c:v>
                  </c:pt>
                  <c:pt idx="8">
                    <c:v>3</c:v>
                  </c:pt>
                  <c:pt idx="10">
                    <c:v>3</c:v>
                  </c:pt>
                  <c:pt idx="12">
                    <c:v>3</c:v>
                  </c:pt>
                  <c:pt idx="14">
                    <c:v>1</c:v>
                  </c:pt>
                </c:numCache>
              </c:numRef>
            </c:plus>
            <c:minus>
              <c:numRef>
                <c:f>Foglio1!$N$7:$N$21</c:f>
                <c:numCache>
                  <c:formatCode>General</c:formatCode>
                  <c:ptCount val="15"/>
                  <c:pt idx="0">
                    <c:v>4</c:v>
                  </c:pt>
                  <c:pt idx="1">
                    <c:v>4</c:v>
                  </c:pt>
                  <c:pt idx="3">
                    <c:v>3</c:v>
                  </c:pt>
                  <c:pt idx="5">
                    <c:v>9</c:v>
                  </c:pt>
                  <c:pt idx="6">
                    <c:v>3</c:v>
                  </c:pt>
                  <c:pt idx="8">
                    <c:v>2</c:v>
                  </c:pt>
                  <c:pt idx="10">
                    <c:v>3</c:v>
                  </c:pt>
                  <c:pt idx="12">
                    <c:v>3</c:v>
                  </c:pt>
                  <c:pt idx="14">
                    <c:v>2</c:v>
                  </c:pt>
                </c:numCache>
              </c:numRef>
            </c:minus>
            <c:spPr>
              <a:ln w="25400"/>
            </c:spPr>
          </c:errBars>
          <c:xVal>
            <c:numRef>
              <c:f>Foglio1!$B$7:$B$21</c:f>
              <c:numCache>
                <c:formatCode>0</c:formatCode>
                <c:ptCount val="15"/>
                <c:pt idx="0">
                  <c:v>4</c:v>
                </c:pt>
                <c:pt idx="1">
                  <c:v>11</c:v>
                </c:pt>
                <c:pt idx="3">
                  <c:v>14</c:v>
                </c:pt>
                <c:pt idx="5">
                  <c:v>25</c:v>
                </c:pt>
                <c:pt idx="6">
                  <c:v>31</c:v>
                </c:pt>
                <c:pt idx="8">
                  <c:v>60</c:v>
                </c:pt>
                <c:pt idx="10">
                  <c:v>67</c:v>
                </c:pt>
                <c:pt idx="12">
                  <c:v>94</c:v>
                </c:pt>
                <c:pt idx="14">
                  <c:v>98</c:v>
                </c:pt>
              </c:numCache>
            </c:numRef>
          </c:xVal>
          <c:yVal>
            <c:numRef>
              <c:f>Foglio1!$M$7:$M$21</c:f>
              <c:numCache>
                <c:formatCode>General</c:formatCode>
                <c:ptCount val="15"/>
                <c:pt idx="0">
                  <c:v>33</c:v>
                </c:pt>
                <c:pt idx="1">
                  <c:v>134</c:v>
                </c:pt>
                <c:pt idx="3">
                  <c:v>129</c:v>
                </c:pt>
                <c:pt idx="5">
                  <c:v>85</c:v>
                </c:pt>
                <c:pt idx="6">
                  <c:v>325</c:v>
                </c:pt>
                <c:pt idx="7">
                  <c:v>65</c:v>
                </c:pt>
                <c:pt idx="8">
                  <c:v>314</c:v>
                </c:pt>
                <c:pt idx="10">
                  <c:v>300</c:v>
                </c:pt>
                <c:pt idx="12">
                  <c:v>284</c:v>
                </c:pt>
                <c:pt idx="14">
                  <c:v>287</c:v>
                </c:pt>
              </c:numCache>
            </c:numRef>
          </c:yVal>
          <c:smooth val="0"/>
        </c:ser>
        <c:ser>
          <c:idx val="5"/>
          <c:order val="1"/>
          <c:tx>
            <c:v>Sample 1 - pos. L - green (secondary)</c:v>
          </c:tx>
          <c:spPr>
            <a:ln w="28575">
              <a:noFill/>
            </a:ln>
          </c:spPr>
          <c:marker>
            <c:symbol val="circle"/>
            <c:size val="13"/>
            <c:spPr>
              <a:noFill/>
              <a:ln w="38100">
                <a:solidFill>
                  <a:schemeClr val="accent1"/>
                </a:solidFill>
              </a:ln>
            </c:spPr>
          </c:marker>
          <c:errBars>
            <c:errDir val="x"/>
            <c:errBarType val="both"/>
            <c:errValType val="stdDev"/>
            <c:noEndCap val="0"/>
            <c:val val="1"/>
            <c:spPr>
              <a:ln w="25400"/>
            </c:spPr>
          </c:errBars>
          <c:errBars>
            <c:errDir val="y"/>
            <c:errBarType val="both"/>
            <c:errValType val="stdDev"/>
            <c:noEndCap val="0"/>
            <c:val val="1"/>
            <c:spPr>
              <a:ln w="25400"/>
            </c:spPr>
          </c:errBars>
          <c:xVal>
            <c:numRef>
              <c:f>Foglio1!$B$13</c:f>
              <c:numCache>
                <c:formatCode>0</c:formatCode>
                <c:ptCount val="1"/>
                <c:pt idx="0">
                  <c:v>31</c:v>
                </c:pt>
              </c:numCache>
            </c:numRef>
          </c:xVal>
          <c:yVal>
            <c:numRef>
              <c:f>Foglio1!$M$14</c:f>
              <c:numCache>
                <c:formatCode>General</c:formatCode>
                <c:ptCount val="1"/>
                <c:pt idx="0">
                  <c:v>65</c:v>
                </c:pt>
              </c:numCache>
            </c:numRef>
          </c:yVal>
          <c:smooth val="0"/>
        </c:ser>
        <c:ser>
          <c:idx val="1"/>
          <c:order val="2"/>
          <c:tx>
            <c:v>Sample 1 - pos. C - green</c:v>
          </c:tx>
          <c:spPr>
            <a:ln w="28575">
              <a:noFill/>
            </a:ln>
          </c:spPr>
          <c:marker>
            <c:symbol val="square"/>
            <c:size val="13"/>
          </c:marker>
          <c:errBars>
            <c:errDir val="y"/>
            <c:errBarType val="both"/>
            <c:errValType val="cust"/>
            <c:noEndCap val="0"/>
            <c:plus>
              <c:numRef>
                <c:f>Foglio1!$R$7:$R$21</c:f>
                <c:numCache>
                  <c:formatCode>General</c:formatCode>
                  <c:ptCount val="15"/>
                  <c:pt idx="0">
                    <c:v>2</c:v>
                  </c:pt>
                  <c:pt idx="1">
                    <c:v>2</c:v>
                  </c:pt>
                  <c:pt idx="3">
                    <c:v>4</c:v>
                  </c:pt>
                  <c:pt idx="5">
                    <c:v>4</c:v>
                  </c:pt>
                  <c:pt idx="6">
                    <c:v>5</c:v>
                  </c:pt>
                  <c:pt idx="8">
                    <c:v>3</c:v>
                  </c:pt>
                  <c:pt idx="10">
                    <c:v>4</c:v>
                  </c:pt>
                  <c:pt idx="12">
                    <c:v>9</c:v>
                  </c:pt>
                  <c:pt idx="14">
                    <c:v>2</c:v>
                  </c:pt>
                </c:numCache>
              </c:numRef>
            </c:plus>
            <c:minus>
              <c:numRef>
                <c:f>Foglio1!$Q$7:$Q$21</c:f>
                <c:numCache>
                  <c:formatCode>General</c:formatCode>
                  <c:ptCount val="15"/>
                  <c:pt idx="0">
                    <c:v>1</c:v>
                  </c:pt>
                  <c:pt idx="1">
                    <c:v>2</c:v>
                  </c:pt>
                  <c:pt idx="3">
                    <c:v>4</c:v>
                  </c:pt>
                  <c:pt idx="5">
                    <c:v>6</c:v>
                  </c:pt>
                  <c:pt idx="6">
                    <c:v>6</c:v>
                  </c:pt>
                  <c:pt idx="8">
                    <c:v>3</c:v>
                  </c:pt>
                  <c:pt idx="10">
                    <c:v>6</c:v>
                  </c:pt>
                  <c:pt idx="12">
                    <c:v>13</c:v>
                  </c:pt>
                  <c:pt idx="14">
                    <c:v>6</c:v>
                  </c:pt>
                </c:numCache>
              </c:numRef>
            </c:minus>
            <c:spPr>
              <a:ln w="25400"/>
            </c:spPr>
          </c:errBars>
          <c:xVal>
            <c:numRef>
              <c:f>Foglio1!$B$7:$B$21</c:f>
              <c:numCache>
                <c:formatCode>0</c:formatCode>
                <c:ptCount val="15"/>
                <c:pt idx="0">
                  <c:v>4</c:v>
                </c:pt>
                <c:pt idx="1">
                  <c:v>11</c:v>
                </c:pt>
                <c:pt idx="3">
                  <c:v>14</c:v>
                </c:pt>
                <c:pt idx="5">
                  <c:v>25</c:v>
                </c:pt>
                <c:pt idx="6">
                  <c:v>31</c:v>
                </c:pt>
                <c:pt idx="8">
                  <c:v>60</c:v>
                </c:pt>
                <c:pt idx="10">
                  <c:v>67</c:v>
                </c:pt>
                <c:pt idx="12">
                  <c:v>94</c:v>
                </c:pt>
                <c:pt idx="14">
                  <c:v>98</c:v>
                </c:pt>
              </c:numCache>
            </c:numRef>
          </c:xVal>
          <c:yVal>
            <c:numRef>
              <c:f>Foglio1!$P$7:$P$21</c:f>
              <c:numCache>
                <c:formatCode>General</c:formatCode>
                <c:ptCount val="15"/>
                <c:pt idx="0">
                  <c:v>535</c:v>
                </c:pt>
                <c:pt idx="1">
                  <c:v>159</c:v>
                </c:pt>
                <c:pt idx="3">
                  <c:v>130</c:v>
                </c:pt>
                <c:pt idx="5">
                  <c:v>120</c:v>
                </c:pt>
                <c:pt idx="6">
                  <c:v>116</c:v>
                </c:pt>
                <c:pt idx="8">
                  <c:v>142</c:v>
                </c:pt>
                <c:pt idx="10">
                  <c:v>139</c:v>
                </c:pt>
                <c:pt idx="11">
                  <c:v>334</c:v>
                </c:pt>
                <c:pt idx="12">
                  <c:v>133</c:v>
                </c:pt>
                <c:pt idx="14">
                  <c:v>132</c:v>
                </c:pt>
              </c:numCache>
            </c:numRef>
          </c:yVal>
          <c:smooth val="0"/>
        </c:ser>
        <c:ser>
          <c:idx val="3"/>
          <c:order val="3"/>
          <c:tx>
            <c:v>Sample 1 - pos. C - green (secondary)</c:v>
          </c:tx>
          <c:spPr>
            <a:ln w="28575">
              <a:noFill/>
            </a:ln>
          </c:spPr>
          <c:marker>
            <c:symbol val="square"/>
            <c:size val="13"/>
            <c:spPr>
              <a:noFill/>
              <a:ln w="38100">
                <a:solidFill>
                  <a:schemeClr val="accent2">
                    <a:lumMod val="75000"/>
                  </a:schemeClr>
                </a:solidFill>
              </a:ln>
            </c:spPr>
          </c:marker>
          <c:errBars>
            <c:errDir val="y"/>
            <c:errBarType val="both"/>
            <c:errValType val="stdDev"/>
            <c:noEndCap val="0"/>
            <c:val val="1"/>
            <c:spPr>
              <a:ln w="25400"/>
            </c:spPr>
          </c:errBars>
          <c:xVal>
            <c:numRef>
              <c:f>(Foglio1!$B$13,Foglio1!$B$17)</c:f>
              <c:numCache>
                <c:formatCode>0</c:formatCode>
                <c:ptCount val="2"/>
                <c:pt idx="0">
                  <c:v>31</c:v>
                </c:pt>
                <c:pt idx="1">
                  <c:v>67</c:v>
                </c:pt>
              </c:numCache>
            </c:numRef>
          </c:xVal>
          <c:yVal>
            <c:numRef>
              <c:f>(Foglio1!$P$14,Foglio1!$P$18)</c:f>
              <c:numCache>
                <c:formatCode>General</c:formatCode>
                <c:ptCount val="2"/>
                <c:pt idx="1">
                  <c:v>334</c:v>
                </c:pt>
              </c:numCache>
            </c:numRef>
          </c:yVal>
          <c:smooth val="0"/>
        </c:ser>
        <c:ser>
          <c:idx val="2"/>
          <c:order val="4"/>
          <c:tx>
            <c:v>Sample 1 - pos. R - green</c:v>
          </c:tx>
          <c:spPr>
            <a:ln w="28575">
              <a:noFill/>
            </a:ln>
          </c:spPr>
          <c:marker>
            <c:symbol val="triangle"/>
            <c:size val="13"/>
          </c:marker>
          <c:errBars>
            <c:errDir val="y"/>
            <c:errBarType val="both"/>
            <c:errValType val="cust"/>
            <c:noEndCap val="0"/>
            <c:plus>
              <c:numRef>
                <c:f>Foglio1!$U$7:$U$21</c:f>
                <c:numCache>
                  <c:formatCode>General</c:formatCode>
                  <c:ptCount val="15"/>
                  <c:pt idx="0">
                    <c:v>1</c:v>
                  </c:pt>
                  <c:pt idx="1">
                    <c:v>1</c:v>
                  </c:pt>
                  <c:pt idx="3">
                    <c:v>1</c:v>
                  </c:pt>
                  <c:pt idx="5">
                    <c:v>2</c:v>
                  </c:pt>
                  <c:pt idx="6">
                    <c:v>3</c:v>
                  </c:pt>
                  <c:pt idx="8">
                    <c:v>13</c:v>
                  </c:pt>
                  <c:pt idx="10">
                    <c:v>4</c:v>
                  </c:pt>
                  <c:pt idx="12">
                    <c:v>52</c:v>
                  </c:pt>
                  <c:pt idx="14">
                    <c:v>7</c:v>
                  </c:pt>
                </c:numCache>
              </c:numRef>
            </c:plus>
            <c:minus>
              <c:numRef>
                <c:f>Foglio1!$T$7:$T$21</c:f>
                <c:numCache>
                  <c:formatCode>General</c:formatCode>
                  <c:ptCount val="15"/>
                  <c:pt idx="0">
                    <c:v>2</c:v>
                  </c:pt>
                  <c:pt idx="1">
                    <c:v>1</c:v>
                  </c:pt>
                  <c:pt idx="3">
                    <c:v>1</c:v>
                  </c:pt>
                  <c:pt idx="5">
                    <c:v>2</c:v>
                  </c:pt>
                  <c:pt idx="6">
                    <c:v>2</c:v>
                  </c:pt>
                  <c:pt idx="8">
                    <c:v>11</c:v>
                  </c:pt>
                  <c:pt idx="10">
                    <c:v>4</c:v>
                  </c:pt>
                  <c:pt idx="12">
                    <c:v>8</c:v>
                  </c:pt>
                  <c:pt idx="14">
                    <c:v>2</c:v>
                  </c:pt>
                </c:numCache>
              </c:numRef>
            </c:minus>
            <c:spPr>
              <a:ln w="25400"/>
            </c:spPr>
          </c:errBars>
          <c:xVal>
            <c:numRef>
              <c:f>Foglio1!$B$7:$B$21</c:f>
              <c:numCache>
                <c:formatCode>0</c:formatCode>
                <c:ptCount val="15"/>
                <c:pt idx="0">
                  <c:v>4</c:v>
                </c:pt>
                <c:pt idx="1">
                  <c:v>11</c:v>
                </c:pt>
                <c:pt idx="3">
                  <c:v>14</c:v>
                </c:pt>
                <c:pt idx="5">
                  <c:v>25</c:v>
                </c:pt>
                <c:pt idx="6">
                  <c:v>31</c:v>
                </c:pt>
                <c:pt idx="8">
                  <c:v>60</c:v>
                </c:pt>
                <c:pt idx="10">
                  <c:v>67</c:v>
                </c:pt>
                <c:pt idx="12">
                  <c:v>94</c:v>
                </c:pt>
                <c:pt idx="14">
                  <c:v>98</c:v>
                </c:pt>
              </c:numCache>
            </c:numRef>
          </c:xVal>
          <c:yVal>
            <c:numRef>
              <c:f>Foglio1!$S$7:$S$21</c:f>
              <c:numCache>
                <c:formatCode>General</c:formatCode>
                <c:ptCount val="15"/>
                <c:pt idx="0">
                  <c:v>588</c:v>
                </c:pt>
                <c:pt idx="1">
                  <c:v>437</c:v>
                </c:pt>
                <c:pt idx="3">
                  <c:v>410</c:v>
                </c:pt>
                <c:pt idx="5">
                  <c:v>352</c:v>
                </c:pt>
                <c:pt idx="6">
                  <c:v>344</c:v>
                </c:pt>
                <c:pt idx="7">
                  <c:v>139</c:v>
                </c:pt>
                <c:pt idx="8">
                  <c:v>84</c:v>
                </c:pt>
                <c:pt idx="9">
                  <c:v>317</c:v>
                </c:pt>
                <c:pt idx="10">
                  <c:v>308</c:v>
                </c:pt>
                <c:pt idx="11">
                  <c:v>66</c:v>
                </c:pt>
                <c:pt idx="12">
                  <c:v>18</c:v>
                </c:pt>
                <c:pt idx="13">
                  <c:v>307</c:v>
                </c:pt>
                <c:pt idx="14">
                  <c:v>12</c:v>
                </c:pt>
              </c:numCache>
            </c:numRef>
          </c:yVal>
          <c:smooth val="0"/>
        </c:ser>
        <c:ser>
          <c:idx val="4"/>
          <c:order val="5"/>
          <c:tx>
            <c:v>Sample 1 - pos. R - green (secondary)</c:v>
          </c:tx>
          <c:spPr>
            <a:ln w="28575">
              <a:noFill/>
            </a:ln>
          </c:spPr>
          <c:marker>
            <c:symbol val="triangle"/>
            <c:size val="13"/>
            <c:spPr>
              <a:noFill/>
              <a:ln w="38100">
                <a:solidFill>
                  <a:schemeClr val="accent3">
                    <a:lumMod val="75000"/>
                  </a:schemeClr>
                </a:solidFill>
              </a:ln>
            </c:spPr>
          </c:marker>
          <c:xVal>
            <c:numRef>
              <c:f>(Foglio1!$B$13,Foglio1!$B$15,Foglio1!$B$17,Foglio1!$B$19)</c:f>
              <c:numCache>
                <c:formatCode>0</c:formatCode>
                <c:ptCount val="4"/>
                <c:pt idx="0">
                  <c:v>31</c:v>
                </c:pt>
                <c:pt idx="1">
                  <c:v>60</c:v>
                </c:pt>
                <c:pt idx="2">
                  <c:v>67</c:v>
                </c:pt>
                <c:pt idx="3">
                  <c:v>94</c:v>
                </c:pt>
              </c:numCache>
            </c:numRef>
          </c:xVal>
          <c:yVal>
            <c:numRef>
              <c:f>(Foglio1!$S$14,Foglio1!$S$16,Foglio1!$S$18,Foglio1!$S$20)</c:f>
              <c:numCache>
                <c:formatCode>General</c:formatCode>
                <c:ptCount val="4"/>
                <c:pt idx="0">
                  <c:v>139</c:v>
                </c:pt>
                <c:pt idx="1">
                  <c:v>317</c:v>
                </c:pt>
                <c:pt idx="2">
                  <c:v>66</c:v>
                </c:pt>
                <c:pt idx="3">
                  <c:v>307</c:v>
                </c:pt>
              </c:numCache>
            </c:numRef>
          </c:yVal>
          <c:smooth val="0"/>
        </c:ser>
        <c:ser>
          <c:idx val="6"/>
          <c:order val="6"/>
          <c:tx>
            <c:v>Sample 2 - pos. C - green</c:v>
          </c:tx>
          <c:spPr>
            <a:ln w="28575">
              <a:noFill/>
            </a:ln>
          </c:spPr>
          <c:marker>
            <c:symbol val="circle"/>
            <c:size val="13"/>
            <c:spPr>
              <a:solidFill>
                <a:schemeClr val="accent4">
                  <a:lumMod val="75000"/>
                </a:schemeClr>
              </a:solidFill>
            </c:spPr>
          </c:marker>
          <c:xVal>
            <c:numRef>
              <c:f>Foglio1!$AH$9:$AH$17</c:f>
              <c:numCache>
                <c:formatCode>0</c:formatCode>
                <c:ptCount val="9"/>
                <c:pt idx="0">
                  <c:v>3</c:v>
                </c:pt>
                <c:pt idx="1">
                  <c:v>6</c:v>
                </c:pt>
                <c:pt idx="2">
                  <c:v>10</c:v>
                </c:pt>
                <c:pt idx="3">
                  <c:v>13</c:v>
                </c:pt>
                <c:pt idx="4">
                  <c:v>17</c:v>
                </c:pt>
                <c:pt idx="5">
                  <c:v>25</c:v>
                </c:pt>
                <c:pt idx="6">
                  <c:v>32</c:v>
                </c:pt>
                <c:pt idx="7">
                  <c:v>62</c:v>
                </c:pt>
                <c:pt idx="8">
                  <c:v>104</c:v>
                </c:pt>
              </c:numCache>
            </c:numRef>
          </c:xVal>
          <c:yVal>
            <c:numRef>
              <c:f>Foglio1!$AJ$9:$AJ$17</c:f>
              <c:numCache>
                <c:formatCode>General</c:formatCode>
                <c:ptCount val="9"/>
                <c:pt idx="0">
                  <c:v>6559</c:v>
                </c:pt>
                <c:pt idx="1">
                  <c:v>1247</c:v>
                </c:pt>
                <c:pt idx="2">
                  <c:v>798</c:v>
                </c:pt>
                <c:pt idx="3">
                  <c:v>685</c:v>
                </c:pt>
                <c:pt idx="4">
                  <c:v>599</c:v>
                </c:pt>
                <c:pt idx="5">
                  <c:v>267</c:v>
                </c:pt>
                <c:pt idx="6">
                  <c:v>241</c:v>
                </c:pt>
                <c:pt idx="7">
                  <c:v>189</c:v>
                </c:pt>
                <c:pt idx="8">
                  <c:v>168</c:v>
                </c:pt>
              </c:numCache>
            </c:numRef>
          </c:yVal>
          <c:smooth val="0"/>
        </c:ser>
        <c:ser>
          <c:idx val="7"/>
          <c:order val="7"/>
          <c:tx>
            <c:v>Sample 2 - pos. C - red</c:v>
          </c:tx>
          <c:spPr>
            <a:ln w="28575">
              <a:noFill/>
            </a:ln>
          </c:spPr>
          <c:marker>
            <c:symbol val="circle"/>
            <c:size val="13"/>
            <c:spPr>
              <a:noFill/>
              <a:ln w="38100">
                <a:solidFill>
                  <a:schemeClr val="accent4">
                    <a:lumMod val="75000"/>
                  </a:schemeClr>
                </a:solidFill>
              </a:ln>
            </c:spPr>
          </c:marker>
          <c:xVal>
            <c:numRef>
              <c:f>Foglio1!$AH$24:$AH$32</c:f>
              <c:numCache>
                <c:formatCode>0</c:formatCode>
                <c:ptCount val="9"/>
                <c:pt idx="0">
                  <c:v>4</c:v>
                </c:pt>
                <c:pt idx="1">
                  <c:v>7</c:v>
                </c:pt>
                <c:pt idx="2">
                  <c:v>11</c:v>
                </c:pt>
                <c:pt idx="3">
                  <c:v>14</c:v>
                </c:pt>
                <c:pt idx="4">
                  <c:v>18</c:v>
                </c:pt>
                <c:pt idx="5">
                  <c:v>26</c:v>
                </c:pt>
                <c:pt idx="6">
                  <c:v>33</c:v>
                </c:pt>
                <c:pt idx="7">
                  <c:v>63</c:v>
                </c:pt>
                <c:pt idx="8">
                  <c:v>105</c:v>
                </c:pt>
              </c:numCache>
            </c:numRef>
          </c:xVal>
          <c:yVal>
            <c:numRef>
              <c:f>Foglio1!$AJ$24:$AJ$32</c:f>
              <c:numCache>
                <c:formatCode>General</c:formatCode>
                <c:ptCount val="9"/>
                <c:pt idx="0">
                  <c:v>1462</c:v>
                </c:pt>
                <c:pt idx="1">
                  <c:v>961</c:v>
                </c:pt>
                <c:pt idx="2">
                  <c:v>779</c:v>
                </c:pt>
                <c:pt idx="3">
                  <c:v>681</c:v>
                </c:pt>
                <c:pt idx="4">
                  <c:v>617</c:v>
                </c:pt>
                <c:pt idx="5">
                  <c:v>269</c:v>
                </c:pt>
                <c:pt idx="6">
                  <c:v>242</c:v>
                </c:pt>
                <c:pt idx="7">
                  <c:v>194</c:v>
                </c:pt>
                <c:pt idx="8">
                  <c:v>175</c:v>
                </c:pt>
              </c:numCache>
            </c:numRef>
          </c:yVal>
          <c:smooth val="0"/>
        </c:ser>
        <c:dLbls>
          <c:showLegendKey val="0"/>
          <c:showVal val="0"/>
          <c:showCatName val="0"/>
          <c:showSerName val="0"/>
          <c:showPercent val="0"/>
          <c:showBubbleSize val="0"/>
        </c:dLbls>
        <c:axId val="433276032"/>
        <c:axId val="433278336"/>
      </c:scatterChart>
      <c:valAx>
        <c:axId val="433276032"/>
        <c:scaling>
          <c:orientation val="minMax"/>
          <c:max val="105"/>
          <c:min val="0"/>
        </c:scaling>
        <c:delete val="0"/>
        <c:axPos val="b"/>
        <c:majorGridlines/>
        <c:minorGridlines/>
        <c:title>
          <c:tx>
            <c:rich>
              <a:bodyPr/>
              <a:lstStyle/>
              <a:p>
                <a:pPr>
                  <a:defRPr sz="2200"/>
                </a:pPr>
                <a:r>
                  <a:rPr lang="en-GB" sz="2200"/>
                  <a:t>Curing time [days]</a:t>
                </a:r>
              </a:p>
            </c:rich>
          </c:tx>
          <c:layout/>
          <c:overlay val="0"/>
        </c:title>
        <c:numFmt formatCode="0" sourceLinked="1"/>
        <c:majorTickMark val="out"/>
        <c:minorTickMark val="none"/>
        <c:tickLblPos val="nextTo"/>
        <c:txPr>
          <a:bodyPr/>
          <a:lstStyle/>
          <a:p>
            <a:pPr>
              <a:defRPr sz="2000"/>
            </a:pPr>
            <a:endParaRPr lang="en-US"/>
          </a:p>
        </c:txPr>
        <c:crossAx val="433278336"/>
        <c:crosses val="autoZero"/>
        <c:crossBetween val="midCat"/>
        <c:majorUnit val="15"/>
      </c:valAx>
      <c:valAx>
        <c:axId val="433278336"/>
        <c:scaling>
          <c:orientation val="minMax"/>
          <c:max val="2000"/>
          <c:min val="0"/>
        </c:scaling>
        <c:delete val="0"/>
        <c:axPos val="l"/>
        <c:majorGridlines/>
        <c:minorGridlines/>
        <c:title>
          <c:tx>
            <c:rich>
              <a:bodyPr/>
              <a:lstStyle/>
              <a:p>
                <a:pPr>
                  <a:defRPr sz="2200"/>
                </a:pPr>
                <a:r>
                  <a:rPr lang="en-GB" sz="2200"/>
                  <a:t>Bond thickness [nm]</a:t>
                </a:r>
              </a:p>
            </c:rich>
          </c:tx>
          <c:layout>
            <c:manualLayout>
              <c:xMode val="edge"/>
              <c:yMode val="edge"/>
              <c:x val="9.5720720720720751E-4"/>
              <c:y val="0.30584575163398692"/>
            </c:manualLayout>
          </c:layout>
          <c:overlay val="0"/>
        </c:title>
        <c:numFmt formatCode="General" sourceLinked="1"/>
        <c:majorTickMark val="out"/>
        <c:minorTickMark val="none"/>
        <c:tickLblPos val="nextTo"/>
        <c:txPr>
          <a:bodyPr/>
          <a:lstStyle/>
          <a:p>
            <a:pPr>
              <a:defRPr sz="2000"/>
            </a:pPr>
            <a:endParaRPr lang="en-US"/>
          </a:p>
        </c:txPr>
        <c:crossAx val="433276032"/>
        <c:crosses val="autoZero"/>
        <c:crossBetween val="midCat"/>
      </c:valAx>
    </c:plotArea>
    <c:legend>
      <c:legendPos val="r"/>
      <c:layout>
        <c:manualLayout>
          <c:xMode val="edge"/>
          <c:yMode val="edge"/>
          <c:x val="0.50888041613041668"/>
          <c:y val="5.4824346405228784E-2"/>
          <c:w val="0.43906675002648043"/>
          <c:h val="0.3800956924202652"/>
        </c:manualLayout>
      </c:layout>
      <c:overlay val="0"/>
      <c:spPr>
        <a:solidFill>
          <a:schemeClr val="bg1"/>
        </a:solidFill>
        <a:ln>
          <a:solidFill>
            <a:schemeClr val="tx1"/>
          </a:solidFill>
        </a:ln>
      </c:spPr>
      <c:txPr>
        <a:bodyPr/>
        <a:lstStyle/>
        <a:p>
          <a:pPr>
            <a:defRPr sz="1800" b="0"/>
          </a:pPr>
          <a:endParaRPr lang="en-US"/>
        </a:p>
      </c:txPr>
    </c:legend>
    <c:plotVisOnly val="1"/>
    <c:dispBlanksAs val="gap"/>
    <c:showDLblsOverMax val="0"/>
  </c:chart>
  <c:txPr>
    <a:bodyPr/>
    <a:lstStyle/>
    <a:p>
      <a:pPr>
        <a:defRPr sz="16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4"/>
          <c:order val="0"/>
          <c:spPr>
            <a:ln w="25400" cap="rnd">
              <a:noFill/>
              <a:round/>
            </a:ln>
            <a:effectLst/>
          </c:spPr>
          <c:marker>
            <c:symbol val="circle"/>
            <c:size val="5"/>
            <c:spPr>
              <a:solidFill>
                <a:schemeClr val="accent5"/>
              </a:solidFill>
              <a:ln w="9525">
                <a:solidFill>
                  <a:schemeClr val="accent5"/>
                </a:solidFill>
              </a:ln>
              <a:effectLst/>
            </c:spPr>
          </c:marker>
          <c:xVal>
            <c:numRef>
              <c:f>'160330_18_bearbeitet'!$I$3:$I$17</c:f>
              <c:numCache>
                <c:formatCode>0.00</c:formatCode>
                <c:ptCount val="15"/>
                <c:pt idx="0">
                  <c:v>1</c:v>
                </c:pt>
                <c:pt idx="1">
                  <c:v>2</c:v>
                </c:pt>
                <c:pt idx="2">
                  <c:v>3</c:v>
                </c:pt>
                <c:pt idx="3">
                  <c:v>4</c:v>
                </c:pt>
                <c:pt idx="4">
                  <c:v>5</c:v>
                </c:pt>
                <c:pt idx="5">
                  <c:v>6</c:v>
                </c:pt>
                <c:pt idx="6">
                  <c:v>8</c:v>
                </c:pt>
                <c:pt idx="7">
                  <c:v>9</c:v>
                </c:pt>
                <c:pt idx="8">
                  <c:v>10</c:v>
                </c:pt>
                <c:pt idx="9">
                  <c:v>13</c:v>
                </c:pt>
                <c:pt idx="10">
                  <c:v>15</c:v>
                </c:pt>
                <c:pt idx="11">
                  <c:v>17</c:v>
                </c:pt>
                <c:pt idx="12">
                  <c:v>20</c:v>
                </c:pt>
                <c:pt idx="13">
                  <c:v>23</c:v>
                </c:pt>
                <c:pt idx="14">
                  <c:v>29</c:v>
                </c:pt>
              </c:numCache>
            </c:numRef>
          </c:xVal>
          <c:yVal>
            <c:numRef>
              <c:f>'160330_18_bearbeitet'!$J$3:$J$10</c:f>
              <c:numCache>
                <c:formatCode>0.00</c:formatCode>
                <c:ptCount val="8"/>
                <c:pt idx="0">
                  <c:v>165.13801888729211</c:v>
                </c:pt>
                <c:pt idx="1">
                  <c:v>151</c:v>
                </c:pt>
                <c:pt idx="2">
                  <c:v>123</c:v>
                </c:pt>
                <c:pt idx="3">
                  <c:v>116</c:v>
                </c:pt>
                <c:pt idx="4">
                  <c:v>104</c:v>
                </c:pt>
                <c:pt idx="5">
                  <c:v>89</c:v>
                </c:pt>
                <c:pt idx="6">
                  <c:v>77</c:v>
                </c:pt>
              </c:numCache>
            </c:numRef>
          </c:yVal>
          <c:smooth val="0"/>
          <c:extLst xmlns:c16r2="http://schemas.microsoft.com/office/drawing/2015/06/chart">
            <c:ext xmlns:c16="http://schemas.microsoft.com/office/drawing/2014/chart" uri="{C3380CC4-5D6E-409C-BE32-E72D297353CC}">
              <c16:uniqueId val="{00000000-3BAF-4F96-BDB4-1E3D7B08903E}"/>
            </c:ext>
          </c:extLst>
        </c:ser>
        <c:ser>
          <c:idx val="5"/>
          <c:order val="1"/>
          <c:spPr>
            <a:ln w="25400" cap="rnd">
              <a:noFill/>
              <a:round/>
            </a:ln>
            <a:effectLst/>
          </c:spPr>
          <c:marker>
            <c:symbol val="circle"/>
            <c:size val="5"/>
            <c:spPr>
              <a:solidFill>
                <a:schemeClr val="accent6"/>
              </a:solidFill>
              <a:ln w="9525">
                <a:solidFill>
                  <a:schemeClr val="accent6"/>
                </a:solidFill>
              </a:ln>
              <a:effectLst/>
            </c:spPr>
          </c:marker>
          <c:xVal>
            <c:numRef>
              <c:f>'160330_18_bearbeitet'!$I$3:$I$8</c:f>
              <c:numCache>
                <c:formatCode>0.00</c:formatCode>
                <c:ptCount val="6"/>
                <c:pt idx="0">
                  <c:v>1</c:v>
                </c:pt>
                <c:pt idx="1">
                  <c:v>2</c:v>
                </c:pt>
                <c:pt idx="2">
                  <c:v>3</c:v>
                </c:pt>
                <c:pt idx="3">
                  <c:v>4</c:v>
                </c:pt>
                <c:pt idx="4">
                  <c:v>5</c:v>
                </c:pt>
                <c:pt idx="5">
                  <c:v>6</c:v>
                </c:pt>
              </c:numCache>
            </c:numRef>
          </c:xVal>
          <c:yVal>
            <c:numRef>
              <c:f>'160330_18_bearbeitet'!$K$3:$K$8</c:f>
              <c:numCache>
                <c:formatCode>General</c:formatCode>
                <c:ptCount val="6"/>
                <c:pt idx="2">
                  <c:v>2</c:v>
                </c:pt>
                <c:pt idx="5" formatCode="0.00">
                  <c:v>2</c:v>
                </c:pt>
              </c:numCache>
            </c:numRef>
          </c:yVal>
          <c:smooth val="0"/>
          <c:extLst xmlns:c16r2="http://schemas.microsoft.com/office/drawing/2015/06/chart">
            <c:ext xmlns:c16="http://schemas.microsoft.com/office/drawing/2014/chart" uri="{C3380CC4-5D6E-409C-BE32-E72D297353CC}">
              <c16:uniqueId val="{00000001-3BAF-4F96-BDB4-1E3D7B08903E}"/>
            </c:ext>
          </c:extLst>
        </c:ser>
        <c:ser>
          <c:idx val="6"/>
          <c:order val="2"/>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xVal>
            <c:numRef>
              <c:f>'160330_18_bearbeitet'!$I$11:$I$17</c:f>
              <c:numCache>
                <c:formatCode>0.00</c:formatCode>
                <c:ptCount val="7"/>
                <c:pt idx="0">
                  <c:v>10</c:v>
                </c:pt>
                <c:pt idx="1">
                  <c:v>13</c:v>
                </c:pt>
                <c:pt idx="2">
                  <c:v>15</c:v>
                </c:pt>
                <c:pt idx="3">
                  <c:v>17</c:v>
                </c:pt>
                <c:pt idx="4">
                  <c:v>20</c:v>
                </c:pt>
                <c:pt idx="5">
                  <c:v>23</c:v>
                </c:pt>
                <c:pt idx="6">
                  <c:v>29</c:v>
                </c:pt>
              </c:numCache>
            </c:numRef>
          </c:xVal>
          <c:yVal>
            <c:numRef>
              <c:f>'160330_18_bearbeitet'!$J$11:$J$17</c:f>
              <c:numCache>
                <c:formatCode>0.00</c:formatCode>
                <c:ptCount val="7"/>
                <c:pt idx="0">
                  <c:v>63</c:v>
                </c:pt>
                <c:pt idx="1">
                  <c:v>64</c:v>
                </c:pt>
                <c:pt idx="2">
                  <c:v>64</c:v>
                </c:pt>
                <c:pt idx="3">
                  <c:v>61</c:v>
                </c:pt>
                <c:pt idx="4">
                  <c:v>56.1</c:v>
                </c:pt>
                <c:pt idx="5">
                  <c:v>58</c:v>
                </c:pt>
                <c:pt idx="6">
                  <c:v>55.3</c:v>
                </c:pt>
              </c:numCache>
            </c:numRef>
          </c:yVal>
          <c:smooth val="0"/>
          <c:extLst xmlns:c16r2="http://schemas.microsoft.com/office/drawing/2015/06/chart">
            <c:ext xmlns:c16="http://schemas.microsoft.com/office/drawing/2014/chart" uri="{C3380CC4-5D6E-409C-BE32-E72D297353CC}">
              <c16:uniqueId val="{00000002-3BAF-4F96-BDB4-1E3D7B08903E}"/>
            </c:ext>
          </c:extLst>
        </c:ser>
        <c:ser>
          <c:idx val="0"/>
          <c:order val="3"/>
          <c:spPr>
            <a:ln w="25400" cap="rnd">
              <a:noFill/>
              <a:round/>
            </a:ln>
            <a:effectLst/>
          </c:spPr>
          <c:marker>
            <c:symbol val="circle"/>
            <c:size val="10"/>
            <c:spPr>
              <a:solidFill>
                <a:srgbClr val="002060"/>
              </a:solidFill>
              <a:ln w="9525">
                <a:solidFill>
                  <a:schemeClr val="accent1"/>
                </a:solidFill>
              </a:ln>
              <a:effectLst/>
            </c:spPr>
          </c:marker>
          <c:trendline>
            <c:spPr>
              <a:ln w="19050" cap="rnd">
                <a:solidFill>
                  <a:schemeClr val="accent1"/>
                </a:solidFill>
                <a:prstDash val="sysDot"/>
              </a:ln>
              <a:effectLst/>
            </c:spPr>
            <c:trendlineType val="exp"/>
            <c:forward val="10"/>
            <c:dispRSqr val="0"/>
            <c:dispEq val="0"/>
          </c:trendline>
          <c:xVal>
            <c:numRef>
              <c:f>'160330_18_bearbeitet'!$I$3:$I$17</c:f>
              <c:numCache>
                <c:formatCode>0.00</c:formatCode>
                <c:ptCount val="15"/>
                <c:pt idx="0">
                  <c:v>1</c:v>
                </c:pt>
                <c:pt idx="1">
                  <c:v>2</c:v>
                </c:pt>
                <c:pt idx="2">
                  <c:v>3</c:v>
                </c:pt>
                <c:pt idx="3">
                  <c:v>4</c:v>
                </c:pt>
                <c:pt idx="4">
                  <c:v>5</c:v>
                </c:pt>
                <c:pt idx="5">
                  <c:v>6</c:v>
                </c:pt>
                <c:pt idx="6">
                  <c:v>8</c:v>
                </c:pt>
                <c:pt idx="7">
                  <c:v>9</c:v>
                </c:pt>
                <c:pt idx="8">
                  <c:v>10</c:v>
                </c:pt>
                <c:pt idx="9">
                  <c:v>13</c:v>
                </c:pt>
                <c:pt idx="10">
                  <c:v>15</c:v>
                </c:pt>
                <c:pt idx="11">
                  <c:v>17</c:v>
                </c:pt>
                <c:pt idx="12">
                  <c:v>20</c:v>
                </c:pt>
                <c:pt idx="13">
                  <c:v>23</c:v>
                </c:pt>
                <c:pt idx="14">
                  <c:v>29</c:v>
                </c:pt>
              </c:numCache>
            </c:numRef>
          </c:xVal>
          <c:yVal>
            <c:numRef>
              <c:f>'160330_18_bearbeitet'!$J$3:$J$10</c:f>
              <c:numCache>
                <c:formatCode>0.00</c:formatCode>
                <c:ptCount val="8"/>
                <c:pt idx="0">
                  <c:v>165.13801888729211</c:v>
                </c:pt>
                <c:pt idx="1">
                  <c:v>151</c:v>
                </c:pt>
                <c:pt idx="2">
                  <c:v>123</c:v>
                </c:pt>
                <c:pt idx="3">
                  <c:v>116</c:v>
                </c:pt>
                <c:pt idx="4">
                  <c:v>104</c:v>
                </c:pt>
                <c:pt idx="5">
                  <c:v>89</c:v>
                </c:pt>
                <c:pt idx="6">
                  <c:v>77</c:v>
                </c:pt>
              </c:numCache>
            </c:numRef>
          </c:yVal>
          <c:smooth val="0"/>
          <c:extLst xmlns:c16r2="http://schemas.microsoft.com/office/drawing/2015/06/chart">
            <c:ext xmlns:c16="http://schemas.microsoft.com/office/drawing/2014/chart" uri="{C3380CC4-5D6E-409C-BE32-E72D297353CC}">
              <c16:uniqueId val="{00000003-3BAF-4F96-BDB4-1E3D7B08903E}"/>
            </c:ext>
          </c:extLst>
        </c:ser>
        <c:ser>
          <c:idx val="1"/>
          <c:order val="4"/>
          <c:spPr>
            <a:ln w="25400" cap="rnd">
              <a:noFill/>
              <a:round/>
            </a:ln>
            <a:effectLst/>
          </c:spPr>
          <c:marker>
            <c:symbol val="circle"/>
            <c:size val="10"/>
            <c:spPr>
              <a:solidFill>
                <a:srgbClr val="00B050"/>
              </a:solidFill>
              <a:ln w="9525">
                <a:solidFill>
                  <a:srgbClr val="00B050"/>
                </a:solidFill>
              </a:ln>
              <a:effectLst/>
            </c:spPr>
          </c:marker>
          <c:xVal>
            <c:numRef>
              <c:f>'160330_18_bearbeitet'!$I$3:$I$8</c:f>
              <c:numCache>
                <c:formatCode>0.00</c:formatCode>
                <c:ptCount val="6"/>
                <c:pt idx="0">
                  <c:v>1</c:v>
                </c:pt>
                <c:pt idx="1">
                  <c:v>2</c:v>
                </c:pt>
                <c:pt idx="2">
                  <c:v>3</c:v>
                </c:pt>
                <c:pt idx="3">
                  <c:v>4</c:v>
                </c:pt>
                <c:pt idx="4">
                  <c:v>5</c:v>
                </c:pt>
                <c:pt idx="5">
                  <c:v>6</c:v>
                </c:pt>
              </c:numCache>
            </c:numRef>
          </c:xVal>
          <c:yVal>
            <c:numRef>
              <c:f>'160330_18_bearbeitet'!$K$3:$K$8</c:f>
              <c:numCache>
                <c:formatCode>General</c:formatCode>
                <c:ptCount val="6"/>
                <c:pt idx="2">
                  <c:v>2</c:v>
                </c:pt>
                <c:pt idx="5" formatCode="0.00">
                  <c:v>2</c:v>
                </c:pt>
              </c:numCache>
            </c:numRef>
          </c:yVal>
          <c:smooth val="0"/>
          <c:extLst xmlns:c16r2="http://schemas.microsoft.com/office/drawing/2015/06/chart">
            <c:ext xmlns:c16="http://schemas.microsoft.com/office/drawing/2014/chart" uri="{C3380CC4-5D6E-409C-BE32-E72D297353CC}">
              <c16:uniqueId val="{00000004-3BAF-4F96-BDB4-1E3D7B08903E}"/>
            </c:ext>
          </c:extLst>
        </c:ser>
        <c:ser>
          <c:idx val="2"/>
          <c:order val="5"/>
          <c:spPr>
            <a:ln w="25400" cap="rnd">
              <a:noFill/>
              <a:round/>
            </a:ln>
            <a:effectLst/>
          </c:spPr>
          <c:marker>
            <c:symbol val="circle"/>
            <c:size val="10"/>
            <c:spPr>
              <a:solidFill>
                <a:srgbClr val="002060"/>
              </a:solidFill>
              <a:ln w="9525">
                <a:solidFill>
                  <a:schemeClr val="accent1"/>
                </a:solidFill>
              </a:ln>
              <a:effectLst/>
            </c:spPr>
          </c:marker>
          <c:trendline>
            <c:spPr>
              <a:ln w="19050" cap="rnd">
                <a:solidFill>
                  <a:schemeClr val="accent3"/>
                </a:solidFill>
                <a:prstDash val="sysDot"/>
              </a:ln>
              <a:effectLst/>
            </c:spPr>
            <c:trendlineType val="exp"/>
            <c:backward val="10"/>
            <c:dispRSqr val="0"/>
            <c:dispEq val="0"/>
          </c:trendline>
          <c:xVal>
            <c:numRef>
              <c:f>'160330_18_bearbeitet'!$I$11:$I$17</c:f>
              <c:numCache>
                <c:formatCode>0.00</c:formatCode>
                <c:ptCount val="7"/>
                <c:pt idx="0">
                  <c:v>10</c:v>
                </c:pt>
                <c:pt idx="1">
                  <c:v>13</c:v>
                </c:pt>
                <c:pt idx="2">
                  <c:v>15</c:v>
                </c:pt>
                <c:pt idx="3">
                  <c:v>17</c:v>
                </c:pt>
                <c:pt idx="4">
                  <c:v>20</c:v>
                </c:pt>
                <c:pt idx="5">
                  <c:v>23</c:v>
                </c:pt>
                <c:pt idx="6">
                  <c:v>29</c:v>
                </c:pt>
              </c:numCache>
            </c:numRef>
          </c:xVal>
          <c:yVal>
            <c:numRef>
              <c:f>'160330_18_bearbeitet'!$J$11:$J$17</c:f>
              <c:numCache>
                <c:formatCode>0.00</c:formatCode>
                <c:ptCount val="7"/>
                <c:pt idx="0">
                  <c:v>63</c:v>
                </c:pt>
                <c:pt idx="1">
                  <c:v>64</c:v>
                </c:pt>
                <c:pt idx="2">
                  <c:v>64</c:v>
                </c:pt>
                <c:pt idx="3">
                  <c:v>61</c:v>
                </c:pt>
                <c:pt idx="4">
                  <c:v>56.1</c:v>
                </c:pt>
                <c:pt idx="5">
                  <c:v>58</c:v>
                </c:pt>
                <c:pt idx="6">
                  <c:v>55.3</c:v>
                </c:pt>
              </c:numCache>
            </c:numRef>
          </c:yVal>
          <c:smooth val="0"/>
          <c:extLst xmlns:c16r2="http://schemas.microsoft.com/office/drawing/2015/06/chart">
            <c:ext xmlns:c16="http://schemas.microsoft.com/office/drawing/2014/chart" uri="{C3380CC4-5D6E-409C-BE32-E72D297353CC}">
              <c16:uniqueId val="{00000005-3BAF-4F96-BDB4-1E3D7B08903E}"/>
            </c:ext>
          </c:extLst>
        </c:ser>
        <c:ser>
          <c:idx val="3"/>
          <c:order val="6"/>
          <c:spPr>
            <a:ln w="25400" cap="rnd">
              <a:noFill/>
              <a:round/>
            </a:ln>
            <a:effectLst/>
          </c:spPr>
          <c:marker>
            <c:symbol val="circle"/>
            <c:size val="10"/>
            <c:spPr>
              <a:solidFill>
                <a:srgbClr val="FFC000"/>
              </a:solidFill>
              <a:ln w="9525">
                <a:noFill/>
              </a:ln>
              <a:effectLst/>
            </c:spPr>
          </c:marker>
          <c:xVal>
            <c:numRef>
              <c:f>'160330_18_bearbeitet'!$I$3:$I$17</c:f>
              <c:numCache>
                <c:formatCode>0.00</c:formatCode>
                <c:ptCount val="15"/>
                <c:pt idx="0">
                  <c:v>1</c:v>
                </c:pt>
                <c:pt idx="1">
                  <c:v>2</c:v>
                </c:pt>
                <c:pt idx="2">
                  <c:v>3</c:v>
                </c:pt>
                <c:pt idx="3">
                  <c:v>4</c:v>
                </c:pt>
                <c:pt idx="4">
                  <c:v>5</c:v>
                </c:pt>
                <c:pt idx="5">
                  <c:v>6</c:v>
                </c:pt>
                <c:pt idx="6">
                  <c:v>8</c:v>
                </c:pt>
                <c:pt idx="7">
                  <c:v>9</c:v>
                </c:pt>
                <c:pt idx="8">
                  <c:v>10</c:v>
                </c:pt>
                <c:pt idx="9">
                  <c:v>13</c:v>
                </c:pt>
                <c:pt idx="10">
                  <c:v>15</c:v>
                </c:pt>
                <c:pt idx="11">
                  <c:v>17</c:v>
                </c:pt>
                <c:pt idx="12">
                  <c:v>20</c:v>
                </c:pt>
                <c:pt idx="13">
                  <c:v>23</c:v>
                </c:pt>
                <c:pt idx="14">
                  <c:v>29</c:v>
                </c:pt>
              </c:numCache>
            </c:numRef>
          </c:xVal>
          <c:yVal>
            <c:numRef>
              <c:f>'160330_18_bearbeitet'!$L$3:$L$17</c:f>
              <c:numCache>
                <c:formatCode>General</c:formatCode>
                <c:ptCount val="15"/>
                <c:pt idx="2">
                  <c:v>632</c:v>
                </c:pt>
                <c:pt idx="7">
                  <c:v>378</c:v>
                </c:pt>
                <c:pt idx="10">
                  <c:v>306</c:v>
                </c:pt>
                <c:pt idx="11">
                  <c:v>319</c:v>
                </c:pt>
                <c:pt idx="13">
                  <c:v>284</c:v>
                </c:pt>
              </c:numCache>
            </c:numRef>
          </c:yVal>
          <c:smooth val="0"/>
          <c:extLst xmlns:c16r2="http://schemas.microsoft.com/office/drawing/2015/06/chart">
            <c:ext xmlns:c16="http://schemas.microsoft.com/office/drawing/2014/chart" uri="{C3380CC4-5D6E-409C-BE32-E72D297353CC}">
              <c16:uniqueId val="{00000006-3BAF-4F96-BDB4-1E3D7B08903E}"/>
            </c:ext>
          </c:extLst>
        </c:ser>
        <c:dLbls>
          <c:showLegendKey val="0"/>
          <c:showVal val="0"/>
          <c:showCatName val="0"/>
          <c:showSerName val="0"/>
          <c:showPercent val="0"/>
          <c:showBubbleSize val="0"/>
        </c:dLbls>
        <c:axId val="244317184"/>
        <c:axId val="244316416"/>
      </c:scatterChart>
      <c:valAx>
        <c:axId val="2443171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vert="horz"/>
              <a:lstStyle/>
              <a:p>
                <a:pPr>
                  <a:defRPr/>
                </a:pPr>
                <a:r>
                  <a:rPr lang="en-GB"/>
                  <a:t>Time [days]</a:t>
                </a:r>
              </a:p>
            </c:rich>
          </c:tx>
          <c:layout/>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244316416"/>
        <c:crosses val="autoZero"/>
        <c:crossBetween val="midCat"/>
      </c:valAx>
      <c:valAx>
        <c:axId val="244316416"/>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GB"/>
                  <a:t>Average absorption [ppm]</a:t>
                </a:r>
              </a:p>
            </c:rich>
          </c:tx>
          <c:layout/>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244317184"/>
        <c:crosses val="autoZero"/>
        <c:crossBetween val="midCat"/>
      </c:valAx>
      <c:spPr>
        <a:noFill/>
        <a:ln>
          <a:noFill/>
        </a:ln>
        <a:effectLst/>
      </c:spPr>
    </c:plotArea>
    <c:plotVisOnly val="1"/>
    <c:dispBlanksAs val="gap"/>
    <c:showDLblsOverMax val="0"/>
  </c:chart>
  <c:spPr>
    <a:noFill/>
    <a:ln>
      <a:noFill/>
    </a:ln>
    <a:effectLst/>
  </c:spPr>
  <c:txPr>
    <a:bodyPr/>
    <a:lstStyle/>
    <a:p>
      <a:pPr>
        <a:defRPr sz="1800" baseline="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3078427" cy="511731"/>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defRPr sz="1200" smtClean="0"/>
            </a:lvl1pPr>
          </a:lstStyle>
          <a:p>
            <a:pPr>
              <a:defRPr/>
            </a:pPr>
            <a:endParaRPr lang="en-GB"/>
          </a:p>
        </p:txBody>
      </p:sp>
      <p:sp>
        <p:nvSpPr>
          <p:cNvPr id="3075" name="Rectangle 3"/>
          <p:cNvSpPr>
            <a:spLocks noGrp="1" noChangeArrowheads="1"/>
          </p:cNvSpPr>
          <p:nvPr>
            <p:ph type="dt" idx="1"/>
          </p:nvPr>
        </p:nvSpPr>
        <p:spPr bwMode="auto">
          <a:xfrm>
            <a:off x="4023993" y="1"/>
            <a:ext cx="3078427" cy="511731"/>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lgn="r">
              <a:defRPr sz="1200" smtClean="0"/>
            </a:lvl1pPr>
          </a:lstStyle>
          <a:p>
            <a:pPr>
              <a:defRPr/>
            </a:pPr>
            <a:endParaRPr lang="en-GB"/>
          </a:p>
        </p:txBody>
      </p:sp>
      <p:sp>
        <p:nvSpPr>
          <p:cNvPr id="15364" name="Rectangle 4"/>
          <p:cNvSpPr>
            <a:spLocks noGrp="1" noRot="1" noChangeAspect="1" noChangeArrowheads="1" noTextEdit="1"/>
          </p:cNvSpPr>
          <p:nvPr>
            <p:ph type="sldImg" idx="2"/>
          </p:nvPr>
        </p:nvSpPr>
        <p:spPr bwMode="auto">
          <a:xfrm>
            <a:off x="781050" y="768350"/>
            <a:ext cx="5541963" cy="38369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10408" y="4861442"/>
            <a:ext cx="5683250" cy="4605576"/>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1" y="9721107"/>
            <a:ext cx="3078427" cy="511731"/>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defRPr sz="1200" smtClean="0"/>
            </a:lvl1pPr>
          </a:lstStyle>
          <a:p>
            <a:pPr>
              <a:defRPr/>
            </a:pPr>
            <a:endParaRPr lang="en-GB"/>
          </a:p>
        </p:txBody>
      </p:sp>
      <p:sp>
        <p:nvSpPr>
          <p:cNvPr id="3079" name="Rectangle 7"/>
          <p:cNvSpPr>
            <a:spLocks noGrp="1" noChangeArrowheads="1"/>
          </p:cNvSpPr>
          <p:nvPr>
            <p:ph type="sldNum" sz="quarter" idx="5"/>
          </p:nvPr>
        </p:nvSpPr>
        <p:spPr bwMode="auto">
          <a:xfrm>
            <a:off x="4023993" y="9721107"/>
            <a:ext cx="3078427" cy="511731"/>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gn="r">
              <a:defRPr sz="1200" smtClean="0"/>
            </a:lvl1pPr>
          </a:lstStyle>
          <a:p>
            <a:pPr>
              <a:defRPr/>
            </a:pPr>
            <a:fld id="{CE5ACC49-8FC1-42EE-995C-C10D0A0B91D8}" type="slidenum">
              <a:rPr lang="en-GB"/>
              <a:pPr>
                <a:defRPr/>
              </a:pPr>
              <a:t>‹#›</a:t>
            </a:fld>
            <a:endParaRPr lang="en-GB"/>
          </a:p>
        </p:txBody>
      </p:sp>
    </p:spTree>
    <p:extLst>
      <p:ext uri="{BB962C8B-B14F-4D97-AF65-F5344CB8AC3E}">
        <p14:creationId xmlns:p14="http://schemas.microsoft.com/office/powerpoint/2010/main" val="19553840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81050" y="768350"/>
            <a:ext cx="5541963" cy="3836988"/>
          </a:xfrm>
        </p:spPr>
      </p:sp>
      <p:sp>
        <p:nvSpPr>
          <p:cNvPr id="3" name="Notizenplatzhalter 2"/>
          <p:cNvSpPr>
            <a:spLocks noGrp="1"/>
          </p:cNvSpPr>
          <p:nvPr>
            <p:ph type="body" idx="1"/>
          </p:nvPr>
        </p:nvSpPr>
        <p:spPr/>
        <p:txBody>
          <a:bodyPr/>
          <a:lstStyle/>
          <a:p>
            <a:r>
              <a:rPr lang="en-GB" sz="1300" dirty="0">
                <a:latin typeface="+mn-lt"/>
                <a:cs typeface="+mn-cs"/>
              </a:rPr>
              <a:t>We have done that over about a month time. The absorption reduces visibly.</a:t>
            </a:r>
          </a:p>
          <a:p>
            <a:r>
              <a:rPr lang="en-GB" sz="1300" dirty="0">
                <a:latin typeface="+mn-lt"/>
                <a:cs typeface="+mn-cs"/>
              </a:rPr>
              <a:t>The right plot shows the average absorption of the whole area. (For the average only points with a reasonable phase signal were used – which were most points.)</a:t>
            </a:r>
          </a:p>
        </p:txBody>
      </p:sp>
      <p:sp>
        <p:nvSpPr>
          <p:cNvPr id="4" name="Foliennummernplatzhalter 3"/>
          <p:cNvSpPr>
            <a:spLocks noGrp="1"/>
          </p:cNvSpPr>
          <p:nvPr>
            <p:ph type="sldNum" sz="quarter" idx="10"/>
          </p:nvPr>
        </p:nvSpPr>
        <p:spPr/>
        <p:txBody>
          <a:bodyPr/>
          <a:lstStyle/>
          <a:p>
            <a:fld id="{DC9767D4-92A3-40E9-A935-EA4BEC7E48C4}" type="slidenum">
              <a:rPr lang="en-US" smtClean="0"/>
              <a:t>16</a:t>
            </a:fld>
            <a:endParaRPr lang="en-US"/>
          </a:p>
        </p:txBody>
      </p:sp>
    </p:spTree>
    <p:extLst>
      <p:ext uri="{BB962C8B-B14F-4D97-AF65-F5344CB8AC3E}">
        <p14:creationId xmlns:p14="http://schemas.microsoft.com/office/powerpoint/2010/main" val="1827138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81050" y="768350"/>
            <a:ext cx="5541963" cy="3836988"/>
          </a:xfrm>
        </p:spPr>
      </p:sp>
      <p:sp>
        <p:nvSpPr>
          <p:cNvPr id="3" name="Notizenplatzhalter 2"/>
          <p:cNvSpPr>
            <a:spLocks noGrp="1"/>
          </p:cNvSpPr>
          <p:nvPr>
            <p:ph type="body" idx="1"/>
          </p:nvPr>
        </p:nvSpPr>
        <p:spPr/>
        <p:txBody>
          <a:bodyPr/>
          <a:lstStyle/>
          <a:p>
            <a:r>
              <a:rPr lang="en-GB" sz="1300" dirty="0">
                <a:latin typeface="+mn-lt"/>
                <a:cs typeface="+mn-cs"/>
              </a:rPr>
              <a:t>The absorption at 1064nm is negligible (about 2ppm, but this was hard to see and quite noisy).</a:t>
            </a:r>
          </a:p>
          <a:p>
            <a:r>
              <a:rPr lang="en-GB" sz="1300" dirty="0">
                <a:latin typeface="+mn-lt"/>
                <a:cs typeface="+mn-cs"/>
              </a:rPr>
              <a:t>The absorption at 2um is almost exactly a factor of 5 higher than at 1550nm for the whole time.</a:t>
            </a:r>
          </a:p>
          <a:p>
            <a:r>
              <a:rPr lang="en-GB" sz="1300" dirty="0">
                <a:latin typeface="+mn-lt"/>
                <a:cs typeface="+mn-cs"/>
              </a:rPr>
              <a:t>Here we could speculate a little bit about what causes the absorption.</a:t>
            </a:r>
          </a:p>
          <a:p>
            <a:r>
              <a:rPr lang="en-GB" sz="1300" dirty="0">
                <a:latin typeface="+mn-lt"/>
                <a:cs typeface="+mn-cs"/>
              </a:rPr>
              <a:t>The two different trends (which are clearly visible on the slide before) before day 10 and from day 10 on might indicate two different absorption processes. But the constant factor between 1550nm and 2um over the complete time range rather seems to indicate the same reason causing the absorption over the whole time.</a:t>
            </a:r>
          </a:p>
          <a:p>
            <a:r>
              <a:rPr lang="en-GB" sz="1300" dirty="0">
                <a:latin typeface="+mn-lt"/>
                <a:cs typeface="+mn-cs"/>
              </a:rPr>
              <a:t>Water which drifts out of the sample might cause the absorption.</a:t>
            </a:r>
          </a:p>
          <a:p>
            <a:r>
              <a:rPr lang="en-GB" sz="1300" dirty="0">
                <a:latin typeface="+mn-lt"/>
                <a:cs typeface="+mn-cs"/>
              </a:rPr>
              <a:t>It can also be the… </a:t>
            </a:r>
            <a:r>
              <a:rPr lang="en-GB" sz="1300" dirty="0" err="1">
                <a:latin typeface="+mn-lt"/>
                <a:cs typeface="+mn-cs"/>
              </a:rPr>
              <a:t>aehm</a:t>
            </a:r>
            <a:r>
              <a:rPr lang="en-GB" sz="1300" dirty="0">
                <a:latin typeface="+mn-lt"/>
                <a:cs typeface="+mn-cs"/>
              </a:rPr>
              <a:t>… was it sodium or potassium in this bond? Sorry. Can never remember that. Whichever of the two things it is, it might be responsible for the absorption. Or at least responsible in combination with the water.</a:t>
            </a:r>
          </a:p>
          <a:p>
            <a:endParaRPr lang="en-GB" sz="1300" dirty="0">
              <a:latin typeface="+mn-lt"/>
              <a:cs typeface="+mn-cs"/>
            </a:endParaRPr>
          </a:p>
          <a:p>
            <a:r>
              <a:rPr lang="en-GB" sz="1300" dirty="0">
                <a:latin typeface="+mn-lt"/>
                <a:cs typeface="+mn-cs"/>
              </a:rPr>
              <a:t>Possible future plans would be: Checking if the absorption changes for the other kind of bond solution (potassium/sodium), heating the sample to see it the absorption reduces faster (drying?) or if it reduced further.</a:t>
            </a:r>
          </a:p>
        </p:txBody>
      </p:sp>
      <p:sp>
        <p:nvSpPr>
          <p:cNvPr id="4" name="Foliennummernplatzhalter 3"/>
          <p:cNvSpPr>
            <a:spLocks noGrp="1"/>
          </p:cNvSpPr>
          <p:nvPr>
            <p:ph type="sldNum" sz="quarter" idx="10"/>
          </p:nvPr>
        </p:nvSpPr>
        <p:spPr/>
        <p:txBody>
          <a:bodyPr/>
          <a:lstStyle/>
          <a:p>
            <a:fld id="{DC9767D4-92A3-40E9-A935-EA4BEC7E48C4}" type="slidenum">
              <a:rPr lang="en-US" smtClean="0"/>
              <a:t>17</a:t>
            </a:fld>
            <a:endParaRPr lang="en-US"/>
          </a:p>
        </p:txBody>
      </p:sp>
    </p:spTree>
    <p:extLst>
      <p:ext uri="{BB962C8B-B14F-4D97-AF65-F5344CB8AC3E}">
        <p14:creationId xmlns:p14="http://schemas.microsoft.com/office/powerpoint/2010/main" val="3797472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1050" y="768350"/>
            <a:ext cx="5541963"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32F6BA-DE42-4F40-AA32-43CC32081C70}" type="slidenum">
              <a:rPr lang="en-GB" smtClean="0"/>
              <a:t>18</a:t>
            </a:fld>
            <a:endParaRPr lang="en-GB"/>
          </a:p>
        </p:txBody>
      </p:sp>
    </p:spTree>
    <p:extLst>
      <p:ext uri="{BB962C8B-B14F-4D97-AF65-F5344CB8AC3E}">
        <p14:creationId xmlns:p14="http://schemas.microsoft.com/office/powerpoint/2010/main" val="85014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1050" y="768350"/>
            <a:ext cx="5541963" cy="3836988"/>
          </a:xfrm>
        </p:spPr>
      </p:sp>
      <p:sp>
        <p:nvSpPr>
          <p:cNvPr id="3" name="Notes Placeholder 2"/>
          <p:cNvSpPr>
            <a:spLocks noGrp="1"/>
          </p:cNvSpPr>
          <p:nvPr>
            <p:ph type="body" idx="1"/>
          </p:nvPr>
        </p:nvSpPr>
        <p:spPr/>
        <p:txBody>
          <a:bodyPr/>
          <a:lstStyle/>
          <a:p>
            <a:pPr defTabSz="947684" eaLnBrk="1" fontAlgn="auto" hangingPunct="1">
              <a:spcBef>
                <a:spcPts val="0"/>
              </a:spcBef>
              <a:spcAft>
                <a:spcPts val="0"/>
              </a:spcAft>
              <a:defRPr/>
            </a:pPr>
            <a:r>
              <a:rPr lang="en-GB" dirty="0" smtClean="0"/>
              <a:t>Many industrial uses, from electronic components to malleable UHV vacuum seals</a:t>
            </a:r>
            <a:endParaRPr lang="en-US" dirty="0" smtClean="0"/>
          </a:p>
          <a:p>
            <a:endParaRPr lang="en-GB" dirty="0"/>
          </a:p>
        </p:txBody>
      </p:sp>
      <p:sp>
        <p:nvSpPr>
          <p:cNvPr id="4" name="Slide Number Placeholder 3"/>
          <p:cNvSpPr>
            <a:spLocks noGrp="1"/>
          </p:cNvSpPr>
          <p:nvPr>
            <p:ph type="sldNum" sz="quarter" idx="10"/>
          </p:nvPr>
        </p:nvSpPr>
        <p:spPr/>
        <p:txBody>
          <a:bodyPr/>
          <a:lstStyle/>
          <a:p>
            <a:fld id="{9732F6BA-DE42-4F40-AA32-43CC32081C70}" type="slidenum">
              <a:rPr lang="en-GB" smtClean="0"/>
              <a:t>19</a:t>
            </a:fld>
            <a:endParaRPr lang="en-GB"/>
          </a:p>
        </p:txBody>
      </p:sp>
    </p:spTree>
    <p:extLst>
      <p:ext uri="{BB962C8B-B14F-4D97-AF65-F5344CB8AC3E}">
        <p14:creationId xmlns:p14="http://schemas.microsoft.com/office/powerpoint/2010/main" val="85014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1050" y="768350"/>
            <a:ext cx="5541963" cy="3836988"/>
          </a:xfrm>
        </p:spPr>
      </p:sp>
      <p:sp>
        <p:nvSpPr>
          <p:cNvPr id="3" name="Notes Placeholder 2"/>
          <p:cNvSpPr>
            <a:spLocks noGrp="1"/>
          </p:cNvSpPr>
          <p:nvPr>
            <p:ph type="body" idx="1"/>
          </p:nvPr>
        </p:nvSpPr>
        <p:spPr/>
        <p:txBody>
          <a:bodyPr/>
          <a:lstStyle/>
          <a:p>
            <a:pPr defTabSz="947684" eaLnBrk="1" fontAlgn="auto" hangingPunct="1">
              <a:spcBef>
                <a:spcPts val="0"/>
              </a:spcBef>
              <a:spcAft>
                <a:spcPts val="0"/>
              </a:spcAft>
              <a:defRPr/>
            </a:pPr>
            <a:r>
              <a:rPr lang="en-GB" dirty="0" smtClean="0"/>
              <a:t>Many industrial uses, from electronic components to malleable UHV vacuum seals</a:t>
            </a:r>
            <a:endParaRPr lang="en-US" dirty="0" smtClean="0"/>
          </a:p>
          <a:p>
            <a:endParaRPr lang="en-GB" dirty="0"/>
          </a:p>
        </p:txBody>
      </p:sp>
      <p:sp>
        <p:nvSpPr>
          <p:cNvPr id="4" name="Slide Number Placeholder 3"/>
          <p:cNvSpPr>
            <a:spLocks noGrp="1"/>
          </p:cNvSpPr>
          <p:nvPr>
            <p:ph type="sldNum" sz="quarter" idx="10"/>
          </p:nvPr>
        </p:nvSpPr>
        <p:spPr/>
        <p:txBody>
          <a:bodyPr/>
          <a:lstStyle/>
          <a:p>
            <a:fld id="{9732F6BA-DE42-4F40-AA32-43CC32081C70}" type="slidenum">
              <a:rPr lang="en-GB" smtClean="0"/>
              <a:t>20</a:t>
            </a:fld>
            <a:endParaRPr lang="en-GB"/>
          </a:p>
        </p:txBody>
      </p:sp>
    </p:spTree>
    <p:extLst>
      <p:ext uri="{BB962C8B-B14F-4D97-AF65-F5344CB8AC3E}">
        <p14:creationId xmlns:p14="http://schemas.microsoft.com/office/powerpoint/2010/main" val="85014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81050" y="768350"/>
            <a:ext cx="5541963" cy="3836988"/>
          </a:xfrm>
        </p:spPr>
      </p:sp>
      <p:sp>
        <p:nvSpPr>
          <p:cNvPr id="3" name="Notizenplatzhalter 2"/>
          <p:cNvSpPr>
            <a:spLocks noGrp="1"/>
          </p:cNvSpPr>
          <p:nvPr>
            <p:ph type="body" idx="1"/>
          </p:nvPr>
        </p:nvSpPr>
        <p:spPr/>
        <p:txBody>
          <a:bodyPr/>
          <a:lstStyle/>
          <a:p>
            <a:r>
              <a:rPr lang="en-GB" sz="1300" dirty="0">
                <a:latin typeface="+mn-lt"/>
                <a:cs typeface="+mn-cs"/>
              </a:rPr>
              <a:t>That’s a typical PCI signal of a thin film - on a substrate with negligible absorption compared to the thin film. The sample is moved through the crossing point of pump and probe beam. The beam crossing point is exactly on the thin film after about 1.2 mm where the signal maximizes.</a:t>
            </a:r>
          </a:p>
          <a:p>
            <a:r>
              <a:rPr lang="en-GB" sz="1300" dirty="0">
                <a:latin typeface="+mn-lt"/>
                <a:cs typeface="+mn-cs"/>
              </a:rPr>
              <a:t>(That’s not measured on our bind samples. I don’t have nice scans through the samples for these. This is just meant as a general example of a PCI measurement.)</a:t>
            </a:r>
          </a:p>
        </p:txBody>
      </p:sp>
      <p:sp>
        <p:nvSpPr>
          <p:cNvPr id="4" name="Foliennummernplatzhalter 3"/>
          <p:cNvSpPr>
            <a:spLocks noGrp="1"/>
          </p:cNvSpPr>
          <p:nvPr>
            <p:ph type="sldNum" sz="quarter" idx="10"/>
          </p:nvPr>
        </p:nvSpPr>
        <p:spPr/>
        <p:txBody>
          <a:bodyPr/>
          <a:lstStyle/>
          <a:p>
            <a:fld id="{DC9767D4-92A3-40E9-A935-EA4BEC7E48C4}" type="slidenum">
              <a:rPr lang="en-US" smtClean="0"/>
              <a:t>23</a:t>
            </a:fld>
            <a:endParaRPr lang="en-US"/>
          </a:p>
        </p:txBody>
      </p:sp>
    </p:spTree>
    <p:extLst>
      <p:ext uri="{BB962C8B-B14F-4D97-AF65-F5344CB8AC3E}">
        <p14:creationId xmlns:p14="http://schemas.microsoft.com/office/powerpoint/2010/main" val="179712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81050" y="768350"/>
            <a:ext cx="5541963" cy="3836988"/>
          </a:xfrm>
        </p:spPr>
      </p:sp>
      <p:sp>
        <p:nvSpPr>
          <p:cNvPr id="3" name="Notizenplatzhalter 2"/>
          <p:cNvSpPr>
            <a:spLocks noGrp="1"/>
          </p:cNvSpPr>
          <p:nvPr>
            <p:ph type="body" idx="1"/>
          </p:nvPr>
        </p:nvSpPr>
        <p:spPr/>
        <p:txBody>
          <a:bodyPr/>
          <a:lstStyle/>
          <a:p>
            <a:pPr defTabSz="990478" eaLnBrk="1" fontAlgn="auto" hangingPunct="1">
              <a:spcBef>
                <a:spcPts val="0"/>
              </a:spcBef>
              <a:spcAft>
                <a:spcPts val="0"/>
              </a:spcAft>
              <a:defRPr/>
            </a:pPr>
            <a:r>
              <a:rPr lang="en-GB" dirty="0"/>
              <a:t>We have used photo-thermal</a:t>
            </a:r>
            <a:r>
              <a:rPr lang="en-GB" baseline="0" dirty="0"/>
              <a:t> </a:t>
            </a:r>
            <a:r>
              <a:rPr lang="en-GB" baseline="0" dirty="0" err="1"/>
              <a:t>commonpath</a:t>
            </a:r>
            <a:r>
              <a:rPr lang="en-GB" baseline="0" dirty="0"/>
              <a:t> interferometry (PCI) for the absorption measurements, which is a thermally based method working as follows:</a:t>
            </a:r>
          </a:p>
          <a:p>
            <a:r>
              <a:rPr lang="en-GB" sz="1300" dirty="0">
                <a:latin typeface="+mn-lt"/>
                <a:cs typeface="+mn-cs"/>
              </a:rPr>
              <a:t>A small (35um in diameter) pump beam is absorbed. The absorption causes heating. This heating causes a change of the optical length of the substrate (due to </a:t>
            </a:r>
            <a:r>
              <a:rPr lang="en-GB" sz="1300" dirty="0" err="1">
                <a:latin typeface="+mn-lt"/>
                <a:cs typeface="+mn-cs"/>
              </a:rPr>
              <a:t>dn</a:t>
            </a:r>
            <a:r>
              <a:rPr lang="en-GB" sz="1300" dirty="0">
                <a:latin typeface="+mn-lt"/>
                <a:cs typeface="+mn-cs"/>
              </a:rPr>
              <a:t>/</a:t>
            </a:r>
            <a:r>
              <a:rPr lang="en-GB" sz="1300" dirty="0" err="1">
                <a:latin typeface="+mn-lt"/>
                <a:cs typeface="+mn-cs"/>
              </a:rPr>
              <a:t>dT</a:t>
            </a:r>
            <a:r>
              <a:rPr lang="en-GB" sz="1300" dirty="0">
                <a:latin typeface="+mn-lt"/>
                <a:cs typeface="+mn-cs"/>
              </a:rPr>
              <a:t> and thermal expansion).</a:t>
            </a:r>
          </a:p>
          <a:p>
            <a:r>
              <a:rPr lang="en-GB" sz="1300" dirty="0">
                <a:latin typeface="+mn-lt"/>
                <a:cs typeface="+mn-cs"/>
              </a:rPr>
              <a:t>A part of a much larger (and weaker) probe beam (115um in diameter) crosses the </a:t>
            </a:r>
            <a:r>
              <a:rPr lang="en-GB" sz="1300" dirty="0" err="1">
                <a:latin typeface="+mn-lt"/>
                <a:cs typeface="+mn-cs"/>
              </a:rPr>
              <a:t>pumpbeam</a:t>
            </a:r>
            <a:r>
              <a:rPr lang="en-GB" sz="1300" dirty="0">
                <a:latin typeface="+mn-lt"/>
                <a:cs typeface="+mn-cs"/>
              </a:rPr>
              <a:t> gets a phase shift at the place where the substrate is heated.</a:t>
            </a:r>
          </a:p>
          <a:p>
            <a:endParaRPr lang="en-GB" sz="1300" dirty="0">
              <a:latin typeface="+mn-lt"/>
              <a:cs typeface="+mn-cs"/>
            </a:endParaRPr>
          </a:p>
        </p:txBody>
      </p:sp>
      <p:sp>
        <p:nvSpPr>
          <p:cNvPr id="4" name="Foliennummernplatzhalter 3"/>
          <p:cNvSpPr>
            <a:spLocks noGrp="1"/>
          </p:cNvSpPr>
          <p:nvPr>
            <p:ph type="sldNum" sz="quarter" idx="10"/>
          </p:nvPr>
        </p:nvSpPr>
        <p:spPr/>
        <p:txBody>
          <a:bodyPr/>
          <a:lstStyle/>
          <a:p>
            <a:fld id="{DC9767D4-92A3-40E9-A935-EA4BEC7E48C4}" type="slidenum">
              <a:rPr lang="en-US" smtClean="0"/>
              <a:t>24</a:t>
            </a:fld>
            <a:endParaRPr lang="en-US"/>
          </a:p>
        </p:txBody>
      </p:sp>
    </p:spTree>
    <p:extLst>
      <p:ext uri="{BB962C8B-B14F-4D97-AF65-F5344CB8AC3E}">
        <p14:creationId xmlns:p14="http://schemas.microsoft.com/office/powerpoint/2010/main" val="2700544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81050" y="768350"/>
            <a:ext cx="5541963" cy="3836988"/>
          </a:xfrm>
        </p:spPr>
      </p:sp>
      <p:sp>
        <p:nvSpPr>
          <p:cNvPr id="3" name="Notizenplatzhalter 2"/>
          <p:cNvSpPr>
            <a:spLocks noGrp="1"/>
          </p:cNvSpPr>
          <p:nvPr>
            <p:ph type="body" idx="1"/>
          </p:nvPr>
        </p:nvSpPr>
        <p:spPr/>
        <p:txBody>
          <a:bodyPr/>
          <a:lstStyle/>
          <a:p>
            <a:r>
              <a:rPr lang="en-GB" sz="1300" dirty="0">
                <a:latin typeface="+mn-lt"/>
                <a:cs typeface="+mn-cs"/>
              </a:rPr>
              <a:t>The phase difference created by the pump beam within the probe beam is read out by measuring the interference between the light unaffected by the pump</a:t>
            </a:r>
          </a:p>
          <a:p>
            <a:r>
              <a:rPr lang="en-GB" sz="1300" dirty="0">
                <a:latin typeface="+mn-lt"/>
                <a:cs typeface="+mn-cs"/>
              </a:rPr>
              <a:t>and the light which has been affected by the pump. This interference has a maximum value when measured approximately one (pump) Rayleigh range from the pump waist.</a:t>
            </a:r>
          </a:p>
          <a:p>
            <a:endParaRPr lang="en-GB" dirty="0"/>
          </a:p>
        </p:txBody>
      </p:sp>
      <p:sp>
        <p:nvSpPr>
          <p:cNvPr id="4" name="Foliennummernplatzhalter 3"/>
          <p:cNvSpPr>
            <a:spLocks noGrp="1"/>
          </p:cNvSpPr>
          <p:nvPr>
            <p:ph type="sldNum" sz="quarter" idx="10"/>
          </p:nvPr>
        </p:nvSpPr>
        <p:spPr/>
        <p:txBody>
          <a:bodyPr/>
          <a:lstStyle/>
          <a:p>
            <a:fld id="{DC9767D4-92A3-40E9-A935-EA4BEC7E48C4}" type="slidenum">
              <a:rPr lang="en-US" smtClean="0"/>
              <a:t>25</a:t>
            </a:fld>
            <a:endParaRPr lang="en-US"/>
          </a:p>
        </p:txBody>
      </p:sp>
    </p:spTree>
    <p:extLst>
      <p:ext uri="{BB962C8B-B14F-4D97-AF65-F5344CB8AC3E}">
        <p14:creationId xmlns:p14="http://schemas.microsoft.com/office/powerpoint/2010/main" val="2117015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81050" y="768350"/>
            <a:ext cx="5541963" cy="3836988"/>
          </a:xfrm>
        </p:spPr>
      </p:sp>
      <p:sp>
        <p:nvSpPr>
          <p:cNvPr id="3" name="Notizenplatzhalter 2"/>
          <p:cNvSpPr>
            <a:spLocks noGrp="1"/>
          </p:cNvSpPr>
          <p:nvPr>
            <p:ph type="body" idx="1"/>
          </p:nvPr>
        </p:nvSpPr>
        <p:spPr/>
        <p:txBody>
          <a:bodyPr/>
          <a:lstStyle/>
          <a:p>
            <a:r>
              <a:rPr lang="en-GB" sz="1300" dirty="0">
                <a:latin typeface="+mn-lt"/>
                <a:cs typeface="+mn-cs"/>
              </a:rPr>
              <a:t>The interferometric phase change measured at this point is directly proportional to the absorption of the material. </a:t>
            </a:r>
            <a:endParaRPr lang="en-GB" dirty="0"/>
          </a:p>
        </p:txBody>
      </p:sp>
      <p:sp>
        <p:nvSpPr>
          <p:cNvPr id="4" name="Foliennummernplatzhalter 3"/>
          <p:cNvSpPr>
            <a:spLocks noGrp="1"/>
          </p:cNvSpPr>
          <p:nvPr>
            <p:ph type="sldNum" sz="quarter" idx="10"/>
          </p:nvPr>
        </p:nvSpPr>
        <p:spPr/>
        <p:txBody>
          <a:bodyPr/>
          <a:lstStyle/>
          <a:p>
            <a:fld id="{DC9767D4-92A3-40E9-A935-EA4BEC7E48C4}" type="slidenum">
              <a:rPr lang="en-US" smtClean="0"/>
              <a:t>26</a:t>
            </a:fld>
            <a:endParaRPr lang="en-US"/>
          </a:p>
        </p:txBody>
      </p:sp>
    </p:spTree>
    <p:extLst>
      <p:ext uri="{BB962C8B-B14F-4D97-AF65-F5344CB8AC3E}">
        <p14:creationId xmlns:p14="http://schemas.microsoft.com/office/powerpoint/2010/main" val="4237001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E5ACC49-8FC1-42EE-995C-C10D0A0B91D8}" type="slidenum">
              <a:rPr lang="en-GB" smtClean="0"/>
              <a:pPr>
                <a:defRPr/>
              </a:pPr>
              <a:t>9</a:t>
            </a:fld>
            <a:endParaRPr lang="en-GB"/>
          </a:p>
        </p:txBody>
      </p:sp>
    </p:spTree>
    <p:extLst>
      <p:ext uri="{BB962C8B-B14F-4D97-AF65-F5344CB8AC3E}">
        <p14:creationId xmlns:p14="http://schemas.microsoft.com/office/powerpoint/2010/main" val="1316709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GB" sz="2400" dirty="0" smtClean="0">
                <a:solidFill>
                  <a:schemeClr val="tx2"/>
                </a:solidFill>
                <a:latin typeface="Calibri" panose="020F0502020204030204" pitchFamily="34" charset="0"/>
              </a:rPr>
              <a:t>Reflectivity of order 10</a:t>
            </a:r>
            <a:r>
              <a:rPr lang="en-GB" sz="2400" baseline="30000" dirty="0" smtClean="0">
                <a:solidFill>
                  <a:schemeClr val="tx2"/>
                </a:solidFill>
                <a:latin typeface="Calibri" panose="020F0502020204030204" pitchFamily="34" charset="0"/>
              </a:rPr>
              <a:t>-2</a:t>
            </a:r>
            <a:r>
              <a:rPr lang="en-GB" sz="2400" dirty="0" smtClean="0">
                <a:solidFill>
                  <a:schemeClr val="tx2"/>
                </a:solidFill>
                <a:latin typeface="Calibri" panose="020F0502020204030204" pitchFamily="34" charset="0"/>
              </a:rPr>
              <a:t> are measured and levels remain high over curing time</a:t>
            </a:r>
            <a:r>
              <a:rPr lang="en-GB" sz="2400" baseline="0" dirty="0" smtClean="0">
                <a:solidFill>
                  <a:schemeClr val="tx2"/>
                </a:solidFill>
                <a:latin typeface="Calibri" panose="020F0502020204030204" pitchFamily="34" charset="0"/>
              </a:rPr>
              <a:t> (</a:t>
            </a:r>
            <a:r>
              <a:rPr lang="en-GB" sz="2400" dirty="0" smtClean="0">
                <a:solidFill>
                  <a:schemeClr val="tx2"/>
                </a:solidFill>
                <a:latin typeface="Calibri" panose="020F0502020204030204" pitchFamily="34" charset="0"/>
              </a:rPr>
              <a:t>This is to be expected as the difference in refractive index between bond and sapphire is expected to remain high (close to 1.48 for the bond material as mostly silicates compared to 1.77)</a:t>
            </a:r>
          </a:p>
          <a:p>
            <a:endParaRPr lang="en-GB" dirty="0"/>
          </a:p>
        </p:txBody>
      </p:sp>
      <p:sp>
        <p:nvSpPr>
          <p:cNvPr id="4" name="Slide Number Placeholder 3"/>
          <p:cNvSpPr>
            <a:spLocks noGrp="1"/>
          </p:cNvSpPr>
          <p:nvPr>
            <p:ph type="sldNum" sz="quarter" idx="10"/>
          </p:nvPr>
        </p:nvSpPr>
        <p:spPr/>
        <p:txBody>
          <a:bodyPr/>
          <a:lstStyle/>
          <a:p>
            <a:pPr>
              <a:defRPr/>
            </a:pPr>
            <a:fld id="{CE5ACC49-8FC1-42EE-995C-C10D0A0B91D8}" type="slidenum">
              <a:rPr lang="en-GB" smtClean="0"/>
              <a:pPr>
                <a:defRPr/>
              </a:pPr>
              <a:t>11</a:t>
            </a:fld>
            <a:endParaRPr lang="en-GB"/>
          </a:p>
        </p:txBody>
      </p:sp>
    </p:spTree>
    <p:extLst>
      <p:ext uri="{BB962C8B-B14F-4D97-AF65-F5344CB8AC3E}">
        <p14:creationId xmlns:p14="http://schemas.microsoft.com/office/powerpoint/2010/main" val="45647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81050" y="768350"/>
            <a:ext cx="5541963" cy="3836988"/>
          </a:xfrm>
        </p:spPr>
      </p:sp>
      <p:sp>
        <p:nvSpPr>
          <p:cNvPr id="3" name="Notizenplatzhalter 2"/>
          <p:cNvSpPr>
            <a:spLocks noGrp="1"/>
          </p:cNvSpPr>
          <p:nvPr>
            <p:ph type="body" idx="1"/>
          </p:nvPr>
        </p:nvSpPr>
        <p:spPr/>
        <p:txBody>
          <a:bodyPr/>
          <a:lstStyle/>
          <a:p>
            <a:r>
              <a:rPr lang="en-GB" sz="1300" dirty="0">
                <a:latin typeface="+mn-lt"/>
                <a:cs typeface="+mn-cs"/>
              </a:rPr>
              <a:t>That’s a typical PCI signal of a thin film (on a substrate with negligible absorption compared to the thin film).</a:t>
            </a:r>
          </a:p>
        </p:txBody>
      </p:sp>
      <p:sp>
        <p:nvSpPr>
          <p:cNvPr id="4" name="Foliennummernplatzhalter 3"/>
          <p:cNvSpPr>
            <a:spLocks noGrp="1"/>
          </p:cNvSpPr>
          <p:nvPr>
            <p:ph type="sldNum" sz="quarter" idx="10"/>
          </p:nvPr>
        </p:nvSpPr>
        <p:spPr/>
        <p:txBody>
          <a:bodyPr/>
          <a:lstStyle/>
          <a:p>
            <a:fld id="{DC9767D4-92A3-40E9-A935-EA4BEC7E48C4}" type="slidenum">
              <a:rPr lang="en-US" smtClean="0"/>
              <a:t>12</a:t>
            </a:fld>
            <a:endParaRPr lang="en-US"/>
          </a:p>
        </p:txBody>
      </p:sp>
    </p:spTree>
    <p:extLst>
      <p:ext uri="{BB962C8B-B14F-4D97-AF65-F5344CB8AC3E}">
        <p14:creationId xmlns:p14="http://schemas.microsoft.com/office/powerpoint/2010/main" val="942139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81050" y="768350"/>
            <a:ext cx="5541963" cy="3836988"/>
          </a:xfrm>
        </p:spPr>
      </p:sp>
      <p:sp>
        <p:nvSpPr>
          <p:cNvPr id="3" name="Notizenplatzhalter 2"/>
          <p:cNvSpPr>
            <a:spLocks noGrp="1"/>
          </p:cNvSpPr>
          <p:nvPr>
            <p:ph type="body" idx="1"/>
          </p:nvPr>
        </p:nvSpPr>
        <p:spPr/>
        <p:txBody>
          <a:bodyPr/>
          <a:lstStyle/>
          <a:p>
            <a:pPr defTabSz="990478" eaLnBrk="1" fontAlgn="auto" hangingPunct="1">
              <a:spcBef>
                <a:spcPts val="0"/>
              </a:spcBef>
              <a:spcAft>
                <a:spcPts val="0"/>
              </a:spcAft>
              <a:defRPr/>
            </a:pPr>
            <a:r>
              <a:rPr lang="en-GB" sz="1400" dirty="0" smtClean="0"/>
              <a:t>We have used photo-thermal</a:t>
            </a:r>
            <a:r>
              <a:rPr lang="en-GB" sz="1400" baseline="0" dirty="0" smtClean="0"/>
              <a:t> </a:t>
            </a:r>
            <a:r>
              <a:rPr lang="en-GB" sz="1400" baseline="0" dirty="0" err="1" smtClean="0"/>
              <a:t>commonpath</a:t>
            </a:r>
            <a:r>
              <a:rPr lang="en-GB" sz="1400" baseline="0" dirty="0" smtClean="0"/>
              <a:t> interferometry (PCI) for the absorption measurements, which is a thermally based method working as follows:</a:t>
            </a:r>
          </a:p>
          <a:p>
            <a:r>
              <a:rPr lang="en-GB" sz="1300" kern="1200" dirty="0" smtClean="0">
                <a:solidFill>
                  <a:schemeClr val="tx1"/>
                </a:solidFill>
                <a:latin typeface="Arial" charset="0"/>
                <a:ea typeface="+mn-ea"/>
                <a:cs typeface="Arial" charset="0"/>
              </a:rPr>
              <a:t>A small (35um in diameter) pump beam is absorbed. The absorption causes heating. This heating causes a change of the optical length of the substrate (due to </a:t>
            </a:r>
            <a:r>
              <a:rPr lang="en-GB" sz="1300" kern="1200" dirty="0" err="1" smtClean="0">
                <a:solidFill>
                  <a:schemeClr val="tx1"/>
                </a:solidFill>
                <a:latin typeface="Arial" charset="0"/>
                <a:ea typeface="+mn-ea"/>
                <a:cs typeface="Arial" charset="0"/>
              </a:rPr>
              <a:t>dn</a:t>
            </a:r>
            <a:r>
              <a:rPr lang="en-GB" sz="1300" kern="1200" dirty="0" smtClean="0">
                <a:solidFill>
                  <a:schemeClr val="tx1"/>
                </a:solidFill>
                <a:latin typeface="Arial" charset="0"/>
                <a:ea typeface="+mn-ea"/>
                <a:cs typeface="Arial" charset="0"/>
              </a:rPr>
              <a:t>/</a:t>
            </a:r>
            <a:r>
              <a:rPr lang="en-GB" sz="1300" kern="1200" dirty="0" err="1" smtClean="0">
                <a:solidFill>
                  <a:schemeClr val="tx1"/>
                </a:solidFill>
                <a:latin typeface="Arial" charset="0"/>
                <a:ea typeface="+mn-ea"/>
                <a:cs typeface="Arial" charset="0"/>
              </a:rPr>
              <a:t>dT</a:t>
            </a:r>
            <a:r>
              <a:rPr lang="en-GB" sz="1300" kern="1200" dirty="0" smtClean="0">
                <a:solidFill>
                  <a:schemeClr val="tx1"/>
                </a:solidFill>
                <a:latin typeface="Arial" charset="0"/>
                <a:ea typeface="+mn-ea"/>
                <a:cs typeface="Arial" charset="0"/>
              </a:rPr>
              <a:t> and thermal expansion).</a:t>
            </a:r>
          </a:p>
          <a:p>
            <a:r>
              <a:rPr lang="en-GB" sz="1300" kern="1200" dirty="0" smtClean="0">
                <a:solidFill>
                  <a:schemeClr val="tx1"/>
                </a:solidFill>
                <a:latin typeface="Arial" charset="0"/>
                <a:ea typeface="+mn-ea"/>
                <a:cs typeface="Arial" charset="0"/>
              </a:rPr>
              <a:t>A part of a much larger (and weaker) probe beam (115um in diameter) crosses the </a:t>
            </a:r>
            <a:r>
              <a:rPr lang="en-GB" sz="1300" kern="1200" dirty="0" err="1" smtClean="0">
                <a:solidFill>
                  <a:schemeClr val="tx1"/>
                </a:solidFill>
                <a:latin typeface="Arial" charset="0"/>
                <a:ea typeface="+mn-ea"/>
                <a:cs typeface="Arial" charset="0"/>
              </a:rPr>
              <a:t>pumpbeam</a:t>
            </a:r>
            <a:r>
              <a:rPr lang="en-GB" sz="1300" kern="1200" dirty="0" smtClean="0">
                <a:solidFill>
                  <a:schemeClr val="tx1"/>
                </a:solidFill>
                <a:latin typeface="Arial" charset="0"/>
                <a:ea typeface="+mn-ea"/>
                <a:cs typeface="Arial" charset="0"/>
              </a:rPr>
              <a:t> gets a phase shift at the place where the substrate is heated.</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300" kern="1200" dirty="0" smtClean="0">
                <a:solidFill>
                  <a:schemeClr val="tx1"/>
                </a:solidFill>
                <a:latin typeface="Arial" charset="0"/>
                <a:ea typeface="+mn-ea"/>
                <a:cs typeface="Arial" charset="0"/>
              </a:rPr>
              <a:t>The interferometric phase change measured at this point is directly proportional to the absorption of the material. </a:t>
            </a:r>
          </a:p>
          <a:p>
            <a:r>
              <a:rPr lang="en-GB" sz="1300" kern="1200" dirty="0" smtClean="0">
                <a:solidFill>
                  <a:schemeClr val="tx1"/>
                </a:solidFill>
                <a:latin typeface="Arial" charset="0"/>
                <a:ea typeface="+mn-ea"/>
                <a:cs typeface="Arial" charset="0"/>
              </a:rPr>
              <a:t>The phase difference created by the pump beam within the probe beam is read out by measuring the interference between the light unaffected by the pump</a:t>
            </a:r>
          </a:p>
          <a:p>
            <a:r>
              <a:rPr lang="en-GB" sz="1300" kern="1200" dirty="0" smtClean="0">
                <a:solidFill>
                  <a:schemeClr val="tx1"/>
                </a:solidFill>
                <a:latin typeface="Arial" charset="0"/>
                <a:ea typeface="+mn-ea"/>
                <a:cs typeface="Arial" charset="0"/>
              </a:rPr>
              <a:t>and the light which has been affected by the pump. This interference has a maximum value when measured approximately one (pump) Rayleigh range from the pump waist.</a:t>
            </a:r>
            <a:endParaRPr lang="en-GB" sz="1300" dirty="0" smtClean="0">
              <a:latin typeface="+mn-lt"/>
              <a:cs typeface="+mn-cs"/>
            </a:endParaRPr>
          </a:p>
          <a:p>
            <a:r>
              <a:rPr lang="en-GB" sz="1300" dirty="0" smtClean="0">
                <a:latin typeface="+mn-lt"/>
                <a:cs typeface="+mn-cs"/>
              </a:rPr>
              <a:t>The </a:t>
            </a:r>
            <a:r>
              <a:rPr lang="en-GB" sz="1300" dirty="0">
                <a:latin typeface="+mn-lt"/>
                <a:cs typeface="+mn-cs"/>
              </a:rPr>
              <a:t>pump beam is amplitude modulated at a given frequency and a lock-in amplifier is used to recover the modulation of the </a:t>
            </a:r>
            <a:r>
              <a:rPr lang="en-GB" sz="1300" dirty="0" err="1">
                <a:latin typeface="+mn-lt"/>
                <a:cs typeface="+mn-cs"/>
              </a:rPr>
              <a:t>interferogram</a:t>
            </a:r>
            <a:r>
              <a:rPr lang="en-GB" sz="1300" dirty="0">
                <a:latin typeface="+mn-lt"/>
                <a:cs typeface="+mn-cs"/>
              </a:rPr>
              <a:t> at this frequency. The lock-in also provides the phase of this signal with reference to the pump modulation. This phase is determined by the diffusion of the heat </a:t>
            </a:r>
            <a:r>
              <a:rPr lang="en-GB" sz="1300" dirty="0" smtClean="0">
                <a:latin typeface="+mn-lt"/>
                <a:cs typeface="+mn-cs"/>
              </a:rPr>
              <a:t>from the </a:t>
            </a:r>
            <a:r>
              <a:rPr lang="en-GB" sz="1300" dirty="0">
                <a:latin typeface="+mn-lt"/>
                <a:cs typeface="+mn-cs"/>
              </a:rPr>
              <a:t>pump absorption in the medium and by the pump beam dimensions.</a:t>
            </a:r>
            <a:endParaRPr lang="en-GB" dirty="0"/>
          </a:p>
          <a:p>
            <a:endParaRPr lang="en-GB" sz="1300" dirty="0">
              <a:latin typeface="+mn-lt"/>
              <a:cs typeface="+mn-cs"/>
            </a:endParaRPr>
          </a:p>
        </p:txBody>
      </p:sp>
      <p:sp>
        <p:nvSpPr>
          <p:cNvPr id="4" name="Foliennummernplatzhalter 3"/>
          <p:cNvSpPr>
            <a:spLocks noGrp="1"/>
          </p:cNvSpPr>
          <p:nvPr>
            <p:ph type="sldNum" sz="quarter" idx="10"/>
          </p:nvPr>
        </p:nvSpPr>
        <p:spPr/>
        <p:txBody>
          <a:bodyPr/>
          <a:lstStyle/>
          <a:p>
            <a:fld id="{DC9767D4-92A3-40E9-A935-EA4BEC7E48C4}" type="slidenum">
              <a:rPr lang="en-US" smtClean="0"/>
              <a:t>13</a:t>
            </a:fld>
            <a:endParaRPr lang="en-US"/>
          </a:p>
        </p:txBody>
      </p:sp>
    </p:spTree>
    <p:extLst>
      <p:ext uri="{BB962C8B-B14F-4D97-AF65-F5344CB8AC3E}">
        <p14:creationId xmlns:p14="http://schemas.microsoft.com/office/powerpoint/2010/main" val="4192721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81050" y="768350"/>
            <a:ext cx="5541963" cy="3836988"/>
          </a:xfrm>
        </p:spPr>
      </p:sp>
      <p:sp>
        <p:nvSpPr>
          <p:cNvPr id="3" name="Notizenplatzhalter 2"/>
          <p:cNvSpPr>
            <a:spLocks noGrp="1"/>
          </p:cNvSpPr>
          <p:nvPr>
            <p:ph type="body" idx="1"/>
          </p:nvPr>
        </p:nvSpPr>
        <p:spPr/>
        <p:txBody>
          <a:bodyPr/>
          <a:lstStyle/>
          <a:p>
            <a:r>
              <a:rPr lang="en-GB" sz="1300" dirty="0">
                <a:latin typeface="+mn-lt"/>
                <a:cs typeface="+mn-cs"/>
              </a:rPr>
              <a:t>That’s a typical PCI signal of </a:t>
            </a:r>
            <a:r>
              <a:rPr lang="en-GB" sz="1300" dirty="0" smtClean="0">
                <a:latin typeface="+mn-lt"/>
                <a:cs typeface="+mn-cs"/>
              </a:rPr>
              <a:t>bond samples - </a:t>
            </a:r>
            <a:r>
              <a:rPr lang="en-GB" sz="1300" dirty="0">
                <a:latin typeface="+mn-lt"/>
                <a:cs typeface="+mn-cs"/>
              </a:rPr>
              <a:t>on a substrate with negligible absorption compared to the thin film. The sample is moved through the crossing point of pump and probe beam. The beam crossing point is exactly on the thin film after about 1.2 mm where the signal maximizes.</a:t>
            </a:r>
          </a:p>
          <a:p>
            <a:r>
              <a:rPr lang="en-GB" sz="1300" dirty="0">
                <a:latin typeface="+mn-lt"/>
                <a:cs typeface="+mn-cs"/>
              </a:rPr>
              <a:t>(That’s not measured on our bind samples. I don’t have nice scans through the samples for these. This is just meant as a general example of a PCI measurement.)</a:t>
            </a:r>
          </a:p>
        </p:txBody>
      </p:sp>
      <p:sp>
        <p:nvSpPr>
          <p:cNvPr id="4" name="Foliennummernplatzhalter 3"/>
          <p:cNvSpPr>
            <a:spLocks noGrp="1"/>
          </p:cNvSpPr>
          <p:nvPr>
            <p:ph type="sldNum" sz="quarter" idx="10"/>
          </p:nvPr>
        </p:nvSpPr>
        <p:spPr/>
        <p:txBody>
          <a:bodyPr/>
          <a:lstStyle/>
          <a:p>
            <a:fld id="{DC9767D4-92A3-40E9-A935-EA4BEC7E48C4}" type="slidenum">
              <a:rPr lang="en-US" smtClean="0"/>
              <a:t>14</a:t>
            </a:fld>
            <a:endParaRPr lang="en-US"/>
          </a:p>
        </p:txBody>
      </p:sp>
    </p:spTree>
    <p:extLst>
      <p:ext uri="{BB962C8B-B14F-4D97-AF65-F5344CB8AC3E}">
        <p14:creationId xmlns:p14="http://schemas.microsoft.com/office/powerpoint/2010/main" val="179712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81050" y="768350"/>
            <a:ext cx="5541963" cy="3836988"/>
          </a:xfrm>
        </p:spPr>
      </p:sp>
      <p:sp>
        <p:nvSpPr>
          <p:cNvPr id="3" name="Notizenplatzhalter 2"/>
          <p:cNvSpPr>
            <a:spLocks noGrp="1"/>
          </p:cNvSpPr>
          <p:nvPr>
            <p:ph type="body" idx="1"/>
          </p:nvPr>
        </p:nvSpPr>
        <p:spPr/>
        <p:txBody>
          <a:bodyPr/>
          <a:lstStyle/>
          <a:p>
            <a:r>
              <a:rPr lang="en-GB" sz="1300" dirty="0">
                <a:latin typeface="+mn-lt"/>
                <a:cs typeface="+mn-cs"/>
              </a:rPr>
              <a:t>We have measured the absorption of the bond on a 15 mm x 15 mm big square on the bond in steps of 200um (~5500 points) and made a map of the absorption of the bond (sitting on the maximum of the plot on the last slide).</a:t>
            </a:r>
          </a:p>
        </p:txBody>
      </p:sp>
      <p:sp>
        <p:nvSpPr>
          <p:cNvPr id="4" name="Foliennummernplatzhalter 3"/>
          <p:cNvSpPr>
            <a:spLocks noGrp="1"/>
          </p:cNvSpPr>
          <p:nvPr>
            <p:ph type="sldNum" sz="quarter" idx="10"/>
          </p:nvPr>
        </p:nvSpPr>
        <p:spPr/>
        <p:txBody>
          <a:bodyPr/>
          <a:lstStyle/>
          <a:p>
            <a:fld id="{DC9767D4-92A3-40E9-A935-EA4BEC7E48C4}" type="slidenum">
              <a:rPr lang="en-US" smtClean="0"/>
              <a:t>15</a:t>
            </a:fld>
            <a:endParaRPr lang="en-US"/>
          </a:p>
        </p:txBody>
      </p:sp>
    </p:spTree>
    <p:extLst>
      <p:ext uri="{BB962C8B-B14F-4D97-AF65-F5344CB8AC3E}">
        <p14:creationId xmlns:p14="http://schemas.microsoft.com/office/powerpoint/2010/main" val="40097323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0967" name="Picture 2" descr="Background graded"/>
          <p:cNvPicPr>
            <a:picLocks noChangeAspect="1" noChangeArrowheads="1"/>
          </p:cNvPicPr>
          <p:nvPr/>
        </p:nvPicPr>
        <p:blipFill>
          <a:blip r:embed="rId2" cstate="print">
            <a:lum bright="6000" contrast="-6000"/>
          </a:blip>
          <a:srcRect t="-93" b="369"/>
          <a:stretch>
            <a:fillRect/>
          </a:stretch>
        </p:blipFill>
        <p:spPr bwMode="auto">
          <a:xfrm>
            <a:off x="0" y="0"/>
            <a:ext cx="9906000" cy="6858000"/>
          </a:xfrm>
          <a:prstGeom prst="rect">
            <a:avLst/>
          </a:prstGeom>
          <a:noFill/>
          <a:ln w="9525">
            <a:noFill/>
            <a:miter lim="800000"/>
            <a:headEnd/>
            <a:tailEnd/>
          </a:ln>
        </p:spPr>
      </p:pic>
      <p:pic>
        <p:nvPicPr>
          <p:cNvPr id="40974" name="Picture 14" descr="Merged_dropshadow_UniGeneral"/>
          <p:cNvPicPr>
            <a:picLocks noChangeAspect="1" noChangeArrowheads="1"/>
          </p:cNvPicPr>
          <p:nvPr/>
        </p:nvPicPr>
        <p:blipFill>
          <a:blip r:embed="rId3" cstate="print"/>
          <a:srcRect/>
          <a:stretch>
            <a:fillRect/>
          </a:stretch>
        </p:blipFill>
        <p:spPr bwMode="auto">
          <a:xfrm>
            <a:off x="0" y="4335462"/>
            <a:ext cx="9906000" cy="2522537"/>
          </a:xfrm>
          <a:prstGeom prst="rect">
            <a:avLst/>
          </a:prstGeom>
          <a:noFill/>
        </p:spPr>
      </p:pic>
      <p:pic>
        <p:nvPicPr>
          <p:cNvPr id="40970" name="Picture 7" descr="Logo transparent"/>
          <p:cNvPicPr>
            <a:picLocks noChangeAspect="1" noChangeArrowheads="1"/>
          </p:cNvPicPr>
          <p:nvPr/>
        </p:nvPicPr>
        <p:blipFill>
          <a:blip r:embed="rId4" cstate="print"/>
          <a:srcRect/>
          <a:stretch>
            <a:fillRect/>
          </a:stretch>
        </p:blipFill>
        <p:spPr bwMode="auto">
          <a:xfrm>
            <a:off x="557213" y="300038"/>
            <a:ext cx="2078037" cy="641350"/>
          </a:xfrm>
          <a:prstGeom prst="rect">
            <a:avLst/>
          </a:prstGeom>
          <a:noFill/>
          <a:ln w="9525">
            <a:noFill/>
            <a:miter lim="800000"/>
            <a:headEnd/>
            <a:tailEnd/>
          </a:ln>
        </p:spPr>
      </p:pic>
      <p:sp>
        <p:nvSpPr>
          <p:cNvPr id="40962" name="Rectangle 2"/>
          <p:cNvSpPr>
            <a:spLocks noGrp="1" noChangeArrowheads="1"/>
          </p:cNvSpPr>
          <p:nvPr>
            <p:ph type="ctrTitle"/>
          </p:nvPr>
        </p:nvSpPr>
        <p:spPr>
          <a:xfrm>
            <a:off x="3527425" y="1573213"/>
            <a:ext cx="6378575" cy="1057275"/>
          </a:xfrm>
          <a:noFill/>
        </p:spPr>
        <p:txBody>
          <a:bodyPr lIns="0" tIns="0" rIns="0" bIns="0" anchor="b"/>
          <a:lstStyle>
            <a:lvl1pPr algn="l">
              <a:defRPr sz="3900" b="1" smtClean="0">
                <a:solidFill>
                  <a:schemeClr val="tx2"/>
                </a:solidFill>
              </a:defRPr>
            </a:lvl1pPr>
          </a:lstStyle>
          <a:p>
            <a:r>
              <a:rPr lang="en-US" smtClean="0"/>
              <a:t>Click to edit Master title style</a:t>
            </a:r>
            <a:endParaRPr lang="en-GB" smtClean="0"/>
          </a:p>
        </p:txBody>
      </p:sp>
      <p:sp>
        <p:nvSpPr>
          <p:cNvPr id="40963" name="Rectangle 3"/>
          <p:cNvSpPr>
            <a:spLocks noGrp="1" noChangeArrowheads="1"/>
          </p:cNvSpPr>
          <p:nvPr>
            <p:ph type="subTitle" idx="1"/>
          </p:nvPr>
        </p:nvSpPr>
        <p:spPr>
          <a:xfrm>
            <a:off x="3527425" y="2771775"/>
            <a:ext cx="6378575" cy="973138"/>
          </a:xfrm>
        </p:spPr>
        <p:txBody>
          <a:bodyPr/>
          <a:lstStyle>
            <a:lvl1pPr>
              <a:defRPr sz="3600" smtClean="0">
                <a:solidFill>
                  <a:srgbClr val="333333"/>
                </a:solidFill>
              </a:defRPr>
            </a:lvl1pPr>
          </a:lstStyle>
          <a:p>
            <a:r>
              <a:rPr lang="en-US" smtClean="0"/>
              <a:t>Click to edit Master subtitle style</a:t>
            </a:r>
            <a:endParaRPr lang="en-GB" smtClean="0"/>
          </a:p>
        </p:txBody>
      </p:sp>
      <p:sp>
        <p:nvSpPr>
          <p:cNvPr id="1028" name="Rectangle 4"/>
          <p:cNvSpPr>
            <a:spLocks noGrp="1" noChangeArrowheads="1"/>
          </p:cNvSpPr>
          <p:nvPr>
            <p:ph type="dt" sz="half" idx="2"/>
          </p:nvPr>
        </p:nvSpPr>
        <p:spPr bwMode="auto">
          <a:xfrm>
            <a:off x="495299" y="6341165"/>
            <a:ext cx="3202641" cy="38031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GB" dirty="0"/>
          </a:p>
        </p:txBody>
      </p:sp>
      <p:sp>
        <p:nvSpPr>
          <p:cNvPr id="1029" name="Rectangle 5"/>
          <p:cNvSpPr>
            <a:spLocks noGrp="1" noChangeArrowheads="1"/>
          </p:cNvSpPr>
          <p:nvPr>
            <p:ph type="ftr" sz="quarter" idx="3"/>
          </p:nvPr>
        </p:nvSpPr>
        <p:spPr bwMode="auto">
          <a:xfrm>
            <a:off x="3384550" y="6351103"/>
            <a:ext cx="3136900" cy="370371"/>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lang="en-GB" b="1" i="0" smtClean="0">
                <a:effectLst/>
              </a:defRPr>
            </a:lvl1pPr>
          </a:lstStyle>
          <a:p>
            <a:pPr>
              <a:defRPr/>
            </a:pPr>
            <a:endParaRPr lang="en-GB" dirty="0"/>
          </a:p>
        </p:txBody>
      </p:sp>
      <p:sp>
        <p:nvSpPr>
          <p:cNvPr id="1030" name="Rectangle 6"/>
          <p:cNvSpPr>
            <a:spLocks noGrp="1" noChangeArrowheads="1"/>
          </p:cNvSpPr>
          <p:nvPr>
            <p:ph type="sldNum" sz="quarter" idx="4"/>
          </p:nvPr>
        </p:nvSpPr>
        <p:spPr>
          <a:xfrm>
            <a:off x="7099300" y="6331225"/>
            <a:ext cx="2311400" cy="390249"/>
          </a:xfrm>
        </p:spPr>
        <p:txBody>
          <a:bodyPr/>
          <a:lstStyle>
            <a:lvl1pPr algn="r">
              <a:defRPr sz="1400" smtClean="0"/>
            </a:lvl1pPr>
          </a:lstStyle>
          <a:p>
            <a:pPr>
              <a:defRPr/>
            </a:pPr>
            <a:fld id="{5A70574A-49B3-461C-ABE1-FAB708669C4B}" type="slidenum">
              <a:rPr lang="en-GB"/>
              <a:pPr>
                <a:defRPr/>
              </a:pPr>
              <a:t>‹#›</a:t>
            </a:fld>
            <a:endParaRPr lang="en-GB"/>
          </a:p>
        </p:txBody>
      </p:sp>
      <p:sp>
        <p:nvSpPr>
          <p:cNvPr id="40971" name="Rectangle 11"/>
          <p:cNvSpPr>
            <a:spLocks noChangeArrowheads="1"/>
          </p:cNvSpPr>
          <p:nvPr/>
        </p:nvSpPr>
        <p:spPr bwMode="auto">
          <a:xfrm>
            <a:off x="0" y="0"/>
            <a:ext cx="274638" cy="6858000"/>
          </a:xfrm>
          <a:prstGeom prst="rect">
            <a:avLst/>
          </a:prstGeom>
          <a:solidFill>
            <a:schemeClr val="tx2"/>
          </a:solidFill>
          <a:ln w="9525">
            <a:noFill/>
            <a:miter lim="800000"/>
            <a:headEnd/>
            <a:tailEnd/>
          </a:ln>
          <a:effectLst/>
        </p:spPr>
        <p:txBody>
          <a:bodyPr wrap="none" anchor="ctr"/>
          <a:lstStyle/>
          <a:p>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lIns="91440" tIns="45720" rIns="91440" bIns="4572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E9377665-5918-49DC-AF4A-646EAF5E9ABE}"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4614FD92-224E-44E2-BCA4-F5F70A1759EA}"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D18649DE-5108-43AD-9701-E5204B740362}"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6"/>
          <p:cNvSpPr>
            <a:spLocks noGrp="1" noChangeArrowheads="1"/>
          </p:cNvSpPr>
          <p:nvPr>
            <p:ph type="sldNum" sz="quarter" idx="10"/>
          </p:nvPr>
        </p:nvSpPr>
        <p:spPr>
          <a:ln/>
        </p:spPr>
        <p:txBody>
          <a:bodyPr/>
          <a:lstStyle>
            <a:lvl1pPr>
              <a:defRPr/>
            </a:lvl1pPr>
          </a:lstStyle>
          <a:p>
            <a:fld id="{A366D9E0-F3D5-4E24-B7CF-BCCE0615570F}" type="slidenum">
              <a:rPr lang="en-GB"/>
              <a:pPr/>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BFB08E3F-28C3-4CDA-A805-6CC03249574C}" type="slidenum">
              <a:rPr lang="en-GB"/>
              <a:pPr/>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D28B861D-120F-4D35-A2C0-039A612F53DA}" type="slidenum">
              <a:rPr lang="en-GB"/>
              <a:pPr/>
              <a:t>‹#›</a:t>
            </a:fld>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fld id="{ECDDD3C6-9102-4FE6-A884-984A95CD4094}"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fld id="{A7B8395F-B979-4F54-A72B-14EDF21DEC5F}"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fld id="{485E2603-D9F7-4718-8B11-87F434718557}"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2666B44D-CC43-46B3-8046-FB0C81DBEC4F}" type="slidenum">
              <a:rPr lang="en-GB"/>
              <a:pPr/>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2CC5E46F-555C-4D25-977B-A75AE338DFA5}"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47925" y="0"/>
            <a:ext cx="7458075" cy="609600"/>
          </a:xfrm>
          <a:prstGeom prst="rect">
            <a:avLst/>
          </a:prstGeom>
          <a:solidFill>
            <a:schemeClr val="tx2"/>
          </a:solidFill>
          <a:ln w="9525">
            <a:noFill/>
            <a:miter lim="800000"/>
            <a:headEnd/>
            <a:tailEnd/>
          </a:ln>
        </p:spPr>
        <p:txBody>
          <a:bodyPr vert="horz" wrap="square" lIns="72000" tIns="36000" rIns="91440" bIns="3600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417513" y="990600"/>
            <a:ext cx="9348787" cy="54530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030" name="Rectangle 6"/>
          <p:cNvSpPr>
            <a:spLocks noGrp="1" noChangeArrowheads="1"/>
          </p:cNvSpPr>
          <p:nvPr>
            <p:ph type="sldNum" sz="quarter" idx="4"/>
          </p:nvPr>
        </p:nvSpPr>
        <p:spPr bwMode="auto">
          <a:xfrm>
            <a:off x="9110663" y="6570663"/>
            <a:ext cx="795337"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A32E9D35-F5FF-4745-B9D4-528AFFA0E8A6}" type="slidenum">
              <a:rPr lang="en-GB"/>
              <a:pPr/>
              <a:t>‹#›</a:t>
            </a:fld>
            <a:endParaRPr lang="en-GB"/>
          </a:p>
        </p:txBody>
      </p:sp>
      <p:pic>
        <p:nvPicPr>
          <p:cNvPr id="1031" name="Picture 7" descr="Logo transparent"/>
          <p:cNvPicPr>
            <a:picLocks noChangeAspect="1" noChangeArrowheads="1"/>
          </p:cNvPicPr>
          <p:nvPr/>
        </p:nvPicPr>
        <p:blipFill>
          <a:blip r:embed="rId14" cstate="print"/>
          <a:srcRect/>
          <a:stretch>
            <a:fillRect/>
          </a:stretch>
        </p:blipFill>
        <p:spPr bwMode="auto">
          <a:xfrm>
            <a:off x="417513" y="100013"/>
            <a:ext cx="1876425" cy="579437"/>
          </a:xfrm>
          <a:prstGeom prst="rect">
            <a:avLst/>
          </a:prstGeom>
          <a:noFill/>
          <a:ln w="9525">
            <a:noFill/>
            <a:miter lim="800000"/>
            <a:headEnd/>
            <a:tailEnd/>
          </a:ln>
        </p:spPr>
      </p:pic>
      <p:sp>
        <p:nvSpPr>
          <p:cNvPr id="1032" name="Rectangle 8"/>
          <p:cNvSpPr>
            <a:spLocks noChangeArrowheads="1"/>
          </p:cNvSpPr>
          <p:nvPr/>
        </p:nvSpPr>
        <p:spPr bwMode="auto">
          <a:xfrm>
            <a:off x="0" y="0"/>
            <a:ext cx="274638" cy="6858000"/>
          </a:xfrm>
          <a:prstGeom prst="rect">
            <a:avLst/>
          </a:prstGeom>
          <a:solidFill>
            <a:schemeClr val="tx2"/>
          </a:solidFill>
          <a:ln w="9525">
            <a:noFill/>
            <a:miter lim="800000"/>
            <a:headEnd/>
            <a:tailEnd/>
          </a:ln>
          <a:effectLst/>
        </p:spPr>
        <p:txBody>
          <a:bodyPr wrap="none" anchor="ctr"/>
          <a:lstStyle/>
          <a:p>
            <a:endParaRPr lang="en-GB"/>
          </a:p>
        </p:txBody>
      </p:sp>
      <p:sp>
        <p:nvSpPr>
          <p:cNvPr id="2" name="TextBox 1"/>
          <p:cNvSpPr txBox="1"/>
          <p:nvPr userDrawn="1"/>
        </p:nvSpPr>
        <p:spPr>
          <a:xfrm>
            <a:off x="4283765" y="6579704"/>
            <a:ext cx="1798983" cy="307777"/>
          </a:xfrm>
          <a:prstGeom prst="rect">
            <a:avLst/>
          </a:prstGeom>
          <a:noFill/>
        </p:spPr>
        <p:txBody>
          <a:bodyPr wrap="square" rtlCol="0">
            <a:spAutoFit/>
          </a:bodyPr>
          <a:lstStyle/>
          <a:p>
            <a:r>
              <a:rPr lang="en-GB" dirty="0" smtClean="0"/>
              <a:t>LIGO-G1601661</a:t>
            </a:r>
            <a:endParaRPr lang="en-GB" b="0"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Lst>
  <p:timing>
    <p:tnLst>
      <p:par>
        <p:cTn id="1" dur="indefinite" restart="never" nodeType="tmRoot"/>
      </p:par>
    </p:tnLst>
  </p:timing>
  <p:hf hdr="0" ftr="0" dt="0"/>
  <p:txStyles>
    <p:titleStyle>
      <a:lvl1pPr algn="r" rtl="0" eaLnBrk="1" fontAlgn="base" hangingPunct="1">
        <a:lnSpc>
          <a:spcPct val="90000"/>
        </a:lnSpc>
        <a:spcBef>
          <a:spcPct val="0"/>
        </a:spcBef>
        <a:spcAft>
          <a:spcPct val="0"/>
        </a:spcAft>
        <a:defRPr sz="3000">
          <a:solidFill>
            <a:schemeClr val="bg1"/>
          </a:solidFill>
          <a:latin typeface="+mj-lt"/>
          <a:ea typeface="+mj-ea"/>
          <a:cs typeface="+mj-cs"/>
        </a:defRPr>
      </a:lvl1pPr>
      <a:lvl2pPr algn="r" rtl="0" eaLnBrk="1" fontAlgn="base" hangingPunct="1">
        <a:lnSpc>
          <a:spcPct val="90000"/>
        </a:lnSpc>
        <a:spcBef>
          <a:spcPct val="0"/>
        </a:spcBef>
        <a:spcAft>
          <a:spcPct val="0"/>
        </a:spcAft>
        <a:defRPr sz="3000">
          <a:solidFill>
            <a:schemeClr val="bg1"/>
          </a:solidFill>
          <a:latin typeface="Arial" charset="0"/>
          <a:cs typeface="Arial" charset="0"/>
        </a:defRPr>
      </a:lvl2pPr>
      <a:lvl3pPr algn="r" rtl="0" eaLnBrk="1" fontAlgn="base" hangingPunct="1">
        <a:lnSpc>
          <a:spcPct val="90000"/>
        </a:lnSpc>
        <a:spcBef>
          <a:spcPct val="0"/>
        </a:spcBef>
        <a:spcAft>
          <a:spcPct val="0"/>
        </a:spcAft>
        <a:defRPr sz="3000">
          <a:solidFill>
            <a:schemeClr val="bg1"/>
          </a:solidFill>
          <a:latin typeface="Arial" charset="0"/>
          <a:cs typeface="Arial" charset="0"/>
        </a:defRPr>
      </a:lvl3pPr>
      <a:lvl4pPr algn="r" rtl="0" eaLnBrk="1" fontAlgn="base" hangingPunct="1">
        <a:lnSpc>
          <a:spcPct val="90000"/>
        </a:lnSpc>
        <a:spcBef>
          <a:spcPct val="0"/>
        </a:spcBef>
        <a:spcAft>
          <a:spcPct val="0"/>
        </a:spcAft>
        <a:defRPr sz="3000">
          <a:solidFill>
            <a:schemeClr val="bg1"/>
          </a:solidFill>
          <a:latin typeface="Arial" charset="0"/>
          <a:cs typeface="Arial" charset="0"/>
        </a:defRPr>
      </a:lvl4pPr>
      <a:lvl5pPr algn="r" rtl="0" eaLnBrk="1" fontAlgn="base" hangingPunct="1">
        <a:lnSpc>
          <a:spcPct val="90000"/>
        </a:lnSpc>
        <a:spcBef>
          <a:spcPct val="0"/>
        </a:spcBef>
        <a:spcAft>
          <a:spcPct val="0"/>
        </a:spcAft>
        <a:defRPr sz="3000">
          <a:solidFill>
            <a:schemeClr val="bg1"/>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algn="l" rtl="0" eaLnBrk="1" fontAlgn="base" hangingPunct="1">
        <a:spcBef>
          <a:spcPct val="30000"/>
        </a:spcBef>
        <a:spcAft>
          <a:spcPct val="0"/>
        </a:spcAft>
        <a:defRPr sz="2800" b="1">
          <a:solidFill>
            <a:schemeClr val="tx2"/>
          </a:solidFill>
          <a:latin typeface="+mn-lt"/>
          <a:ea typeface="+mn-ea"/>
          <a:cs typeface="+mn-cs"/>
        </a:defRPr>
      </a:lvl1pPr>
      <a:lvl2pPr marL="1588" algn="l" rtl="0" eaLnBrk="1" fontAlgn="base" hangingPunct="1">
        <a:spcBef>
          <a:spcPct val="30000"/>
        </a:spcBef>
        <a:spcAft>
          <a:spcPct val="0"/>
        </a:spcAft>
        <a:defRPr sz="2600">
          <a:solidFill>
            <a:schemeClr val="tx1"/>
          </a:solidFill>
          <a:latin typeface="+mn-lt"/>
          <a:cs typeface="+mn-cs"/>
        </a:defRPr>
      </a:lvl2pPr>
      <a:lvl3pPr marL="177800" indent="-174625" algn="l" rtl="0" eaLnBrk="1" fontAlgn="base" hangingPunct="1">
        <a:spcBef>
          <a:spcPct val="30000"/>
        </a:spcBef>
        <a:spcAft>
          <a:spcPct val="0"/>
        </a:spcAft>
        <a:buClr>
          <a:schemeClr val="tx2"/>
        </a:buClr>
        <a:buSzPct val="80000"/>
        <a:buFont typeface="Wingdings" pitchFamily="1" charset="2"/>
        <a:buChar char="l"/>
        <a:defRPr sz="2400">
          <a:solidFill>
            <a:schemeClr val="tx1"/>
          </a:solidFill>
          <a:latin typeface="+mn-lt"/>
          <a:cs typeface="+mn-cs"/>
        </a:defRPr>
      </a:lvl3pPr>
      <a:lvl4pPr marL="346075" indent="-166688" algn="l" rtl="0" eaLnBrk="1" fontAlgn="base" hangingPunct="1">
        <a:spcBef>
          <a:spcPct val="30000"/>
        </a:spcBef>
        <a:spcAft>
          <a:spcPct val="0"/>
        </a:spcAft>
        <a:buClr>
          <a:schemeClr val="tx2"/>
        </a:buClr>
        <a:buSzPct val="80000"/>
        <a:buFont typeface="Arial" charset="0"/>
        <a:buChar char="–"/>
        <a:defRPr sz="2000">
          <a:solidFill>
            <a:schemeClr val="tx1"/>
          </a:solidFill>
          <a:latin typeface="+mn-lt"/>
          <a:cs typeface="+mn-cs"/>
        </a:defRPr>
      </a:lvl4pPr>
      <a:lvl5pPr marL="523875" indent="-176213" algn="l" rtl="0" eaLnBrk="1" fontAlgn="base" hangingPunct="1">
        <a:spcBef>
          <a:spcPct val="30000"/>
        </a:spcBef>
        <a:spcAft>
          <a:spcPct val="0"/>
        </a:spcAft>
        <a:buClr>
          <a:schemeClr val="tx2"/>
        </a:buClr>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25.w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vmlDrawing" Target="../drawings/vmlDrawing2.vml"/><Relationship Id="rId5" Type="http://schemas.openxmlformats.org/officeDocument/2006/relationships/image" Target="../media/image25.w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6"/>
          <p:cNvSpPr>
            <a:spLocks noGrp="1" noChangeArrowheads="1"/>
          </p:cNvSpPr>
          <p:nvPr>
            <p:ph type="ctrTitle"/>
          </p:nvPr>
        </p:nvSpPr>
        <p:spPr>
          <a:xfrm>
            <a:off x="2914649" y="293682"/>
            <a:ext cx="6991351" cy="2251295"/>
          </a:xfrm>
        </p:spPr>
        <p:txBody>
          <a:bodyPr/>
          <a:lstStyle/>
          <a:p>
            <a:r>
              <a:rPr lang="en-GB" sz="3600" dirty="0"/>
              <a:t>Some optical properties of hydroxide catalysis bonds</a:t>
            </a:r>
          </a:p>
        </p:txBody>
      </p:sp>
      <p:sp>
        <p:nvSpPr>
          <p:cNvPr id="43015" name="Rectangle 7"/>
          <p:cNvSpPr>
            <a:spLocks noGrp="1" noChangeArrowheads="1"/>
          </p:cNvSpPr>
          <p:nvPr>
            <p:ph type="subTitle" idx="1"/>
          </p:nvPr>
        </p:nvSpPr>
        <p:spPr>
          <a:xfrm>
            <a:off x="2921047" y="2598614"/>
            <a:ext cx="6371230" cy="1671954"/>
          </a:xfrm>
        </p:spPr>
        <p:txBody>
          <a:bodyPr>
            <a:normAutofit/>
          </a:bodyPr>
          <a:lstStyle/>
          <a:p>
            <a:pPr>
              <a:spcBef>
                <a:spcPts val="0"/>
              </a:spcBef>
            </a:pPr>
            <a:r>
              <a:rPr lang="en-GB" sz="2400" b="0" dirty="0" err="1" smtClean="0">
                <a:latin typeface="Calibri" pitchFamily="34" charset="0"/>
              </a:rPr>
              <a:t>Mariëlle</a:t>
            </a:r>
            <a:r>
              <a:rPr lang="en-GB" sz="2400" b="0" dirty="0" smtClean="0">
                <a:latin typeface="Calibri" pitchFamily="34" charset="0"/>
              </a:rPr>
              <a:t> van </a:t>
            </a:r>
            <a:r>
              <a:rPr lang="en-GB" sz="2400" b="0" dirty="0" err="1" smtClean="0">
                <a:latin typeface="Calibri" pitchFamily="34" charset="0"/>
              </a:rPr>
              <a:t>Veggel</a:t>
            </a:r>
            <a:r>
              <a:rPr lang="en-GB" sz="2400" b="0" dirty="0" smtClean="0">
                <a:latin typeface="Calibri" pitchFamily="34" charset="0"/>
              </a:rPr>
              <a:t> on behalf </a:t>
            </a:r>
          </a:p>
          <a:p>
            <a:pPr>
              <a:spcBef>
                <a:spcPts val="0"/>
              </a:spcBef>
            </a:pPr>
            <a:r>
              <a:rPr lang="en-GB" sz="2400" dirty="0" smtClean="0">
                <a:latin typeface="Calibri" pitchFamily="34" charset="0"/>
              </a:rPr>
              <a:t>Jessica </a:t>
            </a:r>
            <a:r>
              <a:rPr lang="en-GB" sz="2400" dirty="0" err="1" smtClean="0">
                <a:latin typeface="Calibri" pitchFamily="34" charset="0"/>
              </a:rPr>
              <a:t>Steinlechner</a:t>
            </a:r>
            <a:r>
              <a:rPr lang="en-GB" sz="2400" dirty="0" smtClean="0">
                <a:latin typeface="Calibri" pitchFamily="34" charset="0"/>
              </a:rPr>
              <a:t> and Valentina </a:t>
            </a:r>
            <a:r>
              <a:rPr lang="en-GB" sz="2400" dirty="0" err="1" smtClean="0">
                <a:latin typeface="Calibri" pitchFamily="34" charset="0"/>
              </a:rPr>
              <a:t>Mangano</a:t>
            </a:r>
            <a:r>
              <a:rPr lang="en-GB" sz="2400" dirty="0" smtClean="0">
                <a:latin typeface="Calibri" pitchFamily="34" charset="0"/>
              </a:rPr>
              <a:t> </a:t>
            </a:r>
            <a:r>
              <a:rPr lang="en-GB" sz="2400" b="0" dirty="0" smtClean="0">
                <a:latin typeface="Calibri" pitchFamily="34" charset="0"/>
              </a:rPr>
              <a:t>and the rest of the  Glasgow bonding research team </a:t>
            </a:r>
          </a:p>
          <a:p>
            <a:pPr>
              <a:spcBef>
                <a:spcPts val="0"/>
              </a:spcBef>
            </a:pPr>
            <a:endParaRPr lang="en-GB" sz="1600" dirty="0" smtClean="0">
              <a:latin typeface="Calibri" pitchFamily="34" charset="0"/>
            </a:endParaRPr>
          </a:p>
        </p:txBody>
      </p:sp>
      <p:sp>
        <p:nvSpPr>
          <p:cNvPr id="4" name="Slide Number Placeholder 3"/>
          <p:cNvSpPr>
            <a:spLocks noGrp="1"/>
          </p:cNvSpPr>
          <p:nvPr>
            <p:ph type="sldNum" sz="quarter" idx="4"/>
          </p:nvPr>
        </p:nvSpPr>
        <p:spPr/>
        <p:txBody>
          <a:bodyPr/>
          <a:lstStyle/>
          <a:p>
            <a:pPr>
              <a:defRPr/>
            </a:pPr>
            <a:fld id="{5A70574A-49B3-461C-ABE1-FAB708669C4B}" type="slidenum">
              <a:rPr lang="en-GB" smtClean="0"/>
              <a:pPr>
                <a:defRPr/>
              </a:pPr>
              <a:t>0</a:t>
            </a:fld>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Bond thickness </a:t>
            </a:r>
            <a:r>
              <a:rPr lang="en-GB" dirty="0" err="1" smtClean="0"/>
              <a:t>a.f.o</a:t>
            </a:r>
            <a:r>
              <a:rPr lang="en-GB" dirty="0" smtClean="0"/>
              <a:t>. curing time</a:t>
            </a:r>
            <a:endParaRPr lang="en-GB" dirty="0"/>
          </a:p>
        </p:txBody>
      </p:sp>
      <p:sp>
        <p:nvSpPr>
          <p:cNvPr id="4" name="Slide Number Placeholder 3"/>
          <p:cNvSpPr>
            <a:spLocks noGrp="1"/>
          </p:cNvSpPr>
          <p:nvPr>
            <p:ph type="sldNum" sz="quarter" idx="10"/>
          </p:nvPr>
        </p:nvSpPr>
        <p:spPr/>
        <p:txBody>
          <a:bodyPr/>
          <a:lstStyle/>
          <a:p>
            <a:fld id="{BFB08E3F-28C3-4CDA-A805-6CC03249574C}" type="slidenum">
              <a:rPr lang="en-GB" smtClean="0"/>
              <a:pPr/>
              <a:t>9</a:t>
            </a:fld>
            <a:endParaRPr lang="en-GB"/>
          </a:p>
        </p:txBody>
      </p:sp>
      <p:graphicFrame>
        <p:nvGraphicFramePr>
          <p:cNvPr id="5" name="Chart 4"/>
          <p:cNvGraphicFramePr>
            <a:graphicFrameLocks noGrp="1"/>
          </p:cNvGraphicFramePr>
          <p:nvPr>
            <p:extLst>
              <p:ext uri="{D42A27DB-BD31-4B8C-83A1-F6EECF244321}">
                <p14:modId xmlns:p14="http://schemas.microsoft.com/office/powerpoint/2010/main" val="1335970203"/>
              </p:ext>
            </p:extLst>
          </p:nvPr>
        </p:nvGraphicFramePr>
        <p:xfrm>
          <a:off x="601413" y="780894"/>
          <a:ext cx="8808401" cy="56305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3276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 reflectivity measurements</a:t>
            </a:r>
            <a:endParaRPr lang="en-GB" dirty="0"/>
          </a:p>
        </p:txBody>
      </p:sp>
      <p:sp>
        <p:nvSpPr>
          <p:cNvPr id="4" name="Slide Number Placeholder 3"/>
          <p:cNvSpPr>
            <a:spLocks noGrp="1"/>
          </p:cNvSpPr>
          <p:nvPr>
            <p:ph type="sldNum" sz="quarter" idx="10"/>
          </p:nvPr>
        </p:nvSpPr>
        <p:spPr/>
        <p:txBody>
          <a:bodyPr/>
          <a:lstStyle/>
          <a:p>
            <a:fld id="{BFB08E3F-28C3-4CDA-A805-6CC03249574C}" type="slidenum">
              <a:rPr lang="en-GB" smtClean="0"/>
              <a:pPr/>
              <a:t>10</a:t>
            </a:fld>
            <a:endParaRPr lang="en-GB"/>
          </a:p>
        </p:txBody>
      </p:sp>
      <p:sp>
        <p:nvSpPr>
          <p:cNvPr id="3" name="TextBox 2"/>
          <p:cNvSpPr txBox="1"/>
          <p:nvPr/>
        </p:nvSpPr>
        <p:spPr>
          <a:xfrm>
            <a:off x="896471" y="1165412"/>
            <a:ext cx="8713694" cy="4893647"/>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chemeClr val="tx2"/>
                </a:solidFill>
                <a:latin typeface="Calibri" panose="020F0502020204030204" pitchFamily="34" charset="0"/>
              </a:rPr>
              <a:t>We have a non-destructive method of determining bond </a:t>
            </a:r>
            <a:r>
              <a:rPr lang="en-GB" sz="2400" dirty="0" smtClean="0">
                <a:solidFill>
                  <a:schemeClr val="tx2"/>
                </a:solidFill>
                <a:latin typeface="Calibri" panose="020F0502020204030204" pitchFamily="34" charset="0"/>
              </a:rPr>
              <a:t>thickness and refractive index from reflectivity measurements</a:t>
            </a:r>
          </a:p>
          <a:p>
            <a:pPr marL="285750" indent="-285750">
              <a:buFont typeface="Arial" panose="020B0604020202020204" pitchFamily="34" charset="0"/>
              <a:buChar char="•"/>
            </a:pPr>
            <a:r>
              <a:rPr lang="en-GB" sz="2400" dirty="0" smtClean="0">
                <a:solidFill>
                  <a:schemeClr val="tx2"/>
                </a:solidFill>
                <a:latin typeface="Calibri" panose="020F0502020204030204" pitchFamily="34" charset="0"/>
              </a:rPr>
              <a:t>Reflectivity of 1:6 </a:t>
            </a:r>
            <a:r>
              <a:rPr lang="en-GB" sz="2400" dirty="0">
                <a:solidFill>
                  <a:schemeClr val="tx2"/>
                </a:solidFill>
                <a:latin typeface="Calibri" panose="020F0502020204030204" pitchFamily="34" charset="0"/>
              </a:rPr>
              <a:t> </a:t>
            </a:r>
            <a:r>
              <a:rPr lang="en-GB" sz="2400" dirty="0" smtClean="0">
                <a:solidFill>
                  <a:schemeClr val="tx2"/>
                </a:solidFill>
                <a:latin typeface="Calibri" panose="020F0502020204030204" pitchFamily="34" charset="0"/>
              </a:rPr>
              <a:t>sodium silicate bond has a settling period up to the 20</a:t>
            </a:r>
            <a:r>
              <a:rPr lang="en-GB" sz="2400" baseline="30000" dirty="0" smtClean="0">
                <a:solidFill>
                  <a:schemeClr val="tx2"/>
                </a:solidFill>
                <a:latin typeface="Calibri" panose="020F0502020204030204" pitchFamily="34" charset="0"/>
              </a:rPr>
              <a:t>th</a:t>
            </a:r>
            <a:r>
              <a:rPr lang="en-GB" sz="2400" dirty="0" smtClean="0">
                <a:solidFill>
                  <a:schemeClr val="tx2"/>
                </a:solidFill>
                <a:latin typeface="Calibri" panose="020F0502020204030204" pitchFamily="34" charset="0"/>
              </a:rPr>
              <a:t> day after which it gradually drops to below 10</a:t>
            </a:r>
            <a:r>
              <a:rPr lang="en-GB" sz="2400" baseline="30000" dirty="0" smtClean="0">
                <a:solidFill>
                  <a:schemeClr val="tx2"/>
                </a:solidFill>
                <a:latin typeface="Calibri" panose="020F0502020204030204" pitchFamily="34" charset="0"/>
              </a:rPr>
              <a:t>-5</a:t>
            </a:r>
            <a:r>
              <a:rPr lang="en-GB" sz="2400" dirty="0" smtClean="0">
                <a:solidFill>
                  <a:schemeClr val="tx2"/>
                </a:solidFill>
                <a:latin typeface="Calibri" panose="020F0502020204030204" pitchFamily="34" charset="0"/>
              </a:rPr>
              <a:t> after about 3 months.</a:t>
            </a:r>
          </a:p>
          <a:p>
            <a:pPr marL="285750" indent="-285750">
              <a:buFont typeface="Arial" panose="020B0604020202020204" pitchFamily="34" charset="0"/>
              <a:buChar char="•"/>
            </a:pPr>
            <a:r>
              <a:rPr lang="en-GB" sz="2400" dirty="0" smtClean="0">
                <a:solidFill>
                  <a:schemeClr val="tx2"/>
                </a:solidFill>
                <a:latin typeface="Calibri" panose="020F0502020204030204" pitchFamily="34" charset="0"/>
              </a:rPr>
              <a:t>The bond thickness settles as well (can vary up and down in the first 20 days), but overall drops to a constant value.</a:t>
            </a:r>
          </a:p>
          <a:p>
            <a:pPr marL="285750" indent="-285750">
              <a:buFont typeface="Arial" panose="020B0604020202020204" pitchFamily="34" charset="0"/>
              <a:buChar char="•"/>
            </a:pPr>
            <a:r>
              <a:rPr lang="en-GB" sz="2400" dirty="0" smtClean="0">
                <a:solidFill>
                  <a:schemeClr val="tx2"/>
                </a:solidFill>
                <a:latin typeface="Calibri" panose="020F0502020204030204" pitchFamily="34" charset="0"/>
              </a:rPr>
              <a:t>The refractive index increases over time from a value of 1.36 to 1.45 . 1.34 can be shown to be the refractive index of the solution, 1.45 approaches the refractive index of fused silica</a:t>
            </a:r>
          </a:p>
          <a:p>
            <a:pPr marL="285750" indent="-285750">
              <a:buFont typeface="Arial" panose="020B0604020202020204" pitchFamily="34" charset="0"/>
              <a:buChar char="•"/>
            </a:pPr>
            <a:endParaRPr lang="en-GB" sz="2400" dirty="0">
              <a:solidFill>
                <a:schemeClr val="tx2"/>
              </a:solidFill>
              <a:latin typeface="Calibri" panose="020F0502020204030204" pitchFamily="34" charset="0"/>
            </a:endParaRPr>
          </a:p>
          <a:p>
            <a:pPr marL="285750" indent="-285750">
              <a:buFont typeface="Arial" panose="020B0604020202020204" pitchFamily="34" charset="0"/>
              <a:buChar char="•"/>
            </a:pPr>
            <a:r>
              <a:rPr lang="en-GB" sz="2400" dirty="0" smtClean="0">
                <a:solidFill>
                  <a:schemeClr val="tx2"/>
                </a:solidFill>
                <a:latin typeface="Calibri" panose="020F0502020204030204" pitchFamily="34" charset="0"/>
              </a:rPr>
              <a:t>Look at this in ‘peace and quiet’ at the poster session.</a:t>
            </a:r>
          </a:p>
          <a:p>
            <a:r>
              <a:rPr lang="en-GB" sz="2400" dirty="0">
                <a:solidFill>
                  <a:schemeClr val="tx2"/>
                </a:solidFill>
                <a:latin typeface="Calibri" panose="020F0502020204030204" pitchFamily="34" charset="0"/>
              </a:rPr>
              <a:t>	</a:t>
            </a:r>
            <a:r>
              <a:rPr lang="en-GB" sz="2400" dirty="0" smtClean="0">
                <a:solidFill>
                  <a:schemeClr val="tx2"/>
                </a:solidFill>
                <a:latin typeface="Calibri" panose="020F0502020204030204" pitchFamily="34" charset="0"/>
              </a:rPr>
              <a:t>G1601717 – Valentina </a:t>
            </a:r>
            <a:r>
              <a:rPr lang="en-GB" sz="2400" dirty="0" err="1" smtClean="0">
                <a:solidFill>
                  <a:schemeClr val="tx2"/>
                </a:solidFill>
                <a:latin typeface="Calibri" panose="020F0502020204030204" pitchFamily="34" charset="0"/>
              </a:rPr>
              <a:t>Mangano</a:t>
            </a:r>
            <a:endParaRPr lang="en-GB" sz="2400" dirty="0" smtClean="0">
              <a:solidFill>
                <a:schemeClr val="tx2"/>
              </a:solidFill>
              <a:latin typeface="Calibri" panose="020F0502020204030204" pitchFamily="34" charset="0"/>
            </a:endParaRPr>
          </a:p>
        </p:txBody>
      </p:sp>
    </p:spTree>
    <p:extLst>
      <p:ext uri="{BB962C8B-B14F-4D97-AF65-F5344CB8AC3E}">
        <p14:creationId xmlns:p14="http://schemas.microsoft.com/office/powerpoint/2010/main" val="4159915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reflectivity measurements</a:t>
            </a:r>
            <a:endParaRPr lang="en-GB" dirty="0"/>
          </a:p>
        </p:txBody>
      </p:sp>
      <p:sp>
        <p:nvSpPr>
          <p:cNvPr id="4" name="Slide Number Placeholder 3"/>
          <p:cNvSpPr>
            <a:spLocks noGrp="1"/>
          </p:cNvSpPr>
          <p:nvPr>
            <p:ph type="sldNum" sz="quarter" idx="10"/>
          </p:nvPr>
        </p:nvSpPr>
        <p:spPr/>
        <p:txBody>
          <a:bodyPr/>
          <a:lstStyle/>
          <a:p>
            <a:fld id="{BFB08E3F-28C3-4CDA-A805-6CC03249574C}" type="slidenum">
              <a:rPr lang="en-GB" smtClean="0"/>
              <a:pPr/>
              <a:t>11</a:t>
            </a:fld>
            <a:endParaRPr lang="en-GB"/>
          </a:p>
        </p:txBody>
      </p:sp>
      <p:sp>
        <p:nvSpPr>
          <p:cNvPr id="5" name="TextBox 4"/>
          <p:cNvSpPr txBox="1"/>
          <p:nvPr/>
        </p:nvSpPr>
        <p:spPr>
          <a:xfrm>
            <a:off x="896471" y="1004051"/>
            <a:ext cx="8713694" cy="5262979"/>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solidFill>
                  <a:schemeClr val="tx2"/>
                </a:solidFill>
                <a:latin typeface="Calibri" panose="020F0502020204030204" pitchFamily="34" charset="0"/>
              </a:rPr>
              <a:t>For </a:t>
            </a:r>
            <a:r>
              <a:rPr lang="en-GB" sz="2400" smtClean="0">
                <a:solidFill>
                  <a:schemeClr val="tx2"/>
                </a:solidFill>
                <a:latin typeface="Calibri" panose="020F0502020204030204" pitchFamily="34" charset="0"/>
              </a:rPr>
              <a:t>a </a:t>
            </a:r>
            <a:r>
              <a:rPr lang="en-GB" sz="2400" smtClean="0">
                <a:solidFill>
                  <a:schemeClr val="tx2"/>
                </a:solidFill>
                <a:latin typeface="Calibri" panose="020F0502020204030204" pitchFamily="34" charset="0"/>
              </a:rPr>
              <a:t>potassium </a:t>
            </a:r>
            <a:r>
              <a:rPr lang="en-GB" sz="2400" dirty="0" smtClean="0">
                <a:solidFill>
                  <a:schemeClr val="tx2"/>
                </a:solidFill>
                <a:latin typeface="Calibri" panose="020F0502020204030204" pitchFamily="34" charset="0"/>
              </a:rPr>
              <a:t>hydroxide bond the reflectivity is immediately (within 3 days after bonding) below 10</a:t>
            </a:r>
            <a:r>
              <a:rPr lang="en-GB" sz="2400" baseline="30000" dirty="0" smtClean="0">
                <a:solidFill>
                  <a:schemeClr val="tx2"/>
                </a:solidFill>
                <a:latin typeface="Calibri" panose="020F0502020204030204" pitchFamily="34" charset="0"/>
              </a:rPr>
              <a:t>-5</a:t>
            </a:r>
            <a:r>
              <a:rPr lang="en-GB" sz="2400" dirty="0" smtClean="0">
                <a:solidFill>
                  <a:schemeClr val="tx2"/>
                </a:solidFill>
                <a:latin typeface="Calibri" panose="020F0502020204030204" pitchFamily="34" charset="0"/>
              </a:rPr>
              <a:t> and drops to a few times 10</a:t>
            </a:r>
            <a:r>
              <a:rPr lang="en-GB" sz="2400" baseline="30000" dirty="0" smtClean="0">
                <a:solidFill>
                  <a:schemeClr val="tx2"/>
                </a:solidFill>
                <a:latin typeface="Calibri" panose="020F0502020204030204" pitchFamily="34" charset="0"/>
              </a:rPr>
              <a:t>-7 </a:t>
            </a:r>
            <a:r>
              <a:rPr lang="en-GB" sz="2400" dirty="0" smtClean="0">
                <a:solidFill>
                  <a:schemeClr val="tx2"/>
                </a:solidFill>
                <a:latin typeface="Calibri" panose="020F0502020204030204" pitchFamily="34" charset="0"/>
              </a:rPr>
              <a:t> after two months (</a:t>
            </a:r>
            <a:r>
              <a:rPr lang="en-GB" sz="2400" dirty="0">
                <a:solidFill>
                  <a:schemeClr val="tx2"/>
                </a:solidFill>
                <a:latin typeface="Calibri" panose="020F0502020204030204" pitchFamily="34" charset="0"/>
              </a:rPr>
              <a:t>analysis of this data is underway) </a:t>
            </a:r>
            <a:endParaRPr lang="en-GB" sz="2400" dirty="0" smtClean="0">
              <a:solidFill>
                <a:schemeClr val="tx2"/>
              </a:solidFill>
              <a:latin typeface="Calibri" panose="020F0502020204030204" pitchFamily="34" charset="0"/>
            </a:endParaRPr>
          </a:p>
          <a:p>
            <a:pPr marL="285750" indent="-285750">
              <a:buFont typeface="Arial" panose="020B0604020202020204" pitchFamily="34" charset="0"/>
              <a:buChar char="•"/>
            </a:pPr>
            <a:r>
              <a:rPr lang="en-GB" sz="2400" dirty="0" smtClean="0">
                <a:solidFill>
                  <a:schemeClr val="tx2"/>
                </a:solidFill>
                <a:latin typeface="Calibri" panose="020F0502020204030204" pitchFamily="34" charset="0"/>
              </a:rPr>
              <a:t>Measurements of sapphire substrates (C-axis along the optical axis) bonded using sodium silicate are also underway. </a:t>
            </a:r>
          </a:p>
          <a:p>
            <a:pPr marL="742950" lvl="1" indent="-285750">
              <a:buFont typeface="Arial" panose="020B0604020202020204" pitchFamily="34" charset="0"/>
              <a:buChar char="•"/>
            </a:pPr>
            <a:r>
              <a:rPr lang="en-GB" sz="2400" dirty="0" smtClean="0">
                <a:solidFill>
                  <a:schemeClr val="tx2"/>
                </a:solidFill>
                <a:latin typeface="Calibri" panose="020F0502020204030204" pitchFamily="34" charset="0"/>
              </a:rPr>
              <a:t>Reflectivity of order 10</a:t>
            </a:r>
            <a:r>
              <a:rPr lang="en-GB" sz="2400" baseline="30000" dirty="0" smtClean="0">
                <a:solidFill>
                  <a:schemeClr val="tx2"/>
                </a:solidFill>
                <a:latin typeface="Calibri" panose="020F0502020204030204" pitchFamily="34" charset="0"/>
              </a:rPr>
              <a:t>-2</a:t>
            </a:r>
            <a:r>
              <a:rPr lang="en-GB" sz="2400" dirty="0" smtClean="0">
                <a:solidFill>
                  <a:schemeClr val="tx2"/>
                </a:solidFill>
                <a:latin typeface="Calibri" panose="020F0502020204030204" pitchFamily="34" charset="0"/>
              </a:rPr>
              <a:t> are measured and levels remain high over curing time. </a:t>
            </a:r>
          </a:p>
          <a:p>
            <a:pPr marL="285750" indent="-285750">
              <a:buFont typeface="Arial" panose="020B0604020202020204" pitchFamily="34" charset="0"/>
              <a:buChar char="•"/>
            </a:pPr>
            <a:r>
              <a:rPr lang="en-GB" sz="2400" dirty="0" smtClean="0">
                <a:solidFill>
                  <a:schemeClr val="tx2"/>
                </a:solidFill>
                <a:latin typeface="Calibri" panose="020F0502020204030204" pitchFamily="34" charset="0"/>
              </a:rPr>
              <a:t>Aim to measure bond reflectivity, thickness and refractive index for </a:t>
            </a:r>
          </a:p>
          <a:p>
            <a:pPr marL="742950" lvl="1" indent="-285750">
              <a:buFont typeface="Arial" panose="020B0604020202020204" pitchFamily="34" charset="0"/>
              <a:buChar char="•"/>
            </a:pPr>
            <a:r>
              <a:rPr lang="en-GB" sz="2400" dirty="0" smtClean="0">
                <a:solidFill>
                  <a:schemeClr val="tx2"/>
                </a:solidFill>
                <a:latin typeface="Calibri" panose="020F0502020204030204" pitchFamily="34" charset="0"/>
              </a:rPr>
              <a:t>baking at elevated temperature</a:t>
            </a:r>
          </a:p>
          <a:p>
            <a:pPr marL="742950" lvl="1" indent="-285750">
              <a:buFont typeface="Arial" panose="020B0604020202020204" pitchFamily="34" charset="0"/>
              <a:buChar char="•"/>
            </a:pPr>
            <a:r>
              <a:rPr lang="en-GB" sz="2400" dirty="0">
                <a:solidFill>
                  <a:schemeClr val="tx2"/>
                </a:solidFill>
                <a:latin typeface="Calibri" panose="020F0502020204030204" pitchFamily="34" charset="0"/>
              </a:rPr>
              <a:t>v</a:t>
            </a:r>
            <a:r>
              <a:rPr lang="en-GB" sz="2400" dirty="0" smtClean="0">
                <a:solidFill>
                  <a:schemeClr val="tx2"/>
                </a:solidFill>
                <a:latin typeface="Calibri" panose="020F0502020204030204" pitchFamily="34" charset="0"/>
              </a:rPr>
              <a:t>aried concentration of solution with silica substrates </a:t>
            </a:r>
          </a:p>
          <a:p>
            <a:pPr marL="742950" lvl="1" indent="-285750">
              <a:buFont typeface="Arial" panose="020B0604020202020204" pitchFamily="34" charset="0"/>
              <a:buChar char="•"/>
            </a:pPr>
            <a:r>
              <a:rPr lang="en-GB" sz="2400" dirty="0" smtClean="0">
                <a:solidFill>
                  <a:schemeClr val="tx2"/>
                </a:solidFill>
                <a:latin typeface="Calibri" panose="020F0502020204030204" pitchFamily="34" charset="0"/>
              </a:rPr>
              <a:t>other solutions for sapphire substrates </a:t>
            </a:r>
          </a:p>
          <a:p>
            <a:pPr marL="742950" lvl="1" indent="-285750">
              <a:buFont typeface="Arial" panose="020B0604020202020204" pitchFamily="34" charset="0"/>
              <a:buChar char="•"/>
            </a:pPr>
            <a:r>
              <a:rPr lang="en-GB" sz="2400" dirty="0" smtClean="0">
                <a:solidFill>
                  <a:schemeClr val="tx2"/>
                </a:solidFill>
                <a:latin typeface="Calibri" panose="020F0502020204030204" pitchFamily="34" charset="0"/>
              </a:rPr>
              <a:t>other substrate materials (e.g. phosphate glass, YAG)</a:t>
            </a:r>
          </a:p>
          <a:p>
            <a:pPr marL="285750" indent="-285750">
              <a:buFont typeface="Arial" panose="020B0604020202020204" pitchFamily="34" charset="0"/>
              <a:buChar char="•"/>
            </a:pPr>
            <a:endParaRPr lang="en-GB" sz="24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172035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ussdiagramm: Datenträger mit direktem Zugriff 2"/>
          <p:cNvSpPr/>
          <p:nvPr/>
        </p:nvSpPr>
        <p:spPr bwMode="auto">
          <a:xfrm>
            <a:off x="1481613" y="1974394"/>
            <a:ext cx="1014113" cy="2592288"/>
          </a:xfrm>
          <a:prstGeom prst="flowChartMagneticDrum">
            <a:avLst/>
          </a:prstGeom>
          <a:solidFill>
            <a:srgbClr val="BBE0E3">
              <a:alpha val="50196"/>
            </a:srgbClr>
          </a:solidFill>
          <a:ln w="9525" cap="flat" cmpd="sng" algn="ctr">
            <a:solidFill>
              <a:srgbClr val="000000">
                <a:alpha val="69804"/>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 name="Flussdiagramm: Datenträger mit direktem Zugriff 5"/>
          <p:cNvSpPr/>
          <p:nvPr/>
        </p:nvSpPr>
        <p:spPr bwMode="auto">
          <a:xfrm>
            <a:off x="3821873" y="1974394"/>
            <a:ext cx="1014113" cy="2592288"/>
          </a:xfrm>
          <a:prstGeom prst="flowChartMagneticDrum">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8" name="Flussdiagramm: Datenträger mit direktem Zugriff 7"/>
          <p:cNvSpPr/>
          <p:nvPr/>
        </p:nvSpPr>
        <p:spPr bwMode="auto">
          <a:xfrm>
            <a:off x="6786203" y="1974394"/>
            <a:ext cx="1014113" cy="2592288"/>
          </a:xfrm>
          <a:prstGeom prst="flowChartMagneticDrum">
            <a:avLst/>
          </a:prstGeom>
          <a:solidFill>
            <a:srgbClr val="BBE0E3">
              <a:alpha val="50196"/>
            </a:srgbClr>
          </a:solidFill>
          <a:ln w="9525" cap="flat" cmpd="sng" algn="ctr">
            <a:solidFill>
              <a:srgbClr val="000000">
                <a:alpha val="69804"/>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9" name="Flussdiagramm: Datenträger mit direktem Zugriff 8"/>
          <p:cNvSpPr/>
          <p:nvPr/>
        </p:nvSpPr>
        <p:spPr bwMode="auto">
          <a:xfrm>
            <a:off x="7488281" y="1974394"/>
            <a:ext cx="1014113" cy="2592288"/>
          </a:xfrm>
          <a:prstGeom prst="flowChartMagneticDrum">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10" name="Ellipse 9"/>
          <p:cNvSpPr/>
          <p:nvPr/>
        </p:nvSpPr>
        <p:spPr bwMode="auto">
          <a:xfrm>
            <a:off x="7488281" y="1974394"/>
            <a:ext cx="312035" cy="2592288"/>
          </a:xfrm>
          <a:prstGeom prst="ellipse">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1" name="Textfeld 10"/>
          <p:cNvSpPr txBox="1"/>
          <p:nvPr/>
        </p:nvSpPr>
        <p:spPr>
          <a:xfrm>
            <a:off x="2889392" y="2622466"/>
            <a:ext cx="3570208" cy="1200329"/>
          </a:xfrm>
          <a:prstGeom prst="rect">
            <a:avLst/>
          </a:prstGeom>
          <a:noFill/>
        </p:spPr>
        <p:txBody>
          <a:bodyPr wrap="none" rtlCol="0">
            <a:spAutoFit/>
          </a:bodyPr>
          <a:lstStyle/>
          <a:p>
            <a:r>
              <a:rPr lang="en-GB" sz="7200" dirty="0">
                <a:latin typeface="+mn-lt"/>
              </a:rPr>
              <a:t>+         =</a:t>
            </a:r>
          </a:p>
        </p:txBody>
      </p:sp>
      <p:sp>
        <p:nvSpPr>
          <p:cNvPr id="12" name="Textfeld 11"/>
          <p:cNvSpPr txBox="1"/>
          <p:nvPr/>
        </p:nvSpPr>
        <p:spPr>
          <a:xfrm>
            <a:off x="456257" y="4670971"/>
            <a:ext cx="4866269" cy="830997"/>
          </a:xfrm>
          <a:prstGeom prst="rect">
            <a:avLst/>
          </a:prstGeom>
          <a:noFill/>
        </p:spPr>
        <p:txBody>
          <a:bodyPr wrap="none" rtlCol="0">
            <a:spAutoFit/>
          </a:bodyPr>
          <a:lstStyle/>
          <a:p>
            <a:r>
              <a:rPr lang="en-GB" sz="2400" dirty="0">
                <a:solidFill>
                  <a:schemeClr val="tx2"/>
                </a:solidFill>
                <a:latin typeface="Calibri" panose="020F0502020204030204" pitchFamily="34" charset="0"/>
              </a:rPr>
              <a:t>Fused silica substrates (Corning 7979</a:t>
            </a:r>
            <a:r>
              <a:rPr lang="en-GB" sz="2400" dirty="0" smtClean="0">
                <a:solidFill>
                  <a:schemeClr val="tx2"/>
                </a:solidFill>
                <a:latin typeface="Calibri" panose="020F0502020204030204" pitchFamily="34" charset="0"/>
              </a:rPr>
              <a:t>)</a:t>
            </a:r>
          </a:p>
          <a:p>
            <a:r>
              <a:rPr lang="en-GB" sz="2400" dirty="0" smtClean="0">
                <a:solidFill>
                  <a:schemeClr val="tx2"/>
                </a:solidFill>
                <a:latin typeface="Calibri" panose="020F0502020204030204" pitchFamily="34" charset="0"/>
              </a:rPr>
              <a:t>(</a:t>
            </a:r>
            <a:r>
              <a:rPr lang="en-GB" sz="2400" dirty="0" smtClean="0">
                <a:solidFill>
                  <a:schemeClr val="tx2"/>
                </a:solidFill>
                <a:latin typeface="Calibri" panose="020F0502020204030204" pitchFamily="34" charset="0"/>
                <a:sym typeface="Symbol"/>
              </a:rPr>
              <a:t>25 mm, 6.35 mm thick)</a:t>
            </a:r>
            <a:endParaRPr lang="en-GB" sz="2400" dirty="0">
              <a:solidFill>
                <a:schemeClr val="tx2"/>
              </a:solidFill>
              <a:latin typeface="Calibri" panose="020F0502020204030204" pitchFamily="34" charset="0"/>
            </a:endParaRPr>
          </a:p>
        </p:txBody>
      </p:sp>
      <p:sp>
        <p:nvSpPr>
          <p:cNvPr id="13" name="Textfeld 12"/>
          <p:cNvSpPr txBox="1"/>
          <p:nvPr/>
        </p:nvSpPr>
        <p:spPr>
          <a:xfrm>
            <a:off x="5741969" y="4670971"/>
            <a:ext cx="4144917" cy="830997"/>
          </a:xfrm>
          <a:prstGeom prst="rect">
            <a:avLst/>
          </a:prstGeom>
          <a:noFill/>
        </p:spPr>
        <p:txBody>
          <a:bodyPr wrap="none" rtlCol="0">
            <a:spAutoFit/>
          </a:bodyPr>
          <a:lstStyle/>
          <a:p>
            <a:r>
              <a:rPr lang="en-GB" sz="2400" dirty="0">
                <a:solidFill>
                  <a:schemeClr val="tx2"/>
                </a:solidFill>
                <a:latin typeface="Calibri" panose="020F0502020204030204" pitchFamily="34" charset="0"/>
              </a:rPr>
              <a:t>Bond is equivalent to a thin film</a:t>
            </a:r>
          </a:p>
          <a:p>
            <a:r>
              <a:rPr lang="en-GB" sz="2400" dirty="0">
                <a:solidFill>
                  <a:schemeClr val="tx2"/>
                </a:solidFill>
                <a:latin typeface="Calibri" panose="020F0502020204030204" pitchFamily="34" charset="0"/>
              </a:rPr>
              <a:t>between the two substrates</a:t>
            </a:r>
          </a:p>
        </p:txBody>
      </p:sp>
      <p:sp>
        <p:nvSpPr>
          <p:cNvPr id="14" name="Textfeld 13"/>
          <p:cNvSpPr txBox="1"/>
          <p:nvPr/>
        </p:nvSpPr>
        <p:spPr>
          <a:xfrm>
            <a:off x="669290" y="1109936"/>
            <a:ext cx="1721946" cy="461665"/>
          </a:xfrm>
          <a:prstGeom prst="rect">
            <a:avLst/>
          </a:prstGeom>
          <a:noFill/>
        </p:spPr>
        <p:txBody>
          <a:bodyPr wrap="none" rtlCol="0">
            <a:spAutoFit/>
          </a:bodyPr>
          <a:lstStyle/>
          <a:p>
            <a:r>
              <a:rPr lang="en-GB" sz="2400" dirty="0">
                <a:solidFill>
                  <a:schemeClr val="tx2"/>
                </a:solidFill>
                <a:latin typeface="Calibri" panose="020F0502020204030204" pitchFamily="34" charset="0"/>
              </a:rPr>
              <a:t>The </a:t>
            </a:r>
            <a:r>
              <a:rPr lang="en-GB" sz="2400" dirty="0" smtClean="0">
                <a:solidFill>
                  <a:schemeClr val="tx2"/>
                </a:solidFill>
                <a:latin typeface="Calibri" panose="020F0502020204030204" pitchFamily="34" charset="0"/>
              </a:rPr>
              <a:t>sample</a:t>
            </a:r>
            <a:r>
              <a:rPr lang="en-GB" sz="2400" dirty="0">
                <a:solidFill>
                  <a:schemeClr val="tx2"/>
                </a:solidFill>
                <a:latin typeface="Calibri" panose="020F0502020204030204" pitchFamily="34" charset="0"/>
              </a:rPr>
              <a:t>:</a:t>
            </a:r>
          </a:p>
        </p:txBody>
      </p:sp>
      <p:sp>
        <p:nvSpPr>
          <p:cNvPr id="15" name="Rectangle 11"/>
          <p:cNvSpPr txBox="1">
            <a:spLocks noChangeArrowheads="1"/>
          </p:cNvSpPr>
          <p:nvPr/>
        </p:nvSpPr>
        <p:spPr>
          <a:xfrm>
            <a:off x="2413591" y="0"/>
            <a:ext cx="7492410" cy="968188"/>
          </a:xfrm>
          <a:prstGeom prst="rect">
            <a:avLst/>
          </a:prstGeom>
          <a:solidFill>
            <a:schemeClr val="tx2"/>
          </a:solidFill>
        </p:spPr>
        <p:txBody>
          <a:bodyPr/>
          <a:lstStyle>
            <a:lvl1pPr algn="r" rtl="0" eaLnBrk="1" fontAlgn="base" hangingPunct="1">
              <a:lnSpc>
                <a:spcPct val="90000"/>
              </a:lnSpc>
              <a:spcBef>
                <a:spcPct val="0"/>
              </a:spcBef>
              <a:spcAft>
                <a:spcPct val="0"/>
              </a:spcAft>
              <a:defRPr sz="3000">
                <a:solidFill>
                  <a:schemeClr val="bg1"/>
                </a:solidFill>
                <a:latin typeface="+mj-lt"/>
                <a:ea typeface="+mj-ea"/>
                <a:cs typeface="+mj-cs"/>
              </a:defRPr>
            </a:lvl1pPr>
            <a:lvl2pPr algn="r" rtl="0" eaLnBrk="1" fontAlgn="base" hangingPunct="1">
              <a:lnSpc>
                <a:spcPct val="90000"/>
              </a:lnSpc>
              <a:spcBef>
                <a:spcPct val="0"/>
              </a:spcBef>
              <a:spcAft>
                <a:spcPct val="0"/>
              </a:spcAft>
              <a:defRPr sz="3000">
                <a:solidFill>
                  <a:schemeClr val="bg1"/>
                </a:solidFill>
                <a:latin typeface="Arial" charset="0"/>
                <a:cs typeface="Arial" charset="0"/>
              </a:defRPr>
            </a:lvl2pPr>
            <a:lvl3pPr algn="r" rtl="0" eaLnBrk="1" fontAlgn="base" hangingPunct="1">
              <a:lnSpc>
                <a:spcPct val="90000"/>
              </a:lnSpc>
              <a:spcBef>
                <a:spcPct val="0"/>
              </a:spcBef>
              <a:spcAft>
                <a:spcPct val="0"/>
              </a:spcAft>
              <a:defRPr sz="3000">
                <a:solidFill>
                  <a:schemeClr val="bg1"/>
                </a:solidFill>
                <a:latin typeface="Arial" charset="0"/>
                <a:cs typeface="Arial" charset="0"/>
              </a:defRPr>
            </a:lvl3pPr>
            <a:lvl4pPr algn="r" rtl="0" eaLnBrk="1" fontAlgn="base" hangingPunct="1">
              <a:lnSpc>
                <a:spcPct val="90000"/>
              </a:lnSpc>
              <a:spcBef>
                <a:spcPct val="0"/>
              </a:spcBef>
              <a:spcAft>
                <a:spcPct val="0"/>
              </a:spcAft>
              <a:defRPr sz="3000">
                <a:solidFill>
                  <a:schemeClr val="bg1"/>
                </a:solidFill>
                <a:latin typeface="Arial" charset="0"/>
                <a:cs typeface="Arial" charset="0"/>
              </a:defRPr>
            </a:lvl4pPr>
            <a:lvl5pPr algn="r" rtl="0" eaLnBrk="1" fontAlgn="base" hangingPunct="1">
              <a:lnSpc>
                <a:spcPct val="90000"/>
              </a:lnSpc>
              <a:spcBef>
                <a:spcPct val="0"/>
              </a:spcBef>
              <a:spcAft>
                <a:spcPct val="0"/>
              </a:spcAft>
              <a:defRPr sz="3000">
                <a:solidFill>
                  <a:schemeClr val="bg1"/>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US" sz="2800" kern="0" dirty="0">
                <a:cs typeface="Arial" panose="020B0604020202020204" pitchFamily="34" charset="0"/>
              </a:rPr>
              <a:t>Absorption of a </a:t>
            </a:r>
            <a:r>
              <a:rPr lang="en-US" sz="2800" kern="0" dirty="0" smtClean="0">
                <a:cs typeface="Arial" panose="020B0604020202020204" pitchFamily="34" charset="0"/>
              </a:rPr>
              <a:t>bond </a:t>
            </a:r>
            <a:r>
              <a:rPr lang="en-US" sz="2800" kern="0" dirty="0">
                <a:cs typeface="Arial" panose="020B0604020202020204" pitchFamily="34" charset="0"/>
              </a:rPr>
              <a:t>between </a:t>
            </a:r>
            <a:endParaRPr lang="en-US" sz="2800" kern="0" dirty="0" smtClean="0">
              <a:cs typeface="Arial" panose="020B0604020202020204" pitchFamily="34" charset="0"/>
            </a:endParaRPr>
          </a:p>
          <a:p>
            <a:r>
              <a:rPr lang="en-US" sz="2800" kern="0" dirty="0" smtClean="0">
                <a:cs typeface="Arial" panose="020B0604020202020204" pitchFamily="34" charset="0"/>
              </a:rPr>
              <a:t>fused </a:t>
            </a:r>
            <a:r>
              <a:rPr lang="en-US" sz="2800" kern="0" dirty="0" smtClean="0">
                <a:cs typeface="Arial" panose="020B0604020202020204" pitchFamily="34" charset="0"/>
              </a:rPr>
              <a:t>silica substrates</a:t>
            </a:r>
            <a:endParaRPr lang="en-US" sz="2800" kern="0" dirty="0">
              <a:cs typeface="Arial" panose="020B0604020202020204" pitchFamily="34" charset="0"/>
            </a:endParaRPr>
          </a:p>
        </p:txBody>
      </p:sp>
      <p:sp>
        <p:nvSpPr>
          <p:cNvPr id="2" name="Slide Number Placeholder 1"/>
          <p:cNvSpPr>
            <a:spLocks noGrp="1"/>
          </p:cNvSpPr>
          <p:nvPr>
            <p:ph type="sldNum" sz="quarter" idx="10"/>
          </p:nvPr>
        </p:nvSpPr>
        <p:spPr/>
        <p:txBody>
          <a:bodyPr/>
          <a:lstStyle/>
          <a:p>
            <a:fld id="{2666B44D-CC43-46B3-8046-FB0C81DBEC4F}" type="slidenum">
              <a:rPr lang="en-GB" smtClean="0"/>
              <a:pPr/>
              <a:t>12</a:t>
            </a:fld>
            <a:endParaRPr lang="en-GB"/>
          </a:p>
        </p:txBody>
      </p:sp>
      <p:sp>
        <p:nvSpPr>
          <p:cNvPr id="16" name="Textfeld 12"/>
          <p:cNvSpPr txBox="1"/>
          <p:nvPr/>
        </p:nvSpPr>
        <p:spPr>
          <a:xfrm>
            <a:off x="529579" y="5660971"/>
            <a:ext cx="7345344" cy="461665"/>
          </a:xfrm>
          <a:prstGeom prst="rect">
            <a:avLst/>
          </a:prstGeom>
          <a:noFill/>
        </p:spPr>
        <p:txBody>
          <a:bodyPr wrap="none" rtlCol="0">
            <a:spAutoFit/>
          </a:bodyPr>
          <a:lstStyle/>
          <a:p>
            <a:r>
              <a:rPr lang="en-GB" sz="2400" dirty="0" smtClean="0">
                <a:solidFill>
                  <a:schemeClr val="tx2"/>
                </a:solidFill>
                <a:latin typeface="Calibri" panose="020F0502020204030204" pitchFamily="34" charset="0"/>
              </a:rPr>
              <a:t>Bond made using 1:6 sodium silicate solution (0.8 µl/cm</a:t>
            </a:r>
            <a:r>
              <a:rPr lang="en-GB" sz="2400" baseline="30000" dirty="0" smtClean="0">
                <a:solidFill>
                  <a:schemeClr val="tx2"/>
                </a:solidFill>
                <a:latin typeface="Calibri" panose="020F0502020204030204" pitchFamily="34" charset="0"/>
              </a:rPr>
              <a:t>2</a:t>
            </a:r>
            <a:r>
              <a:rPr lang="en-GB" sz="2400" dirty="0" smtClean="0">
                <a:solidFill>
                  <a:schemeClr val="tx2"/>
                </a:solidFill>
                <a:latin typeface="Calibri" panose="020F0502020204030204" pitchFamily="34" charset="0"/>
              </a:rPr>
              <a:t>)</a:t>
            </a:r>
            <a:endParaRPr lang="en-GB" sz="24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1483677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35"/>
          <p:cNvGrpSpPr>
            <a:grpSpLocks/>
          </p:cNvGrpSpPr>
          <p:nvPr/>
        </p:nvGrpSpPr>
        <p:grpSpPr bwMode="auto">
          <a:xfrm>
            <a:off x="1062832" y="1772939"/>
            <a:ext cx="7634156" cy="3113086"/>
            <a:chOff x="618" y="1405"/>
            <a:chExt cx="4439" cy="1961"/>
          </a:xfrm>
        </p:grpSpPr>
        <p:sp>
          <p:nvSpPr>
            <p:cNvPr id="24" name="Line 27"/>
            <p:cNvSpPr>
              <a:spLocks noChangeShapeType="1"/>
            </p:cNvSpPr>
            <p:nvPr/>
          </p:nvSpPr>
          <p:spPr bwMode="auto">
            <a:xfrm flipV="1">
              <a:off x="618" y="1704"/>
              <a:ext cx="2946" cy="1662"/>
            </a:xfrm>
            <a:prstGeom prst="line">
              <a:avLst/>
            </a:prstGeom>
            <a:noFill/>
            <a:ln w="508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latin typeface="+mn-lt"/>
              </a:endParaRPr>
            </a:p>
          </p:txBody>
        </p:sp>
        <p:sp>
          <p:nvSpPr>
            <p:cNvPr id="25" name="Text Box 32"/>
            <p:cNvSpPr txBox="1">
              <a:spLocks noChangeArrowheads="1"/>
            </p:cNvSpPr>
            <p:nvPr/>
          </p:nvSpPr>
          <p:spPr bwMode="auto">
            <a:xfrm>
              <a:off x="3675" y="1405"/>
              <a:ext cx="1382"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dirty="0">
                  <a:latin typeface="+mn-lt"/>
                </a:rPr>
                <a:t>Pump beam,</a:t>
              </a:r>
              <a:br>
                <a:rPr lang="en-GB" altLang="en-US" sz="1800" dirty="0">
                  <a:latin typeface="+mn-lt"/>
                </a:rPr>
              </a:br>
              <a:r>
                <a:rPr lang="en-GB" altLang="en-US" sz="1800" dirty="0">
                  <a:latin typeface="+mn-lt"/>
                </a:rPr>
                <a:t>1550 nm</a:t>
              </a:r>
            </a:p>
          </p:txBody>
        </p:sp>
      </p:grpSp>
      <p:grpSp>
        <p:nvGrpSpPr>
          <p:cNvPr id="26" name="Group 34"/>
          <p:cNvGrpSpPr>
            <a:grpSpLocks/>
          </p:cNvGrpSpPr>
          <p:nvPr/>
        </p:nvGrpSpPr>
        <p:grpSpPr bwMode="auto">
          <a:xfrm>
            <a:off x="350838" y="3790658"/>
            <a:ext cx="9163050" cy="922339"/>
            <a:chOff x="204" y="2676"/>
            <a:chExt cx="5328" cy="581"/>
          </a:xfrm>
        </p:grpSpPr>
        <p:sp>
          <p:nvSpPr>
            <p:cNvPr id="27" name="Line 28"/>
            <p:cNvSpPr>
              <a:spLocks noChangeShapeType="1"/>
            </p:cNvSpPr>
            <p:nvPr/>
          </p:nvSpPr>
          <p:spPr bwMode="auto">
            <a:xfrm>
              <a:off x="204" y="2676"/>
              <a:ext cx="4782"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latin typeface="+mn-lt"/>
              </a:endParaRPr>
            </a:p>
          </p:txBody>
        </p:sp>
        <p:sp>
          <p:nvSpPr>
            <p:cNvPr id="28" name="Text Box 33"/>
            <p:cNvSpPr txBox="1">
              <a:spLocks noChangeArrowheads="1"/>
            </p:cNvSpPr>
            <p:nvPr/>
          </p:nvSpPr>
          <p:spPr bwMode="auto">
            <a:xfrm>
              <a:off x="4150" y="2763"/>
              <a:ext cx="1382" cy="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dirty="0">
                  <a:latin typeface="+mn-lt"/>
                </a:rPr>
                <a:t>Probe beam,</a:t>
              </a:r>
            </a:p>
            <a:p>
              <a:pPr>
                <a:spcBef>
                  <a:spcPct val="50000"/>
                </a:spcBef>
              </a:pPr>
              <a:r>
                <a:rPr lang="en-GB" altLang="en-US" sz="1800" dirty="0">
                  <a:latin typeface="+mn-lt"/>
                </a:rPr>
                <a:t>1620 nm</a:t>
              </a:r>
            </a:p>
          </p:txBody>
        </p:sp>
      </p:grpSp>
      <p:sp>
        <p:nvSpPr>
          <p:cNvPr id="31" name="AutoShape 35"/>
          <p:cNvSpPr>
            <a:spLocks noChangeArrowheads="1"/>
          </p:cNvSpPr>
          <p:nvPr/>
        </p:nvSpPr>
        <p:spPr bwMode="auto">
          <a:xfrm rot="5400000">
            <a:off x="943417" y="4745955"/>
            <a:ext cx="323850" cy="825500"/>
          </a:xfrm>
          <a:prstGeom prst="can">
            <a:avLst>
              <a:gd name="adj" fmla="val 58824"/>
            </a:avLst>
          </a:prstGeom>
          <a:solidFill>
            <a:srgbClr val="808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latin typeface="+mn-lt"/>
            </a:endParaRPr>
          </a:p>
        </p:txBody>
      </p:sp>
      <p:pic>
        <p:nvPicPr>
          <p:cNvPr id="32" name="Picture 34" descr="10slot1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430" y="4406231"/>
            <a:ext cx="897731" cy="1533525"/>
          </a:xfrm>
          <a:prstGeom prst="rect">
            <a:avLst/>
          </a:prstGeom>
          <a:noFill/>
          <a:extLst>
            <a:ext uri="{909E8E84-426E-40DD-AFC4-6F175D3DCCD1}">
              <a14:hiddenFill xmlns:a14="http://schemas.microsoft.com/office/drawing/2010/main">
                <a:solidFill>
                  <a:srgbClr val="FFFFFF"/>
                </a:solidFill>
              </a14:hiddenFill>
            </a:ext>
          </a:extLst>
        </p:spPr>
      </p:pic>
      <p:sp>
        <p:nvSpPr>
          <p:cNvPr id="38" name="AutoShape 31"/>
          <p:cNvSpPr>
            <a:spLocks noChangeArrowheads="1"/>
          </p:cNvSpPr>
          <p:nvPr/>
        </p:nvSpPr>
        <p:spPr bwMode="auto">
          <a:xfrm rot="5400000">
            <a:off x="2228499" y="2813174"/>
            <a:ext cx="1943100" cy="2290763"/>
          </a:xfrm>
          <a:prstGeom prst="can">
            <a:avLst>
              <a:gd name="adj" fmla="val 27206"/>
            </a:avLst>
          </a:prstGeom>
          <a:solidFill>
            <a:schemeClr val="accent1">
              <a:alpha val="3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latin typeface="+mn-lt"/>
            </a:endParaRPr>
          </a:p>
        </p:txBody>
      </p:sp>
      <p:sp>
        <p:nvSpPr>
          <p:cNvPr id="39" name="AutoShape 36"/>
          <p:cNvSpPr>
            <a:spLocks noChangeArrowheads="1"/>
          </p:cNvSpPr>
          <p:nvPr/>
        </p:nvSpPr>
        <p:spPr bwMode="auto">
          <a:xfrm flipH="1">
            <a:off x="8596755" y="3120355"/>
            <a:ext cx="877094" cy="1676400"/>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latin typeface="+mn-lt"/>
            </a:endParaRPr>
          </a:p>
        </p:txBody>
      </p:sp>
      <p:sp>
        <p:nvSpPr>
          <p:cNvPr id="40" name="Oval 37"/>
          <p:cNvSpPr>
            <a:spLocks noChangeArrowheads="1"/>
          </p:cNvSpPr>
          <p:nvPr/>
        </p:nvSpPr>
        <p:spPr bwMode="auto">
          <a:xfrm>
            <a:off x="8596755" y="3672806"/>
            <a:ext cx="216694" cy="352425"/>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latin typeface="+mn-lt"/>
            </a:endParaRPr>
          </a:p>
        </p:txBody>
      </p:sp>
      <p:sp>
        <p:nvSpPr>
          <p:cNvPr id="41" name="Oval 38"/>
          <p:cNvSpPr>
            <a:spLocks noChangeArrowheads="1"/>
          </p:cNvSpPr>
          <p:nvPr/>
        </p:nvSpPr>
        <p:spPr bwMode="auto">
          <a:xfrm>
            <a:off x="8655228" y="3783930"/>
            <a:ext cx="82550" cy="114300"/>
          </a:xfrm>
          <a:prstGeom prst="ellipse">
            <a:avLst/>
          </a:prstGeom>
          <a:solidFill>
            <a:srgbClr val="333333"/>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latin typeface="+mn-lt"/>
            </a:endParaRPr>
          </a:p>
        </p:txBody>
      </p:sp>
      <p:sp>
        <p:nvSpPr>
          <p:cNvPr id="42" name="AutoShape 39"/>
          <p:cNvSpPr>
            <a:spLocks noChangeArrowheads="1"/>
          </p:cNvSpPr>
          <p:nvPr/>
        </p:nvSpPr>
        <p:spPr bwMode="auto">
          <a:xfrm>
            <a:off x="4252562" y="5292056"/>
            <a:ext cx="3952081" cy="657225"/>
          </a:xfrm>
          <a:prstGeom prst="bevel">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latin typeface="+mn-lt"/>
            </a:endParaRPr>
          </a:p>
        </p:txBody>
      </p:sp>
      <p:sp>
        <p:nvSpPr>
          <p:cNvPr id="43" name="Rectangle 40"/>
          <p:cNvSpPr>
            <a:spLocks noChangeArrowheads="1"/>
          </p:cNvSpPr>
          <p:nvPr/>
        </p:nvSpPr>
        <p:spPr bwMode="auto">
          <a:xfrm>
            <a:off x="5490812" y="5425405"/>
            <a:ext cx="526256" cy="2667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latin typeface="+mn-lt"/>
            </a:endParaRPr>
          </a:p>
        </p:txBody>
      </p:sp>
      <p:sp>
        <p:nvSpPr>
          <p:cNvPr id="44" name="Freeform 41"/>
          <p:cNvSpPr>
            <a:spLocks/>
          </p:cNvSpPr>
          <p:nvPr/>
        </p:nvSpPr>
        <p:spPr bwMode="auto">
          <a:xfrm>
            <a:off x="5552724" y="5558756"/>
            <a:ext cx="371475" cy="47625"/>
          </a:xfrm>
          <a:custGeom>
            <a:avLst/>
            <a:gdLst>
              <a:gd name="T0" fmla="*/ 0 w 216"/>
              <a:gd name="T1" fmla="*/ 30 h 30"/>
              <a:gd name="T2" fmla="*/ 36 w 216"/>
              <a:gd name="T3" fmla="*/ 12 h 30"/>
              <a:gd name="T4" fmla="*/ 72 w 216"/>
              <a:gd name="T5" fmla="*/ 6 h 30"/>
              <a:gd name="T6" fmla="*/ 114 w 216"/>
              <a:gd name="T7" fmla="*/ 0 h 30"/>
              <a:gd name="T8" fmla="*/ 180 w 216"/>
              <a:gd name="T9" fmla="*/ 6 h 30"/>
              <a:gd name="T10" fmla="*/ 216 w 216"/>
              <a:gd name="T11" fmla="*/ 30 h 30"/>
            </a:gdLst>
            <a:ahLst/>
            <a:cxnLst>
              <a:cxn ang="0">
                <a:pos x="T0" y="T1"/>
              </a:cxn>
              <a:cxn ang="0">
                <a:pos x="T2" y="T3"/>
              </a:cxn>
              <a:cxn ang="0">
                <a:pos x="T4" y="T5"/>
              </a:cxn>
              <a:cxn ang="0">
                <a:pos x="T6" y="T7"/>
              </a:cxn>
              <a:cxn ang="0">
                <a:pos x="T8" y="T9"/>
              </a:cxn>
              <a:cxn ang="0">
                <a:pos x="T10" y="T11"/>
              </a:cxn>
            </a:cxnLst>
            <a:rect l="0" t="0" r="r" b="b"/>
            <a:pathLst>
              <a:path w="216" h="30">
                <a:moveTo>
                  <a:pt x="0" y="30"/>
                </a:moveTo>
                <a:cubicBezTo>
                  <a:pt x="12" y="23"/>
                  <a:pt x="24" y="16"/>
                  <a:pt x="36" y="12"/>
                </a:cubicBezTo>
                <a:cubicBezTo>
                  <a:pt x="48" y="8"/>
                  <a:pt x="59" y="8"/>
                  <a:pt x="72" y="6"/>
                </a:cubicBezTo>
                <a:cubicBezTo>
                  <a:pt x="85" y="4"/>
                  <a:pt x="96" y="0"/>
                  <a:pt x="114" y="0"/>
                </a:cubicBezTo>
                <a:cubicBezTo>
                  <a:pt x="132" y="0"/>
                  <a:pt x="163" y="1"/>
                  <a:pt x="180" y="6"/>
                </a:cubicBezTo>
                <a:cubicBezTo>
                  <a:pt x="197" y="11"/>
                  <a:pt x="206" y="20"/>
                  <a:pt x="216" y="30"/>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latin typeface="+mn-lt"/>
            </a:endParaRPr>
          </a:p>
        </p:txBody>
      </p:sp>
      <p:sp>
        <p:nvSpPr>
          <p:cNvPr id="45" name="Line 42"/>
          <p:cNvSpPr>
            <a:spLocks noChangeShapeType="1"/>
          </p:cNvSpPr>
          <p:nvPr/>
        </p:nvSpPr>
        <p:spPr bwMode="auto">
          <a:xfrm flipV="1">
            <a:off x="5728142" y="5492081"/>
            <a:ext cx="123825" cy="200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latin typeface="+mn-lt"/>
            </a:endParaRPr>
          </a:p>
        </p:txBody>
      </p:sp>
      <p:sp>
        <p:nvSpPr>
          <p:cNvPr id="46" name="Rectangle 43"/>
          <p:cNvSpPr>
            <a:spLocks noChangeArrowheads="1"/>
          </p:cNvSpPr>
          <p:nvPr/>
        </p:nvSpPr>
        <p:spPr bwMode="auto">
          <a:xfrm>
            <a:off x="6405741" y="5431755"/>
            <a:ext cx="526256" cy="2667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latin typeface="+mn-lt"/>
            </a:endParaRPr>
          </a:p>
        </p:txBody>
      </p:sp>
      <p:sp>
        <p:nvSpPr>
          <p:cNvPr id="47" name="Freeform 44"/>
          <p:cNvSpPr>
            <a:spLocks/>
          </p:cNvSpPr>
          <p:nvPr/>
        </p:nvSpPr>
        <p:spPr bwMode="auto">
          <a:xfrm>
            <a:off x="6467653" y="5565106"/>
            <a:ext cx="371475" cy="47625"/>
          </a:xfrm>
          <a:custGeom>
            <a:avLst/>
            <a:gdLst>
              <a:gd name="T0" fmla="*/ 0 w 216"/>
              <a:gd name="T1" fmla="*/ 30 h 30"/>
              <a:gd name="T2" fmla="*/ 36 w 216"/>
              <a:gd name="T3" fmla="*/ 12 h 30"/>
              <a:gd name="T4" fmla="*/ 72 w 216"/>
              <a:gd name="T5" fmla="*/ 6 h 30"/>
              <a:gd name="T6" fmla="*/ 114 w 216"/>
              <a:gd name="T7" fmla="*/ 0 h 30"/>
              <a:gd name="T8" fmla="*/ 180 w 216"/>
              <a:gd name="T9" fmla="*/ 6 h 30"/>
              <a:gd name="T10" fmla="*/ 216 w 216"/>
              <a:gd name="T11" fmla="*/ 30 h 30"/>
            </a:gdLst>
            <a:ahLst/>
            <a:cxnLst>
              <a:cxn ang="0">
                <a:pos x="T0" y="T1"/>
              </a:cxn>
              <a:cxn ang="0">
                <a:pos x="T2" y="T3"/>
              </a:cxn>
              <a:cxn ang="0">
                <a:pos x="T4" y="T5"/>
              </a:cxn>
              <a:cxn ang="0">
                <a:pos x="T6" y="T7"/>
              </a:cxn>
              <a:cxn ang="0">
                <a:pos x="T8" y="T9"/>
              </a:cxn>
              <a:cxn ang="0">
                <a:pos x="T10" y="T11"/>
              </a:cxn>
            </a:cxnLst>
            <a:rect l="0" t="0" r="r" b="b"/>
            <a:pathLst>
              <a:path w="216" h="30">
                <a:moveTo>
                  <a:pt x="0" y="30"/>
                </a:moveTo>
                <a:cubicBezTo>
                  <a:pt x="12" y="23"/>
                  <a:pt x="24" y="16"/>
                  <a:pt x="36" y="12"/>
                </a:cubicBezTo>
                <a:cubicBezTo>
                  <a:pt x="48" y="8"/>
                  <a:pt x="59" y="8"/>
                  <a:pt x="72" y="6"/>
                </a:cubicBezTo>
                <a:cubicBezTo>
                  <a:pt x="85" y="4"/>
                  <a:pt x="96" y="0"/>
                  <a:pt x="114" y="0"/>
                </a:cubicBezTo>
                <a:cubicBezTo>
                  <a:pt x="132" y="0"/>
                  <a:pt x="163" y="1"/>
                  <a:pt x="180" y="6"/>
                </a:cubicBezTo>
                <a:cubicBezTo>
                  <a:pt x="197" y="11"/>
                  <a:pt x="206" y="20"/>
                  <a:pt x="216" y="30"/>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latin typeface="+mn-lt"/>
            </a:endParaRPr>
          </a:p>
        </p:txBody>
      </p:sp>
      <p:sp>
        <p:nvSpPr>
          <p:cNvPr id="48" name="Line 45"/>
          <p:cNvSpPr>
            <a:spLocks noChangeShapeType="1"/>
          </p:cNvSpPr>
          <p:nvPr/>
        </p:nvSpPr>
        <p:spPr bwMode="auto">
          <a:xfrm flipV="1">
            <a:off x="6643072" y="5498431"/>
            <a:ext cx="123825" cy="200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latin typeface="+mn-lt"/>
            </a:endParaRPr>
          </a:p>
        </p:txBody>
      </p:sp>
      <p:sp>
        <p:nvSpPr>
          <p:cNvPr id="49" name="Rectangle 46"/>
          <p:cNvSpPr>
            <a:spLocks noChangeArrowheads="1"/>
          </p:cNvSpPr>
          <p:nvPr/>
        </p:nvSpPr>
        <p:spPr bwMode="auto">
          <a:xfrm>
            <a:off x="7286274" y="5425406"/>
            <a:ext cx="670719" cy="333375"/>
          </a:xfrm>
          <a:prstGeom prst="rect">
            <a:avLst/>
          </a:prstGeom>
          <a:solidFill>
            <a:srgbClr val="C0C0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latin typeface="+mn-lt"/>
            </a:endParaRPr>
          </a:p>
        </p:txBody>
      </p:sp>
      <p:sp>
        <p:nvSpPr>
          <p:cNvPr id="50" name="Oval 47"/>
          <p:cNvSpPr>
            <a:spLocks noChangeArrowheads="1"/>
          </p:cNvSpPr>
          <p:nvPr/>
        </p:nvSpPr>
        <p:spPr bwMode="auto">
          <a:xfrm>
            <a:off x="7637112" y="5501606"/>
            <a:ext cx="189177" cy="155575"/>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latin typeface="+mn-lt"/>
            </a:endParaRPr>
          </a:p>
        </p:txBody>
      </p:sp>
      <p:sp>
        <p:nvSpPr>
          <p:cNvPr id="51" name="Oval 48"/>
          <p:cNvSpPr>
            <a:spLocks noChangeArrowheads="1"/>
          </p:cNvSpPr>
          <p:nvPr/>
        </p:nvSpPr>
        <p:spPr bwMode="auto">
          <a:xfrm>
            <a:off x="4572443" y="5482555"/>
            <a:ext cx="96308" cy="889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latin typeface="+mn-lt"/>
            </a:endParaRPr>
          </a:p>
        </p:txBody>
      </p:sp>
      <p:sp>
        <p:nvSpPr>
          <p:cNvPr id="52" name="Oval 49"/>
          <p:cNvSpPr>
            <a:spLocks noChangeArrowheads="1"/>
          </p:cNvSpPr>
          <p:nvPr/>
        </p:nvSpPr>
        <p:spPr bwMode="auto">
          <a:xfrm>
            <a:off x="4579322" y="5698455"/>
            <a:ext cx="96308" cy="889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latin typeface="+mn-lt"/>
            </a:endParaRPr>
          </a:p>
        </p:txBody>
      </p:sp>
      <p:cxnSp>
        <p:nvCxnSpPr>
          <p:cNvPr id="53" name="AutoShape 52"/>
          <p:cNvCxnSpPr>
            <a:cxnSpLocks noChangeShapeType="1"/>
            <a:stCxn id="31" idx="3"/>
            <a:endCxn id="50" idx="4"/>
          </p:cNvCxnSpPr>
          <p:nvPr/>
        </p:nvCxnSpPr>
        <p:spPr bwMode="auto">
          <a:xfrm rot="10800000" flipH="1" flipV="1">
            <a:off x="692592" y="5158706"/>
            <a:ext cx="7039108" cy="498475"/>
          </a:xfrm>
          <a:prstGeom prst="bentConnector4">
            <a:avLst>
              <a:gd name="adj1" fmla="val -3519"/>
              <a:gd name="adj2" fmla="val 191718"/>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AutoShape 53"/>
          <p:cNvCxnSpPr>
            <a:cxnSpLocks noChangeShapeType="1"/>
            <a:stCxn id="39" idx="3"/>
            <a:endCxn id="51" idx="0"/>
          </p:cNvCxnSpPr>
          <p:nvPr/>
        </p:nvCxnSpPr>
        <p:spPr bwMode="auto">
          <a:xfrm rot="5400000">
            <a:off x="6539223" y="2878129"/>
            <a:ext cx="685800" cy="4523052"/>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 Box 54"/>
          <p:cNvSpPr txBox="1">
            <a:spLocks noChangeArrowheads="1"/>
          </p:cNvSpPr>
          <p:nvPr/>
        </p:nvSpPr>
        <p:spPr bwMode="auto">
          <a:xfrm>
            <a:off x="5401383" y="4716125"/>
            <a:ext cx="23767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latin typeface="+mn-lt"/>
              </a:rPr>
              <a:t>Lock-in amplifier</a:t>
            </a:r>
          </a:p>
        </p:txBody>
      </p:sp>
      <p:sp>
        <p:nvSpPr>
          <p:cNvPr id="56" name="Text Box 56"/>
          <p:cNvSpPr txBox="1">
            <a:spLocks noChangeArrowheads="1"/>
          </p:cNvSpPr>
          <p:nvPr/>
        </p:nvSpPr>
        <p:spPr bwMode="auto">
          <a:xfrm>
            <a:off x="2396073" y="2994943"/>
            <a:ext cx="11804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1800" dirty="0">
                <a:latin typeface="+mn-lt"/>
              </a:rPr>
              <a:t>sample</a:t>
            </a:r>
          </a:p>
        </p:txBody>
      </p:sp>
      <p:sp>
        <p:nvSpPr>
          <p:cNvPr id="57" name="Text Box 57"/>
          <p:cNvSpPr txBox="1">
            <a:spLocks noChangeArrowheads="1"/>
          </p:cNvSpPr>
          <p:nvPr/>
        </p:nvSpPr>
        <p:spPr bwMode="auto">
          <a:xfrm>
            <a:off x="8100568" y="2709193"/>
            <a:ext cx="12485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1800" dirty="0">
                <a:latin typeface="+mn-lt"/>
              </a:rPr>
              <a:t>detector</a:t>
            </a:r>
          </a:p>
        </p:txBody>
      </p:sp>
      <p:sp>
        <p:nvSpPr>
          <p:cNvPr id="59" name="Text Box 58"/>
          <p:cNvSpPr txBox="1">
            <a:spLocks noChangeArrowheads="1"/>
          </p:cNvSpPr>
          <p:nvPr/>
        </p:nvSpPr>
        <p:spPr bwMode="auto">
          <a:xfrm>
            <a:off x="283174" y="1609637"/>
            <a:ext cx="5293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1200" dirty="0">
                <a:latin typeface="+mn-lt"/>
              </a:rPr>
              <a:t>A. </a:t>
            </a:r>
            <a:r>
              <a:rPr lang="en-GB" altLang="en-US" sz="1200" dirty="0" err="1">
                <a:latin typeface="+mn-lt"/>
              </a:rPr>
              <a:t>Alexandrovski</a:t>
            </a:r>
            <a:r>
              <a:rPr lang="en-GB" altLang="en-US" sz="1200" dirty="0">
                <a:latin typeface="+mn-lt"/>
              </a:rPr>
              <a:t> et al. </a:t>
            </a:r>
            <a:r>
              <a:rPr lang="en-GB" altLang="en-US" sz="1200" i="1" dirty="0">
                <a:latin typeface="+mn-lt"/>
              </a:rPr>
              <a:t>Proc. SPIE</a:t>
            </a:r>
            <a:r>
              <a:rPr lang="en-GB" altLang="en-US" sz="1200" dirty="0">
                <a:latin typeface="+mn-lt"/>
              </a:rPr>
              <a:t> 3610, Laser Material Crystal Growth and Nonlinear Materials and Devices, 44 (May 26, 1999); </a:t>
            </a:r>
          </a:p>
        </p:txBody>
      </p:sp>
      <p:sp>
        <p:nvSpPr>
          <p:cNvPr id="60" name="Text Box 32"/>
          <p:cNvSpPr txBox="1">
            <a:spLocks noChangeArrowheads="1"/>
          </p:cNvSpPr>
          <p:nvPr/>
        </p:nvSpPr>
        <p:spPr bwMode="auto">
          <a:xfrm>
            <a:off x="350923" y="1147972"/>
            <a:ext cx="68646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2400" dirty="0">
                <a:solidFill>
                  <a:schemeClr val="tx2"/>
                </a:solidFill>
                <a:latin typeface="Calibri" panose="020F0502020204030204" pitchFamily="34" charset="0"/>
              </a:rPr>
              <a:t>Photo-thermal </a:t>
            </a:r>
            <a:r>
              <a:rPr lang="en-GB" altLang="en-US" sz="2400" dirty="0" err="1">
                <a:solidFill>
                  <a:schemeClr val="tx2"/>
                </a:solidFill>
                <a:latin typeface="Calibri" panose="020F0502020204030204" pitchFamily="34" charset="0"/>
              </a:rPr>
              <a:t>commonpath</a:t>
            </a:r>
            <a:r>
              <a:rPr lang="en-GB" altLang="en-US" sz="2400" dirty="0">
                <a:solidFill>
                  <a:schemeClr val="tx2"/>
                </a:solidFill>
                <a:latin typeface="Calibri" panose="020F0502020204030204" pitchFamily="34" charset="0"/>
              </a:rPr>
              <a:t> interferometry (PCI)</a:t>
            </a:r>
          </a:p>
        </p:txBody>
      </p:sp>
      <p:sp>
        <p:nvSpPr>
          <p:cNvPr id="35" name="Rectangle 2"/>
          <p:cNvSpPr txBox="1">
            <a:spLocks noChangeArrowheads="1"/>
          </p:cNvSpPr>
          <p:nvPr/>
        </p:nvSpPr>
        <p:spPr>
          <a:xfrm>
            <a:off x="2845606" y="-10996"/>
            <a:ext cx="7120270" cy="685800"/>
          </a:xfrm>
          <a:prstGeom prst="rect">
            <a:avLst/>
          </a:prstGeom>
          <a:solidFill>
            <a:schemeClr val="tx2"/>
          </a:solidFill>
        </p:spPr>
        <p:txBody>
          <a:bodyPr/>
          <a:lstStyle>
            <a:lvl1pPr algn="l" rtl="0" eaLnBrk="1" fontAlgn="base" hangingPunct="1">
              <a:spcBef>
                <a:spcPct val="0"/>
              </a:spcBef>
              <a:spcAft>
                <a:spcPct val="0"/>
              </a:spcAft>
              <a:defRPr sz="2800" b="0">
                <a:solidFill>
                  <a:schemeClr val="bg1"/>
                </a:solidFill>
                <a:latin typeface="+mj-lt"/>
                <a:ea typeface="+mj-ea"/>
                <a:cs typeface="+mj-cs"/>
              </a:defRPr>
            </a:lvl1pPr>
            <a:lvl2pPr algn="l" rtl="0" eaLnBrk="1" fontAlgn="base" hangingPunct="1">
              <a:spcBef>
                <a:spcPct val="0"/>
              </a:spcBef>
              <a:spcAft>
                <a:spcPct val="0"/>
              </a:spcAft>
              <a:defRPr sz="2800" b="1">
                <a:solidFill>
                  <a:srgbClr val="5B651B"/>
                </a:solidFill>
                <a:latin typeface="Arial" charset="0"/>
                <a:ea typeface="ＭＳ Ｐゴシック" charset="-128"/>
                <a:cs typeface="ＭＳ Ｐゴシック" charset="-128"/>
              </a:defRPr>
            </a:lvl2pPr>
            <a:lvl3pPr algn="l" rtl="0" eaLnBrk="1" fontAlgn="base" hangingPunct="1">
              <a:spcBef>
                <a:spcPct val="0"/>
              </a:spcBef>
              <a:spcAft>
                <a:spcPct val="0"/>
              </a:spcAft>
              <a:defRPr sz="2800" b="1">
                <a:solidFill>
                  <a:srgbClr val="5B651B"/>
                </a:solidFill>
                <a:latin typeface="Arial" charset="0"/>
                <a:ea typeface="ＭＳ Ｐゴシック" charset="-128"/>
                <a:cs typeface="ＭＳ Ｐゴシック" charset="-128"/>
              </a:defRPr>
            </a:lvl3pPr>
            <a:lvl4pPr algn="l" rtl="0" eaLnBrk="1" fontAlgn="base" hangingPunct="1">
              <a:spcBef>
                <a:spcPct val="0"/>
              </a:spcBef>
              <a:spcAft>
                <a:spcPct val="0"/>
              </a:spcAft>
              <a:defRPr sz="2800" b="1">
                <a:solidFill>
                  <a:srgbClr val="5B651B"/>
                </a:solidFill>
                <a:latin typeface="Arial" charset="0"/>
                <a:ea typeface="ＭＳ Ｐゴシック" charset="-128"/>
                <a:cs typeface="ＭＳ Ｐゴシック" charset="-128"/>
              </a:defRPr>
            </a:lvl4pPr>
            <a:lvl5pPr algn="l" rtl="0" eaLnBrk="1" fontAlgn="base" hangingPunct="1">
              <a:spcBef>
                <a:spcPct val="0"/>
              </a:spcBef>
              <a:spcAft>
                <a:spcPct val="0"/>
              </a:spcAft>
              <a:defRPr sz="2800" b="1">
                <a:solidFill>
                  <a:srgbClr val="5B651B"/>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pPr algn="r"/>
            <a:r>
              <a:rPr lang="en-US" kern="0" dirty="0" smtClean="0">
                <a:latin typeface="+mn-lt"/>
                <a:cs typeface="Arial" panose="020B0604020202020204" pitchFamily="34" charset="0"/>
              </a:rPr>
              <a:t>Photo-thermal </a:t>
            </a:r>
            <a:r>
              <a:rPr lang="en-US" kern="0" dirty="0" err="1" smtClean="0">
                <a:latin typeface="+mn-lt"/>
                <a:cs typeface="Arial" panose="020B0604020202020204" pitchFamily="34" charset="0"/>
              </a:rPr>
              <a:t>commonpath</a:t>
            </a:r>
            <a:r>
              <a:rPr lang="en-US" kern="0" dirty="0" smtClean="0">
                <a:latin typeface="+mn-lt"/>
                <a:cs typeface="Arial" panose="020B0604020202020204" pitchFamily="34" charset="0"/>
              </a:rPr>
              <a:t> interferometry</a:t>
            </a:r>
            <a:endParaRPr lang="en-US" kern="0" dirty="0">
              <a:latin typeface="+mn-lt"/>
              <a:cs typeface="Arial" panose="020B0604020202020204" pitchFamily="34" charset="0"/>
            </a:endParaRPr>
          </a:p>
        </p:txBody>
      </p:sp>
      <p:sp>
        <p:nvSpPr>
          <p:cNvPr id="2" name="Slide Number Placeholder 1"/>
          <p:cNvSpPr>
            <a:spLocks noGrp="1"/>
          </p:cNvSpPr>
          <p:nvPr>
            <p:ph type="sldNum" sz="quarter" idx="10"/>
          </p:nvPr>
        </p:nvSpPr>
        <p:spPr/>
        <p:txBody>
          <a:bodyPr/>
          <a:lstStyle/>
          <a:p>
            <a:fld id="{2666B44D-CC43-46B3-8046-FB0C81DBEC4F}" type="slidenum">
              <a:rPr lang="en-GB" smtClean="0"/>
              <a:pPr/>
              <a:t>13</a:t>
            </a:fld>
            <a:endParaRPr lang="en-GB"/>
          </a:p>
        </p:txBody>
      </p:sp>
    </p:spTree>
    <p:extLst>
      <p:ext uri="{BB962C8B-B14F-4D97-AF65-F5344CB8AC3E}">
        <p14:creationId xmlns:p14="http://schemas.microsoft.com/office/powerpoint/2010/main" val="38698534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711302" y="-10996"/>
            <a:ext cx="7194698" cy="685800"/>
          </a:xfrm>
          <a:prstGeom prst="rect">
            <a:avLst/>
          </a:prstGeom>
          <a:solidFill>
            <a:schemeClr val="tx2"/>
          </a:solidFill>
        </p:spPr>
        <p:txBody>
          <a:bodyPr/>
          <a:lstStyle>
            <a:lvl1pPr algn="l" rtl="0" eaLnBrk="1" fontAlgn="base" hangingPunct="1">
              <a:spcBef>
                <a:spcPct val="0"/>
              </a:spcBef>
              <a:spcAft>
                <a:spcPct val="0"/>
              </a:spcAft>
              <a:defRPr sz="2800" b="0">
                <a:solidFill>
                  <a:schemeClr val="bg1"/>
                </a:solidFill>
                <a:latin typeface="+mj-lt"/>
                <a:ea typeface="+mj-ea"/>
                <a:cs typeface="+mj-cs"/>
              </a:defRPr>
            </a:lvl1pPr>
            <a:lvl2pPr algn="l" rtl="0" eaLnBrk="1" fontAlgn="base" hangingPunct="1">
              <a:spcBef>
                <a:spcPct val="0"/>
              </a:spcBef>
              <a:spcAft>
                <a:spcPct val="0"/>
              </a:spcAft>
              <a:defRPr sz="2800" b="1">
                <a:solidFill>
                  <a:srgbClr val="5B651B"/>
                </a:solidFill>
                <a:latin typeface="Arial" charset="0"/>
                <a:ea typeface="ＭＳ Ｐゴシック" charset="-128"/>
                <a:cs typeface="ＭＳ Ｐゴシック" charset="-128"/>
              </a:defRPr>
            </a:lvl2pPr>
            <a:lvl3pPr algn="l" rtl="0" eaLnBrk="1" fontAlgn="base" hangingPunct="1">
              <a:spcBef>
                <a:spcPct val="0"/>
              </a:spcBef>
              <a:spcAft>
                <a:spcPct val="0"/>
              </a:spcAft>
              <a:defRPr sz="2800" b="1">
                <a:solidFill>
                  <a:srgbClr val="5B651B"/>
                </a:solidFill>
                <a:latin typeface="Arial" charset="0"/>
                <a:ea typeface="ＭＳ Ｐゴシック" charset="-128"/>
                <a:cs typeface="ＭＳ Ｐゴシック" charset="-128"/>
              </a:defRPr>
            </a:lvl3pPr>
            <a:lvl4pPr algn="l" rtl="0" eaLnBrk="1" fontAlgn="base" hangingPunct="1">
              <a:spcBef>
                <a:spcPct val="0"/>
              </a:spcBef>
              <a:spcAft>
                <a:spcPct val="0"/>
              </a:spcAft>
              <a:defRPr sz="2800" b="1">
                <a:solidFill>
                  <a:srgbClr val="5B651B"/>
                </a:solidFill>
                <a:latin typeface="Arial" charset="0"/>
                <a:ea typeface="ＭＳ Ｐゴシック" charset="-128"/>
                <a:cs typeface="ＭＳ Ｐゴシック" charset="-128"/>
              </a:defRPr>
            </a:lvl4pPr>
            <a:lvl5pPr algn="l" rtl="0" eaLnBrk="1" fontAlgn="base" hangingPunct="1">
              <a:spcBef>
                <a:spcPct val="0"/>
              </a:spcBef>
              <a:spcAft>
                <a:spcPct val="0"/>
              </a:spcAft>
              <a:defRPr sz="2800" b="1">
                <a:solidFill>
                  <a:srgbClr val="5B651B"/>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pPr algn="r"/>
            <a:r>
              <a:rPr lang="en-US" kern="0" dirty="0">
                <a:latin typeface="+mn-lt"/>
                <a:cs typeface="Arial" panose="020B0604020202020204" pitchFamily="34" charset="0"/>
              </a:rPr>
              <a:t>A typical PCI signal</a:t>
            </a:r>
          </a:p>
        </p:txBody>
      </p:sp>
      <p:sp>
        <p:nvSpPr>
          <p:cNvPr id="36" name="Textfeld 35"/>
          <p:cNvSpPr txBox="1"/>
          <p:nvPr/>
        </p:nvSpPr>
        <p:spPr>
          <a:xfrm>
            <a:off x="669290" y="1340769"/>
            <a:ext cx="2585003" cy="461665"/>
          </a:xfrm>
          <a:prstGeom prst="rect">
            <a:avLst/>
          </a:prstGeom>
          <a:noFill/>
        </p:spPr>
        <p:txBody>
          <a:bodyPr wrap="none" rtlCol="0">
            <a:spAutoFit/>
          </a:bodyPr>
          <a:lstStyle/>
          <a:p>
            <a:r>
              <a:rPr lang="en-GB" sz="2400" dirty="0">
                <a:solidFill>
                  <a:schemeClr val="tx2"/>
                </a:solidFill>
                <a:latin typeface="Calibri" panose="020F0502020204030204" pitchFamily="34" charset="0"/>
              </a:rPr>
              <a:t>A typical PCI signal:</a:t>
            </a:r>
          </a:p>
        </p:txBody>
      </p:sp>
      <p:sp>
        <p:nvSpPr>
          <p:cNvPr id="3" name="TextBox 2"/>
          <p:cNvSpPr txBox="1"/>
          <p:nvPr/>
        </p:nvSpPr>
        <p:spPr>
          <a:xfrm>
            <a:off x="1459767" y="6148593"/>
            <a:ext cx="7056703" cy="369332"/>
          </a:xfrm>
          <a:prstGeom prst="rect">
            <a:avLst/>
          </a:prstGeom>
          <a:noFill/>
        </p:spPr>
        <p:txBody>
          <a:bodyPr wrap="square" rtlCol="0">
            <a:spAutoFit/>
          </a:bodyPr>
          <a:lstStyle/>
          <a:p>
            <a:r>
              <a:rPr lang="en-GB" sz="1800" dirty="0" smtClean="0">
                <a:latin typeface="Calibri" panose="020F0502020204030204" pitchFamily="34" charset="0"/>
              </a:rPr>
              <a:t>This is an example  measurement from the Corning 7979  bonded sample </a:t>
            </a:r>
            <a:endParaRPr lang="en-GB" sz="18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2666B44D-CC43-46B3-8046-FB0C81DBEC4F}" type="slidenum">
              <a:rPr lang="en-GB" smtClean="0"/>
              <a:pPr/>
              <a:t>14</a:t>
            </a:fld>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767" y="1977203"/>
            <a:ext cx="6859887" cy="4171390"/>
          </a:xfrm>
          <a:prstGeom prst="rect">
            <a:avLst/>
          </a:prstGeom>
        </p:spPr>
      </p:pic>
    </p:spTree>
    <p:extLst>
      <p:ext uri="{BB962C8B-B14F-4D97-AF65-F5344CB8AC3E}">
        <p14:creationId xmlns:p14="http://schemas.microsoft.com/office/powerpoint/2010/main" val="1033789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519916" y="0"/>
            <a:ext cx="7386084" cy="986118"/>
          </a:xfrm>
          <a:prstGeom prst="rect">
            <a:avLst/>
          </a:prstGeom>
          <a:solidFill>
            <a:schemeClr val="tx2"/>
          </a:solidFill>
        </p:spPr>
        <p:txBody>
          <a:bodyPr/>
          <a:lstStyle>
            <a:lvl1pPr algn="l" rtl="0" eaLnBrk="1" fontAlgn="base" hangingPunct="1">
              <a:spcBef>
                <a:spcPct val="0"/>
              </a:spcBef>
              <a:spcAft>
                <a:spcPct val="0"/>
              </a:spcAft>
              <a:defRPr sz="2800" b="0">
                <a:solidFill>
                  <a:schemeClr val="bg1"/>
                </a:solidFill>
                <a:latin typeface="+mj-lt"/>
                <a:ea typeface="+mj-ea"/>
                <a:cs typeface="+mj-cs"/>
              </a:defRPr>
            </a:lvl1pPr>
            <a:lvl2pPr algn="l" rtl="0" eaLnBrk="1" fontAlgn="base" hangingPunct="1">
              <a:spcBef>
                <a:spcPct val="0"/>
              </a:spcBef>
              <a:spcAft>
                <a:spcPct val="0"/>
              </a:spcAft>
              <a:defRPr sz="2800" b="1">
                <a:solidFill>
                  <a:srgbClr val="5B651B"/>
                </a:solidFill>
                <a:latin typeface="Arial" charset="0"/>
                <a:ea typeface="ＭＳ Ｐゴシック" charset="-128"/>
                <a:cs typeface="ＭＳ Ｐゴシック" charset="-128"/>
              </a:defRPr>
            </a:lvl2pPr>
            <a:lvl3pPr algn="l" rtl="0" eaLnBrk="1" fontAlgn="base" hangingPunct="1">
              <a:spcBef>
                <a:spcPct val="0"/>
              </a:spcBef>
              <a:spcAft>
                <a:spcPct val="0"/>
              </a:spcAft>
              <a:defRPr sz="2800" b="1">
                <a:solidFill>
                  <a:srgbClr val="5B651B"/>
                </a:solidFill>
                <a:latin typeface="Arial" charset="0"/>
                <a:ea typeface="ＭＳ Ｐゴシック" charset="-128"/>
                <a:cs typeface="ＭＳ Ｐゴシック" charset="-128"/>
              </a:defRPr>
            </a:lvl3pPr>
            <a:lvl4pPr algn="l" rtl="0" eaLnBrk="1" fontAlgn="base" hangingPunct="1">
              <a:spcBef>
                <a:spcPct val="0"/>
              </a:spcBef>
              <a:spcAft>
                <a:spcPct val="0"/>
              </a:spcAft>
              <a:defRPr sz="2800" b="1">
                <a:solidFill>
                  <a:srgbClr val="5B651B"/>
                </a:solidFill>
                <a:latin typeface="Arial" charset="0"/>
                <a:ea typeface="ＭＳ Ｐゴシック" charset="-128"/>
                <a:cs typeface="ＭＳ Ｐゴシック" charset="-128"/>
              </a:defRPr>
            </a:lvl4pPr>
            <a:lvl5pPr algn="l" rtl="0" eaLnBrk="1" fontAlgn="base" hangingPunct="1">
              <a:spcBef>
                <a:spcPct val="0"/>
              </a:spcBef>
              <a:spcAft>
                <a:spcPct val="0"/>
              </a:spcAft>
              <a:defRPr sz="2800" b="1">
                <a:solidFill>
                  <a:srgbClr val="5B651B"/>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pPr algn="r"/>
            <a:r>
              <a:rPr lang="en-US" kern="0" dirty="0">
                <a:latin typeface="+mn-lt"/>
                <a:cs typeface="Arial" panose="020B0604020202020204" pitchFamily="34" charset="0"/>
              </a:rPr>
              <a:t>The </a:t>
            </a:r>
            <a:r>
              <a:rPr lang="en-US" kern="0" dirty="0" smtClean="0">
                <a:latin typeface="+mn-lt"/>
                <a:cs typeface="Arial" panose="020B0604020202020204" pitchFamily="34" charset="0"/>
              </a:rPr>
              <a:t>bond absorption measurement </a:t>
            </a:r>
            <a:endParaRPr lang="en-US" kern="0" dirty="0" smtClean="0">
              <a:latin typeface="+mn-lt"/>
              <a:cs typeface="Arial" panose="020B0604020202020204" pitchFamily="34" charset="0"/>
            </a:endParaRPr>
          </a:p>
          <a:p>
            <a:pPr algn="r"/>
            <a:r>
              <a:rPr lang="en-US" kern="0" dirty="0" smtClean="0">
                <a:latin typeface="+mn-lt"/>
                <a:cs typeface="Arial" panose="020B0604020202020204" pitchFamily="34" charset="0"/>
              </a:rPr>
              <a:t>@ </a:t>
            </a:r>
            <a:r>
              <a:rPr lang="en-US" kern="0" dirty="0">
                <a:latin typeface="+mn-lt"/>
                <a:cs typeface="Arial" panose="020B0604020202020204" pitchFamily="34" charset="0"/>
              </a:rPr>
              <a:t>1550 nm</a:t>
            </a:r>
          </a:p>
        </p:txBody>
      </p:sp>
      <p:grpSp>
        <p:nvGrpSpPr>
          <p:cNvPr id="6" name="Group 5"/>
          <p:cNvGrpSpPr/>
          <p:nvPr/>
        </p:nvGrpSpPr>
        <p:grpSpPr>
          <a:xfrm>
            <a:off x="1770035" y="1253916"/>
            <a:ext cx="6665400" cy="4992688"/>
            <a:chOff x="1770035" y="1253916"/>
            <a:chExt cx="6665400" cy="4992688"/>
          </a:xfrm>
        </p:grpSpPr>
        <p:pic>
          <p:nvPicPr>
            <p:cNvPr id="3" name="Grafik 2"/>
            <p:cNvPicPr>
              <a:picLocks noChangeAspect="1"/>
            </p:cNvPicPr>
            <p:nvPr/>
          </p:nvPicPr>
          <p:blipFill>
            <a:blip r:embed="rId3"/>
            <a:stretch>
              <a:fillRect/>
            </a:stretch>
          </p:blipFill>
          <p:spPr>
            <a:xfrm>
              <a:off x="2373313" y="1704182"/>
              <a:ext cx="5159375" cy="4029075"/>
            </a:xfrm>
            <a:prstGeom prst="rect">
              <a:avLst/>
            </a:prstGeom>
          </p:spPr>
        </p:pic>
        <p:sp>
          <p:nvSpPr>
            <p:cNvPr id="4" name="Textfeld 3"/>
            <p:cNvSpPr txBox="1"/>
            <p:nvPr/>
          </p:nvSpPr>
          <p:spPr>
            <a:xfrm>
              <a:off x="4108823" y="5877272"/>
              <a:ext cx="1624264" cy="369332"/>
            </a:xfrm>
            <a:prstGeom prst="rect">
              <a:avLst/>
            </a:prstGeom>
            <a:noFill/>
          </p:spPr>
          <p:txBody>
            <a:bodyPr wrap="none" rtlCol="0">
              <a:spAutoFit/>
            </a:bodyPr>
            <a:lstStyle/>
            <a:p>
              <a:r>
                <a:rPr lang="en-GB" sz="1800" dirty="0">
                  <a:latin typeface="+mn-lt"/>
                </a:rPr>
                <a:t>Position [mm]</a:t>
              </a:r>
            </a:p>
          </p:txBody>
        </p:sp>
        <p:sp>
          <p:nvSpPr>
            <p:cNvPr id="61" name="Textfeld 60"/>
            <p:cNvSpPr txBox="1"/>
            <p:nvPr/>
          </p:nvSpPr>
          <p:spPr>
            <a:xfrm rot="16200000">
              <a:off x="1163459" y="3430777"/>
              <a:ext cx="1582484" cy="369332"/>
            </a:xfrm>
            <a:prstGeom prst="rect">
              <a:avLst/>
            </a:prstGeom>
            <a:noFill/>
          </p:spPr>
          <p:txBody>
            <a:bodyPr wrap="none" rtlCol="0">
              <a:spAutoFit/>
            </a:bodyPr>
            <a:lstStyle/>
            <a:p>
              <a:r>
                <a:rPr lang="en-GB" sz="1800" dirty="0">
                  <a:latin typeface="+mn-lt"/>
                </a:rPr>
                <a:t>Position [mm]</a:t>
              </a:r>
            </a:p>
          </p:txBody>
        </p:sp>
        <p:sp>
          <p:nvSpPr>
            <p:cNvPr id="62" name="Textfeld 61"/>
            <p:cNvSpPr txBox="1"/>
            <p:nvPr/>
          </p:nvSpPr>
          <p:spPr>
            <a:xfrm>
              <a:off x="6435165" y="1253916"/>
              <a:ext cx="2000270" cy="369332"/>
            </a:xfrm>
            <a:prstGeom prst="rect">
              <a:avLst/>
            </a:prstGeom>
            <a:noFill/>
          </p:spPr>
          <p:txBody>
            <a:bodyPr wrap="none" rtlCol="0">
              <a:spAutoFit/>
            </a:bodyPr>
            <a:lstStyle/>
            <a:p>
              <a:r>
                <a:rPr lang="en-GB" sz="1800" dirty="0">
                  <a:latin typeface="+mn-lt"/>
                </a:rPr>
                <a:t>Absorption [ppm]</a:t>
              </a:r>
            </a:p>
          </p:txBody>
        </p:sp>
        <p:sp>
          <p:nvSpPr>
            <p:cNvPr id="2" name="TextBox 1"/>
            <p:cNvSpPr txBox="1"/>
            <p:nvPr/>
          </p:nvSpPr>
          <p:spPr>
            <a:xfrm>
              <a:off x="2116220" y="1811756"/>
              <a:ext cx="514185" cy="369332"/>
            </a:xfrm>
            <a:prstGeom prst="rect">
              <a:avLst/>
            </a:prstGeom>
            <a:solidFill>
              <a:schemeClr val="bg1"/>
            </a:solidFill>
          </p:spPr>
          <p:txBody>
            <a:bodyPr wrap="square" rtlCol="0">
              <a:spAutoFit/>
            </a:bodyPr>
            <a:lstStyle/>
            <a:p>
              <a:pPr algn="r"/>
              <a:r>
                <a:rPr lang="en-GB" sz="1800" dirty="0" smtClean="0"/>
                <a:t>14</a:t>
              </a:r>
              <a:endParaRPr lang="en-GB" sz="1800" dirty="0"/>
            </a:p>
          </p:txBody>
        </p:sp>
        <p:sp>
          <p:nvSpPr>
            <p:cNvPr id="8" name="TextBox 7"/>
            <p:cNvSpPr txBox="1"/>
            <p:nvPr/>
          </p:nvSpPr>
          <p:spPr>
            <a:xfrm>
              <a:off x="2115357" y="2333488"/>
              <a:ext cx="514185" cy="369332"/>
            </a:xfrm>
            <a:prstGeom prst="rect">
              <a:avLst/>
            </a:prstGeom>
            <a:solidFill>
              <a:schemeClr val="bg1"/>
            </a:solidFill>
          </p:spPr>
          <p:txBody>
            <a:bodyPr wrap="square" rtlCol="0">
              <a:spAutoFit/>
            </a:bodyPr>
            <a:lstStyle/>
            <a:p>
              <a:pPr algn="r"/>
              <a:r>
                <a:rPr lang="en-GB" sz="1800" dirty="0" smtClean="0"/>
                <a:t>12</a:t>
              </a:r>
              <a:endParaRPr lang="en-GB" sz="1800" dirty="0"/>
            </a:p>
          </p:txBody>
        </p:sp>
        <p:sp>
          <p:nvSpPr>
            <p:cNvPr id="9" name="TextBox 8"/>
            <p:cNvSpPr txBox="1"/>
            <p:nvPr/>
          </p:nvSpPr>
          <p:spPr>
            <a:xfrm>
              <a:off x="2121988" y="2847106"/>
              <a:ext cx="514185" cy="369332"/>
            </a:xfrm>
            <a:prstGeom prst="rect">
              <a:avLst/>
            </a:prstGeom>
            <a:solidFill>
              <a:schemeClr val="bg1"/>
            </a:solidFill>
          </p:spPr>
          <p:txBody>
            <a:bodyPr wrap="square" rtlCol="0">
              <a:spAutoFit/>
            </a:bodyPr>
            <a:lstStyle/>
            <a:p>
              <a:pPr algn="r"/>
              <a:r>
                <a:rPr lang="en-GB" sz="1800" dirty="0" smtClean="0"/>
                <a:t>10</a:t>
              </a:r>
              <a:endParaRPr lang="en-GB" sz="1800" dirty="0"/>
            </a:p>
          </p:txBody>
        </p:sp>
        <p:sp>
          <p:nvSpPr>
            <p:cNvPr id="10" name="TextBox 9"/>
            <p:cNvSpPr txBox="1"/>
            <p:nvPr/>
          </p:nvSpPr>
          <p:spPr>
            <a:xfrm>
              <a:off x="2115356" y="3314320"/>
              <a:ext cx="514185" cy="369332"/>
            </a:xfrm>
            <a:prstGeom prst="rect">
              <a:avLst/>
            </a:prstGeom>
            <a:solidFill>
              <a:schemeClr val="bg1"/>
            </a:solidFill>
          </p:spPr>
          <p:txBody>
            <a:bodyPr wrap="square" rtlCol="0">
              <a:spAutoFit/>
            </a:bodyPr>
            <a:lstStyle/>
            <a:p>
              <a:pPr algn="r"/>
              <a:r>
                <a:rPr lang="en-GB" sz="1800" dirty="0" smtClean="0"/>
                <a:t>8</a:t>
              </a:r>
              <a:endParaRPr lang="en-GB" sz="1800" dirty="0"/>
            </a:p>
          </p:txBody>
        </p:sp>
        <p:sp>
          <p:nvSpPr>
            <p:cNvPr id="11" name="TextBox 10"/>
            <p:cNvSpPr txBox="1"/>
            <p:nvPr/>
          </p:nvSpPr>
          <p:spPr>
            <a:xfrm>
              <a:off x="2115355" y="3820971"/>
              <a:ext cx="514185" cy="369332"/>
            </a:xfrm>
            <a:prstGeom prst="rect">
              <a:avLst/>
            </a:prstGeom>
            <a:solidFill>
              <a:schemeClr val="bg1"/>
            </a:solidFill>
          </p:spPr>
          <p:txBody>
            <a:bodyPr wrap="square" rtlCol="0">
              <a:spAutoFit/>
            </a:bodyPr>
            <a:lstStyle/>
            <a:p>
              <a:pPr algn="r"/>
              <a:r>
                <a:rPr lang="en-GB" sz="1800" dirty="0" smtClean="0"/>
                <a:t>6</a:t>
              </a:r>
              <a:endParaRPr lang="en-GB" sz="1800" dirty="0"/>
            </a:p>
          </p:txBody>
        </p:sp>
        <p:sp>
          <p:nvSpPr>
            <p:cNvPr id="12" name="TextBox 11"/>
            <p:cNvSpPr txBox="1"/>
            <p:nvPr/>
          </p:nvSpPr>
          <p:spPr>
            <a:xfrm>
              <a:off x="2121988" y="4342703"/>
              <a:ext cx="514185" cy="369332"/>
            </a:xfrm>
            <a:prstGeom prst="rect">
              <a:avLst/>
            </a:prstGeom>
            <a:solidFill>
              <a:schemeClr val="bg1"/>
            </a:solidFill>
          </p:spPr>
          <p:txBody>
            <a:bodyPr wrap="square" rtlCol="0">
              <a:spAutoFit/>
            </a:bodyPr>
            <a:lstStyle/>
            <a:p>
              <a:pPr algn="r"/>
              <a:r>
                <a:rPr lang="en-GB" sz="1800" dirty="0" smtClean="0"/>
                <a:t>4</a:t>
              </a:r>
              <a:endParaRPr lang="en-GB" sz="1800" dirty="0"/>
            </a:p>
          </p:txBody>
        </p:sp>
        <p:sp>
          <p:nvSpPr>
            <p:cNvPr id="13" name="TextBox 12"/>
            <p:cNvSpPr txBox="1"/>
            <p:nvPr/>
          </p:nvSpPr>
          <p:spPr>
            <a:xfrm>
              <a:off x="2111598" y="4811571"/>
              <a:ext cx="514185" cy="369332"/>
            </a:xfrm>
            <a:prstGeom prst="rect">
              <a:avLst/>
            </a:prstGeom>
            <a:solidFill>
              <a:schemeClr val="bg1"/>
            </a:solidFill>
          </p:spPr>
          <p:txBody>
            <a:bodyPr wrap="square" rtlCol="0">
              <a:spAutoFit/>
            </a:bodyPr>
            <a:lstStyle/>
            <a:p>
              <a:pPr algn="r"/>
              <a:r>
                <a:rPr lang="en-GB" sz="1800" dirty="0" smtClean="0"/>
                <a:t>2</a:t>
              </a:r>
              <a:endParaRPr lang="en-GB" sz="1800" dirty="0"/>
            </a:p>
          </p:txBody>
        </p:sp>
        <p:sp>
          <p:nvSpPr>
            <p:cNvPr id="14" name="TextBox 13"/>
            <p:cNvSpPr txBox="1"/>
            <p:nvPr/>
          </p:nvSpPr>
          <p:spPr>
            <a:xfrm>
              <a:off x="2105830" y="5285678"/>
              <a:ext cx="514185" cy="369332"/>
            </a:xfrm>
            <a:prstGeom prst="rect">
              <a:avLst/>
            </a:prstGeom>
            <a:solidFill>
              <a:schemeClr val="bg1"/>
            </a:solidFill>
          </p:spPr>
          <p:txBody>
            <a:bodyPr wrap="square" rtlCol="0">
              <a:spAutoFit/>
            </a:bodyPr>
            <a:lstStyle/>
            <a:p>
              <a:pPr algn="r"/>
              <a:r>
                <a:rPr lang="en-GB" sz="1800" dirty="0" smtClean="0"/>
                <a:t>0</a:t>
              </a:r>
              <a:endParaRPr lang="en-GB" sz="1800" dirty="0"/>
            </a:p>
          </p:txBody>
        </p:sp>
        <p:sp>
          <p:nvSpPr>
            <p:cNvPr id="15" name="TextBox 14"/>
            <p:cNvSpPr txBox="1"/>
            <p:nvPr/>
          </p:nvSpPr>
          <p:spPr>
            <a:xfrm>
              <a:off x="2519916" y="5507940"/>
              <a:ext cx="309009" cy="369332"/>
            </a:xfrm>
            <a:prstGeom prst="rect">
              <a:avLst/>
            </a:prstGeom>
            <a:solidFill>
              <a:schemeClr val="bg1"/>
            </a:solidFill>
          </p:spPr>
          <p:txBody>
            <a:bodyPr wrap="square" rtlCol="0">
              <a:spAutoFit/>
            </a:bodyPr>
            <a:lstStyle/>
            <a:p>
              <a:pPr algn="ctr"/>
              <a:r>
                <a:rPr lang="en-GB" sz="1800" dirty="0" smtClean="0"/>
                <a:t>0</a:t>
              </a:r>
              <a:endParaRPr lang="en-GB" sz="1800" dirty="0"/>
            </a:p>
          </p:txBody>
        </p:sp>
        <p:sp>
          <p:nvSpPr>
            <p:cNvPr id="16" name="TextBox 15"/>
            <p:cNvSpPr txBox="1"/>
            <p:nvPr/>
          </p:nvSpPr>
          <p:spPr>
            <a:xfrm>
              <a:off x="3062841" y="5507940"/>
              <a:ext cx="309009" cy="369332"/>
            </a:xfrm>
            <a:prstGeom prst="rect">
              <a:avLst/>
            </a:prstGeom>
            <a:solidFill>
              <a:schemeClr val="bg1"/>
            </a:solidFill>
          </p:spPr>
          <p:txBody>
            <a:bodyPr wrap="square" rtlCol="0">
              <a:spAutoFit/>
            </a:bodyPr>
            <a:lstStyle/>
            <a:p>
              <a:pPr algn="ctr"/>
              <a:r>
                <a:rPr lang="en-GB" sz="1800" dirty="0" smtClean="0"/>
                <a:t>2</a:t>
              </a:r>
              <a:endParaRPr lang="en-GB" sz="1800" dirty="0"/>
            </a:p>
          </p:txBody>
        </p:sp>
        <p:sp>
          <p:nvSpPr>
            <p:cNvPr id="17" name="TextBox 16"/>
            <p:cNvSpPr txBox="1"/>
            <p:nvPr/>
          </p:nvSpPr>
          <p:spPr>
            <a:xfrm>
              <a:off x="3653391" y="5507940"/>
              <a:ext cx="309009" cy="369332"/>
            </a:xfrm>
            <a:prstGeom prst="rect">
              <a:avLst/>
            </a:prstGeom>
            <a:solidFill>
              <a:schemeClr val="bg1"/>
            </a:solidFill>
          </p:spPr>
          <p:txBody>
            <a:bodyPr wrap="square" rtlCol="0">
              <a:spAutoFit/>
            </a:bodyPr>
            <a:lstStyle/>
            <a:p>
              <a:pPr algn="ctr"/>
              <a:r>
                <a:rPr lang="en-GB" sz="1800" dirty="0" smtClean="0"/>
                <a:t>4</a:t>
              </a:r>
              <a:endParaRPr lang="en-GB" sz="1800" dirty="0"/>
            </a:p>
          </p:txBody>
        </p:sp>
        <p:sp>
          <p:nvSpPr>
            <p:cNvPr id="18" name="TextBox 17"/>
            <p:cNvSpPr txBox="1"/>
            <p:nvPr/>
          </p:nvSpPr>
          <p:spPr>
            <a:xfrm>
              <a:off x="4177266" y="5507940"/>
              <a:ext cx="309009" cy="369332"/>
            </a:xfrm>
            <a:prstGeom prst="rect">
              <a:avLst/>
            </a:prstGeom>
            <a:solidFill>
              <a:schemeClr val="bg1"/>
            </a:solidFill>
          </p:spPr>
          <p:txBody>
            <a:bodyPr wrap="square" rtlCol="0">
              <a:spAutoFit/>
            </a:bodyPr>
            <a:lstStyle/>
            <a:p>
              <a:pPr algn="ctr"/>
              <a:r>
                <a:rPr lang="en-GB" sz="1800" dirty="0" smtClean="0"/>
                <a:t>6</a:t>
              </a:r>
              <a:endParaRPr lang="en-GB" sz="1800" dirty="0"/>
            </a:p>
          </p:txBody>
        </p:sp>
        <p:sp>
          <p:nvSpPr>
            <p:cNvPr id="19" name="TextBox 18"/>
            <p:cNvSpPr txBox="1"/>
            <p:nvPr/>
          </p:nvSpPr>
          <p:spPr>
            <a:xfrm>
              <a:off x="4739241" y="5507940"/>
              <a:ext cx="309009" cy="369332"/>
            </a:xfrm>
            <a:prstGeom prst="rect">
              <a:avLst/>
            </a:prstGeom>
            <a:solidFill>
              <a:schemeClr val="bg1"/>
            </a:solidFill>
          </p:spPr>
          <p:txBody>
            <a:bodyPr wrap="square" rtlCol="0">
              <a:spAutoFit/>
            </a:bodyPr>
            <a:lstStyle/>
            <a:p>
              <a:pPr algn="ctr"/>
              <a:r>
                <a:rPr lang="en-GB" sz="1800" dirty="0" smtClean="0"/>
                <a:t>8</a:t>
              </a:r>
              <a:endParaRPr lang="en-GB" sz="1800" dirty="0"/>
            </a:p>
          </p:txBody>
        </p:sp>
        <p:sp>
          <p:nvSpPr>
            <p:cNvPr id="20" name="TextBox 19"/>
            <p:cNvSpPr txBox="1"/>
            <p:nvPr/>
          </p:nvSpPr>
          <p:spPr>
            <a:xfrm>
              <a:off x="5191125" y="5507940"/>
              <a:ext cx="503862" cy="369332"/>
            </a:xfrm>
            <a:prstGeom prst="rect">
              <a:avLst/>
            </a:prstGeom>
            <a:solidFill>
              <a:schemeClr val="bg1"/>
            </a:solidFill>
          </p:spPr>
          <p:txBody>
            <a:bodyPr wrap="square" rtlCol="0">
              <a:spAutoFit/>
            </a:bodyPr>
            <a:lstStyle/>
            <a:p>
              <a:pPr algn="ctr"/>
              <a:r>
                <a:rPr lang="en-GB" sz="1800" dirty="0" smtClean="0"/>
                <a:t>10</a:t>
              </a:r>
              <a:endParaRPr lang="en-GB" sz="1800" dirty="0"/>
            </a:p>
          </p:txBody>
        </p:sp>
        <p:sp>
          <p:nvSpPr>
            <p:cNvPr id="21" name="TextBox 20"/>
            <p:cNvSpPr txBox="1"/>
            <p:nvPr/>
          </p:nvSpPr>
          <p:spPr>
            <a:xfrm>
              <a:off x="5762625" y="5508287"/>
              <a:ext cx="457200" cy="369332"/>
            </a:xfrm>
            <a:prstGeom prst="rect">
              <a:avLst/>
            </a:prstGeom>
            <a:solidFill>
              <a:schemeClr val="bg1"/>
            </a:solidFill>
          </p:spPr>
          <p:txBody>
            <a:bodyPr wrap="square" rtlCol="0">
              <a:spAutoFit/>
            </a:bodyPr>
            <a:lstStyle/>
            <a:p>
              <a:pPr algn="ctr"/>
              <a:r>
                <a:rPr lang="en-GB" sz="1800" dirty="0" smtClean="0"/>
                <a:t>12</a:t>
              </a:r>
              <a:endParaRPr lang="en-GB" sz="1800" dirty="0"/>
            </a:p>
          </p:txBody>
        </p:sp>
        <p:sp>
          <p:nvSpPr>
            <p:cNvPr id="22" name="TextBox 21"/>
            <p:cNvSpPr txBox="1"/>
            <p:nvPr/>
          </p:nvSpPr>
          <p:spPr>
            <a:xfrm>
              <a:off x="6286501" y="5508287"/>
              <a:ext cx="533400" cy="369332"/>
            </a:xfrm>
            <a:prstGeom prst="rect">
              <a:avLst/>
            </a:prstGeom>
            <a:solidFill>
              <a:schemeClr val="bg1"/>
            </a:solidFill>
          </p:spPr>
          <p:txBody>
            <a:bodyPr wrap="square" rtlCol="0">
              <a:spAutoFit/>
            </a:bodyPr>
            <a:lstStyle/>
            <a:p>
              <a:pPr algn="ctr"/>
              <a:r>
                <a:rPr lang="en-GB" sz="1800" dirty="0" smtClean="0"/>
                <a:t>14</a:t>
              </a:r>
              <a:endParaRPr lang="en-GB" sz="1800" dirty="0"/>
            </a:p>
          </p:txBody>
        </p:sp>
        <p:sp>
          <p:nvSpPr>
            <p:cNvPr id="23" name="TextBox 22"/>
            <p:cNvSpPr txBox="1"/>
            <p:nvPr/>
          </p:nvSpPr>
          <p:spPr>
            <a:xfrm>
              <a:off x="7178207" y="1623248"/>
              <a:ext cx="641818" cy="369332"/>
            </a:xfrm>
            <a:prstGeom prst="rect">
              <a:avLst/>
            </a:prstGeom>
            <a:solidFill>
              <a:schemeClr val="bg1"/>
            </a:solidFill>
          </p:spPr>
          <p:txBody>
            <a:bodyPr wrap="square" rtlCol="0">
              <a:spAutoFit/>
            </a:bodyPr>
            <a:lstStyle/>
            <a:p>
              <a:r>
                <a:rPr lang="en-GB" sz="1800" dirty="0" smtClean="0"/>
                <a:t>300</a:t>
              </a:r>
              <a:endParaRPr lang="en-GB" sz="1800" dirty="0"/>
            </a:p>
          </p:txBody>
        </p:sp>
        <p:sp>
          <p:nvSpPr>
            <p:cNvPr id="24" name="TextBox 23"/>
            <p:cNvSpPr txBox="1"/>
            <p:nvPr/>
          </p:nvSpPr>
          <p:spPr>
            <a:xfrm>
              <a:off x="7178207" y="2182943"/>
              <a:ext cx="641818" cy="369332"/>
            </a:xfrm>
            <a:prstGeom prst="rect">
              <a:avLst/>
            </a:prstGeom>
            <a:solidFill>
              <a:schemeClr val="bg1"/>
            </a:solidFill>
          </p:spPr>
          <p:txBody>
            <a:bodyPr wrap="square" rtlCol="0">
              <a:spAutoFit/>
            </a:bodyPr>
            <a:lstStyle/>
            <a:p>
              <a:r>
                <a:rPr lang="en-GB" sz="1800" dirty="0" smtClean="0"/>
                <a:t>250</a:t>
              </a:r>
              <a:endParaRPr lang="en-GB" sz="1800" dirty="0"/>
            </a:p>
          </p:txBody>
        </p:sp>
        <p:sp>
          <p:nvSpPr>
            <p:cNvPr id="25" name="TextBox 24"/>
            <p:cNvSpPr txBox="1"/>
            <p:nvPr/>
          </p:nvSpPr>
          <p:spPr>
            <a:xfrm>
              <a:off x="7178207" y="2824201"/>
              <a:ext cx="641818" cy="369332"/>
            </a:xfrm>
            <a:prstGeom prst="rect">
              <a:avLst/>
            </a:prstGeom>
            <a:solidFill>
              <a:schemeClr val="bg1"/>
            </a:solidFill>
          </p:spPr>
          <p:txBody>
            <a:bodyPr wrap="square" rtlCol="0">
              <a:spAutoFit/>
            </a:bodyPr>
            <a:lstStyle/>
            <a:p>
              <a:r>
                <a:rPr lang="en-GB" sz="1800" dirty="0" smtClean="0"/>
                <a:t>200</a:t>
              </a:r>
              <a:endParaRPr lang="en-GB" sz="1800" dirty="0"/>
            </a:p>
          </p:txBody>
        </p:sp>
        <p:sp>
          <p:nvSpPr>
            <p:cNvPr id="26" name="TextBox 25"/>
            <p:cNvSpPr txBox="1"/>
            <p:nvPr/>
          </p:nvSpPr>
          <p:spPr>
            <a:xfrm>
              <a:off x="7178207" y="3430777"/>
              <a:ext cx="641818" cy="369332"/>
            </a:xfrm>
            <a:prstGeom prst="rect">
              <a:avLst/>
            </a:prstGeom>
            <a:solidFill>
              <a:schemeClr val="bg1"/>
            </a:solidFill>
          </p:spPr>
          <p:txBody>
            <a:bodyPr wrap="square" rtlCol="0">
              <a:spAutoFit/>
            </a:bodyPr>
            <a:lstStyle/>
            <a:p>
              <a:r>
                <a:rPr lang="en-GB" sz="1800" dirty="0" smtClean="0"/>
                <a:t>150</a:t>
              </a:r>
              <a:endParaRPr lang="en-GB" sz="1800" dirty="0"/>
            </a:p>
          </p:txBody>
        </p:sp>
        <p:sp>
          <p:nvSpPr>
            <p:cNvPr id="27" name="TextBox 26"/>
            <p:cNvSpPr txBox="1"/>
            <p:nvPr/>
          </p:nvSpPr>
          <p:spPr>
            <a:xfrm>
              <a:off x="7178207" y="4039208"/>
              <a:ext cx="641818" cy="369332"/>
            </a:xfrm>
            <a:prstGeom prst="rect">
              <a:avLst/>
            </a:prstGeom>
            <a:solidFill>
              <a:schemeClr val="bg1"/>
            </a:solidFill>
          </p:spPr>
          <p:txBody>
            <a:bodyPr wrap="square" rtlCol="0">
              <a:spAutoFit/>
            </a:bodyPr>
            <a:lstStyle/>
            <a:p>
              <a:r>
                <a:rPr lang="en-GB" sz="1800" dirty="0" smtClean="0"/>
                <a:t>100</a:t>
              </a:r>
              <a:endParaRPr lang="en-GB" sz="1800" dirty="0"/>
            </a:p>
          </p:txBody>
        </p:sp>
        <p:sp>
          <p:nvSpPr>
            <p:cNvPr id="28" name="TextBox 27"/>
            <p:cNvSpPr txBox="1"/>
            <p:nvPr/>
          </p:nvSpPr>
          <p:spPr>
            <a:xfrm>
              <a:off x="7178207" y="4679072"/>
              <a:ext cx="641818" cy="369332"/>
            </a:xfrm>
            <a:prstGeom prst="rect">
              <a:avLst/>
            </a:prstGeom>
            <a:solidFill>
              <a:schemeClr val="bg1"/>
            </a:solidFill>
          </p:spPr>
          <p:txBody>
            <a:bodyPr wrap="square" rtlCol="0">
              <a:spAutoFit/>
            </a:bodyPr>
            <a:lstStyle/>
            <a:p>
              <a:r>
                <a:rPr lang="en-GB" sz="1800" dirty="0" smtClean="0"/>
                <a:t>50</a:t>
              </a:r>
              <a:endParaRPr lang="en-GB" sz="1800" dirty="0"/>
            </a:p>
          </p:txBody>
        </p:sp>
        <p:sp>
          <p:nvSpPr>
            <p:cNvPr id="29" name="TextBox 28"/>
            <p:cNvSpPr txBox="1"/>
            <p:nvPr/>
          </p:nvSpPr>
          <p:spPr>
            <a:xfrm>
              <a:off x="7178207" y="5278008"/>
              <a:ext cx="641818" cy="369332"/>
            </a:xfrm>
            <a:prstGeom prst="rect">
              <a:avLst/>
            </a:prstGeom>
            <a:solidFill>
              <a:schemeClr val="bg1"/>
            </a:solidFill>
          </p:spPr>
          <p:txBody>
            <a:bodyPr wrap="square" rtlCol="0">
              <a:spAutoFit/>
            </a:bodyPr>
            <a:lstStyle/>
            <a:p>
              <a:r>
                <a:rPr lang="en-GB" sz="1800" dirty="0" smtClean="0"/>
                <a:t>0</a:t>
              </a:r>
              <a:endParaRPr lang="en-GB" sz="1800" dirty="0"/>
            </a:p>
          </p:txBody>
        </p:sp>
      </p:grpSp>
      <p:sp>
        <p:nvSpPr>
          <p:cNvPr id="7" name="Slide Number Placeholder 6"/>
          <p:cNvSpPr>
            <a:spLocks noGrp="1"/>
          </p:cNvSpPr>
          <p:nvPr>
            <p:ph type="sldNum" sz="quarter" idx="10"/>
          </p:nvPr>
        </p:nvSpPr>
        <p:spPr/>
        <p:txBody>
          <a:bodyPr/>
          <a:lstStyle/>
          <a:p>
            <a:fld id="{2666B44D-CC43-46B3-8046-FB0C81DBEC4F}" type="slidenum">
              <a:rPr lang="en-GB" smtClean="0"/>
              <a:pPr/>
              <a:t>15</a:t>
            </a:fld>
            <a:endParaRPr lang="en-GB"/>
          </a:p>
        </p:txBody>
      </p:sp>
    </p:spTree>
    <p:extLst>
      <p:ext uri="{BB962C8B-B14F-4D97-AF65-F5344CB8AC3E}">
        <p14:creationId xmlns:p14="http://schemas.microsoft.com/office/powerpoint/2010/main" val="1166221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ample2_all_data_av_ab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145"/>
          <a:stretch/>
        </p:blipFill>
        <p:spPr bwMode="auto">
          <a:xfrm>
            <a:off x="5298140" y="1918448"/>
            <a:ext cx="4539250" cy="33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Rectangle 66"/>
          <p:cNvSpPr/>
          <p:nvPr/>
        </p:nvSpPr>
        <p:spPr>
          <a:xfrm>
            <a:off x="5527116" y="2806877"/>
            <a:ext cx="169387" cy="15888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2"/>
          <p:cNvSpPr txBox="1">
            <a:spLocks noChangeArrowheads="1"/>
          </p:cNvSpPr>
          <p:nvPr/>
        </p:nvSpPr>
        <p:spPr>
          <a:xfrm>
            <a:off x="2573078" y="-1"/>
            <a:ext cx="7332921" cy="1042613"/>
          </a:xfrm>
          <a:prstGeom prst="rect">
            <a:avLst/>
          </a:prstGeom>
          <a:solidFill>
            <a:schemeClr val="tx2"/>
          </a:solidFill>
        </p:spPr>
        <p:txBody>
          <a:bodyPr/>
          <a:lstStyle>
            <a:lvl1pPr algn="l" rtl="0" eaLnBrk="1" fontAlgn="base" hangingPunct="1">
              <a:spcBef>
                <a:spcPct val="0"/>
              </a:spcBef>
              <a:spcAft>
                <a:spcPct val="0"/>
              </a:spcAft>
              <a:defRPr sz="2800" b="0">
                <a:solidFill>
                  <a:schemeClr val="bg1"/>
                </a:solidFill>
                <a:latin typeface="+mj-lt"/>
                <a:ea typeface="+mj-ea"/>
                <a:cs typeface="+mj-cs"/>
              </a:defRPr>
            </a:lvl1pPr>
            <a:lvl2pPr algn="l" rtl="0" eaLnBrk="1" fontAlgn="base" hangingPunct="1">
              <a:spcBef>
                <a:spcPct val="0"/>
              </a:spcBef>
              <a:spcAft>
                <a:spcPct val="0"/>
              </a:spcAft>
              <a:defRPr sz="2800" b="1">
                <a:solidFill>
                  <a:srgbClr val="5B651B"/>
                </a:solidFill>
                <a:latin typeface="Arial" charset="0"/>
                <a:ea typeface="ＭＳ Ｐゴシック" charset="-128"/>
                <a:cs typeface="ＭＳ Ｐゴシック" charset="-128"/>
              </a:defRPr>
            </a:lvl2pPr>
            <a:lvl3pPr algn="l" rtl="0" eaLnBrk="1" fontAlgn="base" hangingPunct="1">
              <a:spcBef>
                <a:spcPct val="0"/>
              </a:spcBef>
              <a:spcAft>
                <a:spcPct val="0"/>
              </a:spcAft>
              <a:defRPr sz="2800" b="1">
                <a:solidFill>
                  <a:srgbClr val="5B651B"/>
                </a:solidFill>
                <a:latin typeface="Arial" charset="0"/>
                <a:ea typeface="ＭＳ Ｐゴシック" charset="-128"/>
                <a:cs typeface="ＭＳ Ｐゴシック" charset="-128"/>
              </a:defRPr>
            </a:lvl3pPr>
            <a:lvl4pPr algn="l" rtl="0" eaLnBrk="1" fontAlgn="base" hangingPunct="1">
              <a:spcBef>
                <a:spcPct val="0"/>
              </a:spcBef>
              <a:spcAft>
                <a:spcPct val="0"/>
              </a:spcAft>
              <a:defRPr sz="2800" b="1">
                <a:solidFill>
                  <a:srgbClr val="5B651B"/>
                </a:solidFill>
                <a:latin typeface="Arial" charset="0"/>
                <a:ea typeface="ＭＳ Ｐゴシック" charset="-128"/>
                <a:cs typeface="ＭＳ Ｐゴシック" charset="-128"/>
              </a:defRPr>
            </a:lvl4pPr>
            <a:lvl5pPr algn="l" rtl="0" eaLnBrk="1" fontAlgn="base" hangingPunct="1">
              <a:spcBef>
                <a:spcPct val="0"/>
              </a:spcBef>
              <a:spcAft>
                <a:spcPct val="0"/>
              </a:spcAft>
              <a:defRPr sz="2800" b="1">
                <a:solidFill>
                  <a:srgbClr val="5B651B"/>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pPr algn="r"/>
            <a:r>
              <a:rPr lang="en-US" kern="0" dirty="0">
                <a:latin typeface="+mn-lt"/>
                <a:cs typeface="Arial" panose="020B0604020202020204" pitchFamily="34" charset="0"/>
              </a:rPr>
              <a:t>The </a:t>
            </a:r>
            <a:r>
              <a:rPr lang="en-US" kern="0" dirty="0" smtClean="0">
                <a:latin typeface="+mn-lt"/>
                <a:cs typeface="Arial" panose="020B0604020202020204" pitchFamily="34" charset="0"/>
              </a:rPr>
              <a:t>bond absorption measurement </a:t>
            </a:r>
            <a:r>
              <a:rPr lang="en-US" kern="0" dirty="0">
                <a:latin typeface="+mn-lt"/>
                <a:cs typeface="Arial" panose="020B0604020202020204" pitchFamily="34" charset="0"/>
              </a:rPr>
              <a:t>– </a:t>
            </a:r>
            <a:endParaRPr lang="en-US" kern="0" dirty="0" smtClean="0">
              <a:latin typeface="+mn-lt"/>
              <a:cs typeface="Arial" panose="020B0604020202020204" pitchFamily="34" charset="0"/>
            </a:endParaRPr>
          </a:p>
          <a:p>
            <a:pPr algn="r"/>
            <a:r>
              <a:rPr lang="en-US" kern="0" dirty="0" smtClean="0">
                <a:latin typeface="+mn-lt"/>
                <a:cs typeface="Arial" panose="020B0604020202020204" pitchFamily="34" charset="0"/>
              </a:rPr>
              <a:t>time </a:t>
            </a:r>
            <a:r>
              <a:rPr lang="en-US" kern="0" dirty="0">
                <a:latin typeface="+mn-lt"/>
                <a:cs typeface="Arial" panose="020B0604020202020204" pitchFamily="34" charset="0"/>
              </a:rPr>
              <a:t>development</a:t>
            </a:r>
          </a:p>
        </p:txBody>
      </p:sp>
      <p:pic>
        <p:nvPicPr>
          <p:cNvPr id="37" name="Picture 4" descr="time_series_1550nm_absorp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727" y="1042613"/>
            <a:ext cx="5030391"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5239403" y="5695433"/>
            <a:ext cx="4550135" cy="1001483"/>
            <a:chOff x="5239403" y="5194692"/>
            <a:chExt cx="4550135" cy="1001483"/>
          </a:xfrm>
        </p:grpSpPr>
        <p:pic>
          <p:nvPicPr>
            <p:cNvPr id="7" name="Grafik 2"/>
            <p:cNvPicPr>
              <a:picLocks noChangeAspect="1"/>
            </p:cNvPicPr>
            <p:nvPr/>
          </p:nvPicPr>
          <p:blipFill rotWithShape="1">
            <a:blip r:embed="rId5"/>
            <a:srcRect l="87097"/>
            <a:stretch/>
          </p:blipFill>
          <p:spPr>
            <a:xfrm rot="16200000">
              <a:off x="7378179" y="3848776"/>
              <a:ext cx="665723" cy="4029075"/>
            </a:xfrm>
            <a:prstGeom prst="rect">
              <a:avLst/>
            </a:prstGeom>
          </p:spPr>
        </p:pic>
        <p:sp>
          <p:nvSpPr>
            <p:cNvPr id="10" name="Textfeld 61"/>
            <p:cNvSpPr txBox="1"/>
            <p:nvPr/>
          </p:nvSpPr>
          <p:spPr>
            <a:xfrm>
              <a:off x="5239403" y="5194692"/>
              <a:ext cx="1736373" cy="338554"/>
            </a:xfrm>
            <a:prstGeom prst="rect">
              <a:avLst/>
            </a:prstGeom>
            <a:noFill/>
          </p:spPr>
          <p:txBody>
            <a:bodyPr wrap="none" rtlCol="0">
              <a:spAutoFit/>
            </a:bodyPr>
            <a:lstStyle/>
            <a:p>
              <a:r>
                <a:rPr lang="en-GB" sz="1600" dirty="0">
                  <a:latin typeface="+mn-lt"/>
                </a:rPr>
                <a:t>Absorption [ppm]</a:t>
              </a:r>
            </a:p>
          </p:txBody>
        </p:sp>
        <p:sp>
          <p:nvSpPr>
            <p:cNvPr id="27" name="TextBox 26"/>
            <p:cNvSpPr txBox="1"/>
            <p:nvPr/>
          </p:nvSpPr>
          <p:spPr>
            <a:xfrm>
              <a:off x="5431696" y="5517480"/>
              <a:ext cx="641818" cy="338554"/>
            </a:xfrm>
            <a:prstGeom prst="rect">
              <a:avLst/>
            </a:prstGeom>
            <a:solidFill>
              <a:schemeClr val="bg1"/>
            </a:solidFill>
          </p:spPr>
          <p:txBody>
            <a:bodyPr wrap="square" rtlCol="0">
              <a:spAutoFit/>
            </a:bodyPr>
            <a:lstStyle/>
            <a:p>
              <a:r>
                <a:rPr lang="en-GB" sz="1600" dirty="0" smtClean="0"/>
                <a:t>300</a:t>
              </a:r>
              <a:endParaRPr lang="en-GB" sz="1600" dirty="0"/>
            </a:p>
          </p:txBody>
        </p:sp>
        <p:sp>
          <p:nvSpPr>
            <p:cNvPr id="28" name="TextBox 27"/>
            <p:cNvSpPr txBox="1"/>
            <p:nvPr/>
          </p:nvSpPr>
          <p:spPr>
            <a:xfrm>
              <a:off x="6048547" y="5517480"/>
              <a:ext cx="641818" cy="338554"/>
            </a:xfrm>
            <a:prstGeom prst="rect">
              <a:avLst/>
            </a:prstGeom>
            <a:solidFill>
              <a:schemeClr val="bg1"/>
            </a:solidFill>
          </p:spPr>
          <p:txBody>
            <a:bodyPr wrap="square" rtlCol="0">
              <a:spAutoFit/>
            </a:bodyPr>
            <a:lstStyle/>
            <a:p>
              <a:r>
                <a:rPr lang="en-GB" sz="1600" dirty="0" smtClean="0"/>
                <a:t>250</a:t>
              </a:r>
              <a:endParaRPr lang="en-GB" sz="1600" dirty="0"/>
            </a:p>
          </p:txBody>
        </p:sp>
        <p:sp>
          <p:nvSpPr>
            <p:cNvPr id="29" name="TextBox 28"/>
            <p:cNvSpPr txBox="1"/>
            <p:nvPr/>
          </p:nvSpPr>
          <p:spPr>
            <a:xfrm>
              <a:off x="6680279" y="5517832"/>
              <a:ext cx="641818" cy="338554"/>
            </a:xfrm>
            <a:prstGeom prst="rect">
              <a:avLst/>
            </a:prstGeom>
            <a:solidFill>
              <a:schemeClr val="bg1"/>
            </a:solidFill>
          </p:spPr>
          <p:txBody>
            <a:bodyPr wrap="square" rtlCol="0">
              <a:spAutoFit/>
            </a:bodyPr>
            <a:lstStyle/>
            <a:p>
              <a:r>
                <a:rPr lang="en-GB" sz="1600" dirty="0" smtClean="0"/>
                <a:t>200</a:t>
              </a:r>
              <a:endParaRPr lang="en-GB" sz="1600" dirty="0"/>
            </a:p>
          </p:txBody>
        </p:sp>
        <p:sp>
          <p:nvSpPr>
            <p:cNvPr id="30" name="TextBox 29"/>
            <p:cNvSpPr txBox="1"/>
            <p:nvPr/>
          </p:nvSpPr>
          <p:spPr>
            <a:xfrm>
              <a:off x="7301180" y="5511192"/>
              <a:ext cx="641818" cy="338554"/>
            </a:xfrm>
            <a:prstGeom prst="rect">
              <a:avLst/>
            </a:prstGeom>
            <a:solidFill>
              <a:schemeClr val="bg1"/>
            </a:solidFill>
          </p:spPr>
          <p:txBody>
            <a:bodyPr wrap="square" rtlCol="0">
              <a:spAutoFit/>
            </a:bodyPr>
            <a:lstStyle/>
            <a:p>
              <a:r>
                <a:rPr lang="en-GB" sz="1600" dirty="0" smtClean="0"/>
                <a:t>150</a:t>
              </a:r>
              <a:endParaRPr lang="en-GB" sz="1600" dirty="0"/>
            </a:p>
          </p:txBody>
        </p:sp>
        <p:sp>
          <p:nvSpPr>
            <p:cNvPr id="31" name="TextBox 30"/>
            <p:cNvSpPr txBox="1"/>
            <p:nvPr/>
          </p:nvSpPr>
          <p:spPr>
            <a:xfrm>
              <a:off x="7895286" y="5511192"/>
              <a:ext cx="641818" cy="338554"/>
            </a:xfrm>
            <a:prstGeom prst="rect">
              <a:avLst/>
            </a:prstGeom>
            <a:solidFill>
              <a:schemeClr val="bg1"/>
            </a:solidFill>
          </p:spPr>
          <p:txBody>
            <a:bodyPr wrap="square" rtlCol="0">
              <a:spAutoFit/>
            </a:bodyPr>
            <a:lstStyle/>
            <a:p>
              <a:r>
                <a:rPr lang="en-GB" sz="1600" dirty="0" smtClean="0"/>
                <a:t>100</a:t>
              </a:r>
              <a:endParaRPr lang="en-GB" sz="1600" dirty="0"/>
            </a:p>
          </p:txBody>
        </p:sp>
        <p:sp>
          <p:nvSpPr>
            <p:cNvPr id="32" name="TextBox 31"/>
            <p:cNvSpPr txBox="1"/>
            <p:nvPr/>
          </p:nvSpPr>
          <p:spPr>
            <a:xfrm>
              <a:off x="8535150" y="5511192"/>
              <a:ext cx="641818" cy="338554"/>
            </a:xfrm>
            <a:prstGeom prst="rect">
              <a:avLst/>
            </a:prstGeom>
            <a:solidFill>
              <a:schemeClr val="bg1"/>
            </a:solidFill>
          </p:spPr>
          <p:txBody>
            <a:bodyPr wrap="square" rtlCol="0">
              <a:spAutoFit/>
            </a:bodyPr>
            <a:lstStyle/>
            <a:p>
              <a:pPr algn="ctr"/>
              <a:r>
                <a:rPr lang="en-GB" sz="1600" dirty="0" smtClean="0"/>
                <a:t>50</a:t>
              </a:r>
              <a:endParaRPr lang="en-GB" sz="1600" dirty="0"/>
            </a:p>
          </p:txBody>
        </p:sp>
        <p:sp>
          <p:nvSpPr>
            <p:cNvPr id="33" name="TextBox 32"/>
            <p:cNvSpPr txBox="1"/>
            <p:nvPr/>
          </p:nvSpPr>
          <p:spPr>
            <a:xfrm>
              <a:off x="9147720" y="5517832"/>
              <a:ext cx="641818" cy="338554"/>
            </a:xfrm>
            <a:prstGeom prst="rect">
              <a:avLst/>
            </a:prstGeom>
            <a:solidFill>
              <a:schemeClr val="bg1"/>
            </a:solidFill>
          </p:spPr>
          <p:txBody>
            <a:bodyPr wrap="square" rtlCol="0">
              <a:spAutoFit/>
            </a:bodyPr>
            <a:lstStyle/>
            <a:p>
              <a:pPr algn="ctr"/>
              <a:r>
                <a:rPr lang="en-GB" sz="1600" dirty="0" smtClean="0"/>
                <a:t>0</a:t>
              </a:r>
              <a:endParaRPr lang="en-GB" sz="1600" dirty="0"/>
            </a:p>
          </p:txBody>
        </p:sp>
      </p:grpSp>
      <p:sp>
        <p:nvSpPr>
          <p:cNvPr id="35" name="Textfeld 61"/>
          <p:cNvSpPr txBox="1"/>
          <p:nvPr/>
        </p:nvSpPr>
        <p:spPr>
          <a:xfrm>
            <a:off x="271727" y="1069699"/>
            <a:ext cx="585417" cy="184666"/>
          </a:xfrm>
          <a:prstGeom prst="rect">
            <a:avLst/>
          </a:prstGeom>
          <a:solidFill>
            <a:schemeClr val="bg1"/>
          </a:solidFill>
        </p:spPr>
        <p:txBody>
          <a:bodyPr wrap="none" tIns="0" bIns="0" rtlCol="0">
            <a:spAutoFit/>
          </a:bodyPr>
          <a:lstStyle/>
          <a:p>
            <a:r>
              <a:rPr lang="en-GB" sz="1200" dirty="0" smtClean="0">
                <a:latin typeface="+mn-lt"/>
              </a:rPr>
              <a:t>Day 1</a:t>
            </a:r>
            <a:endParaRPr lang="en-GB" sz="1200" dirty="0">
              <a:latin typeface="+mn-lt"/>
            </a:endParaRPr>
          </a:p>
        </p:txBody>
      </p:sp>
      <p:sp>
        <p:nvSpPr>
          <p:cNvPr id="36" name="Textfeld 61"/>
          <p:cNvSpPr txBox="1"/>
          <p:nvPr/>
        </p:nvSpPr>
        <p:spPr>
          <a:xfrm>
            <a:off x="1995752" y="1060174"/>
            <a:ext cx="585417" cy="184666"/>
          </a:xfrm>
          <a:prstGeom prst="rect">
            <a:avLst/>
          </a:prstGeom>
          <a:solidFill>
            <a:schemeClr val="bg1"/>
          </a:solidFill>
        </p:spPr>
        <p:txBody>
          <a:bodyPr wrap="none" tIns="0" bIns="0" rtlCol="0">
            <a:spAutoFit/>
          </a:bodyPr>
          <a:lstStyle/>
          <a:p>
            <a:r>
              <a:rPr lang="en-GB" sz="1200" dirty="0" smtClean="0">
                <a:latin typeface="+mn-lt"/>
              </a:rPr>
              <a:t>Day 2</a:t>
            </a:r>
            <a:endParaRPr lang="en-GB" sz="1200" dirty="0">
              <a:latin typeface="+mn-lt"/>
            </a:endParaRPr>
          </a:p>
        </p:txBody>
      </p:sp>
      <p:sp>
        <p:nvSpPr>
          <p:cNvPr id="38" name="Textfeld 61"/>
          <p:cNvSpPr txBox="1"/>
          <p:nvPr/>
        </p:nvSpPr>
        <p:spPr>
          <a:xfrm>
            <a:off x="3567377" y="1069699"/>
            <a:ext cx="585417" cy="184666"/>
          </a:xfrm>
          <a:prstGeom prst="rect">
            <a:avLst/>
          </a:prstGeom>
          <a:solidFill>
            <a:schemeClr val="bg1"/>
          </a:solidFill>
        </p:spPr>
        <p:txBody>
          <a:bodyPr wrap="none" tIns="0" bIns="0" rtlCol="0">
            <a:spAutoFit/>
          </a:bodyPr>
          <a:lstStyle/>
          <a:p>
            <a:r>
              <a:rPr lang="en-GB" sz="1200" dirty="0" smtClean="0">
                <a:latin typeface="+mn-lt"/>
              </a:rPr>
              <a:t>Day 3</a:t>
            </a:r>
            <a:endParaRPr lang="en-GB" sz="1200" dirty="0">
              <a:latin typeface="+mn-lt"/>
            </a:endParaRPr>
          </a:p>
        </p:txBody>
      </p:sp>
      <p:sp>
        <p:nvSpPr>
          <p:cNvPr id="39" name="Textfeld 61"/>
          <p:cNvSpPr txBox="1"/>
          <p:nvPr/>
        </p:nvSpPr>
        <p:spPr>
          <a:xfrm>
            <a:off x="281797" y="2427732"/>
            <a:ext cx="585417" cy="184666"/>
          </a:xfrm>
          <a:prstGeom prst="rect">
            <a:avLst/>
          </a:prstGeom>
          <a:solidFill>
            <a:schemeClr val="bg1"/>
          </a:solidFill>
        </p:spPr>
        <p:txBody>
          <a:bodyPr wrap="none" tIns="0" bIns="0" rtlCol="0">
            <a:spAutoFit/>
          </a:bodyPr>
          <a:lstStyle/>
          <a:p>
            <a:r>
              <a:rPr lang="en-GB" sz="1200" dirty="0" smtClean="0">
                <a:latin typeface="+mn-lt"/>
              </a:rPr>
              <a:t>Day 4</a:t>
            </a:r>
            <a:endParaRPr lang="en-GB" sz="1200" dirty="0">
              <a:latin typeface="+mn-lt"/>
            </a:endParaRPr>
          </a:p>
        </p:txBody>
      </p:sp>
      <p:sp>
        <p:nvSpPr>
          <p:cNvPr id="40" name="Textfeld 61"/>
          <p:cNvSpPr txBox="1"/>
          <p:nvPr/>
        </p:nvSpPr>
        <p:spPr>
          <a:xfrm>
            <a:off x="1977247" y="2430649"/>
            <a:ext cx="585417" cy="184666"/>
          </a:xfrm>
          <a:prstGeom prst="rect">
            <a:avLst/>
          </a:prstGeom>
          <a:solidFill>
            <a:schemeClr val="bg1"/>
          </a:solidFill>
        </p:spPr>
        <p:txBody>
          <a:bodyPr wrap="none" tIns="0" bIns="0" rtlCol="0">
            <a:spAutoFit/>
          </a:bodyPr>
          <a:lstStyle/>
          <a:p>
            <a:r>
              <a:rPr lang="en-GB" sz="1200" dirty="0" smtClean="0">
                <a:latin typeface="+mn-lt"/>
              </a:rPr>
              <a:t>Day 5</a:t>
            </a:r>
            <a:endParaRPr lang="en-GB" sz="1200" dirty="0">
              <a:latin typeface="+mn-lt"/>
            </a:endParaRPr>
          </a:p>
        </p:txBody>
      </p:sp>
      <p:sp>
        <p:nvSpPr>
          <p:cNvPr id="41" name="Textfeld 61"/>
          <p:cNvSpPr txBox="1"/>
          <p:nvPr/>
        </p:nvSpPr>
        <p:spPr>
          <a:xfrm>
            <a:off x="3596497" y="2414516"/>
            <a:ext cx="585417" cy="184666"/>
          </a:xfrm>
          <a:prstGeom prst="rect">
            <a:avLst/>
          </a:prstGeom>
          <a:solidFill>
            <a:schemeClr val="bg1"/>
          </a:solidFill>
        </p:spPr>
        <p:txBody>
          <a:bodyPr wrap="none" tIns="0" bIns="0" rtlCol="0">
            <a:spAutoFit/>
          </a:bodyPr>
          <a:lstStyle/>
          <a:p>
            <a:r>
              <a:rPr lang="en-GB" sz="1200" dirty="0" smtClean="0">
                <a:latin typeface="+mn-lt"/>
              </a:rPr>
              <a:t>Day 6</a:t>
            </a:r>
            <a:endParaRPr lang="en-GB" sz="1200" dirty="0">
              <a:latin typeface="+mn-lt"/>
            </a:endParaRPr>
          </a:p>
        </p:txBody>
      </p:sp>
      <p:sp>
        <p:nvSpPr>
          <p:cNvPr id="42" name="Textfeld 61"/>
          <p:cNvSpPr txBox="1"/>
          <p:nvPr/>
        </p:nvSpPr>
        <p:spPr>
          <a:xfrm>
            <a:off x="300847" y="3864080"/>
            <a:ext cx="585417" cy="184666"/>
          </a:xfrm>
          <a:prstGeom prst="rect">
            <a:avLst/>
          </a:prstGeom>
          <a:solidFill>
            <a:schemeClr val="bg1"/>
          </a:solidFill>
        </p:spPr>
        <p:txBody>
          <a:bodyPr wrap="none" tIns="0" bIns="0" rtlCol="0">
            <a:spAutoFit/>
          </a:bodyPr>
          <a:lstStyle/>
          <a:p>
            <a:r>
              <a:rPr lang="en-GB" sz="1200" dirty="0" smtClean="0">
                <a:latin typeface="+mn-lt"/>
              </a:rPr>
              <a:t>Day 8</a:t>
            </a:r>
            <a:endParaRPr lang="en-GB" sz="1200" dirty="0">
              <a:latin typeface="+mn-lt"/>
            </a:endParaRPr>
          </a:p>
        </p:txBody>
      </p:sp>
      <p:sp>
        <p:nvSpPr>
          <p:cNvPr id="43" name="Textfeld 61"/>
          <p:cNvSpPr txBox="1"/>
          <p:nvPr/>
        </p:nvSpPr>
        <p:spPr>
          <a:xfrm>
            <a:off x="1977246" y="3853817"/>
            <a:ext cx="670376" cy="184666"/>
          </a:xfrm>
          <a:prstGeom prst="rect">
            <a:avLst/>
          </a:prstGeom>
          <a:solidFill>
            <a:schemeClr val="bg1"/>
          </a:solidFill>
        </p:spPr>
        <p:txBody>
          <a:bodyPr wrap="none" tIns="0" bIns="0" rtlCol="0">
            <a:spAutoFit/>
          </a:bodyPr>
          <a:lstStyle/>
          <a:p>
            <a:r>
              <a:rPr lang="en-GB" sz="1200" dirty="0" smtClean="0">
                <a:latin typeface="+mn-lt"/>
              </a:rPr>
              <a:t>Day 10</a:t>
            </a:r>
            <a:endParaRPr lang="en-GB" sz="1200" dirty="0">
              <a:latin typeface="+mn-lt"/>
            </a:endParaRPr>
          </a:p>
        </p:txBody>
      </p:sp>
      <p:sp>
        <p:nvSpPr>
          <p:cNvPr id="44" name="Textfeld 61"/>
          <p:cNvSpPr txBox="1"/>
          <p:nvPr/>
        </p:nvSpPr>
        <p:spPr>
          <a:xfrm>
            <a:off x="3567376" y="3854806"/>
            <a:ext cx="670376" cy="184666"/>
          </a:xfrm>
          <a:prstGeom prst="rect">
            <a:avLst/>
          </a:prstGeom>
          <a:solidFill>
            <a:schemeClr val="bg1"/>
          </a:solidFill>
        </p:spPr>
        <p:txBody>
          <a:bodyPr wrap="none" tIns="0" bIns="0" rtlCol="0">
            <a:spAutoFit/>
          </a:bodyPr>
          <a:lstStyle/>
          <a:p>
            <a:r>
              <a:rPr lang="en-GB" sz="1200" dirty="0" smtClean="0">
                <a:latin typeface="+mn-lt"/>
              </a:rPr>
              <a:t>Day 13</a:t>
            </a:r>
            <a:endParaRPr lang="en-GB" sz="1200" dirty="0">
              <a:latin typeface="+mn-lt"/>
            </a:endParaRPr>
          </a:p>
        </p:txBody>
      </p:sp>
      <p:sp>
        <p:nvSpPr>
          <p:cNvPr id="45" name="Textfeld 61"/>
          <p:cNvSpPr txBox="1"/>
          <p:nvPr/>
        </p:nvSpPr>
        <p:spPr>
          <a:xfrm>
            <a:off x="271726" y="5335500"/>
            <a:ext cx="670376" cy="184666"/>
          </a:xfrm>
          <a:prstGeom prst="rect">
            <a:avLst/>
          </a:prstGeom>
          <a:solidFill>
            <a:schemeClr val="bg1"/>
          </a:solidFill>
        </p:spPr>
        <p:txBody>
          <a:bodyPr wrap="none" tIns="0" bIns="0" rtlCol="0">
            <a:spAutoFit/>
          </a:bodyPr>
          <a:lstStyle/>
          <a:p>
            <a:r>
              <a:rPr lang="en-GB" sz="1200" dirty="0" smtClean="0">
                <a:latin typeface="+mn-lt"/>
              </a:rPr>
              <a:t>Day 15</a:t>
            </a:r>
            <a:endParaRPr lang="en-GB" sz="1200" dirty="0">
              <a:latin typeface="+mn-lt"/>
            </a:endParaRPr>
          </a:p>
        </p:txBody>
      </p:sp>
      <p:sp>
        <p:nvSpPr>
          <p:cNvPr id="46" name="Textfeld 61"/>
          <p:cNvSpPr txBox="1"/>
          <p:nvPr/>
        </p:nvSpPr>
        <p:spPr>
          <a:xfrm>
            <a:off x="1995752" y="5328892"/>
            <a:ext cx="670376" cy="184666"/>
          </a:xfrm>
          <a:prstGeom prst="rect">
            <a:avLst/>
          </a:prstGeom>
          <a:solidFill>
            <a:schemeClr val="bg1"/>
          </a:solidFill>
        </p:spPr>
        <p:txBody>
          <a:bodyPr wrap="none" tIns="0" bIns="0" rtlCol="0">
            <a:spAutoFit/>
          </a:bodyPr>
          <a:lstStyle/>
          <a:p>
            <a:r>
              <a:rPr lang="en-GB" sz="1200" dirty="0" smtClean="0">
                <a:latin typeface="+mn-lt"/>
              </a:rPr>
              <a:t>Day 17</a:t>
            </a:r>
            <a:endParaRPr lang="en-GB" sz="1200" dirty="0">
              <a:latin typeface="+mn-lt"/>
            </a:endParaRPr>
          </a:p>
        </p:txBody>
      </p:sp>
      <p:sp>
        <p:nvSpPr>
          <p:cNvPr id="47" name="Textfeld 61"/>
          <p:cNvSpPr txBox="1"/>
          <p:nvPr/>
        </p:nvSpPr>
        <p:spPr>
          <a:xfrm>
            <a:off x="3624421" y="5328892"/>
            <a:ext cx="670376" cy="184666"/>
          </a:xfrm>
          <a:prstGeom prst="rect">
            <a:avLst/>
          </a:prstGeom>
          <a:solidFill>
            <a:schemeClr val="bg1"/>
          </a:solidFill>
        </p:spPr>
        <p:txBody>
          <a:bodyPr wrap="none" tIns="0" bIns="0" rtlCol="0">
            <a:spAutoFit/>
          </a:bodyPr>
          <a:lstStyle/>
          <a:p>
            <a:r>
              <a:rPr lang="en-GB" sz="1200" dirty="0" smtClean="0">
                <a:latin typeface="+mn-lt"/>
              </a:rPr>
              <a:t>Day 20</a:t>
            </a:r>
            <a:endParaRPr lang="en-GB" sz="1200" dirty="0">
              <a:latin typeface="+mn-lt"/>
            </a:endParaRPr>
          </a:p>
        </p:txBody>
      </p:sp>
      <p:sp>
        <p:nvSpPr>
          <p:cNvPr id="48" name="Textfeld 61"/>
          <p:cNvSpPr txBox="1"/>
          <p:nvPr/>
        </p:nvSpPr>
        <p:spPr>
          <a:xfrm>
            <a:off x="5904598" y="1918448"/>
            <a:ext cx="3774640" cy="215444"/>
          </a:xfrm>
          <a:prstGeom prst="rect">
            <a:avLst/>
          </a:prstGeom>
          <a:solidFill>
            <a:schemeClr val="bg1"/>
          </a:solidFill>
        </p:spPr>
        <p:txBody>
          <a:bodyPr wrap="square" tIns="0" bIns="0" rtlCol="0">
            <a:spAutoFit/>
          </a:bodyPr>
          <a:lstStyle/>
          <a:p>
            <a:pPr algn="ctr"/>
            <a:r>
              <a:rPr lang="en-GB" dirty="0" smtClean="0">
                <a:latin typeface="+mn-lt"/>
              </a:rPr>
              <a:t>Average bond absorption                          </a:t>
            </a:r>
            <a:endParaRPr lang="en-GB" dirty="0">
              <a:latin typeface="+mn-lt"/>
            </a:endParaRPr>
          </a:p>
        </p:txBody>
      </p:sp>
      <p:sp>
        <p:nvSpPr>
          <p:cNvPr id="49" name="Textfeld 61"/>
          <p:cNvSpPr txBox="1"/>
          <p:nvPr/>
        </p:nvSpPr>
        <p:spPr>
          <a:xfrm>
            <a:off x="7019097" y="5236199"/>
            <a:ext cx="1646605" cy="215444"/>
          </a:xfrm>
          <a:prstGeom prst="rect">
            <a:avLst/>
          </a:prstGeom>
          <a:solidFill>
            <a:schemeClr val="bg1"/>
          </a:solidFill>
        </p:spPr>
        <p:txBody>
          <a:bodyPr wrap="none" tIns="0" bIns="0" rtlCol="0">
            <a:spAutoFit/>
          </a:bodyPr>
          <a:lstStyle/>
          <a:p>
            <a:r>
              <a:rPr lang="en-GB" dirty="0" smtClean="0">
                <a:latin typeface="+mn-lt"/>
              </a:rPr>
              <a:t>Curing time (days)</a:t>
            </a:r>
            <a:endParaRPr lang="en-GB" dirty="0">
              <a:latin typeface="+mn-lt"/>
            </a:endParaRPr>
          </a:p>
        </p:txBody>
      </p:sp>
      <p:sp>
        <p:nvSpPr>
          <p:cNvPr id="50" name="Textfeld 61"/>
          <p:cNvSpPr txBox="1"/>
          <p:nvPr/>
        </p:nvSpPr>
        <p:spPr>
          <a:xfrm rot="16200000">
            <a:off x="4568347" y="3384356"/>
            <a:ext cx="1556836" cy="215444"/>
          </a:xfrm>
          <a:prstGeom prst="rect">
            <a:avLst/>
          </a:prstGeom>
          <a:solidFill>
            <a:schemeClr val="bg1"/>
          </a:solidFill>
        </p:spPr>
        <p:txBody>
          <a:bodyPr wrap="none" tIns="0" bIns="0" rtlCol="0">
            <a:spAutoFit/>
          </a:bodyPr>
          <a:lstStyle/>
          <a:p>
            <a:r>
              <a:rPr lang="en-GB" dirty="0" smtClean="0">
                <a:latin typeface="+mn-lt"/>
              </a:rPr>
              <a:t>Absorption (ppm)</a:t>
            </a:r>
            <a:endParaRPr lang="en-GB" dirty="0">
              <a:latin typeface="+mn-lt"/>
            </a:endParaRPr>
          </a:p>
        </p:txBody>
      </p:sp>
      <p:sp>
        <p:nvSpPr>
          <p:cNvPr id="34" name="TextBox 33"/>
          <p:cNvSpPr txBox="1"/>
          <p:nvPr/>
        </p:nvSpPr>
        <p:spPr>
          <a:xfrm>
            <a:off x="5827025" y="4948106"/>
            <a:ext cx="284052" cy="307777"/>
          </a:xfrm>
          <a:prstGeom prst="rect">
            <a:avLst/>
          </a:prstGeom>
          <a:solidFill>
            <a:schemeClr val="bg1"/>
          </a:solidFill>
        </p:spPr>
        <p:txBody>
          <a:bodyPr wrap="none" rtlCol="0">
            <a:spAutoFit/>
          </a:bodyPr>
          <a:lstStyle/>
          <a:p>
            <a:r>
              <a:rPr lang="en-GB" dirty="0" smtClean="0"/>
              <a:t>0</a:t>
            </a:r>
            <a:endParaRPr lang="en-GB" dirty="0"/>
          </a:p>
        </p:txBody>
      </p:sp>
      <p:sp>
        <p:nvSpPr>
          <p:cNvPr id="51" name="TextBox 50"/>
          <p:cNvSpPr txBox="1"/>
          <p:nvPr/>
        </p:nvSpPr>
        <p:spPr>
          <a:xfrm>
            <a:off x="6268113" y="4974383"/>
            <a:ext cx="284052" cy="307777"/>
          </a:xfrm>
          <a:prstGeom prst="rect">
            <a:avLst/>
          </a:prstGeom>
          <a:solidFill>
            <a:schemeClr val="bg1"/>
          </a:solidFill>
        </p:spPr>
        <p:txBody>
          <a:bodyPr wrap="none" rtlCol="0">
            <a:spAutoFit/>
          </a:bodyPr>
          <a:lstStyle/>
          <a:p>
            <a:r>
              <a:rPr lang="en-GB" dirty="0" smtClean="0"/>
              <a:t>5</a:t>
            </a:r>
            <a:endParaRPr lang="en-GB" dirty="0"/>
          </a:p>
        </p:txBody>
      </p:sp>
      <p:sp>
        <p:nvSpPr>
          <p:cNvPr id="52" name="TextBox 51"/>
          <p:cNvSpPr txBox="1"/>
          <p:nvPr/>
        </p:nvSpPr>
        <p:spPr>
          <a:xfrm>
            <a:off x="6688561" y="4986299"/>
            <a:ext cx="383438" cy="307777"/>
          </a:xfrm>
          <a:prstGeom prst="rect">
            <a:avLst/>
          </a:prstGeom>
          <a:solidFill>
            <a:schemeClr val="bg1"/>
          </a:solidFill>
        </p:spPr>
        <p:txBody>
          <a:bodyPr wrap="none" rtlCol="0">
            <a:spAutoFit/>
          </a:bodyPr>
          <a:lstStyle/>
          <a:p>
            <a:r>
              <a:rPr lang="en-GB" dirty="0" smtClean="0"/>
              <a:t>10</a:t>
            </a:r>
            <a:endParaRPr lang="en-GB" dirty="0"/>
          </a:p>
        </p:txBody>
      </p:sp>
      <p:sp>
        <p:nvSpPr>
          <p:cNvPr id="53" name="TextBox 52"/>
          <p:cNvSpPr txBox="1"/>
          <p:nvPr/>
        </p:nvSpPr>
        <p:spPr>
          <a:xfrm>
            <a:off x="7206779" y="4979691"/>
            <a:ext cx="383438" cy="307777"/>
          </a:xfrm>
          <a:prstGeom prst="rect">
            <a:avLst/>
          </a:prstGeom>
          <a:solidFill>
            <a:schemeClr val="bg1"/>
          </a:solidFill>
        </p:spPr>
        <p:txBody>
          <a:bodyPr wrap="none" rtlCol="0">
            <a:spAutoFit/>
          </a:bodyPr>
          <a:lstStyle/>
          <a:p>
            <a:r>
              <a:rPr lang="en-GB" dirty="0" smtClean="0"/>
              <a:t>15</a:t>
            </a:r>
            <a:endParaRPr lang="en-GB" dirty="0"/>
          </a:p>
        </p:txBody>
      </p:sp>
      <p:sp>
        <p:nvSpPr>
          <p:cNvPr id="54" name="TextBox 53"/>
          <p:cNvSpPr txBox="1"/>
          <p:nvPr/>
        </p:nvSpPr>
        <p:spPr>
          <a:xfrm>
            <a:off x="7630284" y="4967156"/>
            <a:ext cx="383438" cy="307777"/>
          </a:xfrm>
          <a:prstGeom prst="rect">
            <a:avLst/>
          </a:prstGeom>
          <a:solidFill>
            <a:schemeClr val="bg1"/>
          </a:solidFill>
        </p:spPr>
        <p:txBody>
          <a:bodyPr wrap="none" rtlCol="0">
            <a:spAutoFit/>
          </a:bodyPr>
          <a:lstStyle/>
          <a:p>
            <a:r>
              <a:rPr lang="en-GB" dirty="0" smtClean="0"/>
              <a:t>20</a:t>
            </a:r>
            <a:endParaRPr lang="en-GB" dirty="0"/>
          </a:p>
        </p:txBody>
      </p:sp>
      <p:sp>
        <p:nvSpPr>
          <p:cNvPr id="55" name="TextBox 54"/>
          <p:cNvSpPr txBox="1"/>
          <p:nvPr/>
        </p:nvSpPr>
        <p:spPr>
          <a:xfrm>
            <a:off x="8112269" y="4976681"/>
            <a:ext cx="383438" cy="307777"/>
          </a:xfrm>
          <a:prstGeom prst="rect">
            <a:avLst/>
          </a:prstGeom>
          <a:solidFill>
            <a:schemeClr val="bg1"/>
          </a:solidFill>
        </p:spPr>
        <p:txBody>
          <a:bodyPr wrap="none" rtlCol="0">
            <a:spAutoFit/>
          </a:bodyPr>
          <a:lstStyle/>
          <a:p>
            <a:r>
              <a:rPr lang="en-GB" dirty="0" smtClean="0"/>
              <a:t>25</a:t>
            </a:r>
            <a:endParaRPr lang="en-GB" dirty="0"/>
          </a:p>
        </p:txBody>
      </p:sp>
      <p:sp>
        <p:nvSpPr>
          <p:cNvPr id="56" name="TextBox 55"/>
          <p:cNvSpPr txBox="1"/>
          <p:nvPr/>
        </p:nvSpPr>
        <p:spPr>
          <a:xfrm>
            <a:off x="8585803" y="4969488"/>
            <a:ext cx="383438" cy="307777"/>
          </a:xfrm>
          <a:prstGeom prst="rect">
            <a:avLst/>
          </a:prstGeom>
          <a:solidFill>
            <a:schemeClr val="bg1"/>
          </a:solidFill>
        </p:spPr>
        <p:txBody>
          <a:bodyPr wrap="none" rtlCol="0">
            <a:spAutoFit/>
          </a:bodyPr>
          <a:lstStyle/>
          <a:p>
            <a:r>
              <a:rPr lang="en-GB" dirty="0" smtClean="0"/>
              <a:t>30</a:t>
            </a:r>
            <a:endParaRPr lang="en-GB" dirty="0"/>
          </a:p>
        </p:txBody>
      </p:sp>
      <p:sp>
        <p:nvSpPr>
          <p:cNvPr id="57" name="TextBox 56"/>
          <p:cNvSpPr txBox="1"/>
          <p:nvPr/>
        </p:nvSpPr>
        <p:spPr>
          <a:xfrm>
            <a:off x="9061995" y="4976681"/>
            <a:ext cx="383438" cy="307777"/>
          </a:xfrm>
          <a:prstGeom prst="rect">
            <a:avLst/>
          </a:prstGeom>
          <a:solidFill>
            <a:schemeClr val="bg1"/>
          </a:solidFill>
        </p:spPr>
        <p:txBody>
          <a:bodyPr wrap="none" rtlCol="0">
            <a:spAutoFit/>
          </a:bodyPr>
          <a:lstStyle/>
          <a:p>
            <a:r>
              <a:rPr lang="en-GB" dirty="0" smtClean="0"/>
              <a:t>35</a:t>
            </a:r>
            <a:endParaRPr lang="en-GB" dirty="0"/>
          </a:p>
        </p:txBody>
      </p:sp>
      <p:sp>
        <p:nvSpPr>
          <p:cNvPr id="58" name="TextBox 57"/>
          <p:cNvSpPr txBox="1"/>
          <p:nvPr/>
        </p:nvSpPr>
        <p:spPr>
          <a:xfrm>
            <a:off x="9529925" y="4976773"/>
            <a:ext cx="383438" cy="307777"/>
          </a:xfrm>
          <a:prstGeom prst="rect">
            <a:avLst/>
          </a:prstGeom>
          <a:solidFill>
            <a:schemeClr val="bg1"/>
          </a:solidFill>
        </p:spPr>
        <p:txBody>
          <a:bodyPr wrap="none" rtlCol="0">
            <a:spAutoFit/>
          </a:bodyPr>
          <a:lstStyle/>
          <a:p>
            <a:r>
              <a:rPr lang="en-GB" dirty="0" smtClean="0"/>
              <a:t>40</a:t>
            </a:r>
            <a:endParaRPr lang="en-GB" dirty="0"/>
          </a:p>
        </p:txBody>
      </p:sp>
      <p:sp>
        <p:nvSpPr>
          <p:cNvPr id="59" name="TextBox 58"/>
          <p:cNvSpPr txBox="1"/>
          <p:nvPr/>
        </p:nvSpPr>
        <p:spPr>
          <a:xfrm>
            <a:off x="5531826" y="4794217"/>
            <a:ext cx="383438" cy="307777"/>
          </a:xfrm>
          <a:prstGeom prst="rect">
            <a:avLst/>
          </a:prstGeom>
          <a:solidFill>
            <a:schemeClr val="bg1"/>
          </a:solidFill>
        </p:spPr>
        <p:txBody>
          <a:bodyPr wrap="none" rtlCol="0">
            <a:spAutoFit/>
          </a:bodyPr>
          <a:lstStyle/>
          <a:p>
            <a:r>
              <a:rPr lang="en-GB" dirty="0" smtClean="0"/>
              <a:t>40</a:t>
            </a:r>
            <a:endParaRPr lang="en-GB" dirty="0"/>
          </a:p>
        </p:txBody>
      </p:sp>
      <p:sp>
        <p:nvSpPr>
          <p:cNvPr id="60" name="TextBox 59"/>
          <p:cNvSpPr txBox="1"/>
          <p:nvPr/>
        </p:nvSpPr>
        <p:spPr>
          <a:xfrm>
            <a:off x="5527116" y="4395748"/>
            <a:ext cx="383438" cy="307777"/>
          </a:xfrm>
          <a:prstGeom prst="rect">
            <a:avLst/>
          </a:prstGeom>
          <a:solidFill>
            <a:schemeClr val="bg1"/>
          </a:solidFill>
        </p:spPr>
        <p:txBody>
          <a:bodyPr wrap="none" rtlCol="0">
            <a:spAutoFit/>
          </a:bodyPr>
          <a:lstStyle/>
          <a:p>
            <a:r>
              <a:rPr lang="en-GB" dirty="0" smtClean="0"/>
              <a:t>60</a:t>
            </a:r>
            <a:endParaRPr lang="en-GB" dirty="0"/>
          </a:p>
        </p:txBody>
      </p:sp>
      <p:sp>
        <p:nvSpPr>
          <p:cNvPr id="61" name="TextBox 60"/>
          <p:cNvSpPr txBox="1"/>
          <p:nvPr/>
        </p:nvSpPr>
        <p:spPr>
          <a:xfrm>
            <a:off x="5534479" y="3998933"/>
            <a:ext cx="383438" cy="307777"/>
          </a:xfrm>
          <a:prstGeom prst="rect">
            <a:avLst/>
          </a:prstGeom>
          <a:solidFill>
            <a:schemeClr val="bg1"/>
          </a:solidFill>
        </p:spPr>
        <p:txBody>
          <a:bodyPr wrap="none" rtlCol="0">
            <a:spAutoFit/>
          </a:bodyPr>
          <a:lstStyle/>
          <a:p>
            <a:r>
              <a:rPr lang="en-GB" dirty="0" smtClean="0"/>
              <a:t>80</a:t>
            </a:r>
            <a:endParaRPr lang="en-GB" dirty="0"/>
          </a:p>
        </p:txBody>
      </p:sp>
      <p:sp>
        <p:nvSpPr>
          <p:cNvPr id="62" name="TextBox 61"/>
          <p:cNvSpPr txBox="1"/>
          <p:nvPr/>
        </p:nvSpPr>
        <p:spPr>
          <a:xfrm>
            <a:off x="5431852" y="3604820"/>
            <a:ext cx="482824" cy="307777"/>
          </a:xfrm>
          <a:prstGeom prst="rect">
            <a:avLst/>
          </a:prstGeom>
          <a:solidFill>
            <a:schemeClr val="bg1"/>
          </a:solidFill>
        </p:spPr>
        <p:txBody>
          <a:bodyPr wrap="none" rtlCol="0">
            <a:spAutoFit/>
          </a:bodyPr>
          <a:lstStyle/>
          <a:p>
            <a:r>
              <a:rPr lang="en-GB" dirty="0" smtClean="0"/>
              <a:t>100</a:t>
            </a:r>
            <a:endParaRPr lang="en-GB" dirty="0"/>
          </a:p>
        </p:txBody>
      </p:sp>
      <p:sp>
        <p:nvSpPr>
          <p:cNvPr id="63" name="TextBox 62"/>
          <p:cNvSpPr txBox="1"/>
          <p:nvPr/>
        </p:nvSpPr>
        <p:spPr>
          <a:xfrm>
            <a:off x="5419365" y="3202315"/>
            <a:ext cx="482824" cy="307777"/>
          </a:xfrm>
          <a:prstGeom prst="rect">
            <a:avLst/>
          </a:prstGeom>
          <a:solidFill>
            <a:schemeClr val="bg1"/>
          </a:solidFill>
        </p:spPr>
        <p:txBody>
          <a:bodyPr wrap="none" rtlCol="0">
            <a:spAutoFit/>
          </a:bodyPr>
          <a:lstStyle/>
          <a:p>
            <a:r>
              <a:rPr lang="en-GB" dirty="0" smtClean="0"/>
              <a:t>120</a:t>
            </a:r>
            <a:endParaRPr lang="en-GB" dirty="0"/>
          </a:p>
        </p:txBody>
      </p:sp>
      <p:sp>
        <p:nvSpPr>
          <p:cNvPr id="64" name="TextBox 63"/>
          <p:cNvSpPr txBox="1"/>
          <p:nvPr/>
        </p:nvSpPr>
        <p:spPr>
          <a:xfrm>
            <a:off x="5436041" y="2806877"/>
            <a:ext cx="482824" cy="307777"/>
          </a:xfrm>
          <a:prstGeom prst="rect">
            <a:avLst/>
          </a:prstGeom>
          <a:solidFill>
            <a:schemeClr val="bg1"/>
          </a:solidFill>
        </p:spPr>
        <p:txBody>
          <a:bodyPr wrap="none" rtlCol="0">
            <a:spAutoFit/>
          </a:bodyPr>
          <a:lstStyle/>
          <a:p>
            <a:r>
              <a:rPr lang="en-GB" dirty="0" smtClean="0"/>
              <a:t>140</a:t>
            </a:r>
            <a:endParaRPr lang="en-GB" dirty="0"/>
          </a:p>
        </p:txBody>
      </p:sp>
      <p:sp>
        <p:nvSpPr>
          <p:cNvPr id="65" name="TextBox 64"/>
          <p:cNvSpPr txBox="1"/>
          <p:nvPr/>
        </p:nvSpPr>
        <p:spPr>
          <a:xfrm>
            <a:off x="5428584" y="2405883"/>
            <a:ext cx="482824" cy="307777"/>
          </a:xfrm>
          <a:prstGeom prst="rect">
            <a:avLst/>
          </a:prstGeom>
          <a:solidFill>
            <a:schemeClr val="bg1"/>
          </a:solidFill>
        </p:spPr>
        <p:txBody>
          <a:bodyPr wrap="none" rtlCol="0">
            <a:spAutoFit/>
          </a:bodyPr>
          <a:lstStyle/>
          <a:p>
            <a:r>
              <a:rPr lang="en-GB" dirty="0" smtClean="0"/>
              <a:t>160</a:t>
            </a:r>
            <a:endParaRPr lang="en-GB" dirty="0"/>
          </a:p>
        </p:txBody>
      </p:sp>
      <p:sp>
        <p:nvSpPr>
          <p:cNvPr id="66" name="TextBox 65"/>
          <p:cNvSpPr txBox="1"/>
          <p:nvPr/>
        </p:nvSpPr>
        <p:spPr>
          <a:xfrm>
            <a:off x="5428890" y="2019703"/>
            <a:ext cx="482824" cy="307777"/>
          </a:xfrm>
          <a:prstGeom prst="rect">
            <a:avLst/>
          </a:prstGeom>
          <a:solidFill>
            <a:schemeClr val="bg1"/>
          </a:solidFill>
        </p:spPr>
        <p:txBody>
          <a:bodyPr wrap="none" rtlCol="0">
            <a:spAutoFit/>
          </a:bodyPr>
          <a:lstStyle/>
          <a:p>
            <a:r>
              <a:rPr lang="en-GB" dirty="0" smtClean="0"/>
              <a:t>180</a:t>
            </a:r>
            <a:endParaRPr lang="en-GB" dirty="0"/>
          </a:p>
        </p:txBody>
      </p:sp>
      <p:sp>
        <p:nvSpPr>
          <p:cNvPr id="68" name="Slide Number Placeholder 67"/>
          <p:cNvSpPr>
            <a:spLocks noGrp="1"/>
          </p:cNvSpPr>
          <p:nvPr>
            <p:ph type="sldNum" sz="quarter" idx="10"/>
          </p:nvPr>
        </p:nvSpPr>
        <p:spPr/>
        <p:txBody>
          <a:bodyPr/>
          <a:lstStyle/>
          <a:p>
            <a:fld id="{2666B44D-CC43-46B3-8046-FB0C81DBEC4F}" type="slidenum">
              <a:rPr lang="en-GB" smtClean="0"/>
              <a:pPr/>
              <a:t>16</a:t>
            </a:fld>
            <a:endParaRPr lang="en-GB"/>
          </a:p>
        </p:txBody>
      </p:sp>
    </p:spTree>
    <p:extLst>
      <p:ext uri="{BB962C8B-B14F-4D97-AF65-F5344CB8AC3E}">
        <p14:creationId xmlns:p14="http://schemas.microsoft.com/office/powerpoint/2010/main" val="3411530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757800" y="0"/>
            <a:ext cx="7148200" cy="860612"/>
          </a:xfrm>
          <a:prstGeom prst="rect">
            <a:avLst/>
          </a:prstGeom>
          <a:solidFill>
            <a:schemeClr val="tx2"/>
          </a:solidFill>
        </p:spPr>
        <p:txBody>
          <a:bodyPr/>
          <a:lstStyle>
            <a:lvl1pPr algn="l" rtl="0" eaLnBrk="1" fontAlgn="base" hangingPunct="1">
              <a:spcBef>
                <a:spcPct val="0"/>
              </a:spcBef>
              <a:spcAft>
                <a:spcPct val="0"/>
              </a:spcAft>
              <a:defRPr sz="2800" b="0">
                <a:solidFill>
                  <a:schemeClr val="bg1"/>
                </a:solidFill>
                <a:latin typeface="+mj-lt"/>
                <a:ea typeface="+mj-ea"/>
                <a:cs typeface="+mj-cs"/>
              </a:defRPr>
            </a:lvl1pPr>
            <a:lvl2pPr algn="l" rtl="0" eaLnBrk="1" fontAlgn="base" hangingPunct="1">
              <a:spcBef>
                <a:spcPct val="0"/>
              </a:spcBef>
              <a:spcAft>
                <a:spcPct val="0"/>
              </a:spcAft>
              <a:defRPr sz="2800" b="1">
                <a:solidFill>
                  <a:srgbClr val="5B651B"/>
                </a:solidFill>
                <a:latin typeface="Arial" charset="0"/>
                <a:ea typeface="ＭＳ Ｐゴシック" charset="-128"/>
                <a:cs typeface="ＭＳ Ｐゴシック" charset="-128"/>
              </a:defRPr>
            </a:lvl2pPr>
            <a:lvl3pPr algn="l" rtl="0" eaLnBrk="1" fontAlgn="base" hangingPunct="1">
              <a:spcBef>
                <a:spcPct val="0"/>
              </a:spcBef>
              <a:spcAft>
                <a:spcPct val="0"/>
              </a:spcAft>
              <a:defRPr sz="2800" b="1">
                <a:solidFill>
                  <a:srgbClr val="5B651B"/>
                </a:solidFill>
                <a:latin typeface="Arial" charset="0"/>
                <a:ea typeface="ＭＳ Ｐゴシック" charset="-128"/>
                <a:cs typeface="ＭＳ Ｐゴシック" charset="-128"/>
              </a:defRPr>
            </a:lvl3pPr>
            <a:lvl4pPr algn="l" rtl="0" eaLnBrk="1" fontAlgn="base" hangingPunct="1">
              <a:spcBef>
                <a:spcPct val="0"/>
              </a:spcBef>
              <a:spcAft>
                <a:spcPct val="0"/>
              </a:spcAft>
              <a:defRPr sz="2800" b="1">
                <a:solidFill>
                  <a:srgbClr val="5B651B"/>
                </a:solidFill>
                <a:latin typeface="Arial" charset="0"/>
                <a:ea typeface="ＭＳ Ｐゴシック" charset="-128"/>
                <a:cs typeface="ＭＳ Ｐゴシック" charset="-128"/>
              </a:defRPr>
            </a:lvl4pPr>
            <a:lvl5pPr algn="l" rtl="0" eaLnBrk="1" fontAlgn="base" hangingPunct="1">
              <a:spcBef>
                <a:spcPct val="0"/>
              </a:spcBef>
              <a:spcAft>
                <a:spcPct val="0"/>
              </a:spcAft>
              <a:defRPr sz="2800" b="1">
                <a:solidFill>
                  <a:srgbClr val="5B651B"/>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pPr algn="r"/>
            <a:r>
              <a:rPr lang="en-US" kern="0" dirty="0">
                <a:latin typeface="+mn-lt"/>
                <a:cs typeface="Arial" panose="020B0604020202020204" pitchFamily="34" charset="0"/>
              </a:rPr>
              <a:t>The </a:t>
            </a:r>
            <a:r>
              <a:rPr lang="en-US" kern="0" dirty="0" smtClean="0">
                <a:latin typeface="+mn-lt"/>
                <a:cs typeface="Arial" panose="020B0604020202020204" pitchFamily="34" charset="0"/>
              </a:rPr>
              <a:t>bond absorption measurement </a:t>
            </a:r>
            <a:r>
              <a:rPr lang="en-US" kern="0" dirty="0">
                <a:latin typeface="+mn-lt"/>
                <a:cs typeface="Arial" panose="020B0604020202020204" pitchFamily="34" charset="0"/>
              </a:rPr>
              <a:t>– </a:t>
            </a:r>
            <a:endParaRPr lang="en-US" kern="0" dirty="0" smtClean="0">
              <a:latin typeface="+mn-lt"/>
              <a:cs typeface="Arial" panose="020B0604020202020204" pitchFamily="34" charset="0"/>
            </a:endParaRPr>
          </a:p>
          <a:p>
            <a:pPr algn="r"/>
            <a:r>
              <a:rPr lang="en-US" kern="0" dirty="0" smtClean="0">
                <a:latin typeface="+mn-lt"/>
                <a:cs typeface="Arial" panose="020B0604020202020204" pitchFamily="34" charset="0"/>
              </a:rPr>
              <a:t>different wavelengths</a:t>
            </a:r>
            <a:endParaRPr lang="en-US" kern="0" dirty="0">
              <a:latin typeface="+mn-lt"/>
              <a:cs typeface="Arial" panose="020B0604020202020204" pitchFamily="34" charset="0"/>
            </a:endParaRPr>
          </a:p>
        </p:txBody>
      </p:sp>
      <p:graphicFrame>
        <p:nvGraphicFramePr>
          <p:cNvPr id="6" name="Diagramm 5"/>
          <p:cNvGraphicFramePr>
            <a:graphicFrameLocks/>
          </p:cNvGraphicFramePr>
          <p:nvPr>
            <p:extLst>
              <p:ext uri="{D42A27DB-BD31-4B8C-83A1-F6EECF244321}">
                <p14:modId xmlns:p14="http://schemas.microsoft.com/office/powerpoint/2010/main" val="3855957917"/>
              </p:ext>
            </p:extLst>
          </p:nvPr>
        </p:nvGraphicFramePr>
        <p:xfrm>
          <a:off x="824753" y="1004046"/>
          <a:ext cx="8032375" cy="509195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feld 4"/>
          <p:cNvSpPr txBox="1">
            <a:spLocks noChangeArrowheads="1"/>
          </p:cNvSpPr>
          <p:nvPr/>
        </p:nvSpPr>
        <p:spPr bwMode="auto">
          <a:xfrm>
            <a:off x="3174580" y="1916832"/>
            <a:ext cx="633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800" dirty="0" smtClean="0"/>
              <a:t>2µm</a:t>
            </a:r>
            <a:endParaRPr lang="en-GB" altLang="en-US" sz="1800" dirty="0"/>
          </a:p>
        </p:txBody>
      </p:sp>
      <p:sp>
        <p:nvSpPr>
          <p:cNvPr id="8" name="Textfeld 5"/>
          <p:cNvSpPr txBox="1">
            <a:spLocks noChangeArrowheads="1"/>
          </p:cNvSpPr>
          <p:nvPr/>
        </p:nvSpPr>
        <p:spPr bwMode="auto">
          <a:xfrm>
            <a:off x="2982219" y="4189730"/>
            <a:ext cx="10182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800" dirty="0"/>
              <a:t>1550nm</a:t>
            </a:r>
          </a:p>
        </p:txBody>
      </p:sp>
      <p:sp>
        <p:nvSpPr>
          <p:cNvPr id="9" name="Textfeld 6"/>
          <p:cNvSpPr txBox="1">
            <a:spLocks noChangeArrowheads="1"/>
          </p:cNvSpPr>
          <p:nvPr/>
        </p:nvSpPr>
        <p:spPr bwMode="auto">
          <a:xfrm>
            <a:off x="2156353" y="4778552"/>
            <a:ext cx="10182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800" dirty="0"/>
              <a:t>1064nm</a:t>
            </a:r>
          </a:p>
        </p:txBody>
      </p:sp>
      <p:sp>
        <p:nvSpPr>
          <p:cNvPr id="2" name="Slide Number Placeholder 1"/>
          <p:cNvSpPr>
            <a:spLocks noGrp="1"/>
          </p:cNvSpPr>
          <p:nvPr>
            <p:ph type="sldNum" sz="quarter" idx="10"/>
          </p:nvPr>
        </p:nvSpPr>
        <p:spPr/>
        <p:txBody>
          <a:bodyPr/>
          <a:lstStyle/>
          <a:p>
            <a:fld id="{2666B44D-CC43-46B3-8046-FB0C81DBEC4F}" type="slidenum">
              <a:rPr lang="en-GB" smtClean="0"/>
              <a:pPr/>
              <a:t>17</a:t>
            </a:fld>
            <a:endParaRPr lang="en-GB"/>
          </a:p>
        </p:txBody>
      </p:sp>
    </p:spTree>
    <p:extLst>
      <p:ext uri="{BB962C8B-B14F-4D97-AF65-F5344CB8AC3E}">
        <p14:creationId xmlns:p14="http://schemas.microsoft.com/office/powerpoint/2010/main" val="2913486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Conclusions absorption measurements</a:t>
            </a:r>
            <a:endParaRPr lang="en-US" sz="2800"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smtClean="0"/>
          </a:p>
          <a:p>
            <a:endParaRPr lang="en-GB" dirty="0"/>
          </a:p>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BFB08E3F-28C3-4CDA-A805-6CC03249574C}" type="slidenum">
              <a:rPr lang="en-GB" smtClean="0">
                <a:solidFill>
                  <a:srgbClr val="000000"/>
                </a:solidFill>
              </a:rPr>
              <a:pPr/>
              <a:t>18</a:t>
            </a:fld>
            <a:endParaRPr lang="en-GB">
              <a:solidFill>
                <a:srgbClr val="000000"/>
              </a:solidFill>
            </a:endParaRPr>
          </a:p>
        </p:txBody>
      </p:sp>
      <p:sp>
        <p:nvSpPr>
          <p:cNvPr id="7" name="Rectangle 6"/>
          <p:cNvSpPr/>
          <p:nvPr/>
        </p:nvSpPr>
        <p:spPr>
          <a:xfrm>
            <a:off x="506506" y="1051742"/>
            <a:ext cx="9205023" cy="4524315"/>
          </a:xfrm>
          <a:prstGeom prst="rect">
            <a:avLst/>
          </a:prstGeom>
        </p:spPr>
        <p:txBody>
          <a:bodyPr wrap="square">
            <a:spAutoFit/>
          </a:bodyPr>
          <a:lstStyle/>
          <a:p>
            <a:pPr marL="342900" indent="-342900">
              <a:buFont typeface="Arial" panose="020B0604020202020204" pitchFamily="34" charset="0"/>
              <a:buChar char="•"/>
              <a:defRPr/>
            </a:pPr>
            <a:r>
              <a:rPr lang="en-GB" sz="2400" dirty="0" smtClean="0">
                <a:latin typeface="Calibri" panose="020F0502020204030204" pitchFamily="34" charset="0"/>
              </a:rPr>
              <a:t>Absorption measurements of Corning 7979 substrates bonded with 1:6 sodium silicate solution as a function of curing time (about 1 month) show</a:t>
            </a:r>
          </a:p>
          <a:p>
            <a:pPr marL="800100" lvl="1" indent="-342900">
              <a:buFont typeface="Arial" panose="020B0604020202020204" pitchFamily="34" charset="0"/>
              <a:buChar char="•"/>
              <a:defRPr/>
            </a:pPr>
            <a:r>
              <a:rPr lang="en-GB" sz="2400" dirty="0" smtClean="0">
                <a:latin typeface="Calibri" panose="020F0502020204030204" pitchFamily="34" charset="0"/>
              </a:rPr>
              <a:t>@1550 nm a drop in absorption from 165 ppm down to 55 ppm</a:t>
            </a:r>
          </a:p>
          <a:p>
            <a:pPr marL="800100" lvl="1" indent="-342900">
              <a:buFont typeface="Arial" panose="020B0604020202020204" pitchFamily="34" charset="0"/>
              <a:buChar char="•"/>
              <a:defRPr/>
            </a:pPr>
            <a:r>
              <a:rPr lang="en-GB" sz="2400" dirty="0" smtClean="0">
                <a:latin typeface="Calibri" panose="020F0502020204030204" pitchFamily="34" charset="0"/>
              </a:rPr>
              <a:t>@ 2 µm the absorption is 5 x higher than @ 1550 nm</a:t>
            </a:r>
          </a:p>
          <a:p>
            <a:pPr marL="800100" lvl="1" indent="-342900">
              <a:buFont typeface="Arial" panose="020B0604020202020204" pitchFamily="34" charset="0"/>
              <a:buChar char="•"/>
              <a:defRPr/>
            </a:pPr>
            <a:r>
              <a:rPr lang="en-GB" sz="2400" dirty="0" smtClean="0">
                <a:latin typeface="Calibri" panose="020F0502020204030204" pitchFamily="34" charset="0"/>
              </a:rPr>
              <a:t>@ 1064 nm the absorption is &lt; 2 ppm</a:t>
            </a:r>
          </a:p>
          <a:p>
            <a:pPr marL="342900" indent="-342900">
              <a:buFont typeface="Arial" panose="020B0604020202020204" pitchFamily="34" charset="0"/>
              <a:buChar char="•"/>
              <a:defRPr/>
            </a:pPr>
            <a:r>
              <a:rPr lang="en-GB" sz="2400" dirty="0" smtClean="0">
                <a:latin typeface="Calibri" panose="020F0502020204030204" pitchFamily="34" charset="0"/>
              </a:rPr>
              <a:t>Drop in absorption is probably dominated by the migration of water out of the bond area (evaporation)</a:t>
            </a:r>
          </a:p>
          <a:p>
            <a:pPr marL="342900" indent="-342900">
              <a:buFont typeface="Arial" panose="020B0604020202020204" pitchFamily="34" charset="0"/>
              <a:buChar char="•"/>
              <a:defRPr/>
            </a:pPr>
            <a:r>
              <a:rPr lang="en-GB" sz="2400" dirty="0" smtClean="0">
                <a:latin typeface="Calibri" panose="020F0502020204030204" pitchFamily="34" charset="0"/>
              </a:rPr>
              <a:t>Two different apparent mechanisms appear; cause is under investigation</a:t>
            </a:r>
          </a:p>
          <a:p>
            <a:pPr marL="342900" indent="-342900">
              <a:buFont typeface="Arial" panose="020B0604020202020204" pitchFamily="34" charset="0"/>
              <a:buChar char="•"/>
              <a:defRPr/>
            </a:pPr>
            <a:r>
              <a:rPr lang="en-GB" sz="2400" dirty="0" smtClean="0">
                <a:latin typeface="Calibri" panose="020F0502020204030204" pitchFamily="34" charset="0"/>
              </a:rPr>
              <a:t>Reason for baseline level is under investigation; sodium absorption??</a:t>
            </a:r>
          </a:p>
          <a:p>
            <a:pPr marL="342900" indent="-342900">
              <a:buFont typeface="Arial" panose="020B0604020202020204" pitchFamily="34" charset="0"/>
              <a:buChar char="•"/>
              <a:defRPr/>
            </a:pPr>
            <a:endParaRPr lang="en-US" sz="2400" dirty="0">
              <a:latin typeface="Calibri" panose="020F0502020204030204" pitchFamily="34" charset="0"/>
            </a:endParaRPr>
          </a:p>
        </p:txBody>
      </p:sp>
    </p:spTree>
    <p:extLst>
      <p:ext uri="{BB962C8B-B14F-4D97-AF65-F5344CB8AC3E}">
        <p14:creationId xmlns:p14="http://schemas.microsoft.com/office/powerpoint/2010/main" val="4004625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Contents</a:t>
            </a:r>
            <a:endParaRPr lang="en-US" sz="2800" dirty="0"/>
          </a:p>
        </p:txBody>
      </p:sp>
      <p:sp>
        <p:nvSpPr>
          <p:cNvPr id="3" name="Content Placeholder 2"/>
          <p:cNvSpPr>
            <a:spLocks noGrp="1"/>
          </p:cNvSpPr>
          <p:nvPr>
            <p:ph idx="1"/>
          </p:nvPr>
        </p:nvSpPr>
        <p:spPr>
          <a:xfrm>
            <a:off x="369888" y="952500"/>
            <a:ext cx="9348787" cy="5453063"/>
          </a:xfrm>
        </p:spPr>
        <p:txBody>
          <a:bodyPr/>
          <a:lstStyle/>
          <a:p>
            <a:pPr marL="342900" indent="-342900">
              <a:buFont typeface="Arial" panose="020B0604020202020204" pitchFamily="34" charset="0"/>
              <a:buChar char="•"/>
            </a:pPr>
            <a:r>
              <a:rPr lang="en-US" sz="2400" b="0" dirty="0">
                <a:latin typeface="Calibri" panose="020F0502020204030204" pitchFamily="34" charset="0"/>
              </a:rPr>
              <a:t>Introduction</a:t>
            </a:r>
          </a:p>
          <a:p>
            <a:pPr marL="342900" indent="-342900">
              <a:buFont typeface="Arial" panose="020B0604020202020204" pitchFamily="34" charset="0"/>
              <a:buChar char="•"/>
            </a:pPr>
            <a:r>
              <a:rPr lang="en-US" sz="2400" b="0" dirty="0" smtClean="0">
                <a:latin typeface="Calibri" panose="020F0502020204030204" pitchFamily="34" charset="0"/>
              </a:rPr>
              <a:t>How is hydroxide catalysis bonding used in the detectors</a:t>
            </a:r>
          </a:p>
          <a:p>
            <a:pPr marL="342900" indent="-342900">
              <a:buFont typeface="Arial" panose="020B0604020202020204" pitchFamily="34" charset="0"/>
              <a:buChar char="•"/>
            </a:pPr>
            <a:r>
              <a:rPr lang="en-US" sz="2400" b="0" dirty="0" smtClean="0">
                <a:latin typeface="Calibri" panose="020F0502020204030204" pitchFamily="34" charset="0"/>
              </a:rPr>
              <a:t>Chemistry </a:t>
            </a:r>
            <a:r>
              <a:rPr lang="en-US" sz="2400" b="0" dirty="0">
                <a:latin typeface="Calibri" panose="020F0502020204030204" pitchFamily="34" charset="0"/>
              </a:rPr>
              <a:t>of </a:t>
            </a:r>
            <a:r>
              <a:rPr lang="en-US" sz="2400" b="0" dirty="0" smtClean="0">
                <a:latin typeface="Calibri" panose="020F0502020204030204" pitchFamily="34" charset="0"/>
              </a:rPr>
              <a:t>Hydroxide </a:t>
            </a:r>
            <a:r>
              <a:rPr lang="en-US" sz="2400" b="0" dirty="0">
                <a:latin typeface="Calibri" panose="020F0502020204030204" pitchFamily="34" charset="0"/>
              </a:rPr>
              <a:t>catalysis bonding (HCB)</a:t>
            </a:r>
          </a:p>
          <a:p>
            <a:pPr marL="342900" indent="-342900">
              <a:buFont typeface="Arial" panose="020B0604020202020204" pitchFamily="34" charset="0"/>
              <a:buChar char="•"/>
            </a:pPr>
            <a:r>
              <a:rPr lang="en-US" sz="2400" b="0" dirty="0" smtClean="0">
                <a:latin typeface="Calibri" panose="020F0502020204030204" pitchFamily="34" charset="0"/>
              </a:rPr>
              <a:t>But hydroxide catalysis bonds are invisible by eye between fused silica. This is very! Interesting. What about optical applications?</a:t>
            </a:r>
          </a:p>
          <a:p>
            <a:pPr marL="342900" indent="-342900">
              <a:buFont typeface="Arial" panose="020B0604020202020204" pitchFamily="34" charset="0"/>
              <a:buChar char="•"/>
            </a:pPr>
            <a:r>
              <a:rPr lang="en-US" sz="2400" b="0" dirty="0" smtClean="0">
                <a:latin typeface="Calibri" panose="020F0502020204030204" pitchFamily="34" charset="0"/>
              </a:rPr>
              <a:t>Two interesting properties</a:t>
            </a:r>
          </a:p>
          <a:p>
            <a:pPr marL="520700" lvl="2" indent="-342900">
              <a:buFont typeface="Arial" panose="020B0604020202020204" pitchFamily="34" charset="0"/>
              <a:buChar char="•"/>
            </a:pPr>
            <a:r>
              <a:rPr lang="en-US" dirty="0" smtClean="0">
                <a:latin typeface="Calibri" panose="020F0502020204030204" pitchFamily="34" charset="0"/>
              </a:rPr>
              <a:t>Optical absorption</a:t>
            </a:r>
          </a:p>
          <a:p>
            <a:pPr marL="520700" lvl="2" indent="-342900">
              <a:buFont typeface="Arial" panose="020B0604020202020204" pitchFamily="34" charset="0"/>
              <a:buChar char="•"/>
            </a:pPr>
            <a:r>
              <a:rPr lang="en-US" dirty="0" smtClean="0">
                <a:latin typeface="Calibri" panose="020F0502020204030204" pitchFamily="34" charset="0"/>
              </a:rPr>
              <a:t>Reflectivity</a:t>
            </a:r>
          </a:p>
          <a:p>
            <a:pPr marL="344488" lvl="1" indent="-342900">
              <a:buFont typeface="Arial" panose="020B0604020202020204" pitchFamily="34" charset="0"/>
              <a:buChar char="•"/>
            </a:pPr>
            <a:r>
              <a:rPr lang="en-US" sz="2400" dirty="0" smtClean="0">
                <a:solidFill>
                  <a:schemeClr val="tx2"/>
                </a:solidFill>
                <a:latin typeface="Calibri" panose="020F0502020204030204" pitchFamily="34" charset="0"/>
              </a:rPr>
              <a:t>How could this be interesting for our gravitational wave detectors?</a:t>
            </a:r>
            <a:endParaRPr lang="en-US" sz="2400" dirty="0">
              <a:solidFill>
                <a:schemeClr val="tx2"/>
              </a:solidFill>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BFB08E3F-28C3-4CDA-A805-6CC03249574C}" type="slidenum">
              <a:rPr lang="en-GB" smtClean="0"/>
              <a:pPr/>
              <a:t>1</a:t>
            </a:fld>
            <a:endParaRPr lang="en-GB"/>
          </a:p>
        </p:txBody>
      </p:sp>
    </p:spTree>
    <p:extLst>
      <p:ext uri="{BB962C8B-B14F-4D97-AF65-F5344CB8AC3E}">
        <p14:creationId xmlns:p14="http://schemas.microsoft.com/office/powerpoint/2010/main" val="30291782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How could this be interesting in GW science?</a:t>
            </a:r>
            <a:endParaRPr lang="en-US" sz="2800"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smtClean="0"/>
          </a:p>
          <a:p>
            <a:endParaRPr lang="en-GB" dirty="0"/>
          </a:p>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BFB08E3F-28C3-4CDA-A805-6CC03249574C}" type="slidenum">
              <a:rPr lang="en-GB" smtClean="0">
                <a:solidFill>
                  <a:srgbClr val="000000"/>
                </a:solidFill>
              </a:rPr>
              <a:pPr/>
              <a:t>19</a:t>
            </a:fld>
            <a:endParaRPr lang="en-GB">
              <a:solidFill>
                <a:srgbClr val="000000"/>
              </a:solidFill>
            </a:endParaRPr>
          </a:p>
        </p:txBody>
      </p:sp>
      <p:sp>
        <p:nvSpPr>
          <p:cNvPr id="5" name="Rectangle 4"/>
          <p:cNvSpPr/>
          <p:nvPr/>
        </p:nvSpPr>
        <p:spPr>
          <a:xfrm>
            <a:off x="665630" y="979857"/>
            <a:ext cx="8854888" cy="4524315"/>
          </a:xfrm>
          <a:prstGeom prst="rect">
            <a:avLst/>
          </a:prstGeom>
        </p:spPr>
        <p:txBody>
          <a:bodyPr wrap="square">
            <a:spAutoFit/>
          </a:bodyPr>
          <a:lstStyle/>
          <a:p>
            <a:pPr marL="285750" indent="-285750">
              <a:buFont typeface="Arial" panose="020B0604020202020204" pitchFamily="34" charset="0"/>
              <a:buChar char="•"/>
            </a:pPr>
            <a:r>
              <a:rPr lang="en-GB" sz="2400" dirty="0" smtClean="0">
                <a:solidFill>
                  <a:schemeClr val="tx2"/>
                </a:solidFill>
                <a:latin typeface="Calibri" panose="020F0502020204030204" pitchFamily="34" charset="0"/>
              </a:rPr>
              <a:t>We have a non destructive measurement method to measure bond thickness which we could potentially develop </a:t>
            </a:r>
            <a:r>
              <a:rPr lang="en-GB" sz="2400" dirty="0">
                <a:solidFill>
                  <a:schemeClr val="tx2"/>
                </a:solidFill>
                <a:latin typeface="Calibri" panose="020F0502020204030204" pitchFamily="34" charset="0"/>
              </a:rPr>
              <a:t>further to measure bond thicknesses in actual suspensions for more accurate bond thermal noise </a:t>
            </a:r>
            <a:r>
              <a:rPr lang="en-GB" sz="2400" dirty="0" smtClean="0">
                <a:solidFill>
                  <a:schemeClr val="tx2"/>
                </a:solidFill>
                <a:latin typeface="Calibri" panose="020F0502020204030204" pitchFamily="34" charset="0"/>
              </a:rPr>
              <a:t>calculations.</a:t>
            </a:r>
          </a:p>
          <a:p>
            <a:endParaRPr lang="en-GB" sz="2400" dirty="0" smtClean="0">
              <a:solidFill>
                <a:schemeClr val="tx2"/>
              </a:solidFill>
              <a:latin typeface="Calibri" panose="020F0502020204030204" pitchFamily="34" charset="0"/>
            </a:endParaRPr>
          </a:p>
          <a:p>
            <a:r>
              <a:rPr lang="en-GB" sz="2400" dirty="0" smtClean="0">
                <a:solidFill>
                  <a:schemeClr val="tx2"/>
                </a:solidFill>
                <a:latin typeface="Calibri" panose="020F0502020204030204" pitchFamily="34" charset="0"/>
              </a:rPr>
              <a:t>Interesting further afield as well…</a:t>
            </a:r>
            <a:endParaRPr lang="en-GB" sz="2400" dirty="0">
              <a:solidFill>
                <a:schemeClr val="tx2"/>
              </a:solidFill>
              <a:latin typeface="Calibri" panose="020F0502020204030204" pitchFamily="34" charset="0"/>
            </a:endParaRPr>
          </a:p>
          <a:p>
            <a:pPr marL="285750" indent="-285750">
              <a:buFont typeface="Arial" panose="020B0604020202020204" pitchFamily="34" charset="0"/>
              <a:buChar char="•"/>
            </a:pPr>
            <a:r>
              <a:rPr lang="en-GB" sz="2400" dirty="0" smtClean="0">
                <a:solidFill>
                  <a:schemeClr val="tx2"/>
                </a:solidFill>
                <a:latin typeface="Calibri" panose="020F0502020204030204" pitchFamily="34" charset="0"/>
              </a:rPr>
              <a:t>Direct coupling of fibre optics.</a:t>
            </a:r>
          </a:p>
          <a:p>
            <a:pPr marL="285750" indent="-285750">
              <a:buFont typeface="Arial" panose="020B0604020202020204" pitchFamily="34" charset="0"/>
              <a:buChar char="•"/>
            </a:pPr>
            <a:r>
              <a:rPr lang="en-GB" sz="2400" dirty="0" smtClean="0">
                <a:solidFill>
                  <a:schemeClr val="tx2"/>
                </a:solidFill>
                <a:latin typeface="Calibri" panose="020F0502020204030204" pitchFamily="34" charset="0"/>
              </a:rPr>
              <a:t>Laser gain medium development.</a:t>
            </a:r>
          </a:p>
          <a:p>
            <a:pPr marL="742950" lvl="1" indent="-285750">
              <a:buFont typeface="Arial" panose="020B0604020202020204" pitchFamily="34" charset="0"/>
              <a:buChar char="•"/>
            </a:pPr>
            <a:r>
              <a:rPr lang="en-GB" sz="2400" dirty="0" smtClean="0">
                <a:solidFill>
                  <a:schemeClr val="tx2"/>
                </a:solidFill>
                <a:latin typeface="Calibri" panose="020F0502020204030204" pitchFamily="34" charset="0"/>
              </a:rPr>
              <a:t>We want low absorption so bonds can withstand  high light power levels</a:t>
            </a:r>
          </a:p>
          <a:p>
            <a:pPr marL="742950" lvl="1" indent="-285750">
              <a:buFont typeface="Arial" panose="020B0604020202020204" pitchFamily="34" charset="0"/>
              <a:buChar char="•"/>
            </a:pPr>
            <a:r>
              <a:rPr lang="en-GB" sz="2400" dirty="0" smtClean="0">
                <a:solidFill>
                  <a:schemeClr val="tx2"/>
                </a:solidFill>
                <a:latin typeface="Calibri" panose="020F0502020204030204" pitchFamily="34" charset="0"/>
              </a:rPr>
              <a:t>We want ability to tailor reflectivity levels to optimise optical performance</a:t>
            </a:r>
          </a:p>
        </p:txBody>
      </p:sp>
    </p:spTree>
    <p:extLst>
      <p:ext uri="{BB962C8B-B14F-4D97-AF65-F5344CB8AC3E}">
        <p14:creationId xmlns:p14="http://schemas.microsoft.com/office/powerpoint/2010/main" val="172108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3200" dirty="0">
              <a:latin typeface="Calibri" panose="020F0502020204030204" pitchFamily="34" charset="0"/>
            </a:endParaRP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smtClean="0"/>
          </a:p>
          <a:p>
            <a:endParaRPr lang="en-GB" dirty="0"/>
          </a:p>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BFB08E3F-28C3-4CDA-A805-6CC03249574C}" type="slidenum">
              <a:rPr lang="en-GB" smtClean="0">
                <a:solidFill>
                  <a:srgbClr val="000000"/>
                </a:solidFill>
              </a:rPr>
              <a:pPr/>
              <a:t>20</a:t>
            </a:fld>
            <a:endParaRPr lang="en-GB">
              <a:solidFill>
                <a:srgbClr val="000000"/>
              </a:solidFill>
            </a:endParaRPr>
          </a:p>
        </p:txBody>
      </p:sp>
      <p:sp>
        <p:nvSpPr>
          <p:cNvPr id="7" name="Rectangle 6"/>
          <p:cNvSpPr/>
          <p:nvPr/>
        </p:nvSpPr>
        <p:spPr>
          <a:xfrm>
            <a:off x="506505" y="3364636"/>
            <a:ext cx="9205023" cy="1200329"/>
          </a:xfrm>
          <a:prstGeom prst="rect">
            <a:avLst/>
          </a:prstGeom>
        </p:spPr>
        <p:txBody>
          <a:bodyPr wrap="square">
            <a:spAutoFit/>
          </a:bodyPr>
          <a:lstStyle/>
          <a:p>
            <a:pPr algn="ctr">
              <a:defRPr/>
            </a:pPr>
            <a:r>
              <a:rPr lang="en-GB" sz="7200" dirty="0" smtClean="0">
                <a:latin typeface="Calibri" panose="020F0502020204030204" pitchFamily="34" charset="0"/>
              </a:rPr>
              <a:t>THANK YOU!</a:t>
            </a:r>
            <a:endParaRPr lang="en-US" sz="7200" dirty="0">
              <a:latin typeface="Calibri" panose="020F0502020204030204" pitchFamily="34" charset="0"/>
            </a:endParaRPr>
          </a:p>
        </p:txBody>
      </p:sp>
    </p:spTree>
    <p:extLst>
      <p:ext uri="{BB962C8B-B14F-4D97-AF65-F5344CB8AC3E}">
        <p14:creationId xmlns:p14="http://schemas.microsoft.com/office/powerpoint/2010/main" val="2942908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Optical reflectivity set-up</a:t>
            </a:r>
            <a:endParaRPr lang="en-GB" sz="2800" dirty="0"/>
          </a:p>
        </p:txBody>
      </p:sp>
      <p:sp>
        <p:nvSpPr>
          <p:cNvPr id="4" name="Slide Number Placeholder 3"/>
          <p:cNvSpPr>
            <a:spLocks noGrp="1"/>
          </p:cNvSpPr>
          <p:nvPr>
            <p:ph type="sldNum" sz="quarter" idx="10"/>
          </p:nvPr>
        </p:nvSpPr>
        <p:spPr/>
        <p:txBody>
          <a:bodyPr/>
          <a:lstStyle/>
          <a:p>
            <a:fld id="{BFB08E3F-28C3-4CDA-A805-6CC03249574C}" type="slidenum">
              <a:rPr lang="en-GB" smtClean="0"/>
              <a:pPr/>
              <a:t>21</a:t>
            </a:fld>
            <a:endParaRPr lang="en-GB"/>
          </a:p>
        </p:txBody>
      </p:sp>
      <p:pic>
        <p:nvPicPr>
          <p:cNvPr id="9" name="Picture 8"/>
          <p:cNvPicPr>
            <a:picLocks noChangeAspect="1" noChangeArrowheads="1"/>
          </p:cNvPicPr>
          <p:nvPr/>
        </p:nvPicPr>
        <p:blipFill>
          <a:blip r:embed="rId2" cstate="print"/>
          <a:srcRect/>
          <a:stretch>
            <a:fillRect/>
          </a:stretch>
        </p:blipFill>
        <p:spPr bwMode="auto">
          <a:xfrm>
            <a:off x="1152328" y="1494000"/>
            <a:ext cx="7322440" cy="5364000"/>
          </a:xfrm>
          <a:prstGeom prst="rect">
            <a:avLst/>
          </a:prstGeom>
          <a:noFill/>
          <a:ln w="9525">
            <a:noFill/>
            <a:miter lim="800000"/>
            <a:headEnd/>
            <a:tailEnd/>
          </a:ln>
        </p:spPr>
      </p:pic>
      <p:pic>
        <p:nvPicPr>
          <p:cNvPr id="10" name="Picture 9"/>
          <p:cNvPicPr>
            <a:picLocks noChangeAspect="1" noChangeArrowheads="1"/>
          </p:cNvPicPr>
          <p:nvPr/>
        </p:nvPicPr>
        <p:blipFill>
          <a:blip r:embed="rId3" cstate="print"/>
          <a:srcRect/>
          <a:stretch>
            <a:fillRect/>
          </a:stretch>
        </p:blipFill>
        <p:spPr bwMode="auto">
          <a:xfrm>
            <a:off x="7038974" y="1758601"/>
            <a:ext cx="1143000" cy="847725"/>
          </a:xfrm>
          <a:prstGeom prst="rect">
            <a:avLst/>
          </a:prstGeom>
          <a:noFill/>
          <a:ln w="9525">
            <a:noFill/>
            <a:miter lim="800000"/>
            <a:headEnd/>
            <a:tailEnd/>
          </a:ln>
        </p:spPr>
      </p:pic>
      <p:sp>
        <p:nvSpPr>
          <p:cNvPr id="11" name="Rectangle 10"/>
          <p:cNvSpPr>
            <a:spLocks noGrp="1" noChangeArrowheads="1"/>
          </p:cNvSpPr>
          <p:nvPr/>
        </p:nvSpPr>
        <p:spPr bwMode="auto">
          <a:xfrm>
            <a:off x="5954488" y="3113584"/>
            <a:ext cx="1152128"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2400">
                <a:solidFill>
                  <a:srgbClr val="3A5667"/>
                </a:solidFill>
                <a:latin typeface="+mn-lt"/>
                <a:ea typeface="+mn-ea"/>
                <a:cs typeface="+mn-cs"/>
              </a:defRPr>
            </a:lvl1pPr>
            <a:lvl2pPr marL="457200" indent="0" algn="ctr" rtl="0" eaLnBrk="1" fontAlgn="base" hangingPunct="1">
              <a:spcBef>
                <a:spcPct val="20000"/>
              </a:spcBef>
              <a:spcAft>
                <a:spcPct val="0"/>
              </a:spcAft>
              <a:buNone/>
              <a:defRPr sz="2000">
                <a:solidFill>
                  <a:srgbClr val="3A5667"/>
                </a:solidFill>
                <a:latin typeface="+mn-lt"/>
                <a:ea typeface="+mn-ea"/>
              </a:defRPr>
            </a:lvl2pPr>
            <a:lvl3pPr marL="914400" indent="0" algn="ctr" rtl="0" eaLnBrk="1" fontAlgn="base" hangingPunct="1">
              <a:spcBef>
                <a:spcPct val="20000"/>
              </a:spcBef>
              <a:spcAft>
                <a:spcPct val="0"/>
              </a:spcAft>
              <a:buNone/>
              <a:defRPr b="1">
                <a:solidFill>
                  <a:srgbClr val="3A5667"/>
                </a:solidFill>
                <a:latin typeface="+mn-lt"/>
                <a:ea typeface="+mn-ea"/>
              </a:defRPr>
            </a:lvl3pPr>
            <a:lvl4pPr marL="1371600" indent="0" algn="ctr" rtl="0" eaLnBrk="1" fontAlgn="base" hangingPunct="1">
              <a:spcBef>
                <a:spcPct val="20000"/>
              </a:spcBef>
              <a:spcAft>
                <a:spcPct val="0"/>
              </a:spcAft>
              <a:buNone/>
              <a:defRPr>
                <a:solidFill>
                  <a:srgbClr val="3A5667"/>
                </a:solidFill>
                <a:latin typeface="+mn-lt"/>
                <a:ea typeface="+mn-ea"/>
              </a:defRPr>
            </a:lvl4pPr>
            <a:lvl5pPr marL="1828800" indent="0" algn="ctr" rtl="0" eaLnBrk="1" fontAlgn="base" hangingPunct="1">
              <a:spcBef>
                <a:spcPct val="20000"/>
              </a:spcBef>
              <a:spcAft>
                <a:spcPct val="0"/>
              </a:spcAft>
              <a:buNone/>
              <a:defRPr sz="1600">
                <a:solidFill>
                  <a:srgbClr val="3A5667"/>
                </a:solidFill>
                <a:latin typeface="+mn-lt"/>
                <a:ea typeface="+mn-ea"/>
              </a:defRPr>
            </a:lvl5pPr>
            <a:lvl6pPr marL="2286000" indent="0" algn="ctr" rtl="0" eaLnBrk="1" fontAlgn="base" hangingPunct="1">
              <a:spcBef>
                <a:spcPct val="20000"/>
              </a:spcBef>
              <a:spcAft>
                <a:spcPct val="0"/>
              </a:spcAft>
              <a:buNone/>
              <a:defRPr sz="1600">
                <a:solidFill>
                  <a:srgbClr val="00213B"/>
                </a:solidFill>
                <a:latin typeface="+mn-lt"/>
                <a:ea typeface="+mn-ea"/>
              </a:defRPr>
            </a:lvl6pPr>
            <a:lvl7pPr marL="2743200" indent="0" algn="ctr" rtl="0" eaLnBrk="1" fontAlgn="base" hangingPunct="1">
              <a:spcBef>
                <a:spcPct val="20000"/>
              </a:spcBef>
              <a:spcAft>
                <a:spcPct val="0"/>
              </a:spcAft>
              <a:buNone/>
              <a:defRPr sz="1600">
                <a:solidFill>
                  <a:srgbClr val="00213B"/>
                </a:solidFill>
                <a:latin typeface="+mn-lt"/>
                <a:ea typeface="+mn-ea"/>
              </a:defRPr>
            </a:lvl7pPr>
            <a:lvl8pPr marL="3200400" indent="0" algn="ctr" rtl="0" eaLnBrk="1" fontAlgn="base" hangingPunct="1">
              <a:spcBef>
                <a:spcPct val="20000"/>
              </a:spcBef>
              <a:spcAft>
                <a:spcPct val="0"/>
              </a:spcAft>
              <a:buNone/>
              <a:defRPr sz="1600">
                <a:solidFill>
                  <a:srgbClr val="00213B"/>
                </a:solidFill>
                <a:latin typeface="+mn-lt"/>
                <a:ea typeface="+mn-ea"/>
              </a:defRPr>
            </a:lvl8pPr>
            <a:lvl9pPr marL="3657600" indent="0" algn="ctr" rtl="0" eaLnBrk="1" fontAlgn="base" hangingPunct="1">
              <a:spcBef>
                <a:spcPct val="20000"/>
              </a:spcBef>
              <a:spcAft>
                <a:spcPct val="0"/>
              </a:spcAft>
              <a:buNone/>
              <a:defRPr sz="1600">
                <a:solidFill>
                  <a:srgbClr val="00213B"/>
                </a:solidFill>
                <a:latin typeface="+mn-lt"/>
                <a:ea typeface="+mn-ea"/>
              </a:defRPr>
            </a:lvl9pPr>
          </a:lstStyle>
          <a:p>
            <a:pPr algn="l"/>
            <a:r>
              <a:rPr lang="en-US" sz="1400" dirty="0" smtClean="0">
                <a:solidFill>
                  <a:srgbClr val="3A1953"/>
                </a:solidFill>
              </a:rPr>
              <a:t>fused silica</a:t>
            </a:r>
            <a:endParaRPr lang="en-US" sz="1400" dirty="0" smtClean="0"/>
          </a:p>
        </p:txBody>
      </p:sp>
      <p:sp>
        <p:nvSpPr>
          <p:cNvPr id="12" name="TextBox 11"/>
          <p:cNvSpPr txBox="1">
            <a:spLocks noChangeArrowheads="1"/>
          </p:cNvSpPr>
          <p:nvPr/>
        </p:nvSpPr>
        <p:spPr bwMode="auto">
          <a:xfrm>
            <a:off x="5954488" y="5129808"/>
            <a:ext cx="1152128"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GB"/>
            </a:defPPr>
            <a:lvl1pPr algn="l" rtl="0" eaLnBrk="0" fontAlgn="base" hangingPunct="0">
              <a:spcBef>
                <a:spcPct val="0"/>
              </a:spcBef>
              <a:spcAft>
                <a:spcPct val="0"/>
              </a:spcAft>
              <a:defRPr sz="2400" kern="1200">
                <a:solidFill>
                  <a:schemeClr val="tx1"/>
                </a:solidFill>
                <a:latin typeface="Arial" charset="0"/>
                <a:ea typeface="ＭＳ Ｐゴシック" pitchFamily="-107"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07"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07"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07"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07" charset="-128"/>
                <a:cs typeface="+mn-cs"/>
              </a:defRPr>
            </a:lvl5pPr>
            <a:lvl6pPr marL="2286000" algn="l" defTabSz="914400" rtl="0" eaLnBrk="1" latinLnBrk="0" hangingPunct="1">
              <a:defRPr sz="2400" kern="1200">
                <a:solidFill>
                  <a:schemeClr val="tx1"/>
                </a:solidFill>
                <a:latin typeface="Arial" charset="0"/>
                <a:ea typeface="ＭＳ Ｐゴシック" pitchFamily="-107" charset="-128"/>
                <a:cs typeface="+mn-cs"/>
              </a:defRPr>
            </a:lvl6pPr>
            <a:lvl7pPr marL="2743200" algn="l" defTabSz="914400" rtl="0" eaLnBrk="1" latinLnBrk="0" hangingPunct="1">
              <a:defRPr sz="2400" kern="1200">
                <a:solidFill>
                  <a:schemeClr val="tx1"/>
                </a:solidFill>
                <a:latin typeface="Arial" charset="0"/>
                <a:ea typeface="ＭＳ Ｐゴシック" pitchFamily="-107" charset="-128"/>
                <a:cs typeface="+mn-cs"/>
              </a:defRPr>
            </a:lvl7pPr>
            <a:lvl8pPr marL="3200400" algn="l" defTabSz="914400" rtl="0" eaLnBrk="1" latinLnBrk="0" hangingPunct="1">
              <a:defRPr sz="2400" kern="1200">
                <a:solidFill>
                  <a:schemeClr val="tx1"/>
                </a:solidFill>
                <a:latin typeface="Arial" charset="0"/>
                <a:ea typeface="ＭＳ Ｐゴシック" pitchFamily="-107" charset="-128"/>
                <a:cs typeface="+mn-cs"/>
              </a:defRPr>
            </a:lvl8pPr>
            <a:lvl9pPr marL="3657600" algn="l" defTabSz="914400" rtl="0" eaLnBrk="1" latinLnBrk="0" hangingPunct="1">
              <a:defRPr sz="2400" kern="1200">
                <a:solidFill>
                  <a:schemeClr val="tx1"/>
                </a:solidFill>
                <a:latin typeface="Arial" charset="0"/>
                <a:ea typeface="ＭＳ Ｐゴシック" pitchFamily="-107" charset="-128"/>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kern="0" cap="none" spc="0" normalizeH="0" baseline="0" noProof="0" dirty="0" smtClean="0">
                <a:ln>
                  <a:noFill/>
                </a:ln>
                <a:solidFill>
                  <a:srgbClr val="3A1953"/>
                </a:solidFill>
                <a:effectLst/>
                <a:uLnTx/>
                <a:uFillTx/>
                <a:latin typeface="+mn-lt"/>
                <a:ea typeface="+mn-ea"/>
                <a:cs typeface="+mn-cs"/>
              </a:rPr>
              <a:t>fused silica</a:t>
            </a:r>
            <a:endParaRPr kumimoji="0" lang="en-US" sz="1400" b="0" i="0" u="none" strike="noStrike" kern="0" cap="none" spc="0" normalizeH="0" baseline="0" noProof="0" dirty="0" smtClean="0">
              <a:ln>
                <a:noFill/>
              </a:ln>
              <a:solidFill>
                <a:srgbClr val="3A5667"/>
              </a:solidFill>
              <a:effectLst/>
              <a:uLnTx/>
              <a:uFillTx/>
              <a:latin typeface="+mn-lt"/>
              <a:ea typeface="+mn-ea"/>
              <a:cs typeface="+mn-cs"/>
            </a:endParaRPr>
          </a:p>
        </p:txBody>
      </p:sp>
      <p:sp>
        <p:nvSpPr>
          <p:cNvPr id="13" name="TextBox 12"/>
          <p:cNvSpPr txBox="1">
            <a:spLocks noChangeArrowheads="1"/>
          </p:cNvSpPr>
          <p:nvPr/>
        </p:nvSpPr>
        <p:spPr bwMode="auto">
          <a:xfrm>
            <a:off x="5378424" y="4121696"/>
            <a:ext cx="2376264"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GB"/>
            </a:defPPr>
            <a:lvl1pPr algn="l" rtl="0" eaLnBrk="0" fontAlgn="base" hangingPunct="0">
              <a:spcBef>
                <a:spcPct val="0"/>
              </a:spcBef>
              <a:spcAft>
                <a:spcPct val="0"/>
              </a:spcAft>
              <a:defRPr sz="2400" kern="1200">
                <a:solidFill>
                  <a:schemeClr val="tx1"/>
                </a:solidFill>
                <a:latin typeface="Arial" charset="0"/>
                <a:ea typeface="ＭＳ Ｐゴシック" pitchFamily="-107"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07"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07"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07"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07" charset="-128"/>
                <a:cs typeface="+mn-cs"/>
              </a:defRPr>
            </a:lvl5pPr>
            <a:lvl6pPr marL="2286000" algn="l" defTabSz="914400" rtl="0" eaLnBrk="1" latinLnBrk="0" hangingPunct="1">
              <a:defRPr sz="2400" kern="1200">
                <a:solidFill>
                  <a:schemeClr val="tx1"/>
                </a:solidFill>
                <a:latin typeface="Arial" charset="0"/>
                <a:ea typeface="ＭＳ Ｐゴシック" pitchFamily="-107" charset="-128"/>
                <a:cs typeface="+mn-cs"/>
              </a:defRPr>
            </a:lvl6pPr>
            <a:lvl7pPr marL="2743200" algn="l" defTabSz="914400" rtl="0" eaLnBrk="1" latinLnBrk="0" hangingPunct="1">
              <a:defRPr sz="2400" kern="1200">
                <a:solidFill>
                  <a:schemeClr val="tx1"/>
                </a:solidFill>
                <a:latin typeface="Arial" charset="0"/>
                <a:ea typeface="ＭＳ Ｐゴシック" pitchFamily="-107" charset="-128"/>
                <a:cs typeface="+mn-cs"/>
              </a:defRPr>
            </a:lvl7pPr>
            <a:lvl8pPr marL="3200400" algn="l" defTabSz="914400" rtl="0" eaLnBrk="1" latinLnBrk="0" hangingPunct="1">
              <a:defRPr sz="2400" kern="1200">
                <a:solidFill>
                  <a:schemeClr val="tx1"/>
                </a:solidFill>
                <a:latin typeface="Arial" charset="0"/>
                <a:ea typeface="ＭＳ Ｐゴシック" pitchFamily="-107" charset="-128"/>
                <a:cs typeface="+mn-cs"/>
              </a:defRPr>
            </a:lvl8pPr>
            <a:lvl9pPr marL="3657600" algn="l" defTabSz="914400" rtl="0" eaLnBrk="1" latinLnBrk="0" hangingPunct="1">
              <a:defRPr sz="2400" kern="1200">
                <a:solidFill>
                  <a:schemeClr val="tx1"/>
                </a:solidFill>
                <a:latin typeface="Arial" charset="0"/>
                <a:ea typeface="ＭＳ Ｐゴシック" pitchFamily="-107" charset="-128"/>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400" kern="0" dirty="0" smtClean="0">
                <a:solidFill>
                  <a:srgbClr val="3A1953"/>
                </a:solidFill>
                <a:latin typeface="+mn-lt"/>
                <a:ea typeface="+mn-ea"/>
              </a:rPr>
              <a:t>sodium hydroxide solution</a:t>
            </a:r>
            <a:endParaRPr kumimoji="0" lang="en-US" sz="1400" b="0" i="0" u="none" strike="noStrike" kern="0" cap="none" spc="0" normalizeH="0" baseline="0" noProof="0" dirty="0" smtClean="0">
              <a:ln>
                <a:noFill/>
              </a:ln>
              <a:solidFill>
                <a:srgbClr val="3A5667"/>
              </a:solidFill>
              <a:effectLst/>
              <a:uLnTx/>
              <a:uFillTx/>
              <a:latin typeface="+mn-lt"/>
              <a:ea typeface="+mn-ea"/>
              <a:cs typeface="+mn-cs"/>
            </a:endParaRPr>
          </a:p>
        </p:txBody>
      </p:sp>
      <p:sp>
        <p:nvSpPr>
          <p:cNvPr id="3" name="TextBox 2"/>
          <p:cNvSpPr txBox="1"/>
          <p:nvPr/>
        </p:nvSpPr>
        <p:spPr>
          <a:xfrm>
            <a:off x="765544" y="861237"/>
            <a:ext cx="8835655" cy="830997"/>
          </a:xfrm>
          <a:prstGeom prst="rect">
            <a:avLst/>
          </a:prstGeom>
          <a:noFill/>
        </p:spPr>
        <p:txBody>
          <a:bodyPr wrap="square" rtlCol="0">
            <a:spAutoFit/>
          </a:bodyPr>
          <a:lstStyle/>
          <a:p>
            <a:r>
              <a:rPr lang="en-GB" sz="2400" dirty="0" smtClean="0">
                <a:solidFill>
                  <a:schemeClr val="tx2"/>
                </a:solidFill>
                <a:latin typeface="Calibri" panose="020F0502020204030204" pitchFamily="34" charset="0"/>
              </a:rPr>
              <a:t>Model used is that for Fresnel reflection with thin film interference for the bond layer.</a:t>
            </a:r>
            <a:endParaRPr lang="en-GB" sz="2400" dirty="0">
              <a:solidFill>
                <a:schemeClr val="tx2"/>
              </a:solidFill>
              <a:latin typeface="Calibri" panose="020F0502020204030204" pitchFamily="34" charset="0"/>
            </a:endParaRPr>
          </a:p>
        </p:txBody>
      </p:sp>
      <p:pic>
        <p:nvPicPr>
          <p:cNvPr id="14" name="Picture 13"/>
          <p:cNvPicPr>
            <a:picLocks noChangeAspect="1" noChangeArrowheads="1"/>
          </p:cNvPicPr>
          <p:nvPr/>
        </p:nvPicPr>
        <p:blipFill>
          <a:blip r:embed="rId4" cstate="print"/>
          <a:srcRect/>
          <a:stretch>
            <a:fillRect/>
          </a:stretch>
        </p:blipFill>
        <p:spPr bwMode="auto">
          <a:xfrm>
            <a:off x="7038974" y="5953125"/>
            <a:ext cx="2562225" cy="904875"/>
          </a:xfrm>
          <a:prstGeom prst="rect">
            <a:avLst/>
          </a:prstGeom>
          <a:noFill/>
          <a:ln w="9525">
            <a:noFill/>
            <a:miter lim="800000"/>
            <a:headEnd/>
            <a:tailEnd/>
          </a:ln>
        </p:spPr>
      </p:pic>
    </p:spTree>
    <p:extLst>
      <p:ext uri="{BB962C8B-B14F-4D97-AF65-F5344CB8AC3E}">
        <p14:creationId xmlns:p14="http://schemas.microsoft.com/office/powerpoint/2010/main" val="2336201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Optical reflectivity set-up</a:t>
            </a:r>
            <a:endParaRPr lang="en-GB" sz="2800" dirty="0"/>
          </a:p>
        </p:txBody>
      </p:sp>
      <p:sp>
        <p:nvSpPr>
          <p:cNvPr id="3" name="TextBox 2"/>
          <p:cNvSpPr txBox="1"/>
          <p:nvPr/>
        </p:nvSpPr>
        <p:spPr>
          <a:xfrm>
            <a:off x="765544" y="861237"/>
            <a:ext cx="8835655" cy="3785652"/>
          </a:xfrm>
          <a:prstGeom prst="rect">
            <a:avLst/>
          </a:prstGeom>
          <a:noFill/>
        </p:spPr>
        <p:txBody>
          <a:bodyPr wrap="square" rtlCol="0">
            <a:spAutoFit/>
          </a:bodyPr>
          <a:lstStyle/>
          <a:p>
            <a:r>
              <a:rPr lang="en-US" sz="2400" dirty="0">
                <a:solidFill>
                  <a:schemeClr val="tx2"/>
                </a:solidFill>
                <a:latin typeface="Calibri" panose="020F0502020204030204" pitchFamily="34" charset="0"/>
              </a:rPr>
              <a:t>The </a:t>
            </a:r>
            <a:r>
              <a:rPr lang="en-GB" sz="2400" dirty="0">
                <a:solidFill>
                  <a:schemeClr val="tx2"/>
                </a:solidFill>
                <a:latin typeface="Calibri" panose="020F0502020204030204" pitchFamily="34" charset="0"/>
              </a:rPr>
              <a:t>refractive index of mixed liquids can be considered proportional to the volumes of each liquid </a:t>
            </a:r>
            <a:r>
              <a:rPr lang="en-GB" sz="2400" dirty="0" smtClean="0">
                <a:solidFill>
                  <a:schemeClr val="tx2"/>
                </a:solidFill>
                <a:latin typeface="Calibri" panose="020F0502020204030204" pitchFamily="34" charset="0"/>
              </a:rPr>
              <a:t>used. </a:t>
            </a:r>
          </a:p>
          <a:p>
            <a:r>
              <a:rPr lang="en-GB" sz="2400" dirty="0" smtClean="0">
                <a:solidFill>
                  <a:schemeClr val="tx2"/>
                </a:solidFill>
                <a:latin typeface="Calibri" panose="020F0502020204030204" pitchFamily="34" charset="0"/>
              </a:rPr>
              <a:t>Sodium </a:t>
            </a:r>
            <a:r>
              <a:rPr lang="en-GB" sz="2400" dirty="0">
                <a:solidFill>
                  <a:schemeClr val="tx2"/>
                </a:solidFill>
                <a:latin typeface="Calibri" panose="020F0502020204030204" pitchFamily="34" charset="0"/>
              </a:rPr>
              <a:t>silicate solution is made of  </a:t>
            </a:r>
            <a:r>
              <a:rPr lang="en-GB" sz="2400" dirty="0" smtClean="0">
                <a:solidFill>
                  <a:schemeClr val="tx2"/>
                </a:solidFill>
                <a:latin typeface="Calibri" panose="020F0502020204030204" pitchFamily="34" charset="0"/>
              </a:rPr>
              <a:t>Na</a:t>
            </a:r>
            <a:r>
              <a:rPr lang="en-GB" sz="2400" baseline="-25000" dirty="0" smtClean="0">
                <a:solidFill>
                  <a:schemeClr val="tx2"/>
                </a:solidFill>
                <a:latin typeface="Calibri" panose="020F0502020204030204" pitchFamily="34" charset="0"/>
              </a:rPr>
              <a:t>2</a:t>
            </a:r>
            <a:r>
              <a:rPr lang="en-GB" sz="2400" dirty="0" smtClean="0">
                <a:solidFill>
                  <a:schemeClr val="tx2"/>
                </a:solidFill>
                <a:latin typeface="Calibri" panose="020F0502020204030204" pitchFamily="34" charset="0"/>
              </a:rPr>
              <a:t>O ~ 10.6% (no </a:t>
            </a:r>
            <a:r>
              <a:rPr lang="en-GB" sz="2400" dirty="0">
                <a:solidFill>
                  <a:schemeClr val="tx2"/>
                </a:solidFill>
                <a:latin typeface="Calibri" panose="020F0502020204030204" pitchFamily="34" charset="0"/>
              </a:rPr>
              <a:t>effect on the refractive index),  </a:t>
            </a:r>
            <a:r>
              <a:rPr lang="en-GB" sz="2400" dirty="0" smtClean="0">
                <a:solidFill>
                  <a:schemeClr val="tx2"/>
                </a:solidFill>
                <a:latin typeface="Calibri" panose="020F0502020204030204" pitchFamily="34" charset="0"/>
              </a:rPr>
              <a:t>SiO</a:t>
            </a:r>
            <a:r>
              <a:rPr lang="en-GB" sz="2400" baseline="-25000" dirty="0" smtClean="0">
                <a:solidFill>
                  <a:schemeClr val="tx2"/>
                </a:solidFill>
                <a:latin typeface="Calibri" panose="020F0502020204030204" pitchFamily="34" charset="0"/>
              </a:rPr>
              <a:t>2 </a:t>
            </a:r>
            <a:r>
              <a:rPr lang="en-GB" sz="2400" dirty="0" smtClean="0">
                <a:solidFill>
                  <a:schemeClr val="tx2"/>
                </a:solidFill>
                <a:latin typeface="Calibri" panose="020F0502020204030204" pitchFamily="34" charset="0"/>
              </a:rPr>
              <a:t>~ 26.5% (n</a:t>
            </a:r>
            <a:r>
              <a:rPr lang="en-GB" sz="2400" baseline="-25000" dirty="0" smtClean="0">
                <a:solidFill>
                  <a:schemeClr val="tx2"/>
                </a:solidFill>
                <a:latin typeface="Calibri" panose="020F0502020204030204" pitchFamily="34" charset="0"/>
              </a:rPr>
              <a:t>SiO</a:t>
            </a:r>
            <a:r>
              <a:rPr lang="en-GB" sz="2400" baseline="-25000" dirty="0">
                <a:solidFill>
                  <a:schemeClr val="tx2"/>
                </a:solidFill>
                <a:latin typeface="Calibri" panose="020F0502020204030204" pitchFamily="34" charset="0"/>
              </a:rPr>
              <a:t>2</a:t>
            </a:r>
            <a:r>
              <a:rPr lang="en-GB" sz="2400" dirty="0" smtClean="0">
                <a:solidFill>
                  <a:schemeClr val="tx2"/>
                </a:solidFill>
                <a:latin typeface="Calibri" panose="020F0502020204030204" pitchFamily="34" charset="0"/>
              </a:rPr>
              <a:t> = 1.55) </a:t>
            </a:r>
            <a:r>
              <a:rPr lang="en-GB" sz="2400" dirty="0">
                <a:solidFill>
                  <a:schemeClr val="tx2"/>
                </a:solidFill>
                <a:latin typeface="Calibri" panose="020F0502020204030204" pitchFamily="34" charset="0"/>
              </a:rPr>
              <a:t>and </a:t>
            </a:r>
            <a:r>
              <a:rPr lang="en-GB" sz="2400" dirty="0" smtClean="0">
                <a:solidFill>
                  <a:schemeClr val="tx2"/>
                </a:solidFill>
                <a:latin typeface="Calibri" panose="020F0502020204030204" pitchFamily="34" charset="0"/>
              </a:rPr>
              <a:t>H</a:t>
            </a:r>
            <a:r>
              <a:rPr lang="en-GB" sz="2400" baseline="-25000" dirty="0" smtClean="0">
                <a:solidFill>
                  <a:schemeClr val="tx2"/>
                </a:solidFill>
                <a:latin typeface="Calibri" panose="020F0502020204030204" pitchFamily="34" charset="0"/>
              </a:rPr>
              <a:t>2</a:t>
            </a:r>
            <a:r>
              <a:rPr lang="en-GB" sz="2400" dirty="0" smtClean="0">
                <a:solidFill>
                  <a:schemeClr val="tx2"/>
                </a:solidFill>
                <a:latin typeface="Calibri" panose="020F0502020204030204" pitchFamily="34" charset="0"/>
              </a:rPr>
              <a:t>O ~ 62.9% (n</a:t>
            </a:r>
            <a:r>
              <a:rPr lang="en-GB" sz="2400" baseline="-25000" dirty="0" smtClean="0">
                <a:solidFill>
                  <a:schemeClr val="tx2"/>
                </a:solidFill>
                <a:latin typeface="Calibri" panose="020F0502020204030204" pitchFamily="34" charset="0"/>
              </a:rPr>
              <a:t>H2O</a:t>
            </a:r>
            <a:r>
              <a:rPr lang="en-GB" sz="2400" dirty="0" smtClean="0">
                <a:solidFill>
                  <a:schemeClr val="tx2"/>
                </a:solidFill>
                <a:latin typeface="Calibri" panose="020F0502020204030204" pitchFamily="34" charset="0"/>
              </a:rPr>
              <a:t> = 1.33 </a:t>
            </a:r>
            <a:r>
              <a:rPr lang="en-GB" sz="2400" dirty="0">
                <a:solidFill>
                  <a:schemeClr val="tx2"/>
                </a:solidFill>
                <a:latin typeface="Calibri" panose="020F0502020204030204" pitchFamily="34" charset="0"/>
              </a:rPr>
              <a:t>) and, therefore, the refractive index of the sodium silicate solution is: </a:t>
            </a:r>
            <a:r>
              <a:rPr lang="en-GB" sz="2400" dirty="0" smtClean="0">
                <a:solidFill>
                  <a:schemeClr val="tx2"/>
                </a:solidFill>
                <a:latin typeface="Calibri" panose="020F0502020204030204" pitchFamily="34" charset="0"/>
              </a:rPr>
              <a:t>26.5x1.55 + 62.9x1.33 = 89.4xn</a:t>
            </a:r>
            <a:r>
              <a:rPr lang="en-GB" sz="2400" baseline="-25000" dirty="0" smtClean="0">
                <a:solidFill>
                  <a:schemeClr val="tx2"/>
                </a:solidFill>
                <a:latin typeface="Calibri" panose="020F0502020204030204" pitchFamily="34" charset="0"/>
              </a:rPr>
              <a:t>sodium</a:t>
            </a:r>
            <a:r>
              <a:rPr lang="en-GB" sz="2400" dirty="0" smtClean="0">
                <a:solidFill>
                  <a:schemeClr val="tx2"/>
                </a:solidFill>
                <a:latin typeface="Calibri" panose="020F0502020204030204" pitchFamily="34" charset="0"/>
              </a:rPr>
              <a:t> </a:t>
            </a:r>
            <a:r>
              <a:rPr lang="en-GB" sz="2400" baseline="-25000" dirty="0" smtClean="0">
                <a:solidFill>
                  <a:schemeClr val="tx2"/>
                </a:solidFill>
                <a:latin typeface="Calibri" panose="020F0502020204030204" pitchFamily="34" charset="0"/>
              </a:rPr>
              <a:t>silicate</a:t>
            </a:r>
            <a:r>
              <a:rPr lang="en-GB" sz="2400" dirty="0" smtClean="0">
                <a:solidFill>
                  <a:schemeClr val="tx2"/>
                </a:solidFill>
                <a:latin typeface="Calibri" panose="020F0502020204030204" pitchFamily="34" charset="0"/>
              </a:rPr>
              <a:t> -&gt; </a:t>
            </a:r>
            <a:r>
              <a:rPr lang="en-GB" sz="2400" dirty="0" err="1" smtClean="0">
                <a:solidFill>
                  <a:schemeClr val="tx2"/>
                </a:solidFill>
                <a:latin typeface="Calibri" panose="020F0502020204030204" pitchFamily="34" charset="0"/>
              </a:rPr>
              <a:t>n</a:t>
            </a:r>
            <a:r>
              <a:rPr lang="en-GB" sz="2400" baseline="-25000" dirty="0" err="1" smtClean="0">
                <a:solidFill>
                  <a:schemeClr val="tx2"/>
                </a:solidFill>
                <a:latin typeface="Calibri" panose="020F0502020204030204" pitchFamily="34" charset="0"/>
              </a:rPr>
              <a:t>sodium</a:t>
            </a:r>
            <a:r>
              <a:rPr lang="en-GB" sz="2400" dirty="0" smtClean="0">
                <a:solidFill>
                  <a:schemeClr val="tx2"/>
                </a:solidFill>
                <a:latin typeface="Calibri" panose="020F0502020204030204" pitchFamily="34" charset="0"/>
              </a:rPr>
              <a:t> </a:t>
            </a:r>
            <a:r>
              <a:rPr lang="en-GB" sz="2400" baseline="-25000" dirty="0" smtClean="0">
                <a:solidFill>
                  <a:schemeClr val="tx2"/>
                </a:solidFill>
                <a:latin typeface="Calibri" panose="020F0502020204030204" pitchFamily="34" charset="0"/>
              </a:rPr>
              <a:t>silicate</a:t>
            </a:r>
            <a:r>
              <a:rPr lang="en-GB" sz="2400" dirty="0" smtClean="0">
                <a:solidFill>
                  <a:schemeClr val="tx2"/>
                </a:solidFill>
                <a:latin typeface="Calibri" panose="020F0502020204030204" pitchFamily="34" charset="0"/>
              </a:rPr>
              <a:t> = 1.39. </a:t>
            </a:r>
            <a:r>
              <a:rPr lang="en-GB" sz="2400" dirty="0">
                <a:solidFill>
                  <a:schemeClr val="tx2"/>
                </a:solidFill>
                <a:latin typeface="Calibri" panose="020F0502020204030204" pitchFamily="34" charset="0"/>
              </a:rPr>
              <a:t>The bonding solution is composed of 2 ml of sodium silicate solution and 12 ml of DI water, and its refractive index is: </a:t>
            </a:r>
            <a:r>
              <a:rPr lang="en-GB" sz="2400" dirty="0" err="1" smtClean="0">
                <a:solidFill>
                  <a:schemeClr val="tx2"/>
                </a:solidFill>
                <a:latin typeface="Calibri" panose="020F0502020204030204" pitchFamily="34" charset="0"/>
              </a:rPr>
              <a:t>n</a:t>
            </a:r>
            <a:r>
              <a:rPr lang="en-GB" sz="2400" baseline="-25000" dirty="0" err="1" smtClean="0">
                <a:solidFill>
                  <a:schemeClr val="tx2"/>
                </a:solidFill>
                <a:latin typeface="Calibri" panose="020F0502020204030204" pitchFamily="34" charset="0"/>
              </a:rPr>
              <a:t>solution</a:t>
            </a:r>
            <a:r>
              <a:rPr lang="en-GB" sz="2400" dirty="0" smtClean="0">
                <a:solidFill>
                  <a:schemeClr val="tx2"/>
                </a:solidFill>
                <a:latin typeface="Calibri" panose="020F0502020204030204" pitchFamily="34" charset="0"/>
              </a:rPr>
              <a:t> = 1.34. </a:t>
            </a:r>
            <a:r>
              <a:rPr lang="en-GB" sz="2400" dirty="0">
                <a:solidFill>
                  <a:schemeClr val="tx2"/>
                </a:solidFill>
                <a:latin typeface="Calibri" panose="020F0502020204030204" pitchFamily="34" charset="0"/>
              </a:rPr>
              <a:t>T</a:t>
            </a:r>
            <a:r>
              <a:rPr lang="en-US" sz="2400" dirty="0">
                <a:solidFill>
                  <a:schemeClr val="tx2"/>
                </a:solidFill>
                <a:latin typeface="Calibri" panose="020F0502020204030204" pitchFamily="34" charset="0"/>
              </a:rPr>
              <a:t>he value obtained is the starting point (within error) of refractive index of the bond material</a:t>
            </a:r>
            <a:r>
              <a:rPr lang="en-US" sz="2400" dirty="0" smtClean="0">
                <a:solidFill>
                  <a:schemeClr val="tx2"/>
                </a:solidFill>
                <a:latin typeface="Calibri" panose="020F0502020204030204" pitchFamily="34" charset="0"/>
              </a:rPr>
              <a:t>.</a:t>
            </a:r>
            <a:endParaRPr lang="en-GB" sz="24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40903672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711302" y="-10996"/>
            <a:ext cx="7194698" cy="685800"/>
          </a:xfrm>
          <a:prstGeom prst="rect">
            <a:avLst/>
          </a:prstGeom>
          <a:solidFill>
            <a:schemeClr val="tx2"/>
          </a:solidFill>
        </p:spPr>
        <p:txBody>
          <a:bodyPr/>
          <a:lstStyle>
            <a:lvl1pPr algn="l" rtl="0" eaLnBrk="1" fontAlgn="base" hangingPunct="1">
              <a:spcBef>
                <a:spcPct val="0"/>
              </a:spcBef>
              <a:spcAft>
                <a:spcPct val="0"/>
              </a:spcAft>
              <a:defRPr sz="2800" b="0">
                <a:solidFill>
                  <a:schemeClr val="bg1"/>
                </a:solidFill>
                <a:latin typeface="+mj-lt"/>
                <a:ea typeface="+mj-ea"/>
                <a:cs typeface="+mj-cs"/>
              </a:defRPr>
            </a:lvl1pPr>
            <a:lvl2pPr algn="l" rtl="0" eaLnBrk="1" fontAlgn="base" hangingPunct="1">
              <a:spcBef>
                <a:spcPct val="0"/>
              </a:spcBef>
              <a:spcAft>
                <a:spcPct val="0"/>
              </a:spcAft>
              <a:defRPr sz="2800" b="1">
                <a:solidFill>
                  <a:srgbClr val="5B651B"/>
                </a:solidFill>
                <a:latin typeface="Arial" charset="0"/>
                <a:ea typeface="ＭＳ Ｐゴシック" charset="-128"/>
                <a:cs typeface="ＭＳ Ｐゴシック" charset="-128"/>
              </a:defRPr>
            </a:lvl2pPr>
            <a:lvl3pPr algn="l" rtl="0" eaLnBrk="1" fontAlgn="base" hangingPunct="1">
              <a:spcBef>
                <a:spcPct val="0"/>
              </a:spcBef>
              <a:spcAft>
                <a:spcPct val="0"/>
              </a:spcAft>
              <a:defRPr sz="2800" b="1">
                <a:solidFill>
                  <a:srgbClr val="5B651B"/>
                </a:solidFill>
                <a:latin typeface="Arial" charset="0"/>
                <a:ea typeface="ＭＳ Ｐゴシック" charset="-128"/>
                <a:cs typeface="ＭＳ Ｐゴシック" charset="-128"/>
              </a:defRPr>
            </a:lvl3pPr>
            <a:lvl4pPr algn="l" rtl="0" eaLnBrk="1" fontAlgn="base" hangingPunct="1">
              <a:spcBef>
                <a:spcPct val="0"/>
              </a:spcBef>
              <a:spcAft>
                <a:spcPct val="0"/>
              </a:spcAft>
              <a:defRPr sz="2800" b="1">
                <a:solidFill>
                  <a:srgbClr val="5B651B"/>
                </a:solidFill>
                <a:latin typeface="Arial" charset="0"/>
                <a:ea typeface="ＭＳ Ｐゴシック" charset="-128"/>
                <a:cs typeface="ＭＳ Ｐゴシック" charset="-128"/>
              </a:defRPr>
            </a:lvl4pPr>
            <a:lvl5pPr algn="l" rtl="0" eaLnBrk="1" fontAlgn="base" hangingPunct="1">
              <a:spcBef>
                <a:spcPct val="0"/>
              </a:spcBef>
              <a:spcAft>
                <a:spcPct val="0"/>
              </a:spcAft>
              <a:defRPr sz="2800" b="1">
                <a:solidFill>
                  <a:srgbClr val="5B651B"/>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pPr algn="r"/>
            <a:r>
              <a:rPr lang="en-US" sz="2400" kern="0" dirty="0">
                <a:latin typeface="+mn-lt"/>
                <a:cs typeface="Arial" panose="020B0604020202020204" pitchFamily="34" charset="0"/>
              </a:rPr>
              <a:t>A typical PCI signal</a:t>
            </a:r>
          </a:p>
        </p:txBody>
      </p:sp>
      <p:pic>
        <p:nvPicPr>
          <p:cNvPr id="2" name="Grafik 1"/>
          <p:cNvPicPr>
            <a:picLocks noChangeAspect="1"/>
          </p:cNvPicPr>
          <p:nvPr/>
        </p:nvPicPr>
        <p:blipFill>
          <a:blip r:embed="rId3"/>
          <a:stretch>
            <a:fillRect/>
          </a:stretch>
        </p:blipFill>
        <p:spPr>
          <a:xfrm>
            <a:off x="1501238" y="1802434"/>
            <a:ext cx="7655079" cy="4146847"/>
          </a:xfrm>
          <a:prstGeom prst="rect">
            <a:avLst/>
          </a:prstGeom>
        </p:spPr>
      </p:pic>
      <p:sp>
        <p:nvSpPr>
          <p:cNvPr id="36" name="Textfeld 35"/>
          <p:cNvSpPr txBox="1"/>
          <p:nvPr/>
        </p:nvSpPr>
        <p:spPr>
          <a:xfrm>
            <a:off x="669290" y="1340769"/>
            <a:ext cx="2585003" cy="461665"/>
          </a:xfrm>
          <a:prstGeom prst="rect">
            <a:avLst/>
          </a:prstGeom>
          <a:noFill/>
        </p:spPr>
        <p:txBody>
          <a:bodyPr wrap="none" rtlCol="0">
            <a:spAutoFit/>
          </a:bodyPr>
          <a:lstStyle/>
          <a:p>
            <a:r>
              <a:rPr lang="en-GB" sz="2400" dirty="0">
                <a:solidFill>
                  <a:schemeClr val="tx2"/>
                </a:solidFill>
                <a:latin typeface="Calibri" panose="020F0502020204030204" pitchFamily="34" charset="0"/>
              </a:rPr>
              <a:t>A typical PCI signal:</a:t>
            </a:r>
          </a:p>
        </p:txBody>
      </p:sp>
      <p:sp>
        <p:nvSpPr>
          <p:cNvPr id="3" name="TextBox 2"/>
          <p:cNvSpPr txBox="1"/>
          <p:nvPr/>
        </p:nvSpPr>
        <p:spPr>
          <a:xfrm>
            <a:off x="1961791" y="6148593"/>
            <a:ext cx="6733974" cy="646331"/>
          </a:xfrm>
          <a:prstGeom prst="rect">
            <a:avLst/>
          </a:prstGeom>
          <a:noFill/>
        </p:spPr>
        <p:txBody>
          <a:bodyPr wrap="square" rtlCol="0">
            <a:spAutoFit/>
          </a:bodyPr>
          <a:lstStyle/>
          <a:p>
            <a:r>
              <a:rPr lang="en-GB" sz="1800" dirty="0" smtClean="0">
                <a:latin typeface="Calibri" panose="020F0502020204030204" pitchFamily="34" charset="0"/>
              </a:rPr>
              <a:t>This is an example  from a different sample (silicon nitride) for illustration purposes</a:t>
            </a:r>
            <a:endParaRPr lang="en-GB" sz="18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2666B44D-CC43-46B3-8046-FB0C81DBEC4F}" type="slidenum">
              <a:rPr lang="en-GB" smtClean="0"/>
              <a:pPr/>
              <a:t>23</a:t>
            </a:fld>
            <a:endParaRPr lang="en-GB"/>
          </a:p>
        </p:txBody>
      </p:sp>
    </p:spTree>
    <p:extLst>
      <p:ext uri="{BB962C8B-B14F-4D97-AF65-F5344CB8AC3E}">
        <p14:creationId xmlns:p14="http://schemas.microsoft.com/office/powerpoint/2010/main" val="549755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711302" y="0"/>
            <a:ext cx="7194698" cy="685800"/>
          </a:xfrm>
          <a:prstGeom prst="rect">
            <a:avLst/>
          </a:prstGeom>
          <a:solidFill>
            <a:schemeClr val="tx2"/>
          </a:solidFill>
        </p:spPr>
        <p:txBody>
          <a:bodyPr/>
          <a:lstStyle>
            <a:lvl1pPr algn="l" rtl="0" eaLnBrk="1" fontAlgn="base" hangingPunct="1">
              <a:spcBef>
                <a:spcPct val="0"/>
              </a:spcBef>
              <a:spcAft>
                <a:spcPct val="0"/>
              </a:spcAft>
              <a:defRPr sz="2800" b="0">
                <a:solidFill>
                  <a:schemeClr val="bg1"/>
                </a:solidFill>
                <a:latin typeface="+mj-lt"/>
                <a:ea typeface="+mj-ea"/>
                <a:cs typeface="+mj-cs"/>
              </a:defRPr>
            </a:lvl1pPr>
            <a:lvl2pPr algn="l" rtl="0" eaLnBrk="1" fontAlgn="base" hangingPunct="1">
              <a:spcBef>
                <a:spcPct val="0"/>
              </a:spcBef>
              <a:spcAft>
                <a:spcPct val="0"/>
              </a:spcAft>
              <a:defRPr sz="2800" b="1">
                <a:solidFill>
                  <a:srgbClr val="5B651B"/>
                </a:solidFill>
                <a:latin typeface="Arial" charset="0"/>
                <a:ea typeface="ＭＳ Ｐゴシック" charset="-128"/>
                <a:cs typeface="ＭＳ Ｐゴシック" charset="-128"/>
              </a:defRPr>
            </a:lvl2pPr>
            <a:lvl3pPr algn="l" rtl="0" eaLnBrk="1" fontAlgn="base" hangingPunct="1">
              <a:spcBef>
                <a:spcPct val="0"/>
              </a:spcBef>
              <a:spcAft>
                <a:spcPct val="0"/>
              </a:spcAft>
              <a:defRPr sz="2800" b="1">
                <a:solidFill>
                  <a:srgbClr val="5B651B"/>
                </a:solidFill>
                <a:latin typeface="Arial" charset="0"/>
                <a:ea typeface="ＭＳ Ｐゴシック" charset="-128"/>
                <a:cs typeface="ＭＳ Ｐゴシック" charset="-128"/>
              </a:defRPr>
            </a:lvl3pPr>
            <a:lvl4pPr algn="l" rtl="0" eaLnBrk="1" fontAlgn="base" hangingPunct="1">
              <a:spcBef>
                <a:spcPct val="0"/>
              </a:spcBef>
              <a:spcAft>
                <a:spcPct val="0"/>
              </a:spcAft>
              <a:defRPr sz="2800" b="1">
                <a:solidFill>
                  <a:srgbClr val="5B651B"/>
                </a:solidFill>
                <a:latin typeface="Arial" charset="0"/>
                <a:ea typeface="ＭＳ Ｐゴシック" charset="-128"/>
                <a:cs typeface="ＭＳ Ｐゴシック" charset="-128"/>
              </a:defRPr>
            </a:lvl4pPr>
            <a:lvl5pPr algn="l" rtl="0" eaLnBrk="1" fontAlgn="base" hangingPunct="1">
              <a:spcBef>
                <a:spcPct val="0"/>
              </a:spcBef>
              <a:spcAft>
                <a:spcPct val="0"/>
              </a:spcAft>
              <a:defRPr sz="2800" b="1">
                <a:solidFill>
                  <a:srgbClr val="5B651B"/>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pPr algn="r"/>
            <a:r>
              <a:rPr lang="en-US" sz="2400" kern="0" dirty="0" smtClean="0">
                <a:latin typeface="+mn-lt"/>
                <a:cs typeface="Arial" panose="020B0604020202020204" pitchFamily="34" charset="0"/>
              </a:rPr>
              <a:t>Photo-thermal common path interferometry</a:t>
            </a:r>
            <a:endParaRPr lang="en-US" sz="2400" kern="0" dirty="0">
              <a:latin typeface="+mn-lt"/>
              <a:cs typeface="Arial" panose="020B0604020202020204" pitchFamily="34" charset="0"/>
            </a:endParaRPr>
          </a:p>
        </p:txBody>
      </p:sp>
      <p:grpSp>
        <p:nvGrpSpPr>
          <p:cNvPr id="9" name="Group 3"/>
          <p:cNvGrpSpPr>
            <a:grpSpLocks/>
          </p:cNvGrpSpPr>
          <p:nvPr/>
        </p:nvGrpSpPr>
        <p:grpSpPr bwMode="auto">
          <a:xfrm rot="-1925224">
            <a:off x="1289844" y="2705596"/>
            <a:ext cx="4299479" cy="1885950"/>
            <a:chOff x="750" y="2002"/>
            <a:chExt cx="2500" cy="1188"/>
          </a:xfrm>
        </p:grpSpPr>
        <p:sp>
          <p:nvSpPr>
            <p:cNvPr id="10" name="Freeform 4"/>
            <p:cNvSpPr>
              <a:spLocks/>
            </p:cNvSpPr>
            <p:nvPr/>
          </p:nvSpPr>
          <p:spPr bwMode="auto">
            <a:xfrm>
              <a:off x="775" y="2002"/>
              <a:ext cx="2475" cy="499"/>
            </a:xfrm>
            <a:custGeom>
              <a:avLst/>
              <a:gdLst>
                <a:gd name="T0" fmla="*/ 0 w 2475"/>
                <a:gd name="T1" fmla="*/ 149 h 499"/>
                <a:gd name="T2" fmla="*/ 356 w 2475"/>
                <a:gd name="T3" fmla="*/ 341 h 499"/>
                <a:gd name="T4" fmla="*/ 676 w 2475"/>
                <a:gd name="T5" fmla="*/ 462 h 499"/>
                <a:gd name="T6" fmla="*/ 989 w 2475"/>
                <a:gd name="T7" fmla="*/ 490 h 499"/>
                <a:gd name="T8" fmla="*/ 1252 w 2475"/>
                <a:gd name="T9" fmla="*/ 483 h 499"/>
                <a:gd name="T10" fmla="*/ 1380 w 2475"/>
                <a:gd name="T11" fmla="*/ 483 h 499"/>
                <a:gd name="T12" fmla="*/ 1778 w 2475"/>
                <a:gd name="T13" fmla="*/ 384 h 499"/>
                <a:gd name="T14" fmla="*/ 2077 w 2475"/>
                <a:gd name="T15" fmla="*/ 248 h 499"/>
                <a:gd name="T16" fmla="*/ 2333 w 2475"/>
                <a:gd name="T17" fmla="*/ 113 h 499"/>
                <a:gd name="T18" fmla="*/ 2475 w 2475"/>
                <a:gd name="T19"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5" h="499">
                  <a:moveTo>
                    <a:pt x="0" y="149"/>
                  </a:moveTo>
                  <a:cubicBezTo>
                    <a:pt x="121" y="219"/>
                    <a:pt x="243" y="289"/>
                    <a:pt x="356" y="341"/>
                  </a:cubicBezTo>
                  <a:cubicBezTo>
                    <a:pt x="469" y="393"/>
                    <a:pt x="571" y="437"/>
                    <a:pt x="676" y="462"/>
                  </a:cubicBezTo>
                  <a:cubicBezTo>
                    <a:pt x="781" y="487"/>
                    <a:pt x="893" y="486"/>
                    <a:pt x="989" y="490"/>
                  </a:cubicBezTo>
                  <a:cubicBezTo>
                    <a:pt x="1085" y="494"/>
                    <a:pt x="1187" y="484"/>
                    <a:pt x="1252" y="483"/>
                  </a:cubicBezTo>
                  <a:cubicBezTo>
                    <a:pt x="1317" y="482"/>
                    <a:pt x="1292" y="499"/>
                    <a:pt x="1380" y="483"/>
                  </a:cubicBezTo>
                  <a:cubicBezTo>
                    <a:pt x="1468" y="467"/>
                    <a:pt x="1662" y="423"/>
                    <a:pt x="1778" y="384"/>
                  </a:cubicBezTo>
                  <a:cubicBezTo>
                    <a:pt x="1894" y="345"/>
                    <a:pt x="1985" y="293"/>
                    <a:pt x="2077" y="248"/>
                  </a:cubicBezTo>
                  <a:cubicBezTo>
                    <a:pt x="2169" y="203"/>
                    <a:pt x="2267" y="154"/>
                    <a:pt x="2333" y="113"/>
                  </a:cubicBezTo>
                  <a:cubicBezTo>
                    <a:pt x="2399" y="72"/>
                    <a:pt x="2437" y="36"/>
                    <a:pt x="2475" y="0"/>
                  </a:cubicBezTo>
                </a:path>
              </a:pathLst>
            </a:custGeom>
            <a:noFill/>
            <a:ln w="50800" cap="flat" cmpd="sng">
              <a:solidFill>
                <a:srgbClr val="FF00FF"/>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 name="Freeform 5"/>
            <p:cNvSpPr>
              <a:spLocks/>
            </p:cNvSpPr>
            <p:nvPr/>
          </p:nvSpPr>
          <p:spPr bwMode="auto">
            <a:xfrm flipV="1">
              <a:off x="750" y="2691"/>
              <a:ext cx="2475" cy="499"/>
            </a:xfrm>
            <a:custGeom>
              <a:avLst/>
              <a:gdLst>
                <a:gd name="T0" fmla="*/ 0 w 2475"/>
                <a:gd name="T1" fmla="*/ 149 h 499"/>
                <a:gd name="T2" fmla="*/ 356 w 2475"/>
                <a:gd name="T3" fmla="*/ 341 h 499"/>
                <a:gd name="T4" fmla="*/ 676 w 2475"/>
                <a:gd name="T5" fmla="*/ 462 h 499"/>
                <a:gd name="T6" fmla="*/ 989 w 2475"/>
                <a:gd name="T7" fmla="*/ 490 h 499"/>
                <a:gd name="T8" fmla="*/ 1252 w 2475"/>
                <a:gd name="T9" fmla="*/ 483 h 499"/>
                <a:gd name="T10" fmla="*/ 1380 w 2475"/>
                <a:gd name="T11" fmla="*/ 483 h 499"/>
                <a:gd name="T12" fmla="*/ 1778 w 2475"/>
                <a:gd name="T13" fmla="*/ 384 h 499"/>
                <a:gd name="T14" fmla="*/ 2077 w 2475"/>
                <a:gd name="T15" fmla="*/ 248 h 499"/>
                <a:gd name="T16" fmla="*/ 2333 w 2475"/>
                <a:gd name="T17" fmla="*/ 113 h 499"/>
                <a:gd name="T18" fmla="*/ 2475 w 2475"/>
                <a:gd name="T19"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5" h="499">
                  <a:moveTo>
                    <a:pt x="0" y="149"/>
                  </a:moveTo>
                  <a:cubicBezTo>
                    <a:pt x="121" y="219"/>
                    <a:pt x="243" y="289"/>
                    <a:pt x="356" y="341"/>
                  </a:cubicBezTo>
                  <a:cubicBezTo>
                    <a:pt x="469" y="393"/>
                    <a:pt x="571" y="437"/>
                    <a:pt x="676" y="462"/>
                  </a:cubicBezTo>
                  <a:cubicBezTo>
                    <a:pt x="781" y="487"/>
                    <a:pt x="893" y="486"/>
                    <a:pt x="989" y="490"/>
                  </a:cubicBezTo>
                  <a:cubicBezTo>
                    <a:pt x="1085" y="494"/>
                    <a:pt x="1187" y="484"/>
                    <a:pt x="1252" y="483"/>
                  </a:cubicBezTo>
                  <a:cubicBezTo>
                    <a:pt x="1317" y="482"/>
                    <a:pt x="1292" y="499"/>
                    <a:pt x="1380" y="483"/>
                  </a:cubicBezTo>
                  <a:cubicBezTo>
                    <a:pt x="1468" y="467"/>
                    <a:pt x="1662" y="423"/>
                    <a:pt x="1778" y="384"/>
                  </a:cubicBezTo>
                  <a:cubicBezTo>
                    <a:pt x="1894" y="345"/>
                    <a:pt x="1985" y="293"/>
                    <a:pt x="2077" y="248"/>
                  </a:cubicBezTo>
                  <a:cubicBezTo>
                    <a:pt x="2169" y="203"/>
                    <a:pt x="2267" y="154"/>
                    <a:pt x="2333" y="113"/>
                  </a:cubicBezTo>
                  <a:cubicBezTo>
                    <a:pt x="2399" y="72"/>
                    <a:pt x="2437" y="36"/>
                    <a:pt x="2475" y="0"/>
                  </a:cubicBezTo>
                </a:path>
              </a:pathLst>
            </a:custGeom>
            <a:noFill/>
            <a:ln w="50800" cap="flat" cmpd="sng">
              <a:solidFill>
                <a:srgbClr val="FF00FF"/>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2" name="Group 30"/>
          <p:cNvGrpSpPr>
            <a:grpSpLocks/>
          </p:cNvGrpSpPr>
          <p:nvPr/>
        </p:nvGrpSpPr>
        <p:grpSpPr bwMode="auto">
          <a:xfrm>
            <a:off x="619125" y="2880221"/>
            <a:ext cx="7436379" cy="1778000"/>
            <a:chOff x="360" y="2112"/>
            <a:chExt cx="4324" cy="1120"/>
          </a:xfrm>
        </p:grpSpPr>
        <p:sp>
          <p:nvSpPr>
            <p:cNvPr id="13" name="Freeform 31"/>
            <p:cNvSpPr>
              <a:spLocks/>
            </p:cNvSpPr>
            <p:nvPr/>
          </p:nvSpPr>
          <p:spPr bwMode="auto">
            <a:xfrm>
              <a:off x="360" y="2112"/>
              <a:ext cx="4248" cy="48"/>
            </a:xfrm>
            <a:custGeom>
              <a:avLst/>
              <a:gdLst>
                <a:gd name="T0" fmla="*/ 0 w 4248"/>
                <a:gd name="T1" fmla="*/ 12 h 48"/>
                <a:gd name="T2" fmla="*/ 810 w 4248"/>
                <a:gd name="T3" fmla="*/ 42 h 48"/>
                <a:gd name="T4" fmla="*/ 1686 w 4248"/>
                <a:gd name="T5" fmla="*/ 48 h 48"/>
                <a:gd name="T6" fmla="*/ 2328 w 4248"/>
                <a:gd name="T7" fmla="*/ 42 h 48"/>
                <a:gd name="T8" fmla="*/ 3156 w 4248"/>
                <a:gd name="T9" fmla="*/ 30 h 48"/>
                <a:gd name="T10" fmla="*/ 3906 w 4248"/>
                <a:gd name="T11" fmla="*/ 18 h 48"/>
                <a:gd name="T12" fmla="*/ 4248 w 4248"/>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248" h="48">
                  <a:moveTo>
                    <a:pt x="0" y="12"/>
                  </a:moveTo>
                  <a:cubicBezTo>
                    <a:pt x="264" y="24"/>
                    <a:pt x="529" y="36"/>
                    <a:pt x="810" y="42"/>
                  </a:cubicBezTo>
                  <a:cubicBezTo>
                    <a:pt x="1091" y="48"/>
                    <a:pt x="1433" y="48"/>
                    <a:pt x="1686" y="48"/>
                  </a:cubicBezTo>
                  <a:cubicBezTo>
                    <a:pt x="1939" y="48"/>
                    <a:pt x="2083" y="45"/>
                    <a:pt x="2328" y="42"/>
                  </a:cubicBezTo>
                  <a:cubicBezTo>
                    <a:pt x="2573" y="39"/>
                    <a:pt x="2893" y="34"/>
                    <a:pt x="3156" y="30"/>
                  </a:cubicBezTo>
                  <a:cubicBezTo>
                    <a:pt x="3419" y="26"/>
                    <a:pt x="3724" y="23"/>
                    <a:pt x="3906" y="18"/>
                  </a:cubicBezTo>
                  <a:cubicBezTo>
                    <a:pt x="4088" y="13"/>
                    <a:pt x="4168" y="6"/>
                    <a:pt x="4248" y="0"/>
                  </a:cubicBezTo>
                </a:path>
              </a:pathLst>
            </a:custGeom>
            <a:noFill/>
            <a:ln w="508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Freeform 32"/>
            <p:cNvSpPr>
              <a:spLocks/>
            </p:cNvSpPr>
            <p:nvPr/>
          </p:nvSpPr>
          <p:spPr bwMode="auto">
            <a:xfrm flipV="1">
              <a:off x="436" y="3184"/>
              <a:ext cx="4248" cy="48"/>
            </a:xfrm>
            <a:custGeom>
              <a:avLst/>
              <a:gdLst>
                <a:gd name="T0" fmla="*/ 0 w 4248"/>
                <a:gd name="T1" fmla="*/ 12 h 48"/>
                <a:gd name="T2" fmla="*/ 810 w 4248"/>
                <a:gd name="T3" fmla="*/ 42 h 48"/>
                <a:gd name="T4" fmla="*/ 1686 w 4248"/>
                <a:gd name="T5" fmla="*/ 48 h 48"/>
                <a:gd name="T6" fmla="*/ 2328 w 4248"/>
                <a:gd name="T7" fmla="*/ 42 h 48"/>
                <a:gd name="T8" fmla="*/ 3156 w 4248"/>
                <a:gd name="T9" fmla="*/ 30 h 48"/>
                <a:gd name="T10" fmla="*/ 3906 w 4248"/>
                <a:gd name="T11" fmla="*/ 18 h 48"/>
                <a:gd name="T12" fmla="*/ 4248 w 4248"/>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248" h="48">
                  <a:moveTo>
                    <a:pt x="0" y="12"/>
                  </a:moveTo>
                  <a:cubicBezTo>
                    <a:pt x="264" y="24"/>
                    <a:pt x="529" y="36"/>
                    <a:pt x="810" y="42"/>
                  </a:cubicBezTo>
                  <a:cubicBezTo>
                    <a:pt x="1091" y="48"/>
                    <a:pt x="1433" y="48"/>
                    <a:pt x="1686" y="48"/>
                  </a:cubicBezTo>
                  <a:cubicBezTo>
                    <a:pt x="1939" y="48"/>
                    <a:pt x="2083" y="45"/>
                    <a:pt x="2328" y="42"/>
                  </a:cubicBezTo>
                  <a:cubicBezTo>
                    <a:pt x="2573" y="39"/>
                    <a:pt x="2893" y="34"/>
                    <a:pt x="3156" y="30"/>
                  </a:cubicBezTo>
                  <a:cubicBezTo>
                    <a:pt x="3419" y="26"/>
                    <a:pt x="3724" y="23"/>
                    <a:pt x="3906" y="18"/>
                  </a:cubicBezTo>
                  <a:cubicBezTo>
                    <a:pt x="4088" y="13"/>
                    <a:pt x="4168" y="6"/>
                    <a:pt x="4248" y="0"/>
                  </a:cubicBezTo>
                </a:path>
              </a:pathLst>
            </a:custGeom>
            <a:noFill/>
            <a:ln w="508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 name="Group 6"/>
          <p:cNvGrpSpPr>
            <a:grpSpLocks/>
          </p:cNvGrpSpPr>
          <p:nvPr/>
        </p:nvGrpSpPr>
        <p:grpSpPr bwMode="auto">
          <a:xfrm>
            <a:off x="3147219" y="2759571"/>
            <a:ext cx="1362075" cy="2120900"/>
            <a:chOff x="1830" y="1910"/>
            <a:chExt cx="792" cy="1336"/>
          </a:xfrm>
        </p:grpSpPr>
        <p:sp>
          <p:nvSpPr>
            <p:cNvPr id="16" name="Line 7"/>
            <p:cNvSpPr>
              <a:spLocks noChangeShapeType="1"/>
            </p:cNvSpPr>
            <p:nvPr/>
          </p:nvSpPr>
          <p:spPr bwMode="auto">
            <a:xfrm>
              <a:off x="1830" y="1914"/>
              <a:ext cx="0" cy="1296"/>
            </a:xfrm>
            <a:prstGeom prst="line">
              <a:avLst/>
            </a:prstGeom>
            <a:noFill/>
            <a:ln w="5080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 name="Line 8"/>
            <p:cNvSpPr>
              <a:spLocks noChangeShapeType="1"/>
            </p:cNvSpPr>
            <p:nvPr/>
          </p:nvSpPr>
          <p:spPr bwMode="auto">
            <a:xfrm>
              <a:off x="2110" y="1942"/>
              <a:ext cx="0" cy="1296"/>
            </a:xfrm>
            <a:prstGeom prst="line">
              <a:avLst/>
            </a:prstGeom>
            <a:noFill/>
            <a:ln w="5080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 name="Line 9"/>
            <p:cNvSpPr>
              <a:spLocks noChangeShapeType="1"/>
            </p:cNvSpPr>
            <p:nvPr/>
          </p:nvSpPr>
          <p:spPr bwMode="auto">
            <a:xfrm>
              <a:off x="2348" y="1910"/>
              <a:ext cx="0" cy="1296"/>
            </a:xfrm>
            <a:prstGeom prst="line">
              <a:avLst/>
            </a:prstGeom>
            <a:noFill/>
            <a:ln w="5080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 name="Line 10"/>
            <p:cNvSpPr>
              <a:spLocks noChangeShapeType="1"/>
            </p:cNvSpPr>
            <p:nvPr/>
          </p:nvSpPr>
          <p:spPr bwMode="auto">
            <a:xfrm>
              <a:off x="2622" y="1950"/>
              <a:ext cx="0" cy="1296"/>
            </a:xfrm>
            <a:prstGeom prst="line">
              <a:avLst/>
            </a:prstGeom>
            <a:noFill/>
            <a:ln w="5080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 name="Group 17"/>
          <p:cNvGrpSpPr>
            <a:grpSpLocks/>
          </p:cNvGrpSpPr>
          <p:nvPr/>
        </p:nvGrpSpPr>
        <p:grpSpPr bwMode="auto">
          <a:xfrm>
            <a:off x="350838" y="3659387"/>
            <a:ext cx="3510095" cy="2563812"/>
            <a:chOff x="204" y="2603"/>
            <a:chExt cx="2041" cy="1615"/>
          </a:xfrm>
        </p:grpSpPr>
        <p:sp>
          <p:nvSpPr>
            <p:cNvPr id="21" name="AutoShape 18"/>
            <p:cNvSpPr>
              <a:spLocks noChangeArrowheads="1"/>
            </p:cNvSpPr>
            <p:nvPr/>
          </p:nvSpPr>
          <p:spPr bwMode="auto">
            <a:xfrm rot="3472500">
              <a:off x="1716" y="2654"/>
              <a:ext cx="204" cy="102"/>
            </a:xfrm>
            <a:prstGeom prst="can">
              <a:avLst>
                <a:gd name="adj" fmla="val 25000"/>
              </a:avLst>
            </a:prstGeom>
            <a:solidFill>
              <a:srgbClr val="0080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 name="Text Box 19"/>
            <p:cNvSpPr txBox="1">
              <a:spLocks noChangeArrowheads="1"/>
            </p:cNvSpPr>
            <p:nvPr/>
          </p:nvSpPr>
          <p:spPr bwMode="auto">
            <a:xfrm>
              <a:off x="204" y="3636"/>
              <a:ext cx="2041"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1800" dirty="0">
                  <a:latin typeface="+mn-lt"/>
                </a:rPr>
                <a:t>Pump beam changes refractive index of an element in the probe beam</a:t>
              </a:r>
            </a:p>
          </p:txBody>
        </p:sp>
      </p:grpSp>
      <p:sp>
        <p:nvSpPr>
          <p:cNvPr id="34" name="Text Box 29"/>
          <p:cNvSpPr txBox="1">
            <a:spLocks noChangeArrowheads="1"/>
          </p:cNvSpPr>
          <p:nvPr/>
        </p:nvSpPr>
        <p:spPr bwMode="auto">
          <a:xfrm>
            <a:off x="3595013" y="4879703"/>
            <a:ext cx="117289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dirty="0" err="1">
                <a:latin typeface="Symbol" panose="05050102010706020507" pitchFamily="18" charset="2"/>
              </a:rPr>
              <a:t>D</a:t>
            </a:r>
            <a:r>
              <a:rPr lang="en-GB" altLang="en-US" sz="2000" dirty="0" err="1"/>
              <a:t>n</a:t>
            </a:r>
            <a:endParaRPr lang="en-GB" altLang="en-US" sz="2000" dirty="0"/>
          </a:p>
        </p:txBody>
      </p:sp>
      <p:sp>
        <p:nvSpPr>
          <p:cNvPr id="23" name="Textfeld 22"/>
          <p:cNvSpPr txBox="1"/>
          <p:nvPr/>
        </p:nvSpPr>
        <p:spPr>
          <a:xfrm>
            <a:off x="669290" y="1340769"/>
            <a:ext cx="1787605" cy="461665"/>
          </a:xfrm>
          <a:prstGeom prst="rect">
            <a:avLst/>
          </a:prstGeom>
          <a:noFill/>
        </p:spPr>
        <p:txBody>
          <a:bodyPr wrap="none" rtlCol="0">
            <a:spAutoFit/>
          </a:bodyPr>
          <a:lstStyle/>
          <a:p>
            <a:r>
              <a:rPr lang="en-GB" sz="2400" dirty="0">
                <a:solidFill>
                  <a:schemeClr val="tx2"/>
                </a:solidFill>
                <a:latin typeface="Calibri" panose="020F0502020204030204" pitchFamily="34" charset="0"/>
              </a:rPr>
              <a:t>The </a:t>
            </a:r>
            <a:r>
              <a:rPr lang="en-GB" sz="2400" dirty="0" smtClean="0">
                <a:solidFill>
                  <a:schemeClr val="tx2"/>
                </a:solidFill>
                <a:latin typeface="Calibri" panose="020F0502020204030204" pitchFamily="34" charset="0"/>
              </a:rPr>
              <a:t>method</a:t>
            </a:r>
            <a:r>
              <a:rPr lang="en-GB" sz="2400" dirty="0">
                <a:solidFill>
                  <a:schemeClr val="tx2"/>
                </a:solidFill>
                <a:latin typeface="Calibri" panose="020F0502020204030204" pitchFamily="34" charset="0"/>
              </a:rPr>
              <a:t>:</a:t>
            </a:r>
          </a:p>
        </p:txBody>
      </p:sp>
      <p:sp>
        <p:nvSpPr>
          <p:cNvPr id="2" name="Slide Number Placeholder 1"/>
          <p:cNvSpPr>
            <a:spLocks noGrp="1"/>
          </p:cNvSpPr>
          <p:nvPr>
            <p:ph type="sldNum" sz="quarter" idx="10"/>
          </p:nvPr>
        </p:nvSpPr>
        <p:spPr/>
        <p:txBody>
          <a:bodyPr/>
          <a:lstStyle/>
          <a:p>
            <a:fld id="{2666B44D-CC43-46B3-8046-FB0C81DBEC4F}" type="slidenum">
              <a:rPr lang="en-GB" smtClean="0"/>
              <a:pPr/>
              <a:t>24</a:t>
            </a:fld>
            <a:endParaRPr lang="en-GB"/>
          </a:p>
        </p:txBody>
      </p:sp>
    </p:spTree>
    <p:extLst>
      <p:ext uri="{BB962C8B-B14F-4D97-AF65-F5344CB8AC3E}">
        <p14:creationId xmlns:p14="http://schemas.microsoft.com/office/powerpoint/2010/main" val="34352777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3"/>
          <p:cNvGrpSpPr>
            <a:grpSpLocks/>
          </p:cNvGrpSpPr>
          <p:nvPr/>
        </p:nvGrpSpPr>
        <p:grpSpPr bwMode="auto">
          <a:xfrm rot="-1925224">
            <a:off x="1289844" y="2705596"/>
            <a:ext cx="4299479" cy="1885950"/>
            <a:chOff x="750" y="2002"/>
            <a:chExt cx="2500" cy="1188"/>
          </a:xfrm>
        </p:grpSpPr>
        <p:sp>
          <p:nvSpPr>
            <p:cNvPr id="10" name="Freeform 4"/>
            <p:cNvSpPr>
              <a:spLocks/>
            </p:cNvSpPr>
            <p:nvPr/>
          </p:nvSpPr>
          <p:spPr bwMode="auto">
            <a:xfrm>
              <a:off x="775" y="2002"/>
              <a:ext cx="2475" cy="499"/>
            </a:xfrm>
            <a:custGeom>
              <a:avLst/>
              <a:gdLst>
                <a:gd name="T0" fmla="*/ 0 w 2475"/>
                <a:gd name="T1" fmla="*/ 149 h 499"/>
                <a:gd name="T2" fmla="*/ 356 w 2475"/>
                <a:gd name="T3" fmla="*/ 341 h 499"/>
                <a:gd name="T4" fmla="*/ 676 w 2475"/>
                <a:gd name="T5" fmla="*/ 462 h 499"/>
                <a:gd name="T6" fmla="*/ 989 w 2475"/>
                <a:gd name="T7" fmla="*/ 490 h 499"/>
                <a:gd name="T8" fmla="*/ 1252 w 2475"/>
                <a:gd name="T9" fmla="*/ 483 h 499"/>
                <a:gd name="T10" fmla="*/ 1380 w 2475"/>
                <a:gd name="T11" fmla="*/ 483 h 499"/>
                <a:gd name="T12" fmla="*/ 1778 w 2475"/>
                <a:gd name="T13" fmla="*/ 384 h 499"/>
                <a:gd name="T14" fmla="*/ 2077 w 2475"/>
                <a:gd name="T15" fmla="*/ 248 h 499"/>
                <a:gd name="T16" fmla="*/ 2333 w 2475"/>
                <a:gd name="T17" fmla="*/ 113 h 499"/>
                <a:gd name="T18" fmla="*/ 2475 w 2475"/>
                <a:gd name="T19"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5" h="499">
                  <a:moveTo>
                    <a:pt x="0" y="149"/>
                  </a:moveTo>
                  <a:cubicBezTo>
                    <a:pt x="121" y="219"/>
                    <a:pt x="243" y="289"/>
                    <a:pt x="356" y="341"/>
                  </a:cubicBezTo>
                  <a:cubicBezTo>
                    <a:pt x="469" y="393"/>
                    <a:pt x="571" y="437"/>
                    <a:pt x="676" y="462"/>
                  </a:cubicBezTo>
                  <a:cubicBezTo>
                    <a:pt x="781" y="487"/>
                    <a:pt x="893" y="486"/>
                    <a:pt x="989" y="490"/>
                  </a:cubicBezTo>
                  <a:cubicBezTo>
                    <a:pt x="1085" y="494"/>
                    <a:pt x="1187" y="484"/>
                    <a:pt x="1252" y="483"/>
                  </a:cubicBezTo>
                  <a:cubicBezTo>
                    <a:pt x="1317" y="482"/>
                    <a:pt x="1292" y="499"/>
                    <a:pt x="1380" y="483"/>
                  </a:cubicBezTo>
                  <a:cubicBezTo>
                    <a:pt x="1468" y="467"/>
                    <a:pt x="1662" y="423"/>
                    <a:pt x="1778" y="384"/>
                  </a:cubicBezTo>
                  <a:cubicBezTo>
                    <a:pt x="1894" y="345"/>
                    <a:pt x="1985" y="293"/>
                    <a:pt x="2077" y="248"/>
                  </a:cubicBezTo>
                  <a:cubicBezTo>
                    <a:pt x="2169" y="203"/>
                    <a:pt x="2267" y="154"/>
                    <a:pt x="2333" y="113"/>
                  </a:cubicBezTo>
                  <a:cubicBezTo>
                    <a:pt x="2399" y="72"/>
                    <a:pt x="2437" y="36"/>
                    <a:pt x="2475" y="0"/>
                  </a:cubicBezTo>
                </a:path>
              </a:pathLst>
            </a:custGeom>
            <a:noFill/>
            <a:ln w="50800" cap="flat" cmpd="sng">
              <a:solidFill>
                <a:srgbClr val="FF00FF"/>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 name="Freeform 5"/>
            <p:cNvSpPr>
              <a:spLocks/>
            </p:cNvSpPr>
            <p:nvPr/>
          </p:nvSpPr>
          <p:spPr bwMode="auto">
            <a:xfrm flipV="1">
              <a:off x="750" y="2691"/>
              <a:ext cx="2475" cy="499"/>
            </a:xfrm>
            <a:custGeom>
              <a:avLst/>
              <a:gdLst>
                <a:gd name="T0" fmla="*/ 0 w 2475"/>
                <a:gd name="T1" fmla="*/ 149 h 499"/>
                <a:gd name="T2" fmla="*/ 356 w 2475"/>
                <a:gd name="T3" fmla="*/ 341 h 499"/>
                <a:gd name="T4" fmla="*/ 676 w 2475"/>
                <a:gd name="T5" fmla="*/ 462 h 499"/>
                <a:gd name="T6" fmla="*/ 989 w 2475"/>
                <a:gd name="T7" fmla="*/ 490 h 499"/>
                <a:gd name="T8" fmla="*/ 1252 w 2475"/>
                <a:gd name="T9" fmla="*/ 483 h 499"/>
                <a:gd name="T10" fmla="*/ 1380 w 2475"/>
                <a:gd name="T11" fmla="*/ 483 h 499"/>
                <a:gd name="T12" fmla="*/ 1778 w 2475"/>
                <a:gd name="T13" fmla="*/ 384 h 499"/>
                <a:gd name="T14" fmla="*/ 2077 w 2475"/>
                <a:gd name="T15" fmla="*/ 248 h 499"/>
                <a:gd name="T16" fmla="*/ 2333 w 2475"/>
                <a:gd name="T17" fmla="*/ 113 h 499"/>
                <a:gd name="T18" fmla="*/ 2475 w 2475"/>
                <a:gd name="T19"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5" h="499">
                  <a:moveTo>
                    <a:pt x="0" y="149"/>
                  </a:moveTo>
                  <a:cubicBezTo>
                    <a:pt x="121" y="219"/>
                    <a:pt x="243" y="289"/>
                    <a:pt x="356" y="341"/>
                  </a:cubicBezTo>
                  <a:cubicBezTo>
                    <a:pt x="469" y="393"/>
                    <a:pt x="571" y="437"/>
                    <a:pt x="676" y="462"/>
                  </a:cubicBezTo>
                  <a:cubicBezTo>
                    <a:pt x="781" y="487"/>
                    <a:pt x="893" y="486"/>
                    <a:pt x="989" y="490"/>
                  </a:cubicBezTo>
                  <a:cubicBezTo>
                    <a:pt x="1085" y="494"/>
                    <a:pt x="1187" y="484"/>
                    <a:pt x="1252" y="483"/>
                  </a:cubicBezTo>
                  <a:cubicBezTo>
                    <a:pt x="1317" y="482"/>
                    <a:pt x="1292" y="499"/>
                    <a:pt x="1380" y="483"/>
                  </a:cubicBezTo>
                  <a:cubicBezTo>
                    <a:pt x="1468" y="467"/>
                    <a:pt x="1662" y="423"/>
                    <a:pt x="1778" y="384"/>
                  </a:cubicBezTo>
                  <a:cubicBezTo>
                    <a:pt x="1894" y="345"/>
                    <a:pt x="1985" y="293"/>
                    <a:pt x="2077" y="248"/>
                  </a:cubicBezTo>
                  <a:cubicBezTo>
                    <a:pt x="2169" y="203"/>
                    <a:pt x="2267" y="154"/>
                    <a:pt x="2333" y="113"/>
                  </a:cubicBezTo>
                  <a:cubicBezTo>
                    <a:pt x="2399" y="72"/>
                    <a:pt x="2437" y="36"/>
                    <a:pt x="2475" y="0"/>
                  </a:cubicBezTo>
                </a:path>
              </a:pathLst>
            </a:custGeom>
            <a:noFill/>
            <a:ln w="50800" cap="flat" cmpd="sng">
              <a:solidFill>
                <a:srgbClr val="FF00FF"/>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2" name="Group 30"/>
          <p:cNvGrpSpPr>
            <a:grpSpLocks/>
          </p:cNvGrpSpPr>
          <p:nvPr/>
        </p:nvGrpSpPr>
        <p:grpSpPr bwMode="auto">
          <a:xfrm>
            <a:off x="619125" y="2880221"/>
            <a:ext cx="7436379" cy="1778000"/>
            <a:chOff x="360" y="2112"/>
            <a:chExt cx="4324" cy="1120"/>
          </a:xfrm>
        </p:grpSpPr>
        <p:sp>
          <p:nvSpPr>
            <p:cNvPr id="13" name="Freeform 31"/>
            <p:cNvSpPr>
              <a:spLocks/>
            </p:cNvSpPr>
            <p:nvPr/>
          </p:nvSpPr>
          <p:spPr bwMode="auto">
            <a:xfrm>
              <a:off x="360" y="2112"/>
              <a:ext cx="4248" cy="48"/>
            </a:xfrm>
            <a:custGeom>
              <a:avLst/>
              <a:gdLst>
                <a:gd name="T0" fmla="*/ 0 w 4248"/>
                <a:gd name="T1" fmla="*/ 12 h 48"/>
                <a:gd name="T2" fmla="*/ 810 w 4248"/>
                <a:gd name="T3" fmla="*/ 42 h 48"/>
                <a:gd name="T4" fmla="*/ 1686 w 4248"/>
                <a:gd name="T5" fmla="*/ 48 h 48"/>
                <a:gd name="T6" fmla="*/ 2328 w 4248"/>
                <a:gd name="T7" fmla="*/ 42 h 48"/>
                <a:gd name="T8" fmla="*/ 3156 w 4248"/>
                <a:gd name="T9" fmla="*/ 30 h 48"/>
                <a:gd name="T10" fmla="*/ 3906 w 4248"/>
                <a:gd name="T11" fmla="*/ 18 h 48"/>
                <a:gd name="T12" fmla="*/ 4248 w 4248"/>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248" h="48">
                  <a:moveTo>
                    <a:pt x="0" y="12"/>
                  </a:moveTo>
                  <a:cubicBezTo>
                    <a:pt x="264" y="24"/>
                    <a:pt x="529" y="36"/>
                    <a:pt x="810" y="42"/>
                  </a:cubicBezTo>
                  <a:cubicBezTo>
                    <a:pt x="1091" y="48"/>
                    <a:pt x="1433" y="48"/>
                    <a:pt x="1686" y="48"/>
                  </a:cubicBezTo>
                  <a:cubicBezTo>
                    <a:pt x="1939" y="48"/>
                    <a:pt x="2083" y="45"/>
                    <a:pt x="2328" y="42"/>
                  </a:cubicBezTo>
                  <a:cubicBezTo>
                    <a:pt x="2573" y="39"/>
                    <a:pt x="2893" y="34"/>
                    <a:pt x="3156" y="30"/>
                  </a:cubicBezTo>
                  <a:cubicBezTo>
                    <a:pt x="3419" y="26"/>
                    <a:pt x="3724" y="23"/>
                    <a:pt x="3906" y="18"/>
                  </a:cubicBezTo>
                  <a:cubicBezTo>
                    <a:pt x="4088" y="13"/>
                    <a:pt x="4168" y="6"/>
                    <a:pt x="4248" y="0"/>
                  </a:cubicBezTo>
                </a:path>
              </a:pathLst>
            </a:custGeom>
            <a:noFill/>
            <a:ln w="508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Freeform 32"/>
            <p:cNvSpPr>
              <a:spLocks/>
            </p:cNvSpPr>
            <p:nvPr/>
          </p:nvSpPr>
          <p:spPr bwMode="auto">
            <a:xfrm flipV="1">
              <a:off x="436" y="3184"/>
              <a:ext cx="4248" cy="48"/>
            </a:xfrm>
            <a:custGeom>
              <a:avLst/>
              <a:gdLst>
                <a:gd name="T0" fmla="*/ 0 w 4248"/>
                <a:gd name="T1" fmla="*/ 12 h 48"/>
                <a:gd name="T2" fmla="*/ 810 w 4248"/>
                <a:gd name="T3" fmla="*/ 42 h 48"/>
                <a:gd name="T4" fmla="*/ 1686 w 4248"/>
                <a:gd name="T5" fmla="*/ 48 h 48"/>
                <a:gd name="T6" fmla="*/ 2328 w 4248"/>
                <a:gd name="T7" fmla="*/ 42 h 48"/>
                <a:gd name="T8" fmla="*/ 3156 w 4248"/>
                <a:gd name="T9" fmla="*/ 30 h 48"/>
                <a:gd name="T10" fmla="*/ 3906 w 4248"/>
                <a:gd name="T11" fmla="*/ 18 h 48"/>
                <a:gd name="T12" fmla="*/ 4248 w 4248"/>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248" h="48">
                  <a:moveTo>
                    <a:pt x="0" y="12"/>
                  </a:moveTo>
                  <a:cubicBezTo>
                    <a:pt x="264" y="24"/>
                    <a:pt x="529" y="36"/>
                    <a:pt x="810" y="42"/>
                  </a:cubicBezTo>
                  <a:cubicBezTo>
                    <a:pt x="1091" y="48"/>
                    <a:pt x="1433" y="48"/>
                    <a:pt x="1686" y="48"/>
                  </a:cubicBezTo>
                  <a:cubicBezTo>
                    <a:pt x="1939" y="48"/>
                    <a:pt x="2083" y="45"/>
                    <a:pt x="2328" y="42"/>
                  </a:cubicBezTo>
                  <a:cubicBezTo>
                    <a:pt x="2573" y="39"/>
                    <a:pt x="2893" y="34"/>
                    <a:pt x="3156" y="30"/>
                  </a:cubicBezTo>
                  <a:cubicBezTo>
                    <a:pt x="3419" y="26"/>
                    <a:pt x="3724" y="23"/>
                    <a:pt x="3906" y="18"/>
                  </a:cubicBezTo>
                  <a:cubicBezTo>
                    <a:pt x="4088" y="13"/>
                    <a:pt x="4168" y="6"/>
                    <a:pt x="4248" y="0"/>
                  </a:cubicBezTo>
                </a:path>
              </a:pathLst>
            </a:custGeom>
            <a:noFill/>
            <a:ln w="508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 name="Group 6"/>
          <p:cNvGrpSpPr>
            <a:grpSpLocks/>
          </p:cNvGrpSpPr>
          <p:nvPr/>
        </p:nvGrpSpPr>
        <p:grpSpPr bwMode="auto">
          <a:xfrm>
            <a:off x="3147219" y="2759571"/>
            <a:ext cx="1362075" cy="2120900"/>
            <a:chOff x="1830" y="1910"/>
            <a:chExt cx="792" cy="1336"/>
          </a:xfrm>
        </p:grpSpPr>
        <p:sp>
          <p:nvSpPr>
            <p:cNvPr id="16" name="Line 7"/>
            <p:cNvSpPr>
              <a:spLocks noChangeShapeType="1"/>
            </p:cNvSpPr>
            <p:nvPr/>
          </p:nvSpPr>
          <p:spPr bwMode="auto">
            <a:xfrm>
              <a:off x="1830" y="1914"/>
              <a:ext cx="0" cy="1296"/>
            </a:xfrm>
            <a:prstGeom prst="line">
              <a:avLst/>
            </a:prstGeom>
            <a:noFill/>
            <a:ln w="5080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 name="Line 8"/>
            <p:cNvSpPr>
              <a:spLocks noChangeShapeType="1"/>
            </p:cNvSpPr>
            <p:nvPr/>
          </p:nvSpPr>
          <p:spPr bwMode="auto">
            <a:xfrm>
              <a:off x="2110" y="1942"/>
              <a:ext cx="0" cy="1296"/>
            </a:xfrm>
            <a:prstGeom prst="line">
              <a:avLst/>
            </a:prstGeom>
            <a:noFill/>
            <a:ln w="5080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 name="Line 9"/>
            <p:cNvSpPr>
              <a:spLocks noChangeShapeType="1"/>
            </p:cNvSpPr>
            <p:nvPr/>
          </p:nvSpPr>
          <p:spPr bwMode="auto">
            <a:xfrm>
              <a:off x="2348" y="1910"/>
              <a:ext cx="0" cy="1296"/>
            </a:xfrm>
            <a:prstGeom prst="line">
              <a:avLst/>
            </a:prstGeom>
            <a:noFill/>
            <a:ln w="5080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 name="Line 10"/>
            <p:cNvSpPr>
              <a:spLocks noChangeShapeType="1"/>
            </p:cNvSpPr>
            <p:nvPr/>
          </p:nvSpPr>
          <p:spPr bwMode="auto">
            <a:xfrm>
              <a:off x="2622" y="1950"/>
              <a:ext cx="0" cy="1296"/>
            </a:xfrm>
            <a:prstGeom prst="line">
              <a:avLst/>
            </a:prstGeom>
            <a:noFill/>
            <a:ln w="5080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 name="Group 17"/>
          <p:cNvGrpSpPr>
            <a:grpSpLocks/>
          </p:cNvGrpSpPr>
          <p:nvPr/>
        </p:nvGrpSpPr>
        <p:grpSpPr bwMode="auto">
          <a:xfrm>
            <a:off x="350838" y="3659387"/>
            <a:ext cx="3510095" cy="2563812"/>
            <a:chOff x="204" y="2603"/>
            <a:chExt cx="2041" cy="1615"/>
          </a:xfrm>
        </p:grpSpPr>
        <p:sp>
          <p:nvSpPr>
            <p:cNvPr id="21" name="AutoShape 18"/>
            <p:cNvSpPr>
              <a:spLocks noChangeArrowheads="1"/>
            </p:cNvSpPr>
            <p:nvPr/>
          </p:nvSpPr>
          <p:spPr bwMode="auto">
            <a:xfrm rot="3472500">
              <a:off x="1716" y="2654"/>
              <a:ext cx="204" cy="102"/>
            </a:xfrm>
            <a:prstGeom prst="can">
              <a:avLst>
                <a:gd name="adj" fmla="val 25000"/>
              </a:avLst>
            </a:prstGeom>
            <a:solidFill>
              <a:srgbClr val="0080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 name="Text Box 19"/>
            <p:cNvSpPr txBox="1">
              <a:spLocks noChangeArrowheads="1"/>
            </p:cNvSpPr>
            <p:nvPr/>
          </p:nvSpPr>
          <p:spPr bwMode="auto">
            <a:xfrm>
              <a:off x="204" y="3636"/>
              <a:ext cx="2041"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1800" dirty="0">
                  <a:solidFill>
                    <a:schemeClr val="tx1">
                      <a:lumMod val="50000"/>
                      <a:lumOff val="50000"/>
                    </a:schemeClr>
                  </a:solidFill>
                  <a:latin typeface="+mn-lt"/>
                </a:rPr>
                <a:t>Pump beam changes refractive index of an element in the probe beam</a:t>
              </a:r>
            </a:p>
          </p:txBody>
        </p:sp>
      </p:grpSp>
      <p:grpSp>
        <p:nvGrpSpPr>
          <p:cNvPr id="23" name="Group 15"/>
          <p:cNvGrpSpPr>
            <a:grpSpLocks/>
          </p:cNvGrpSpPr>
          <p:nvPr/>
        </p:nvGrpSpPr>
        <p:grpSpPr bwMode="auto">
          <a:xfrm>
            <a:off x="3219450" y="3183435"/>
            <a:ext cx="1632083" cy="1177925"/>
            <a:chOff x="1872" y="2303"/>
            <a:chExt cx="949" cy="742"/>
          </a:xfrm>
        </p:grpSpPr>
        <p:sp>
          <p:nvSpPr>
            <p:cNvPr id="24" name="Freeform 16"/>
            <p:cNvSpPr>
              <a:spLocks/>
            </p:cNvSpPr>
            <p:nvPr/>
          </p:nvSpPr>
          <p:spPr bwMode="auto">
            <a:xfrm rot="1931617">
              <a:off x="1886" y="2530"/>
              <a:ext cx="338" cy="331"/>
            </a:xfrm>
            <a:custGeom>
              <a:avLst/>
              <a:gdLst>
                <a:gd name="T0" fmla="*/ 0 w 174"/>
                <a:gd name="T1" fmla="*/ 0 h 234"/>
                <a:gd name="T2" fmla="*/ 42 w 174"/>
                <a:gd name="T3" fmla="*/ 10 h 234"/>
                <a:gd name="T4" fmla="*/ 92 w 174"/>
                <a:gd name="T5" fmla="*/ 48 h 234"/>
                <a:gd name="T6" fmla="*/ 122 w 174"/>
                <a:gd name="T7" fmla="*/ 80 h 234"/>
                <a:gd name="T8" fmla="*/ 146 w 174"/>
                <a:gd name="T9" fmla="*/ 128 h 234"/>
                <a:gd name="T10" fmla="*/ 170 w 174"/>
                <a:gd name="T11" fmla="*/ 206 h 234"/>
                <a:gd name="T12" fmla="*/ 170 w 174"/>
                <a:gd name="T13" fmla="*/ 234 h 234"/>
              </a:gdLst>
              <a:ahLst/>
              <a:cxnLst>
                <a:cxn ang="0">
                  <a:pos x="T0" y="T1"/>
                </a:cxn>
                <a:cxn ang="0">
                  <a:pos x="T2" y="T3"/>
                </a:cxn>
                <a:cxn ang="0">
                  <a:pos x="T4" y="T5"/>
                </a:cxn>
                <a:cxn ang="0">
                  <a:pos x="T6" y="T7"/>
                </a:cxn>
                <a:cxn ang="0">
                  <a:pos x="T8" y="T9"/>
                </a:cxn>
                <a:cxn ang="0">
                  <a:pos x="T10" y="T11"/>
                </a:cxn>
                <a:cxn ang="0">
                  <a:pos x="T12" y="T13"/>
                </a:cxn>
              </a:cxnLst>
              <a:rect l="0" t="0" r="r" b="b"/>
              <a:pathLst>
                <a:path w="174" h="234">
                  <a:moveTo>
                    <a:pt x="0" y="0"/>
                  </a:moveTo>
                  <a:cubicBezTo>
                    <a:pt x="13" y="1"/>
                    <a:pt x="27" y="2"/>
                    <a:pt x="42" y="10"/>
                  </a:cubicBezTo>
                  <a:cubicBezTo>
                    <a:pt x="57" y="18"/>
                    <a:pt x="79" y="36"/>
                    <a:pt x="92" y="48"/>
                  </a:cubicBezTo>
                  <a:cubicBezTo>
                    <a:pt x="105" y="60"/>
                    <a:pt x="113" y="67"/>
                    <a:pt x="122" y="80"/>
                  </a:cubicBezTo>
                  <a:cubicBezTo>
                    <a:pt x="131" y="93"/>
                    <a:pt x="138" y="107"/>
                    <a:pt x="146" y="128"/>
                  </a:cubicBezTo>
                  <a:cubicBezTo>
                    <a:pt x="154" y="149"/>
                    <a:pt x="166" y="188"/>
                    <a:pt x="170" y="206"/>
                  </a:cubicBezTo>
                  <a:cubicBezTo>
                    <a:pt x="174" y="224"/>
                    <a:pt x="170" y="229"/>
                    <a:pt x="170" y="234"/>
                  </a:cubicBezTo>
                </a:path>
              </a:pathLst>
            </a:custGeom>
            <a:noFill/>
            <a:ln w="5080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 name="Freeform 17"/>
            <p:cNvSpPr>
              <a:spLocks/>
            </p:cNvSpPr>
            <p:nvPr/>
          </p:nvSpPr>
          <p:spPr bwMode="auto">
            <a:xfrm rot="2790637">
              <a:off x="2009" y="2430"/>
              <a:ext cx="507" cy="440"/>
            </a:xfrm>
            <a:custGeom>
              <a:avLst/>
              <a:gdLst>
                <a:gd name="T0" fmla="*/ 0 w 174"/>
                <a:gd name="T1" fmla="*/ 0 h 234"/>
                <a:gd name="T2" fmla="*/ 42 w 174"/>
                <a:gd name="T3" fmla="*/ 10 h 234"/>
                <a:gd name="T4" fmla="*/ 92 w 174"/>
                <a:gd name="T5" fmla="*/ 48 h 234"/>
                <a:gd name="T6" fmla="*/ 122 w 174"/>
                <a:gd name="T7" fmla="*/ 80 h 234"/>
                <a:gd name="T8" fmla="*/ 146 w 174"/>
                <a:gd name="T9" fmla="*/ 128 h 234"/>
                <a:gd name="T10" fmla="*/ 170 w 174"/>
                <a:gd name="T11" fmla="*/ 206 h 234"/>
                <a:gd name="T12" fmla="*/ 170 w 174"/>
                <a:gd name="T13" fmla="*/ 234 h 234"/>
              </a:gdLst>
              <a:ahLst/>
              <a:cxnLst>
                <a:cxn ang="0">
                  <a:pos x="T0" y="T1"/>
                </a:cxn>
                <a:cxn ang="0">
                  <a:pos x="T2" y="T3"/>
                </a:cxn>
                <a:cxn ang="0">
                  <a:pos x="T4" y="T5"/>
                </a:cxn>
                <a:cxn ang="0">
                  <a:pos x="T6" y="T7"/>
                </a:cxn>
                <a:cxn ang="0">
                  <a:pos x="T8" y="T9"/>
                </a:cxn>
                <a:cxn ang="0">
                  <a:pos x="T10" y="T11"/>
                </a:cxn>
                <a:cxn ang="0">
                  <a:pos x="T12" y="T13"/>
                </a:cxn>
              </a:cxnLst>
              <a:rect l="0" t="0" r="r" b="b"/>
              <a:pathLst>
                <a:path w="174" h="234">
                  <a:moveTo>
                    <a:pt x="0" y="0"/>
                  </a:moveTo>
                  <a:cubicBezTo>
                    <a:pt x="13" y="1"/>
                    <a:pt x="27" y="2"/>
                    <a:pt x="42" y="10"/>
                  </a:cubicBezTo>
                  <a:cubicBezTo>
                    <a:pt x="57" y="18"/>
                    <a:pt x="79" y="36"/>
                    <a:pt x="92" y="48"/>
                  </a:cubicBezTo>
                  <a:cubicBezTo>
                    <a:pt x="105" y="60"/>
                    <a:pt x="113" y="67"/>
                    <a:pt x="122" y="80"/>
                  </a:cubicBezTo>
                  <a:cubicBezTo>
                    <a:pt x="131" y="93"/>
                    <a:pt x="138" y="107"/>
                    <a:pt x="146" y="128"/>
                  </a:cubicBezTo>
                  <a:cubicBezTo>
                    <a:pt x="154" y="149"/>
                    <a:pt x="166" y="188"/>
                    <a:pt x="170" y="206"/>
                  </a:cubicBezTo>
                  <a:cubicBezTo>
                    <a:pt x="174" y="224"/>
                    <a:pt x="170" y="229"/>
                    <a:pt x="170" y="234"/>
                  </a:cubicBezTo>
                </a:path>
              </a:pathLst>
            </a:custGeom>
            <a:noFill/>
            <a:ln w="5080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 name="Freeform 18"/>
            <p:cNvSpPr>
              <a:spLocks/>
            </p:cNvSpPr>
            <p:nvPr/>
          </p:nvSpPr>
          <p:spPr bwMode="auto">
            <a:xfrm rot="2790637">
              <a:off x="2111" y="2334"/>
              <a:ext cx="742" cy="679"/>
            </a:xfrm>
            <a:custGeom>
              <a:avLst/>
              <a:gdLst>
                <a:gd name="T0" fmla="*/ 0 w 174"/>
                <a:gd name="T1" fmla="*/ 0 h 234"/>
                <a:gd name="T2" fmla="*/ 42 w 174"/>
                <a:gd name="T3" fmla="*/ 10 h 234"/>
                <a:gd name="T4" fmla="*/ 92 w 174"/>
                <a:gd name="T5" fmla="*/ 48 h 234"/>
                <a:gd name="T6" fmla="*/ 122 w 174"/>
                <a:gd name="T7" fmla="*/ 80 h 234"/>
                <a:gd name="T8" fmla="*/ 146 w 174"/>
                <a:gd name="T9" fmla="*/ 128 h 234"/>
                <a:gd name="T10" fmla="*/ 170 w 174"/>
                <a:gd name="T11" fmla="*/ 206 h 234"/>
                <a:gd name="T12" fmla="*/ 170 w 174"/>
                <a:gd name="T13" fmla="*/ 234 h 234"/>
              </a:gdLst>
              <a:ahLst/>
              <a:cxnLst>
                <a:cxn ang="0">
                  <a:pos x="T0" y="T1"/>
                </a:cxn>
                <a:cxn ang="0">
                  <a:pos x="T2" y="T3"/>
                </a:cxn>
                <a:cxn ang="0">
                  <a:pos x="T4" y="T5"/>
                </a:cxn>
                <a:cxn ang="0">
                  <a:pos x="T6" y="T7"/>
                </a:cxn>
                <a:cxn ang="0">
                  <a:pos x="T8" y="T9"/>
                </a:cxn>
                <a:cxn ang="0">
                  <a:pos x="T10" y="T11"/>
                </a:cxn>
                <a:cxn ang="0">
                  <a:pos x="T12" y="T13"/>
                </a:cxn>
              </a:cxnLst>
              <a:rect l="0" t="0" r="r" b="b"/>
              <a:pathLst>
                <a:path w="174" h="234">
                  <a:moveTo>
                    <a:pt x="0" y="0"/>
                  </a:moveTo>
                  <a:cubicBezTo>
                    <a:pt x="13" y="1"/>
                    <a:pt x="27" y="2"/>
                    <a:pt x="42" y="10"/>
                  </a:cubicBezTo>
                  <a:cubicBezTo>
                    <a:pt x="57" y="18"/>
                    <a:pt x="79" y="36"/>
                    <a:pt x="92" y="48"/>
                  </a:cubicBezTo>
                  <a:cubicBezTo>
                    <a:pt x="105" y="60"/>
                    <a:pt x="113" y="67"/>
                    <a:pt x="122" y="80"/>
                  </a:cubicBezTo>
                  <a:cubicBezTo>
                    <a:pt x="131" y="93"/>
                    <a:pt x="138" y="107"/>
                    <a:pt x="146" y="128"/>
                  </a:cubicBezTo>
                  <a:cubicBezTo>
                    <a:pt x="154" y="149"/>
                    <a:pt x="166" y="188"/>
                    <a:pt x="170" y="206"/>
                  </a:cubicBezTo>
                  <a:cubicBezTo>
                    <a:pt x="174" y="224"/>
                    <a:pt x="170" y="229"/>
                    <a:pt x="170" y="234"/>
                  </a:cubicBezTo>
                </a:path>
              </a:pathLst>
            </a:custGeom>
            <a:noFill/>
            <a:ln w="5080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 name="Line 19"/>
            <p:cNvSpPr>
              <a:spLocks noChangeShapeType="1"/>
            </p:cNvSpPr>
            <p:nvPr/>
          </p:nvSpPr>
          <p:spPr bwMode="auto">
            <a:xfrm>
              <a:off x="1872" y="2580"/>
              <a:ext cx="0" cy="186"/>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aphicFrame>
        <p:nvGraphicFramePr>
          <p:cNvPr id="28" name="Object 27"/>
          <p:cNvGraphicFramePr>
            <a:graphicFrameLocks noChangeAspect="1"/>
          </p:cNvGraphicFramePr>
          <p:nvPr/>
        </p:nvGraphicFramePr>
        <p:xfrm>
          <a:off x="7054586" y="3396544"/>
          <a:ext cx="1732560" cy="752537"/>
        </p:xfrm>
        <a:graphic>
          <a:graphicData uri="http://schemas.openxmlformats.org/presentationml/2006/ole">
            <mc:AlternateContent xmlns:mc="http://schemas.openxmlformats.org/markup-compatibility/2006">
              <mc:Choice xmlns:v="urn:schemas-microsoft-com:vml" Requires="v">
                <p:oleObj spid="_x0000_s39968" name="Equation" r:id="rId4" imgW="647640" imgH="304560" progId="Equation.3">
                  <p:embed/>
                </p:oleObj>
              </mc:Choice>
              <mc:Fallback>
                <p:oleObj name="Equation" r:id="rId4" imgW="647640" imgH="3045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4586" y="3396544"/>
                        <a:ext cx="1732560" cy="752537"/>
                      </a:xfrm>
                      <a:prstGeom prst="rect">
                        <a:avLst/>
                      </a:prstGeom>
                      <a:noFill/>
                      <a:ln>
                        <a:noFill/>
                      </a:ln>
                      <a:effectLst/>
                    </p:spPr>
                  </p:pic>
                </p:oleObj>
              </mc:Fallback>
            </mc:AlternateContent>
          </a:graphicData>
        </a:graphic>
      </p:graphicFrame>
      <p:sp>
        <p:nvSpPr>
          <p:cNvPr id="29" name="Text Box 20"/>
          <p:cNvSpPr txBox="1">
            <a:spLocks noChangeArrowheads="1"/>
          </p:cNvSpPr>
          <p:nvPr/>
        </p:nvSpPr>
        <p:spPr bwMode="auto">
          <a:xfrm>
            <a:off x="4993201" y="5044653"/>
            <a:ext cx="289956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dirty="0">
                <a:latin typeface="+mn-lt"/>
              </a:rPr>
              <a:t>The </a:t>
            </a:r>
            <a:r>
              <a:rPr lang="en-GB" altLang="en-US" sz="1800" dirty="0" err="1">
                <a:latin typeface="+mn-lt"/>
              </a:rPr>
              <a:t>wavefront</a:t>
            </a:r>
            <a:r>
              <a:rPr lang="en-GB" altLang="en-US" sz="1800" dirty="0">
                <a:latin typeface="+mn-lt"/>
              </a:rPr>
              <a:t> from this element is different from the rest of the beam</a:t>
            </a:r>
          </a:p>
        </p:txBody>
      </p:sp>
      <p:grpSp>
        <p:nvGrpSpPr>
          <p:cNvPr id="30" name="Group 21"/>
          <p:cNvGrpSpPr>
            <a:grpSpLocks/>
          </p:cNvGrpSpPr>
          <p:nvPr/>
        </p:nvGrpSpPr>
        <p:grpSpPr bwMode="auto">
          <a:xfrm>
            <a:off x="4767910" y="1412776"/>
            <a:ext cx="4719141" cy="3991688"/>
            <a:chOff x="2670" y="1812"/>
            <a:chExt cx="2163" cy="7585"/>
          </a:xfrm>
        </p:grpSpPr>
        <p:sp>
          <p:nvSpPr>
            <p:cNvPr id="31" name="Text Box 22"/>
            <p:cNvSpPr txBox="1">
              <a:spLocks noChangeArrowheads="1"/>
            </p:cNvSpPr>
            <p:nvPr/>
          </p:nvSpPr>
          <p:spPr bwMode="auto">
            <a:xfrm>
              <a:off x="2823" y="1812"/>
              <a:ext cx="2010" cy="2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dirty="0">
                  <a:latin typeface="+mn-lt"/>
                </a:rPr>
                <a:t>We measure this phase difference by imaging the plane 1 Rayleigh range from the intersection point </a:t>
              </a:r>
            </a:p>
            <a:p>
              <a:pPr>
                <a:spcBef>
                  <a:spcPct val="50000"/>
                </a:spcBef>
              </a:pPr>
              <a:r>
                <a:rPr lang="en-GB" altLang="en-US" sz="1800" dirty="0">
                  <a:latin typeface="+mn-lt"/>
                </a:rPr>
                <a:t>(virtual detection plane)</a:t>
              </a:r>
            </a:p>
          </p:txBody>
        </p:sp>
        <p:sp>
          <p:nvSpPr>
            <p:cNvPr id="32" name="Line 23"/>
            <p:cNvSpPr>
              <a:spLocks noChangeShapeType="1"/>
            </p:cNvSpPr>
            <p:nvPr/>
          </p:nvSpPr>
          <p:spPr bwMode="auto">
            <a:xfrm>
              <a:off x="2670" y="3223"/>
              <a:ext cx="0" cy="6174"/>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3" name="Text Box 29"/>
          <p:cNvSpPr txBox="1">
            <a:spLocks noChangeArrowheads="1"/>
          </p:cNvSpPr>
          <p:nvPr/>
        </p:nvSpPr>
        <p:spPr bwMode="auto">
          <a:xfrm>
            <a:off x="3595013" y="4879703"/>
            <a:ext cx="117289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dirty="0" err="1">
                <a:latin typeface="Symbol" panose="05050102010706020507" pitchFamily="18" charset="2"/>
              </a:rPr>
              <a:t>D</a:t>
            </a:r>
            <a:r>
              <a:rPr lang="en-GB" altLang="en-US" sz="2000" dirty="0" err="1"/>
              <a:t>n</a:t>
            </a:r>
            <a:endParaRPr lang="en-GB" altLang="en-US" sz="2000" dirty="0"/>
          </a:p>
        </p:txBody>
      </p:sp>
      <p:sp>
        <p:nvSpPr>
          <p:cNvPr id="34" name="Rectangle 2"/>
          <p:cNvSpPr txBox="1">
            <a:spLocks noChangeArrowheads="1"/>
          </p:cNvSpPr>
          <p:nvPr/>
        </p:nvSpPr>
        <p:spPr>
          <a:xfrm>
            <a:off x="2764464" y="0"/>
            <a:ext cx="7141535" cy="685800"/>
          </a:xfrm>
          <a:prstGeom prst="rect">
            <a:avLst/>
          </a:prstGeom>
          <a:solidFill>
            <a:schemeClr val="tx2"/>
          </a:solidFill>
        </p:spPr>
        <p:txBody>
          <a:bodyPr/>
          <a:lstStyle>
            <a:lvl1pPr algn="l" rtl="0" eaLnBrk="1" fontAlgn="base" hangingPunct="1">
              <a:spcBef>
                <a:spcPct val="0"/>
              </a:spcBef>
              <a:spcAft>
                <a:spcPct val="0"/>
              </a:spcAft>
              <a:defRPr sz="2800" b="0">
                <a:solidFill>
                  <a:schemeClr val="bg1"/>
                </a:solidFill>
                <a:latin typeface="+mj-lt"/>
                <a:ea typeface="+mj-ea"/>
                <a:cs typeface="+mj-cs"/>
              </a:defRPr>
            </a:lvl1pPr>
            <a:lvl2pPr algn="l" rtl="0" eaLnBrk="1" fontAlgn="base" hangingPunct="1">
              <a:spcBef>
                <a:spcPct val="0"/>
              </a:spcBef>
              <a:spcAft>
                <a:spcPct val="0"/>
              </a:spcAft>
              <a:defRPr sz="2800" b="1">
                <a:solidFill>
                  <a:srgbClr val="5B651B"/>
                </a:solidFill>
                <a:latin typeface="Arial" charset="0"/>
                <a:ea typeface="ＭＳ Ｐゴシック" charset="-128"/>
                <a:cs typeface="ＭＳ Ｐゴシック" charset="-128"/>
              </a:defRPr>
            </a:lvl2pPr>
            <a:lvl3pPr algn="l" rtl="0" eaLnBrk="1" fontAlgn="base" hangingPunct="1">
              <a:spcBef>
                <a:spcPct val="0"/>
              </a:spcBef>
              <a:spcAft>
                <a:spcPct val="0"/>
              </a:spcAft>
              <a:defRPr sz="2800" b="1">
                <a:solidFill>
                  <a:srgbClr val="5B651B"/>
                </a:solidFill>
                <a:latin typeface="Arial" charset="0"/>
                <a:ea typeface="ＭＳ Ｐゴシック" charset="-128"/>
                <a:cs typeface="ＭＳ Ｐゴシック" charset="-128"/>
              </a:defRPr>
            </a:lvl3pPr>
            <a:lvl4pPr algn="l" rtl="0" eaLnBrk="1" fontAlgn="base" hangingPunct="1">
              <a:spcBef>
                <a:spcPct val="0"/>
              </a:spcBef>
              <a:spcAft>
                <a:spcPct val="0"/>
              </a:spcAft>
              <a:defRPr sz="2800" b="1">
                <a:solidFill>
                  <a:srgbClr val="5B651B"/>
                </a:solidFill>
                <a:latin typeface="Arial" charset="0"/>
                <a:ea typeface="ＭＳ Ｐゴシック" charset="-128"/>
                <a:cs typeface="ＭＳ Ｐゴシック" charset="-128"/>
              </a:defRPr>
            </a:lvl4pPr>
            <a:lvl5pPr algn="l" rtl="0" eaLnBrk="1" fontAlgn="base" hangingPunct="1">
              <a:spcBef>
                <a:spcPct val="0"/>
              </a:spcBef>
              <a:spcAft>
                <a:spcPct val="0"/>
              </a:spcAft>
              <a:defRPr sz="2800" b="1">
                <a:solidFill>
                  <a:srgbClr val="5B651B"/>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pPr algn="r"/>
            <a:r>
              <a:rPr lang="en-US" sz="2400" kern="0" dirty="0" smtClean="0">
                <a:latin typeface="+mn-lt"/>
                <a:cs typeface="Arial" panose="020B0604020202020204" pitchFamily="34" charset="0"/>
              </a:rPr>
              <a:t>Photo-thermal </a:t>
            </a:r>
            <a:r>
              <a:rPr lang="en-US" sz="2400" kern="0" dirty="0" err="1" smtClean="0">
                <a:latin typeface="+mn-lt"/>
                <a:cs typeface="Arial" panose="020B0604020202020204" pitchFamily="34" charset="0"/>
              </a:rPr>
              <a:t>commonpath</a:t>
            </a:r>
            <a:r>
              <a:rPr lang="en-US" sz="2400" kern="0" dirty="0" smtClean="0">
                <a:latin typeface="+mn-lt"/>
                <a:cs typeface="Arial" panose="020B0604020202020204" pitchFamily="34" charset="0"/>
              </a:rPr>
              <a:t> interferometry</a:t>
            </a:r>
            <a:endParaRPr lang="en-US" sz="2400" kern="0" dirty="0">
              <a:latin typeface="+mn-lt"/>
              <a:cs typeface="Arial" panose="020B0604020202020204" pitchFamily="34" charset="0"/>
            </a:endParaRPr>
          </a:p>
        </p:txBody>
      </p:sp>
      <p:sp>
        <p:nvSpPr>
          <p:cNvPr id="2" name="Slide Number Placeholder 1"/>
          <p:cNvSpPr>
            <a:spLocks noGrp="1"/>
          </p:cNvSpPr>
          <p:nvPr>
            <p:ph type="sldNum" sz="quarter" idx="10"/>
          </p:nvPr>
        </p:nvSpPr>
        <p:spPr/>
        <p:txBody>
          <a:bodyPr/>
          <a:lstStyle/>
          <a:p>
            <a:fld id="{2666B44D-CC43-46B3-8046-FB0C81DBEC4F}" type="slidenum">
              <a:rPr lang="en-GB" smtClean="0"/>
              <a:pPr/>
              <a:t>25</a:t>
            </a:fld>
            <a:endParaRPr lang="en-GB"/>
          </a:p>
        </p:txBody>
      </p:sp>
    </p:spTree>
    <p:extLst>
      <p:ext uri="{BB962C8B-B14F-4D97-AF65-F5344CB8AC3E}">
        <p14:creationId xmlns:p14="http://schemas.microsoft.com/office/powerpoint/2010/main" val="1983924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3"/>
          <p:cNvGrpSpPr>
            <a:grpSpLocks/>
          </p:cNvGrpSpPr>
          <p:nvPr/>
        </p:nvGrpSpPr>
        <p:grpSpPr bwMode="auto">
          <a:xfrm rot="-1925224">
            <a:off x="1289844" y="2705596"/>
            <a:ext cx="4299479" cy="1885950"/>
            <a:chOff x="750" y="2002"/>
            <a:chExt cx="2500" cy="1188"/>
          </a:xfrm>
        </p:grpSpPr>
        <p:sp>
          <p:nvSpPr>
            <p:cNvPr id="10" name="Freeform 4"/>
            <p:cNvSpPr>
              <a:spLocks/>
            </p:cNvSpPr>
            <p:nvPr/>
          </p:nvSpPr>
          <p:spPr bwMode="auto">
            <a:xfrm>
              <a:off x="775" y="2002"/>
              <a:ext cx="2475" cy="499"/>
            </a:xfrm>
            <a:custGeom>
              <a:avLst/>
              <a:gdLst>
                <a:gd name="T0" fmla="*/ 0 w 2475"/>
                <a:gd name="T1" fmla="*/ 149 h 499"/>
                <a:gd name="T2" fmla="*/ 356 w 2475"/>
                <a:gd name="T3" fmla="*/ 341 h 499"/>
                <a:gd name="T4" fmla="*/ 676 w 2475"/>
                <a:gd name="T5" fmla="*/ 462 h 499"/>
                <a:gd name="T6" fmla="*/ 989 w 2475"/>
                <a:gd name="T7" fmla="*/ 490 h 499"/>
                <a:gd name="T8" fmla="*/ 1252 w 2475"/>
                <a:gd name="T9" fmla="*/ 483 h 499"/>
                <a:gd name="T10" fmla="*/ 1380 w 2475"/>
                <a:gd name="T11" fmla="*/ 483 h 499"/>
                <a:gd name="T12" fmla="*/ 1778 w 2475"/>
                <a:gd name="T13" fmla="*/ 384 h 499"/>
                <a:gd name="T14" fmla="*/ 2077 w 2475"/>
                <a:gd name="T15" fmla="*/ 248 h 499"/>
                <a:gd name="T16" fmla="*/ 2333 w 2475"/>
                <a:gd name="T17" fmla="*/ 113 h 499"/>
                <a:gd name="T18" fmla="*/ 2475 w 2475"/>
                <a:gd name="T19"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5" h="499">
                  <a:moveTo>
                    <a:pt x="0" y="149"/>
                  </a:moveTo>
                  <a:cubicBezTo>
                    <a:pt x="121" y="219"/>
                    <a:pt x="243" y="289"/>
                    <a:pt x="356" y="341"/>
                  </a:cubicBezTo>
                  <a:cubicBezTo>
                    <a:pt x="469" y="393"/>
                    <a:pt x="571" y="437"/>
                    <a:pt x="676" y="462"/>
                  </a:cubicBezTo>
                  <a:cubicBezTo>
                    <a:pt x="781" y="487"/>
                    <a:pt x="893" y="486"/>
                    <a:pt x="989" y="490"/>
                  </a:cubicBezTo>
                  <a:cubicBezTo>
                    <a:pt x="1085" y="494"/>
                    <a:pt x="1187" y="484"/>
                    <a:pt x="1252" y="483"/>
                  </a:cubicBezTo>
                  <a:cubicBezTo>
                    <a:pt x="1317" y="482"/>
                    <a:pt x="1292" y="499"/>
                    <a:pt x="1380" y="483"/>
                  </a:cubicBezTo>
                  <a:cubicBezTo>
                    <a:pt x="1468" y="467"/>
                    <a:pt x="1662" y="423"/>
                    <a:pt x="1778" y="384"/>
                  </a:cubicBezTo>
                  <a:cubicBezTo>
                    <a:pt x="1894" y="345"/>
                    <a:pt x="1985" y="293"/>
                    <a:pt x="2077" y="248"/>
                  </a:cubicBezTo>
                  <a:cubicBezTo>
                    <a:pt x="2169" y="203"/>
                    <a:pt x="2267" y="154"/>
                    <a:pt x="2333" y="113"/>
                  </a:cubicBezTo>
                  <a:cubicBezTo>
                    <a:pt x="2399" y="72"/>
                    <a:pt x="2437" y="36"/>
                    <a:pt x="2475" y="0"/>
                  </a:cubicBezTo>
                </a:path>
              </a:pathLst>
            </a:custGeom>
            <a:noFill/>
            <a:ln w="50800" cap="flat" cmpd="sng">
              <a:solidFill>
                <a:srgbClr val="FF00FF"/>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 name="Freeform 5"/>
            <p:cNvSpPr>
              <a:spLocks/>
            </p:cNvSpPr>
            <p:nvPr/>
          </p:nvSpPr>
          <p:spPr bwMode="auto">
            <a:xfrm flipV="1">
              <a:off x="750" y="2691"/>
              <a:ext cx="2475" cy="499"/>
            </a:xfrm>
            <a:custGeom>
              <a:avLst/>
              <a:gdLst>
                <a:gd name="T0" fmla="*/ 0 w 2475"/>
                <a:gd name="T1" fmla="*/ 149 h 499"/>
                <a:gd name="T2" fmla="*/ 356 w 2475"/>
                <a:gd name="T3" fmla="*/ 341 h 499"/>
                <a:gd name="T4" fmla="*/ 676 w 2475"/>
                <a:gd name="T5" fmla="*/ 462 h 499"/>
                <a:gd name="T6" fmla="*/ 989 w 2475"/>
                <a:gd name="T7" fmla="*/ 490 h 499"/>
                <a:gd name="T8" fmla="*/ 1252 w 2475"/>
                <a:gd name="T9" fmla="*/ 483 h 499"/>
                <a:gd name="T10" fmla="*/ 1380 w 2475"/>
                <a:gd name="T11" fmla="*/ 483 h 499"/>
                <a:gd name="T12" fmla="*/ 1778 w 2475"/>
                <a:gd name="T13" fmla="*/ 384 h 499"/>
                <a:gd name="T14" fmla="*/ 2077 w 2475"/>
                <a:gd name="T15" fmla="*/ 248 h 499"/>
                <a:gd name="T16" fmla="*/ 2333 w 2475"/>
                <a:gd name="T17" fmla="*/ 113 h 499"/>
                <a:gd name="T18" fmla="*/ 2475 w 2475"/>
                <a:gd name="T19"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5" h="499">
                  <a:moveTo>
                    <a:pt x="0" y="149"/>
                  </a:moveTo>
                  <a:cubicBezTo>
                    <a:pt x="121" y="219"/>
                    <a:pt x="243" y="289"/>
                    <a:pt x="356" y="341"/>
                  </a:cubicBezTo>
                  <a:cubicBezTo>
                    <a:pt x="469" y="393"/>
                    <a:pt x="571" y="437"/>
                    <a:pt x="676" y="462"/>
                  </a:cubicBezTo>
                  <a:cubicBezTo>
                    <a:pt x="781" y="487"/>
                    <a:pt x="893" y="486"/>
                    <a:pt x="989" y="490"/>
                  </a:cubicBezTo>
                  <a:cubicBezTo>
                    <a:pt x="1085" y="494"/>
                    <a:pt x="1187" y="484"/>
                    <a:pt x="1252" y="483"/>
                  </a:cubicBezTo>
                  <a:cubicBezTo>
                    <a:pt x="1317" y="482"/>
                    <a:pt x="1292" y="499"/>
                    <a:pt x="1380" y="483"/>
                  </a:cubicBezTo>
                  <a:cubicBezTo>
                    <a:pt x="1468" y="467"/>
                    <a:pt x="1662" y="423"/>
                    <a:pt x="1778" y="384"/>
                  </a:cubicBezTo>
                  <a:cubicBezTo>
                    <a:pt x="1894" y="345"/>
                    <a:pt x="1985" y="293"/>
                    <a:pt x="2077" y="248"/>
                  </a:cubicBezTo>
                  <a:cubicBezTo>
                    <a:pt x="2169" y="203"/>
                    <a:pt x="2267" y="154"/>
                    <a:pt x="2333" y="113"/>
                  </a:cubicBezTo>
                  <a:cubicBezTo>
                    <a:pt x="2399" y="72"/>
                    <a:pt x="2437" y="36"/>
                    <a:pt x="2475" y="0"/>
                  </a:cubicBezTo>
                </a:path>
              </a:pathLst>
            </a:custGeom>
            <a:noFill/>
            <a:ln w="50800" cap="flat" cmpd="sng">
              <a:solidFill>
                <a:srgbClr val="FF00FF"/>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2" name="Group 30"/>
          <p:cNvGrpSpPr>
            <a:grpSpLocks/>
          </p:cNvGrpSpPr>
          <p:nvPr/>
        </p:nvGrpSpPr>
        <p:grpSpPr bwMode="auto">
          <a:xfrm>
            <a:off x="619125" y="2880221"/>
            <a:ext cx="7436379" cy="1778000"/>
            <a:chOff x="360" y="2112"/>
            <a:chExt cx="4324" cy="1120"/>
          </a:xfrm>
        </p:grpSpPr>
        <p:sp>
          <p:nvSpPr>
            <p:cNvPr id="13" name="Freeform 31"/>
            <p:cNvSpPr>
              <a:spLocks/>
            </p:cNvSpPr>
            <p:nvPr/>
          </p:nvSpPr>
          <p:spPr bwMode="auto">
            <a:xfrm>
              <a:off x="360" y="2112"/>
              <a:ext cx="4248" cy="48"/>
            </a:xfrm>
            <a:custGeom>
              <a:avLst/>
              <a:gdLst>
                <a:gd name="T0" fmla="*/ 0 w 4248"/>
                <a:gd name="T1" fmla="*/ 12 h 48"/>
                <a:gd name="T2" fmla="*/ 810 w 4248"/>
                <a:gd name="T3" fmla="*/ 42 h 48"/>
                <a:gd name="T4" fmla="*/ 1686 w 4248"/>
                <a:gd name="T5" fmla="*/ 48 h 48"/>
                <a:gd name="T6" fmla="*/ 2328 w 4248"/>
                <a:gd name="T7" fmla="*/ 42 h 48"/>
                <a:gd name="T8" fmla="*/ 3156 w 4248"/>
                <a:gd name="T9" fmla="*/ 30 h 48"/>
                <a:gd name="T10" fmla="*/ 3906 w 4248"/>
                <a:gd name="T11" fmla="*/ 18 h 48"/>
                <a:gd name="T12" fmla="*/ 4248 w 4248"/>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248" h="48">
                  <a:moveTo>
                    <a:pt x="0" y="12"/>
                  </a:moveTo>
                  <a:cubicBezTo>
                    <a:pt x="264" y="24"/>
                    <a:pt x="529" y="36"/>
                    <a:pt x="810" y="42"/>
                  </a:cubicBezTo>
                  <a:cubicBezTo>
                    <a:pt x="1091" y="48"/>
                    <a:pt x="1433" y="48"/>
                    <a:pt x="1686" y="48"/>
                  </a:cubicBezTo>
                  <a:cubicBezTo>
                    <a:pt x="1939" y="48"/>
                    <a:pt x="2083" y="45"/>
                    <a:pt x="2328" y="42"/>
                  </a:cubicBezTo>
                  <a:cubicBezTo>
                    <a:pt x="2573" y="39"/>
                    <a:pt x="2893" y="34"/>
                    <a:pt x="3156" y="30"/>
                  </a:cubicBezTo>
                  <a:cubicBezTo>
                    <a:pt x="3419" y="26"/>
                    <a:pt x="3724" y="23"/>
                    <a:pt x="3906" y="18"/>
                  </a:cubicBezTo>
                  <a:cubicBezTo>
                    <a:pt x="4088" y="13"/>
                    <a:pt x="4168" y="6"/>
                    <a:pt x="4248" y="0"/>
                  </a:cubicBezTo>
                </a:path>
              </a:pathLst>
            </a:custGeom>
            <a:noFill/>
            <a:ln w="508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Freeform 32"/>
            <p:cNvSpPr>
              <a:spLocks/>
            </p:cNvSpPr>
            <p:nvPr/>
          </p:nvSpPr>
          <p:spPr bwMode="auto">
            <a:xfrm flipV="1">
              <a:off x="436" y="3184"/>
              <a:ext cx="4248" cy="48"/>
            </a:xfrm>
            <a:custGeom>
              <a:avLst/>
              <a:gdLst>
                <a:gd name="T0" fmla="*/ 0 w 4248"/>
                <a:gd name="T1" fmla="*/ 12 h 48"/>
                <a:gd name="T2" fmla="*/ 810 w 4248"/>
                <a:gd name="T3" fmla="*/ 42 h 48"/>
                <a:gd name="T4" fmla="*/ 1686 w 4248"/>
                <a:gd name="T5" fmla="*/ 48 h 48"/>
                <a:gd name="T6" fmla="*/ 2328 w 4248"/>
                <a:gd name="T7" fmla="*/ 42 h 48"/>
                <a:gd name="T8" fmla="*/ 3156 w 4248"/>
                <a:gd name="T9" fmla="*/ 30 h 48"/>
                <a:gd name="T10" fmla="*/ 3906 w 4248"/>
                <a:gd name="T11" fmla="*/ 18 h 48"/>
                <a:gd name="T12" fmla="*/ 4248 w 4248"/>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248" h="48">
                  <a:moveTo>
                    <a:pt x="0" y="12"/>
                  </a:moveTo>
                  <a:cubicBezTo>
                    <a:pt x="264" y="24"/>
                    <a:pt x="529" y="36"/>
                    <a:pt x="810" y="42"/>
                  </a:cubicBezTo>
                  <a:cubicBezTo>
                    <a:pt x="1091" y="48"/>
                    <a:pt x="1433" y="48"/>
                    <a:pt x="1686" y="48"/>
                  </a:cubicBezTo>
                  <a:cubicBezTo>
                    <a:pt x="1939" y="48"/>
                    <a:pt x="2083" y="45"/>
                    <a:pt x="2328" y="42"/>
                  </a:cubicBezTo>
                  <a:cubicBezTo>
                    <a:pt x="2573" y="39"/>
                    <a:pt x="2893" y="34"/>
                    <a:pt x="3156" y="30"/>
                  </a:cubicBezTo>
                  <a:cubicBezTo>
                    <a:pt x="3419" y="26"/>
                    <a:pt x="3724" y="23"/>
                    <a:pt x="3906" y="18"/>
                  </a:cubicBezTo>
                  <a:cubicBezTo>
                    <a:pt x="4088" y="13"/>
                    <a:pt x="4168" y="6"/>
                    <a:pt x="4248" y="0"/>
                  </a:cubicBezTo>
                </a:path>
              </a:pathLst>
            </a:custGeom>
            <a:noFill/>
            <a:ln w="508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5" name="Group 6"/>
          <p:cNvGrpSpPr>
            <a:grpSpLocks/>
          </p:cNvGrpSpPr>
          <p:nvPr/>
        </p:nvGrpSpPr>
        <p:grpSpPr bwMode="auto">
          <a:xfrm>
            <a:off x="3147219" y="2759571"/>
            <a:ext cx="1362075" cy="2120900"/>
            <a:chOff x="1830" y="1910"/>
            <a:chExt cx="792" cy="1336"/>
          </a:xfrm>
        </p:grpSpPr>
        <p:sp>
          <p:nvSpPr>
            <p:cNvPr id="16" name="Line 7"/>
            <p:cNvSpPr>
              <a:spLocks noChangeShapeType="1"/>
            </p:cNvSpPr>
            <p:nvPr/>
          </p:nvSpPr>
          <p:spPr bwMode="auto">
            <a:xfrm>
              <a:off x="1830" y="1914"/>
              <a:ext cx="0" cy="1296"/>
            </a:xfrm>
            <a:prstGeom prst="line">
              <a:avLst/>
            </a:prstGeom>
            <a:noFill/>
            <a:ln w="5080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 name="Line 8"/>
            <p:cNvSpPr>
              <a:spLocks noChangeShapeType="1"/>
            </p:cNvSpPr>
            <p:nvPr/>
          </p:nvSpPr>
          <p:spPr bwMode="auto">
            <a:xfrm>
              <a:off x="2110" y="1942"/>
              <a:ext cx="0" cy="1296"/>
            </a:xfrm>
            <a:prstGeom prst="line">
              <a:avLst/>
            </a:prstGeom>
            <a:noFill/>
            <a:ln w="5080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 name="Line 9"/>
            <p:cNvSpPr>
              <a:spLocks noChangeShapeType="1"/>
            </p:cNvSpPr>
            <p:nvPr/>
          </p:nvSpPr>
          <p:spPr bwMode="auto">
            <a:xfrm>
              <a:off x="2348" y="1910"/>
              <a:ext cx="0" cy="1296"/>
            </a:xfrm>
            <a:prstGeom prst="line">
              <a:avLst/>
            </a:prstGeom>
            <a:noFill/>
            <a:ln w="5080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 name="Line 10"/>
            <p:cNvSpPr>
              <a:spLocks noChangeShapeType="1"/>
            </p:cNvSpPr>
            <p:nvPr/>
          </p:nvSpPr>
          <p:spPr bwMode="auto">
            <a:xfrm>
              <a:off x="2622" y="1950"/>
              <a:ext cx="0" cy="1296"/>
            </a:xfrm>
            <a:prstGeom prst="line">
              <a:avLst/>
            </a:prstGeom>
            <a:noFill/>
            <a:ln w="5080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 name="Group 17"/>
          <p:cNvGrpSpPr>
            <a:grpSpLocks/>
          </p:cNvGrpSpPr>
          <p:nvPr/>
        </p:nvGrpSpPr>
        <p:grpSpPr bwMode="auto">
          <a:xfrm>
            <a:off x="350838" y="3659387"/>
            <a:ext cx="3510095" cy="2563812"/>
            <a:chOff x="204" y="2603"/>
            <a:chExt cx="2041" cy="1615"/>
          </a:xfrm>
        </p:grpSpPr>
        <p:sp>
          <p:nvSpPr>
            <p:cNvPr id="21" name="AutoShape 18"/>
            <p:cNvSpPr>
              <a:spLocks noChangeArrowheads="1"/>
            </p:cNvSpPr>
            <p:nvPr/>
          </p:nvSpPr>
          <p:spPr bwMode="auto">
            <a:xfrm rot="3472500">
              <a:off x="1716" y="2654"/>
              <a:ext cx="204" cy="102"/>
            </a:xfrm>
            <a:prstGeom prst="can">
              <a:avLst>
                <a:gd name="adj" fmla="val 25000"/>
              </a:avLst>
            </a:prstGeom>
            <a:solidFill>
              <a:srgbClr val="0080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 name="Text Box 19"/>
            <p:cNvSpPr txBox="1">
              <a:spLocks noChangeArrowheads="1"/>
            </p:cNvSpPr>
            <p:nvPr/>
          </p:nvSpPr>
          <p:spPr bwMode="auto">
            <a:xfrm>
              <a:off x="204" y="3636"/>
              <a:ext cx="2041"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1800" dirty="0">
                  <a:solidFill>
                    <a:schemeClr val="tx1">
                      <a:lumMod val="50000"/>
                      <a:lumOff val="50000"/>
                    </a:schemeClr>
                  </a:solidFill>
                  <a:latin typeface="+mn-lt"/>
                </a:rPr>
                <a:t>Pump beam changes refractive index of an element in the probe beam</a:t>
              </a:r>
            </a:p>
          </p:txBody>
        </p:sp>
      </p:grpSp>
      <p:grpSp>
        <p:nvGrpSpPr>
          <p:cNvPr id="23" name="Group 15"/>
          <p:cNvGrpSpPr>
            <a:grpSpLocks/>
          </p:cNvGrpSpPr>
          <p:nvPr/>
        </p:nvGrpSpPr>
        <p:grpSpPr bwMode="auto">
          <a:xfrm>
            <a:off x="3219450" y="3183435"/>
            <a:ext cx="1632083" cy="1177925"/>
            <a:chOff x="1872" y="2303"/>
            <a:chExt cx="949" cy="742"/>
          </a:xfrm>
        </p:grpSpPr>
        <p:sp>
          <p:nvSpPr>
            <p:cNvPr id="24" name="Freeform 16"/>
            <p:cNvSpPr>
              <a:spLocks/>
            </p:cNvSpPr>
            <p:nvPr/>
          </p:nvSpPr>
          <p:spPr bwMode="auto">
            <a:xfrm rot="1931617">
              <a:off x="1886" y="2530"/>
              <a:ext cx="338" cy="331"/>
            </a:xfrm>
            <a:custGeom>
              <a:avLst/>
              <a:gdLst>
                <a:gd name="T0" fmla="*/ 0 w 174"/>
                <a:gd name="T1" fmla="*/ 0 h 234"/>
                <a:gd name="T2" fmla="*/ 42 w 174"/>
                <a:gd name="T3" fmla="*/ 10 h 234"/>
                <a:gd name="T4" fmla="*/ 92 w 174"/>
                <a:gd name="T5" fmla="*/ 48 h 234"/>
                <a:gd name="T6" fmla="*/ 122 w 174"/>
                <a:gd name="T7" fmla="*/ 80 h 234"/>
                <a:gd name="T8" fmla="*/ 146 w 174"/>
                <a:gd name="T9" fmla="*/ 128 h 234"/>
                <a:gd name="T10" fmla="*/ 170 w 174"/>
                <a:gd name="T11" fmla="*/ 206 h 234"/>
                <a:gd name="T12" fmla="*/ 170 w 174"/>
                <a:gd name="T13" fmla="*/ 234 h 234"/>
              </a:gdLst>
              <a:ahLst/>
              <a:cxnLst>
                <a:cxn ang="0">
                  <a:pos x="T0" y="T1"/>
                </a:cxn>
                <a:cxn ang="0">
                  <a:pos x="T2" y="T3"/>
                </a:cxn>
                <a:cxn ang="0">
                  <a:pos x="T4" y="T5"/>
                </a:cxn>
                <a:cxn ang="0">
                  <a:pos x="T6" y="T7"/>
                </a:cxn>
                <a:cxn ang="0">
                  <a:pos x="T8" y="T9"/>
                </a:cxn>
                <a:cxn ang="0">
                  <a:pos x="T10" y="T11"/>
                </a:cxn>
                <a:cxn ang="0">
                  <a:pos x="T12" y="T13"/>
                </a:cxn>
              </a:cxnLst>
              <a:rect l="0" t="0" r="r" b="b"/>
              <a:pathLst>
                <a:path w="174" h="234">
                  <a:moveTo>
                    <a:pt x="0" y="0"/>
                  </a:moveTo>
                  <a:cubicBezTo>
                    <a:pt x="13" y="1"/>
                    <a:pt x="27" y="2"/>
                    <a:pt x="42" y="10"/>
                  </a:cubicBezTo>
                  <a:cubicBezTo>
                    <a:pt x="57" y="18"/>
                    <a:pt x="79" y="36"/>
                    <a:pt x="92" y="48"/>
                  </a:cubicBezTo>
                  <a:cubicBezTo>
                    <a:pt x="105" y="60"/>
                    <a:pt x="113" y="67"/>
                    <a:pt x="122" y="80"/>
                  </a:cubicBezTo>
                  <a:cubicBezTo>
                    <a:pt x="131" y="93"/>
                    <a:pt x="138" y="107"/>
                    <a:pt x="146" y="128"/>
                  </a:cubicBezTo>
                  <a:cubicBezTo>
                    <a:pt x="154" y="149"/>
                    <a:pt x="166" y="188"/>
                    <a:pt x="170" y="206"/>
                  </a:cubicBezTo>
                  <a:cubicBezTo>
                    <a:pt x="174" y="224"/>
                    <a:pt x="170" y="229"/>
                    <a:pt x="170" y="234"/>
                  </a:cubicBezTo>
                </a:path>
              </a:pathLst>
            </a:custGeom>
            <a:noFill/>
            <a:ln w="5080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 name="Freeform 17"/>
            <p:cNvSpPr>
              <a:spLocks/>
            </p:cNvSpPr>
            <p:nvPr/>
          </p:nvSpPr>
          <p:spPr bwMode="auto">
            <a:xfrm rot="2790637">
              <a:off x="2009" y="2430"/>
              <a:ext cx="507" cy="440"/>
            </a:xfrm>
            <a:custGeom>
              <a:avLst/>
              <a:gdLst>
                <a:gd name="T0" fmla="*/ 0 w 174"/>
                <a:gd name="T1" fmla="*/ 0 h 234"/>
                <a:gd name="T2" fmla="*/ 42 w 174"/>
                <a:gd name="T3" fmla="*/ 10 h 234"/>
                <a:gd name="T4" fmla="*/ 92 w 174"/>
                <a:gd name="T5" fmla="*/ 48 h 234"/>
                <a:gd name="T6" fmla="*/ 122 w 174"/>
                <a:gd name="T7" fmla="*/ 80 h 234"/>
                <a:gd name="T8" fmla="*/ 146 w 174"/>
                <a:gd name="T9" fmla="*/ 128 h 234"/>
                <a:gd name="T10" fmla="*/ 170 w 174"/>
                <a:gd name="T11" fmla="*/ 206 h 234"/>
                <a:gd name="T12" fmla="*/ 170 w 174"/>
                <a:gd name="T13" fmla="*/ 234 h 234"/>
              </a:gdLst>
              <a:ahLst/>
              <a:cxnLst>
                <a:cxn ang="0">
                  <a:pos x="T0" y="T1"/>
                </a:cxn>
                <a:cxn ang="0">
                  <a:pos x="T2" y="T3"/>
                </a:cxn>
                <a:cxn ang="0">
                  <a:pos x="T4" y="T5"/>
                </a:cxn>
                <a:cxn ang="0">
                  <a:pos x="T6" y="T7"/>
                </a:cxn>
                <a:cxn ang="0">
                  <a:pos x="T8" y="T9"/>
                </a:cxn>
                <a:cxn ang="0">
                  <a:pos x="T10" y="T11"/>
                </a:cxn>
                <a:cxn ang="0">
                  <a:pos x="T12" y="T13"/>
                </a:cxn>
              </a:cxnLst>
              <a:rect l="0" t="0" r="r" b="b"/>
              <a:pathLst>
                <a:path w="174" h="234">
                  <a:moveTo>
                    <a:pt x="0" y="0"/>
                  </a:moveTo>
                  <a:cubicBezTo>
                    <a:pt x="13" y="1"/>
                    <a:pt x="27" y="2"/>
                    <a:pt x="42" y="10"/>
                  </a:cubicBezTo>
                  <a:cubicBezTo>
                    <a:pt x="57" y="18"/>
                    <a:pt x="79" y="36"/>
                    <a:pt x="92" y="48"/>
                  </a:cubicBezTo>
                  <a:cubicBezTo>
                    <a:pt x="105" y="60"/>
                    <a:pt x="113" y="67"/>
                    <a:pt x="122" y="80"/>
                  </a:cubicBezTo>
                  <a:cubicBezTo>
                    <a:pt x="131" y="93"/>
                    <a:pt x="138" y="107"/>
                    <a:pt x="146" y="128"/>
                  </a:cubicBezTo>
                  <a:cubicBezTo>
                    <a:pt x="154" y="149"/>
                    <a:pt x="166" y="188"/>
                    <a:pt x="170" y="206"/>
                  </a:cubicBezTo>
                  <a:cubicBezTo>
                    <a:pt x="174" y="224"/>
                    <a:pt x="170" y="229"/>
                    <a:pt x="170" y="234"/>
                  </a:cubicBezTo>
                </a:path>
              </a:pathLst>
            </a:custGeom>
            <a:noFill/>
            <a:ln w="5080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 name="Freeform 18"/>
            <p:cNvSpPr>
              <a:spLocks/>
            </p:cNvSpPr>
            <p:nvPr/>
          </p:nvSpPr>
          <p:spPr bwMode="auto">
            <a:xfrm rot="2790637">
              <a:off x="2111" y="2334"/>
              <a:ext cx="742" cy="679"/>
            </a:xfrm>
            <a:custGeom>
              <a:avLst/>
              <a:gdLst>
                <a:gd name="T0" fmla="*/ 0 w 174"/>
                <a:gd name="T1" fmla="*/ 0 h 234"/>
                <a:gd name="T2" fmla="*/ 42 w 174"/>
                <a:gd name="T3" fmla="*/ 10 h 234"/>
                <a:gd name="T4" fmla="*/ 92 w 174"/>
                <a:gd name="T5" fmla="*/ 48 h 234"/>
                <a:gd name="T6" fmla="*/ 122 w 174"/>
                <a:gd name="T7" fmla="*/ 80 h 234"/>
                <a:gd name="T8" fmla="*/ 146 w 174"/>
                <a:gd name="T9" fmla="*/ 128 h 234"/>
                <a:gd name="T10" fmla="*/ 170 w 174"/>
                <a:gd name="T11" fmla="*/ 206 h 234"/>
                <a:gd name="T12" fmla="*/ 170 w 174"/>
                <a:gd name="T13" fmla="*/ 234 h 234"/>
              </a:gdLst>
              <a:ahLst/>
              <a:cxnLst>
                <a:cxn ang="0">
                  <a:pos x="T0" y="T1"/>
                </a:cxn>
                <a:cxn ang="0">
                  <a:pos x="T2" y="T3"/>
                </a:cxn>
                <a:cxn ang="0">
                  <a:pos x="T4" y="T5"/>
                </a:cxn>
                <a:cxn ang="0">
                  <a:pos x="T6" y="T7"/>
                </a:cxn>
                <a:cxn ang="0">
                  <a:pos x="T8" y="T9"/>
                </a:cxn>
                <a:cxn ang="0">
                  <a:pos x="T10" y="T11"/>
                </a:cxn>
                <a:cxn ang="0">
                  <a:pos x="T12" y="T13"/>
                </a:cxn>
              </a:cxnLst>
              <a:rect l="0" t="0" r="r" b="b"/>
              <a:pathLst>
                <a:path w="174" h="234">
                  <a:moveTo>
                    <a:pt x="0" y="0"/>
                  </a:moveTo>
                  <a:cubicBezTo>
                    <a:pt x="13" y="1"/>
                    <a:pt x="27" y="2"/>
                    <a:pt x="42" y="10"/>
                  </a:cubicBezTo>
                  <a:cubicBezTo>
                    <a:pt x="57" y="18"/>
                    <a:pt x="79" y="36"/>
                    <a:pt x="92" y="48"/>
                  </a:cubicBezTo>
                  <a:cubicBezTo>
                    <a:pt x="105" y="60"/>
                    <a:pt x="113" y="67"/>
                    <a:pt x="122" y="80"/>
                  </a:cubicBezTo>
                  <a:cubicBezTo>
                    <a:pt x="131" y="93"/>
                    <a:pt x="138" y="107"/>
                    <a:pt x="146" y="128"/>
                  </a:cubicBezTo>
                  <a:cubicBezTo>
                    <a:pt x="154" y="149"/>
                    <a:pt x="166" y="188"/>
                    <a:pt x="170" y="206"/>
                  </a:cubicBezTo>
                  <a:cubicBezTo>
                    <a:pt x="174" y="224"/>
                    <a:pt x="170" y="229"/>
                    <a:pt x="170" y="234"/>
                  </a:cubicBezTo>
                </a:path>
              </a:pathLst>
            </a:custGeom>
            <a:noFill/>
            <a:ln w="5080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 name="Line 19"/>
            <p:cNvSpPr>
              <a:spLocks noChangeShapeType="1"/>
            </p:cNvSpPr>
            <p:nvPr/>
          </p:nvSpPr>
          <p:spPr bwMode="auto">
            <a:xfrm>
              <a:off x="1872" y="2580"/>
              <a:ext cx="0" cy="186"/>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aphicFrame>
        <p:nvGraphicFramePr>
          <p:cNvPr id="28" name="Object 27"/>
          <p:cNvGraphicFramePr>
            <a:graphicFrameLocks noChangeAspect="1"/>
          </p:cNvGraphicFramePr>
          <p:nvPr/>
        </p:nvGraphicFramePr>
        <p:xfrm>
          <a:off x="7054586" y="3396544"/>
          <a:ext cx="1732560" cy="752537"/>
        </p:xfrm>
        <a:graphic>
          <a:graphicData uri="http://schemas.openxmlformats.org/presentationml/2006/ole">
            <mc:AlternateContent xmlns:mc="http://schemas.openxmlformats.org/markup-compatibility/2006">
              <mc:Choice xmlns:v="urn:schemas-microsoft-com:vml" Requires="v">
                <p:oleObj spid="_x0000_s40992" name="Equation" r:id="rId4" imgW="647640" imgH="304560" progId="Equation.3">
                  <p:embed/>
                </p:oleObj>
              </mc:Choice>
              <mc:Fallback>
                <p:oleObj name="Equation" r:id="rId4" imgW="647640" imgH="3045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4586" y="3396544"/>
                        <a:ext cx="1732560" cy="752537"/>
                      </a:xfrm>
                      <a:prstGeom prst="rect">
                        <a:avLst/>
                      </a:prstGeom>
                      <a:noFill/>
                      <a:ln>
                        <a:noFill/>
                      </a:ln>
                      <a:effectLst/>
                    </p:spPr>
                  </p:pic>
                </p:oleObj>
              </mc:Fallback>
            </mc:AlternateContent>
          </a:graphicData>
        </a:graphic>
      </p:graphicFrame>
      <p:sp>
        <p:nvSpPr>
          <p:cNvPr id="29" name="Text Box 20"/>
          <p:cNvSpPr txBox="1">
            <a:spLocks noChangeArrowheads="1"/>
          </p:cNvSpPr>
          <p:nvPr/>
        </p:nvSpPr>
        <p:spPr bwMode="auto">
          <a:xfrm>
            <a:off x="4993201" y="5044653"/>
            <a:ext cx="289956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dirty="0">
                <a:solidFill>
                  <a:schemeClr val="tx1">
                    <a:lumMod val="50000"/>
                    <a:lumOff val="50000"/>
                  </a:schemeClr>
                </a:solidFill>
                <a:latin typeface="+mn-lt"/>
              </a:rPr>
              <a:t>The </a:t>
            </a:r>
            <a:r>
              <a:rPr lang="en-GB" altLang="en-US" sz="1800" dirty="0" err="1">
                <a:solidFill>
                  <a:schemeClr val="tx1">
                    <a:lumMod val="50000"/>
                    <a:lumOff val="50000"/>
                  </a:schemeClr>
                </a:solidFill>
                <a:latin typeface="+mn-lt"/>
              </a:rPr>
              <a:t>wavefront</a:t>
            </a:r>
            <a:r>
              <a:rPr lang="en-GB" altLang="en-US" sz="1800" dirty="0">
                <a:solidFill>
                  <a:schemeClr val="tx1">
                    <a:lumMod val="50000"/>
                    <a:lumOff val="50000"/>
                  </a:schemeClr>
                </a:solidFill>
                <a:latin typeface="+mn-lt"/>
              </a:rPr>
              <a:t> from this element is different from the rest of the beam</a:t>
            </a:r>
          </a:p>
        </p:txBody>
      </p:sp>
      <p:grpSp>
        <p:nvGrpSpPr>
          <p:cNvPr id="30" name="Group 21"/>
          <p:cNvGrpSpPr>
            <a:grpSpLocks/>
          </p:cNvGrpSpPr>
          <p:nvPr/>
        </p:nvGrpSpPr>
        <p:grpSpPr bwMode="auto">
          <a:xfrm>
            <a:off x="4767910" y="1412776"/>
            <a:ext cx="4719141" cy="3991688"/>
            <a:chOff x="2670" y="1812"/>
            <a:chExt cx="2163" cy="7585"/>
          </a:xfrm>
        </p:grpSpPr>
        <p:sp>
          <p:nvSpPr>
            <p:cNvPr id="31" name="Text Box 22"/>
            <p:cNvSpPr txBox="1">
              <a:spLocks noChangeArrowheads="1"/>
            </p:cNvSpPr>
            <p:nvPr/>
          </p:nvSpPr>
          <p:spPr bwMode="auto">
            <a:xfrm>
              <a:off x="2823" y="1812"/>
              <a:ext cx="2010" cy="2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dirty="0">
                  <a:solidFill>
                    <a:schemeClr val="tx1">
                      <a:lumMod val="50000"/>
                      <a:lumOff val="50000"/>
                    </a:schemeClr>
                  </a:solidFill>
                  <a:latin typeface="+mn-lt"/>
                </a:rPr>
                <a:t>We measure this phase difference by imaging the plane 1 Rayleigh range from the intersection point </a:t>
              </a:r>
            </a:p>
            <a:p>
              <a:pPr>
                <a:spcBef>
                  <a:spcPct val="50000"/>
                </a:spcBef>
              </a:pPr>
              <a:r>
                <a:rPr lang="en-GB" altLang="en-US" sz="1800" dirty="0">
                  <a:solidFill>
                    <a:schemeClr val="tx1">
                      <a:lumMod val="50000"/>
                      <a:lumOff val="50000"/>
                    </a:schemeClr>
                  </a:solidFill>
                  <a:latin typeface="+mn-lt"/>
                </a:rPr>
                <a:t>(virtual detection plane)</a:t>
              </a:r>
            </a:p>
          </p:txBody>
        </p:sp>
        <p:sp>
          <p:nvSpPr>
            <p:cNvPr id="32" name="Line 23"/>
            <p:cNvSpPr>
              <a:spLocks noChangeShapeType="1"/>
            </p:cNvSpPr>
            <p:nvPr/>
          </p:nvSpPr>
          <p:spPr bwMode="auto">
            <a:xfrm>
              <a:off x="2670" y="3223"/>
              <a:ext cx="0" cy="6174"/>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chemeClr val="tx1">
                    <a:lumMod val="50000"/>
                    <a:lumOff val="50000"/>
                  </a:schemeClr>
                </a:solidFill>
              </a:endParaRPr>
            </a:p>
          </p:txBody>
        </p:sp>
      </p:grpSp>
      <p:sp>
        <p:nvSpPr>
          <p:cNvPr id="33" name="Text Box 29"/>
          <p:cNvSpPr txBox="1">
            <a:spLocks noChangeArrowheads="1"/>
          </p:cNvSpPr>
          <p:nvPr/>
        </p:nvSpPr>
        <p:spPr bwMode="auto">
          <a:xfrm>
            <a:off x="3595013" y="4879703"/>
            <a:ext cx="117289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dirty="0" err="1">
                <a:latin typeface="Symbol" panose="05050102010706020507" pitchFamily="18" charset="2"/>
              </a:rPr>
              <a:t>D</a:t>
            </a:r>
            <a:r>
              <a:rPr lang="en-GB" altLang="en-US" sz="2000" dirty="0" err="1"/>
              <a:t>n</a:t>
            </a:r>
            <a:endParaRPr lang="en-GB" altLang="en-US" sz="2000" dirty="0"/>
          </a:p>
        </p:txBody>
      </p:sp>
      <p:sp>
        <p:nvSpPr>
          <p:cNvPr id="34" name="Text Box 20"/>
          <p:cNvSpPr txBox="1">
            <a:spLocks noChangeArrowheads="1"/>
          </p:cNvSpPr>
          <p:nvPr/>
        </p:nvSpPr>
        <p:spPr bwMode="auto">
          <a:xfrm>
            <a:off x="319882" y="1110944"/>
            <a:ext cx="344877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1800" dirty="0">
                <a:latin typeface="+mn-lt"/>
              </a:rPr>
              <a:t>Getting absorption by comparing signal to calibration substrate with known absorption</a:t>
            </a:r>
          </a:p>
        </p:txBody>
      </p:sp>
      <p:sp>
        <p:nvSpPr>
          <p:cNvPr id="35" name="Rectangle 2"/>
          <p:cNvSpPr txBox="1">
            <a:spLocks noChangeArrowheads="1"/>
          </p:cNvSpPr>
          <p:nvPr/>
        </p:nvSpPr>
        <p:spPr>
          <a:xfrm>
            <a:off x="3126582" y="20901"/>
            <a:ext cx="6779418" cy="685800"/>
          </a:xfrm>
          <a:prstGeom prst="rect">
            <a:avLst/>
          </a:prstGeom>
          <a:solidFill>
            <a:schemeClr val="tx2"/>
          </a:solidFill>
        </p:spPr>
        <p:txBody>
          <a:bodyPr/>
          <a:lstStyle>
            <a:lvl1pPr algn="l" rtl="0" eaLnBrk="1" fontAlgn="base" hangingPunct="1">
              <a:spcBef>
                <a:spcPct val="0"/>
              </a:spcBef>
              <a:spcAft>
                <a:spcPct val="0"/>
              </a:spcAft>
              <a:defRPr sz="2800" b="0">
                <a:solidFill>
                  <a:schemeClr val="bg1"/>
                </a:solidFill>
                <a:latin typeface="+mj-lt"/>
                <a:ea typeface="+mj-ea"/>
                <a:cs typeface="+mj-cs"/>
              </a:defRPr>
            </a:lvl1pPr>
            <a:lvl2pPr algn="l" rtl="0" eaLnBrk="1" fontAlgn="base" hangingPunct="1">
              <a:spcBef>
                <a:spcPct val="0"/>
              </a:spcBef>
              <a:spcAft>
                <a:spcPct val="0"/>
              </a:spcAft>
              <a:defRPr sz="2800" b="1">
                <a:solidFill>
                  <a:srgbClr val="5B651B"/>
                </a:solidFill>
                <a:latin typeface="Arial" charset="0"/>
                <a:ea typeface="ＭＳ Ｐゴシック" charset="-128"/>
                <a:cs typeface="ＭＳ Ｐゴシック" charset="-128"/>
              </a:defRPr>
            </a:lvl2pPr>
            <a:lvl3pPr algn="l" rtl="0" eaLnBrk="1" fontAlgn="base" hangingPunct="1">
              <a:spcBef>
                <a:spcPct val="0"/>
              </a:spcBef>
              <a:spcAft>
                <a:spcPct val="0"/>
              </a:spcAft>
              <a:defRPr sz="2800" b="1">
                <a:solidFill>
                  <a:srgbClr val="5B651B"/>
                </a:solidFill>
                <a:latin typeface="Arial" charset="0"/>
                <a:ea typeface="ＭＳ Ｐゴシック" charset="-128"/>
                <a:cs typeface="ＭＳ Ｐゴシック" charset="-128"/>
              </a:defRPr>
            </a:lvl3pPr>
            <a:lvl4pPr algn="l" rtl="0" eaLnBrk="1" fontAlgn="base" hangingPunct="1">
              <a:spcBef>
                <a:spcPct val="0"/>
              </a:spcBef>
              <a:spcAft>
                <a:spcPct val="0"/>
              </a:spcAft>
              <a:defRPr sz="2800" b="1">
                <a:solidFill>
                  <a:srgbClr val="5B651B"/>
                </a:solidFill>
                <a:latin typeface="Arial" charset="0"/>
                <a:ea typeface="ＭＳ Ｐゴシック" charset="-128"/>
                <a:cs typeface="ＭＳ Ｐゴシック" charset="-128"/>
              </a:defRPr>
            </a:lvl4pPr>
            <a:lvl5pPr algn="l" rtl="0" eaLnBrk="1" fontAlgn="base" hangingPunct="1">
              <a:spcBef>
                <a:spcPct val="0"/>
              </a:spcBef>
              <a:spcAft>
                <a:spcPct val="0"/>
              </a:spcAft>
              <a:defRPr sz="2800" b="1">
                <a:solidFill>
                  <a:srgbClr val="5B651B"/>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pPr algn="ctr"/>
            <a:r>
              <a:rPr lang="en-US" sz="2400" kern="0" dirty="0">
                <a:latin typeface="+mn-lt"/>
                <a:cs typeface="Arial" panose="020B0604020202020204" pitchFamily="34" charset="0"/>
              </a:rPr>
              <a:t>Photo-Thermal </a:t>
            </a:r>
            <a:r>
              <a:rPr lang="en-US" sz="2400" kern="0" dirty="0" err="1">
                <a:latin typeface="+mn-lt"/>
                <a:cs typeface="Arial" panose="020B0604020202020204" pitchFamily="34" charset="0"/>
              </a:rPr>
              <a:t>Commonpath</a:t>
            </a:r>
            <a:r>
              <a:rPr lang="en-US" sz="2400" kern="0" dirty="0">
                <a:latin typeface="+mn-lt"/>
                <a:cs typeface="Arial" panose="020B0604020202020204" pitchFamily="34" charset="0"/>
              </a:rPr>
              <a:t> Interferometry</a:t>
            </a:r>
          </a:p>
        </p:txBody>
      </p:sp>
      <p:sp>
        <p:nvSpPr>
          <p:cNvPr id="2" name="Slide Number Placeholder 1"/>
          <p:cNvSpPr>
            <a:spLocks noGrp="1"/>
          </p:cNvSpPr>
          <p:nvPr>
            <p:ph type="sldNum" sz="quarter" idx="10"/>
          </p:nvPr>
        </p:nvSpPr>
        <p:spPr/>
        <p:txBody>
          <a:bodyPr/>
          <a:lstStyle/>
          <a:p>
            <a:fld id="{2666B44D-CC43-46B3-8046-FB0C81DBEC4F}" type="slidenum">
              <a:rPr lang="en-GB" smtClean="0"/>
              <a:pPr/>
              <a:t>26</a:t>
            </a:fld>
            <a:endParaRPr lang="en-GB"/>
          </a:p>
        </p:txBody>
      </p:sp>
    </p:spTree>
    <p:extLst>
      <p:ext uri="{BB962C8B-B14F-4D97-AF65-F5344CB8AC3E}">
        <p14:creationId xmlns:p14="http://schemas.microsoft.com/office/powerpoint/2010/main" val="692234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4" descr="exp_decay_intial_value_map"/>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442" r="4698"/>
          <a:stretch/>
        </p:blipFill>
        <p:spPr bwMode="auto">
          <a:xfrm>
            <a:off x="397379" y="3513737"/>
            <a:ext cx="4547163" cy="353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5" descr="exp_decay_map"/>
          <p:cNvPicPr>
            <a:picLocks noChangeAspect="1" noChangeArrowheads="1"/>
          </p:cNvPicPr>
          <p:nvPr/>
        </p:nvPicPr>
        <p:blipFill>
          <a:blip r:embed="rId3" cstate="print">
            <a:extLst>
              <a:ext uri="{28A0092B-C50C-407E-A947-70E740481C1C}">
                <a14:useLocalDpi xmlns:a14="http://schemas.microsoft.com/office/drawing/2010/main" val="0"/>
              </a:ext>
            </a:extLst>
          </a:blip>
          <a:srcRect l="7404" r="6274"/>
          <a:stretch>
            <a:fillRect/>
          </a:stretch>
        </p:blipFill>
        <p:spPr bwMode="auto">
          <a:xfrm>
            <a:off x="397380" y="0"/>
            <a:ext cx="4478227" cy="358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5187026" y="512915"/>
            <a:ext cx="4718974" cy="6001643"/>
          </a:xfrm>
          <a:prstGeom prst="rect">
            <a:avLst/>
          </a:prstGeom>
          <a:noFill/>
        </p:spPr>
        <p:txBody>
          <a:bodyPr wrap="square" rtlCol="0">
            <a:spAutoFit/>
          </a:bodyPr>
          <a:lstStyle/>
          <a:p>
            <a:r>
              <a:rPr lang="en-GB" sz="2400" dirty="0">
                <a:latin typeface="Calibri" panose="020F0502020204030204" pitchFamily="34" charset="0"/>
              </a:rPr>
              <a:t>Exponential fit to each point for the first 8 days:</a:t>
            </a:r>
          </a:p>
          <a:p>
            <a:pPr marL="285750" indent="-285750">
              <a:buFontTx/>
              <a:buChar char="-"/>
            </a:pPr>
            <a:r>
              <a:rPr lang="en-GB" sz="2400" dirty="0">
                <a:latin typeface="Calibri" panose="020F0502020204030204" pitchFamily="34" charset="0"/>
              </a:rPr>
              <a:t>top: exponential decay constant</a:t>
            </a:r>
          </a:p>
          <a:p>
            <a:pPr marL="285750" indent="-285750">
              <a:buFontTx/>
              <a:buChar char="-"/>
            </a:pPr>
            <a:r>
              <a:rPr lang="en-GB" sz="2400" dirty="0">
                <a:latin typeface="Calibri" panose="020F0502020204030204" pitchFamily="34" charset="0"/>
              </a:rPr>
              <a:t>bottom: initial absorption value (in ppm)</a:t>
            </a:r>
          </a:p>
          <a:p>
            <a:endParaRPr lang="en-GB" sz="2400" dirty="0">
              <a:latin typeface="Calibri" panose="020F0502020204030204" pitchFamily="34" charset="0"/>
            </a:endParaRPr>
          </a:p>
          <a:p>
            <a:pPr marL="285750" indent="-285750">
              <a:buFontTx/>
              <a:buChar char="-"/>
            </a:pPr>
            <a:r>
              <a:rPr lang="en-GB" sz="2400" dirty="0">
                <a:latin typeface="Calibri" panose="020F0502020204030204" pitchFamily="34" charset="0"/>
              </a:rPr>
              <a:t>higher initial absorption decreases slower (for most of the area)</a:t>
            </a:r>
          </a:p>
          <a:p>
            <a:pPr marL="285750" indent="-285750">
              <a:buFontTx/>
              <a:buChar char="-"/>
            </a:pPr>
            <a:r>
              <a:rPr lang="en-GB" sz="2400" dirty="0">
                <a:latin typeface="Calibri" panose="020F0502020204030204" pitchFamily="34" charset="0"/>
              </a:rPr>
              <a:t>supports assumption of absorption due to water</a:t>
            </a:r>
          </a:p>
          <a:p>
            <a:pPr marL="742950" lvl="1" indent="-285750">
              <a:buFontTx/>
              <a:buChar char="-"/>
            </a:pPr>
            <a:r>
              <a:rPr lang="en-GB" sz="2400" dirty="0">
                <a:latin typeface="Calibri" panose="020F0502020204030204" pitchFamily="34" charset="0"/>
              </a:rPr>
              <a:t>higher water content close to centre of sample: water in centre drifts out slower (further away from edges)</a:t>
            </a:r>
          </a:p>
          <a:p>
            <a:pPr marL="742950" lvl="1" indent="-285750">
              <a:buFontTx/>
              <a:buChar char="-"/>
            </a:pPr>
            <a:r>
              <a:rPr lang="en-GB" sz="2400" dirty="0">
                <a:latin typeface="Calibri" panose="020F0502020204030204" pitchFamily="34" charset="0"/>
              </a:rPr>
              <a:t>???</a:t>
            </a:r>
          </a:p>
        </p:txBody>
      </p:sp>
    </p:spTree>
    <p:extLst>
      <p:ext uri="{BB962C8B-B14F-4D97-AF65-F5344CB8AC3E}">
        <p14:creationId xmlns:p14="http://schemas.microsoft.com/office/powerpoint/2010/main" val="2238761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Introduction to hydroxide catalysis bonding</a:t>
            </a:r>
            <a:endParaRPr lang="en-US" sz="2800" dirty="0"/>
          </a:p>
        </p:txBody>
      </p:sp>
      <p:sp>
        <p:nvSpPr>
          <p:cNvPr id="4" name="Slide Number Placeholder 3"/>
          <p:cNvSpPr>
            <a:spLocks noGrp="1"/>
          </p:cNvSpPr>
          <p:nvPr>
            <p:ph type="sldNum" sz="quarter" idx="10"/>
          </p:nvPr>
        </p:nvSpPr>
        <p:spPr/>
        <p:txBody>
          <a:bodyPr/>
          <a:lstStyle/>
          <a:p>
            <a:fld id="{BFB08E3F-28C3-4CDA-A805-6CC03249574C}" type="slidenum">
              <a:rPr lang="en-GB" smtClean="0"/>
              <a:pPr/>
              <a:t>2</a:t>
            </a:fld>
            <a:endParaRPr lang="en-GB"/>
          </a:p>
        </p:txBody>
      </p:sp>
      <p:sp>
        <p:nvSpPr>
          <p:cNvPr id="5" name="Content Placeholder 2"/>
          <p:cNvSpPr>
            <a:spLocks noGrp="1"/>
          </p:cNvSpPr>
          <p:nvPr>
            <p:ph idx="1"/>
          </p:nvPr>
        </p:nvSpPr>
        <p:spPr>
          <a:xfrm>
            <a:off x="417513" y="881149"/>
            <a:ext cx="9348787" cy="5562514"/>
          </a:xfrm>
        </p:spPr>
        <p:txBody>
          <a:bodyPr/>
          <a:lstStyle/>
          <a:p>
            <a:pPr marL="342900" indent="-342900" eaLnBrk="1" hangingPunct="1">
              <a:buFont typeface="Arial" panose="020B0604020202020204" pitchFamily="34" charset="0"/>
              <a:buChar char="•"/>
            </a:pPr>
            <a:r>
              <a:rPr lang="en-GB" sz="2400" b="0" dirty="0" smtClean="0">
                <a:latin typeface="Calibri" pitchFamily="34" charset="0"/>
              </a:rPr>
              <a:t>GEO600, </a:t>
            </a:r>
            <a:r>
              <a:rPr lang="en-GB" sz="2400" b="0" dirty="0" err="1" smtClean="0">
                <a:latin typeface="Calibri" pitchFamily="34" charset="0"/>
              </a:rPr>
              <a:t>aLIGO</a:t>
            </a:r>
            <a:r>
              <a:rPr lang="en-GB" sz="2400" b="0" dirty="0" smtClean="0">
                <a:latin typeface="Calibri" pitchFamily="34" charset="0"/>
              </a:rPr>
              <a:t>, and advanced VIRGO have quasi-monolithic test mass suspensions in fused silica which show superior thermal noise performance at room temperature</a:t>
            </a:r>
          </a:p>
          <a:p>
            <a:pPr marL="342900" indent="-342900">
              <a:buFont typeface="Arial" panose="020B0604020202020204" pitchFamily="34" charset="0"/>
              <a:buChar char="•"/>
            </a:pPr>
            <a:r>
              <a:rPr lang="en-GB" sz="2400" b="0" dirty="0" smtClean="0">
                <a:latin typeface="Calibri" pitchFamily="34" charset="0"/>
              </a:rPr>
              <a:t>Hydroxide catalysis bonding is used in all to attach some form of interface piece to the mirror to allow attachment of the fibres (which are welded)</a:t>
            </a:r>
            <a:endParaRPr lang="en-GB" sz="2400" b="0" dirty="0">
              <a:latin typeface="Calibri" pitchFamily="34" charset="0"/>
            </a:endParaRPr>
          </a:p>
          <a:p>
            <a:pPr marL="342900" indent="-342900">
              <a:buFont typeface="Arial" panose="020B0604020202020204" pitchFamily="34" charset="0"/>
              <a:buChar char="•"/>
            </a:pPr>
            <a:endParaRPr lang="en-GB" sz="2000" b="0" dirty="0" smtClean="0">
              <a:latin typeface="Calibri" pitchFamily="34" charset="0"/>
            </a:endParaRPr>
          </a:p>
          <a:p>
            <a:pPr marL="342900" indent="-342900">
              <a:buFont typeface="Arial" panose="020B0604020202020204" pitchFamily="34" charset="0"/>
              <a:buChar char="•"/>
            </a:pPr>
            <a:endParaRPr lang="en-GB" sz="2000" b="0" dirty="0">
              <a:latin typeface="Calibri" pitchFamily="34" charset="0"/>
            </a:endParaRPr>
          </a:p>
          <a:p>
            <a:pPr marL="342900" indent="-342900">
              <a:buFont typeface="Arial" panose="020B0604020202020204" pitchFamily="34" charset="0"/>
              <a:buChar char="•"/>
            </a:pPr>
            <a:endParaRPr lang="en-GB" sz="1800" b="0" dirty="0" smtClean="0">
              <a:latin typeface="Calibri" pitchFamily="34" charset="0"/>
            </a:endParaRPr>
          </a:p>
          <a:p>
            <a:pPr eaLnBrk="1" hangingPunct="1">
              <a:buFontTx/>
              <a:buChar char="•"/>
            </a:pPr>
            <a:endParaRPr lang="en-GB" sz="1800" b="0" dirty="0" smtClean="0">
              <a:latin typeface="Calibri" pitchFamily="34" charset="0"/>
            </a:endParaRPr>
          </a:p>
          <a:p>
            <a:pPr eaLnBrk="1" hangingPunct="1">
              <a:buFontTx/>
              <a:buChar char="•"/>
            </a:pPr>
            <a:endParaRPr lang="en-GB" sz="1800" b="0" dirty="0" smtClean="0">
              <a:latin typeface="Calibri" pitchFamily="34" charset="0"/>
            </a:endParaRPr>
          </a:p>
          <a:p>
            <a:pPr eaLnBrk="1" hangingPunct="1">
              <a:buFontTx/>
              <a:buChar char="•"/>
            </a:pPr>
            <a:endParaRPr lang="en-GB" sz="1800" b="0" dirty="0" smtClean="0">
              <a:latin typeface="Calibri" pitchFamily="34" charset="0"/>
            </a:endParaRPr>
          </a:p>
          <a:p>
            <a:pPr eaLnBrk="1" hangingPunct="1">
              <a:buFontTx/>
              <a:buChar char="•"/>
            </a:pPr>
            <a:endParaRPr lang="en-GB" sz="1800" b="0" dirty="0" smtClean="0">
              <a:latin typeface="Calibri" pitchFamily="34" charset="0"/>
            </a:endParaRPr>
          </a:p>
          <a:p>
            <a:pPr eaLnBrk="1" hangingPunct="1">
              <a:buFontTx/>
              <a:buChar char="•"/>
            </a:pPr>
            <a:endParaRPr lang="en-GB" sz="1800" b="0" dirty="0" smtClean="0">
              <a:latin typeface="Calibri" pitchFamily="34" charset="0"/>
            </a:endParaRPr>
          </a:p>
          <a:p>
            <a:pPr eaLnBrk="1" hangingPunct="1">
              <a:buFontTx/>
              <a:buChar char="•"/>
            </a:pPr>
            <a:endParaRPr lang="en-GB" sz="1800" b="0" dirty="0" smtClean="0">
              <a:latin typeface="Calibri" pitchFamily="34" charset="0"/>
            </a:endParaRPr>
          </a:p>
          <a:p>
            <a:pPr eaLnBrk="1" hangingPunct="1"/>
            <a:endParaRPr lang="en-GB" sz="2000" b="0" dirty="0" smtClean="0">
              <a:latin typeface="Calibri" pitchFamily="34" charset="0"/>
            </a:endParaRPr>
          </a:p>
          <a:p>
            <a:pPr eaLnBrk="1" hangingPunct="1"/>
            <a:endParaRPr lang="en-GB" sz="2000" b="0" dirty="0" smtClean="0"/>
          </a:p>
          <a:p>
            <a:pPr eaLnBrk="1" hangingPunct="1">
              <a:buFontTx/>
              <a:buChar char="•"/>
            </a:pPr>
            <a:endParaRPr lang="en-GB" sz="2000" b="0" dirty="0" smtClean="0"/>
          </a:p>
        </p:txBody>
      </p:sp>
      <p:grpSp>
        <p:nvGrpSpPr>
          <p:cNvPr id="3" name="Group 4"/>
          <p:cNvGrpSpPr>
            <a:grpSpLocks noChangeAspect="1"/>
          </p:cNvGrpSpPr>
          <p:nvPr/>
        </p:nvGrpSpPr>
        <p:grpSpPr bwMode="auto">
          <a:xfrm>
            <a:off x="1819275" y="3173413"/>
            <a:ext cx="8280400" cy="4244975"/>
            <a:chOff x="1146" y="1999"/>
            <a:chExt cx="5216" cy="2674"/>
          </a:xfrm>
        </p:grpSpPr>
        <p:sp>
          <p:nvSpPr>
            <p:cNvPr id="7" name="AutoShape 3"/>
            <p:cNvSpPr>
              <a:spLocks noChangeAspect="1" noChangeArrowheads="1" noTextEdit="1"/>
            </p:cNvSpPr>
            <p:nvPr/>
          </p:nvSpPr>
          <p:spPr bwMode="auto">
            <a:xfrm>
              <a:off x="1152" y="1999"/>
              <a:ext cx="5210" cy="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000"/>
            </a:p>
          </p:txBody>
        </p:sp>
        <p:sp>
          <p:nvSpPr>
            <p:cNvPr id="8" name="Rectangle 5"/>
            <p:cNvSpPr>
              <a:spLocks noChangeArrowheads="1"/>
            </p:cNvSpPr>
            <p:nvPr/>
          </p:nvSpPr>
          <p:spPr bwMode="auto">
            <a:xfrm>
              <a:off x="1152" y="2003"/>
              <a:ext cx="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9" name="Rectangle 6"/>
            <p:cNvSpPr>
              <a:spLocks noChangeArrowheads="1"/>
            </p:cNvSpPr>
            <p:nvPr/>
          </p:nvSpPr>
          <p:spPr bwMode="auto">
            <a:xfrm>
              <a:off x="1152" y="2145"/>
              <a:ext cx="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10" name="Rectangle 7"/>
            <p:cNvSpPr>
              <a:spLocks noChangeArrowheads="1"/>
            </p:cNvSpPr>
            <p:nvPr/>
          </p:nvSpPr>
          <p:spPr bwMode="auto">
            <a:xfrm>
              <a:off x="2648" y="4479"/>
              <a:ext cx="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11" name="Rectangle 8"/>
            <p:cNvSpPr>
              <a:spLocks noChangeArrowheads="1"/>
            </p:cNvSpPr>
            <p:nvPr/>
          </p:nvSpPr>
          <p:spPr bwMode="auto">
            <a:xfrm>
              <a:off x="2678" y="4479"/>
              <a:ext cx="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12" name="Rectangle 9"/>
            <p:cNvSpPr>
              <a:spLocks noChangeArrowheads="1"/>
            </p:cNvSpPr>
            <p:nvPr/>
          </p:nvSpPr>
          <p:spPr bwMode="auto">
            <a:xfrm>
              <a:off x="1152" y="2142"/>
              <a:ext cx="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13" name="Rectangle 10"/>
            <p:cNvSpPr>
              <a:spLocks noChangeArrowheads="1"/>
            </p:cNvSpPr>
            <p:nvPr/>
          </p:nvSpPr>
          <p:spPr bwMode="auto">
            <a:xfrm>
              <a:off x="1182" y="2142"/>
              <a:ext cx="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14" name="Line 11"/>
            <p:cNvSpPr>
              <a:spLocks noChangeShapeType="1"/>
            </p:cNvSpPr>
            <p:nvPr/>
          </p:nvSpPr>
          <p:spPr bwMode="auto">
            <a:xfrm>
              <a:off x="1933" y="2205"/>
              <a:ext cx="375" cy="9"/>
            </a:xfrm>
            <a:prstGeom prst="line">
              <a:avLst/>
            </a:prstGeom>
            <a:noFill/>
            <a:ln w="6350" cap="rnd">
              <a:solidFill>
                <a:srgbClr val="CC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5" name="Line 12"/>
            <p:cNvSpPr>
              <a:spLocks noChangeShapeType="1"/>
            </p:cNvSpPr>
            <p:nvPr/>
          </p:nvSpPr>
          <p:spPr bwMode="auto">
            <a:xfrm>
              <a:off x="1997" y="2405"/>
              <a:ext cx="303" cy="10"/>
            </a:xfrm>
            <a:prstGeom prst="line">
              <a:avLst/>
            </a:prstGeom>
            <a:noFill/>
            <a:ln w="6350" cap="rnd">
              <a:solidFill>
                <a:srgbClr val="CC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6" name="Line 13"/>
            <p:cNvSpPr>
              <a:spLocks noChangeShapeType="1"/>
            </p:cNvSpPr>
            <p:nvPr/>
          </p:nvSpPr>
          <p:spPr bwMode="auto">
            <a:xfrm flipV="1">
              <a:off x="2001" y="2627"/>
              <a:ext cx="297" cy="39"/>
            </a:xfrm>
            <a:prstGeom prst="line">
              <a:avLst/>
            </a:prstGeom>
            <a:noFill/>
            <a:ln w="6350" cap="rnd">
              <a:solidFill>
                <a:srgbClr val="CC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7" name="Line 14"/>
            <p:cNvSpPr>
              <a:spLocks noChangeShapeType="1"/>
            </p:cNvSpPr>
            <p:nvPr/>
          </p:nvSpPr>
          <p:spPr bwMode="auto">
            <a:xfrm>
              <a:off x="1965" y="2728"/>
              <a:ext cx="330" cy="87"/>
            </a:xfrm>
            <a:prstGeom prst="line">
              <a:avLst/>
            </a:prstGeom>
            <a:noFill/>
            <a:ln w="6350" cap="rnd">
              <a:solidFill>
                <a:srgbClr val="CC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8" name="Line 15"/>
            <p:cNvSpPr>
              <a:spLocks noChangeShapeType="1"/>
            </p:cNvSpPr>
            <p:nvPr/>
          </p:nvSpPr>
          <p:spPr bwMode="auto">
            <a:xfrm flipV="1">
              <a:off x="2035" y="3422"/>
              <a:ext cx="263" cy="63"/>
            </a:xfrm>
            <a:prstGeom prst="line">
              <a:avLst/>
            </a:prstGeom>
            <a:noFill/>
            <a:ln w="6350" cap="rnd">
              <a:solidFill>
                <a:srgbClr val="CC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19" name="Line 16"/>
            <p:cNvSpPr>
              <a:spLocks noChangeShapeType="1"/>
            </p:cNvSpPr>
            <p:nvPr/>
          </p:nvSpPr>
          <p:spPr bwMode="auto">
            <a:xfrm flipV="1">
              <a:off x="1977" y="3693"/>
              <a:ext cx="318" cy="47"/>
            </a:xfrm>
            <a:prstGeom prst="line">
              <a:avLst/>
            </a:prstGeom>
            <a:noFill/>
            <a:ln w="6350" cap="rnd">
              <a:solidFill>
                <a:srgbClr val="CC00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grpSp>
          <p:nvGrpSpPr>
            <p:cNvPr id="20" name="Group 19"/>
            <p:cNvGrpSpPr>
              <a:grpSpLocks/>
            </p:cNvGrpSpPr>
            <p:nvPr/>
          </p:nvGrpSpPr>
          <p:grpSpPr bwMode="auto">
            <a:xfrm>
              <a:off x="1146" y="2137"/>
              <a:ext cx="1119" cy="1796"/>
              <a:chOff x="1146" y="2137"/>
              <a:chExt cx="1119" cy="1796"/>
            </a:xfrm>
          </p:grpSpPr>
          <p:pic>
            <p:nvPicPr>
              <p:cNvPr id="37905"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 y="2141"/>
                <a:ext cx="1111" cy="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88" name="Rectangle 18"/>
              <p:cNvSpPr>
                <a:spLocks noChangeArrowheads="1"/>
              </p:cNvSpPr>
              <p:nvPr/>
            </p:nvSpPr>
            <p:spPr bwMode="auto">
              <a:xfrm>
                <a:off x="1146" y="2137"/>
                <a:ext cx="1119" cy="1796"/>
              </a:xfrm>
              <a:prstGeom prst="rect">
                <a:avLst/>
              </a:prstGeom>
              <a:noFill/>
              <a:ln w="7938"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a:p>
            </p:txBody>
          </p:sp>
        </p:grpSp>
        <p:sp>
          <p:nvSpPr>
            <p:cNvPr id="21" name="Line 20"/>
            <p:cNvSpPr>
              <a:spLocks noChangeShapeType="1"/>
            </p:cNvSpPr>
            <p:nvPr/>
          </p:nvSpPr>
          <p:spPr bwMode="auto">
            <a:xfrm>
              <a:off x="1933" y="2205"/>
              <a:ext cx="375" cy="9"/>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22" name="Line 21"/>
            <p:cNvSpPr>
              <a:spLocks noChangeShapeType="1"/>
            </p:cNvSpPr>
            <p:nvPr/>
          </p:nvSpPr>
          <p:spPr bwMode="auto">
            <a:xfrm>
              <a:off x="1997" y="2405"/>
              <a:ext cx="303" cy="10"/>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23" name="Line 22"/>
            <p:cNvSpPr>
              <a:spLocks noChangeShapeType="1"/>
            </p:cNvSpPr>
            <p:nvPr/>
          </p:nvSpPr>
          <p:spPr bwMode="auto">
            <a:xfrm flipV="1">
              <a:off x="2001" y="2627"/>
              <a:ext cx="297" cy="39"/>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24" name="Line 23"/>
            <p:cNvSpPr>
              <a:spLocks noChangeShapeType="1"/>
            </p:cNvSpPr>
            <p:nvPr/>
          </p:nvSpPr>
          <p:spPr bwMode="auto">
            <a:xfrm>
              <a:off x="1965" y="2728"/>
              <a:ext cx="330" cy="87"/>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25" name="Line 24"/>
            <p:cNvSpPr>
              <a:spLocks noChangeShapeType="1"/>
            </p:cNvSpPr>
            <p:nvPr/>
          </p:nvSpPr>
          <p:spPr bwMode="auto">
            <a:xfrm>
              <a:off x="1991" y="3119"/>
              <a:ext cx="309" cy="53"/>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26" name="Line 25"/>
            <p:cNvSpPr>
              <a:spLocks noChangeShapeType="1"/>
            </p:cNvSpPr>
            <p:nvPr/>
          </p:nvSpPr>
          <p:spPr bwMode="auto">
            <a:xfrm flipV="1">
              <a:off x="2035" y="3422"/>
              <a:ext cx="263" cy="63"/>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27" name="Line 26"/>
            <p:cNvSpPr>
              <a:spLocks noChangeShapeType="1"/>
            </p:cNvSpPr>
            <p:nvPr/>
          </p:nvSpPr>
          <p:spPr bwMode="auto">
            <a:xfrm flipV="1">
              <a:off x="1977" y="3693"/>
              <a:ext cx="318" cy="47"/>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28" name="Line 27"/>
            <p:cNvSpPr>
              <a:spLocks noChangeShapeType="1"/>
            </p:cNvSpPr>
            <p:nvPr/>
          </p:nvSpPr>
          <p:spPr bwMode="auto">
            <a:xfrm flipV="1">
              <a:off x="1939" y="3165"/>
              <a:ext cx="361" cy="63"/>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29" name="Rectangle 28"/>
            <p:cNvSpPr>
              <a:spLocks noChangeArrowheads="1"/>
            </p:cNvSpPr>
            <p:nvPr/>
          </p:nvSpPr>
          <p:spPr bwMode="auto">
            <a:xfrm>
              <a:off x="2323" y="2138"/>
              <a:ext cx="71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cs typeface="Arial" pitchFamily="34" charset="0"/>
                </a:rPr>
                <a:t>Steel wires</a:t>
              </a:r>
              <a:endParaRPr kumimoji="0" lang="en-US" altLang="en-US" sz="2000" b="0" i="0" u="none" strike="noStrike" cap="none" normalizeH="0" baseline="0" smtClean="0">
                <a:ln>
                  <a:noFill/>
                </a:ln>
                <a:solidFill>
                  <a:schemeClr val="tx1"/>
                </a:solidFill>
                <a:effectLst/>
                <a:cs typeface="Arial" pitchFamily="34" charset="0"/>
              </a:endParaRPr>
            </a:p>
          </p:txBody>
        </p:sp>
        <p:sp>
          <p:nvSpPr>
            <p:cNvPr id="30" name="Rectangle 29"/>
            <p:cNvSpPr>
              <a:spLocks noChangeArrowheads="1"/>
            </p:cNvSpPr>
            <p:nvPr/>
          </p:nvSpPr>
          <p:spPr bwMode="auto">
            <a:xfrm>
              <a:off x="2966" y="2138"/>
              <a:ext cx="3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31" name="Rectangle 30"/>
            <p:cNvSpPr>
              <a:spLocks noChangeArrowheads="1"/>
            </p:cNvSpPr>
            <p:nvPr/>
          </p:nvSpPr>
          <p:spPr bwMode="auto">
            <a:xfrm>
              <a:off x="2726" y="2149"/>
              <a:ext cx="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32" name="Rectangle 31"/>
            <p:cNvSpPr>
              <a:spLocks noChangeArrowheads="1"/>
            </p:cNvSpPr>
            <p:nvPr/>
          </p:nvSpPr>
          <p:spPr bwMode="auto">
            <a:xfrm>
              <a:off x="2756" y="2149"/>
              <a:ext cx="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33" name="Rectangle 32"/>
            <p:cNvSpPr>
              <a:spLocks noChangeArrowheads="1"/>
            </p:cNvSpPr>
            <p:nvPr/>
          </p:nvSpPr>
          <p:spPr bwMode="auto">
            <a:xfrm>
              <a:off x="2323" y="2343"/>
              <a:ext cx="117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cs typeface="Arial" pitchFamily="34" charset="0"/>
                </a:rPr>
                <a:t>Penultimate mass</a:t>
              </a:r>
              <a:endParaRPr kumimoji="0" lang="en-US" altLang="en-US" sz="2000" b="0" i="0" u="none" strike="noStrike" cap="none" normalizeH="0" baseline="0" smtClean="0">
                <a:ln>
                  <a:noFill/>
                </a:ln>
                <a:solidFill>
                  <a:schemeClr val="tx1"/>
                </a:solidFill>
                <a:effectLst/>
                <a:cs typeface="Arial" pitchFamily="34" charset="0"/>
              </a:endParaRPr>
            </a:p>
          </p:txBody>
        </p:sp>
        <p:sp>
          <p:nvSpPr>
            <p:cNvPr id="34" name="Rectangle 33"/>
            <p:cNvSpPr>
              <a:spLocks noChangeArrowheads="1"/>
            </p:cNvSpPr>
            <p:nvPr/>
          </p:nvSpPr>
          <p:spPr bwMode="auto">
            <a:xfrm>
              <a:off x="3377" y="2343"/>
              <a:ext cx="3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35" name="Rectangle 34"/>
            <p:cNvSpPr>
              <a:spLocks noChangeArrowheads="1"/>
            </p:cNvSpPr>
            <p:nvPr/>
          </p:nvSpPr>
          <p:spPr bwMode="auto">
            <a:xfrm>
              <a:off x="2981" y="2347"/>
              <a:ext cx="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36" name="Rectangle 35"/>
            <p:cNvSpPr>
              <a:spLocks noChangeArrowheads="1"/>
            </p:cNvSpPr>
            <p:nvPr/>
          </p:nvSpPr>
          <p:spPr bwMode="auto">
            <a:xfrm>
              <a:off x="3011" y="2347"/>
              <a:ext cx="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37" name="Rectangle 36"/>
            <p:cNvSpPr>
              <a:spLocks noChangeArrowheads="1"/>
            </p:cNvSpPr>
            <p:nvPr/>
          </p:nvSpPr>
          <p:spPr bwMode="auto">
            <a:xfrm>
              <a:off x="2913" y="2747"/>
              <a:ext cx="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38" name="Rectangle 37"/>
            <p:cNvSpPr>
              <a:spLocks noChangeArrowheads="1"/>
            </p:cNvSpPr>
            <p:nvPr/>
          </p:nvSpPr>
          <p:spPr bwMode="auto">
            <a:xfrm>
              <a:off x="2943" y="2747"/>
              <a:ext cx="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39" name="Rectangle 38"/>
            <p:cNvSpPr>
              <a:spLocks noChangeArrowheads="1"/>
            </p:cNvSpPr>
            <p:nvPr/>
          </p:nvSpPr>
          <p:spPr bwMode="auto">
            <a:xfrm>
              <a:off x="2955" y="2747"/>
              <a:ext cx="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40" name="Rectangle 39"/>
            <p:cNvSpPr>
              <a:spLocks noChangeArrowheads="1"/>
            </p:cNvSpPr>
            <p:nvPr/>
          </p:nvSpPr>
          <p:spPr bwMode="auto">
            <a:xfrm>
              <a:off x="2984" y="2747"/>
              <a:ext cx="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41" name="Rectangle 40"/>
            <p:cNvSpPr>
              <a:spLocks noChangeArrowheads="1"/>
            </p:cNvSpPr>
            <p:nvPr/>
          </p:nvSpPr>
          <p:spPr bwMode="auto">
            <a:xfrm>
              <a:off x="3272" y="2747"/>
              <a:ext cx="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42" name="Rectangle 41"/>
            <p:cNvSpPr>
              <a:spLocks noChangeArrowheads="1"/>
            </p:cNvSpPr>
            <p:nvPr/>
          </p:nvSpPr>
          <p:spPr bwMode="auto">
            <a:xfrm>
              <a:off x="3302" y="2747"/>
              <a:ext cx="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43" name="Rectangle 42"/>
            <p:cNvSpPr>
              <a:spLocks noChangeArrowheads="1"/>
            </p:cNvSpPr>
            <p:nvPr/>
          </p:nvSpPr>
          <p:spPr bwMode="auto">
            <a:xfrm>
              <a:off x="2741" y="2972"/>
              <a:ext cx="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44" name="Rectangle 43"/>
            <p:cNvSpPr>
              <a:spLocks noChangeArrowheads="1"/>
            </p:cNvSpPr>
            <p:nvPr/>
          </p:nvSpPr>
          <p:spPr bwMode="auto">
            <a:xfrm>
              <a:off x="2771" y="2972"/>
              <a:ext cx="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45" name="Rectangle 44"/>
            <p:cNvSpPr>
              <a:spLocks noChangeArrowheads="1"/>
            </p:cNvSpPr>
            <p:nvPr/>
          </p:nvSpPr>
          <p:spPr bwMode="auto">
            <a:xfrm>
              <a:off x="3044" y="3350"/>
              <a:ext cx="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46" name="Rectangle 45"/>
            <p:cNvSpPr>
              <a:spLocks noChangeArrowheads="1"/>
            </p:cNvSpPr>
            <p:nvPr/>
          </p:nvSpPr>
          <p:spPr bwMode="auto">
            <a:xfrm>
              <a:off x="3074" y="3350"/>
              <a:ext cx="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47" name="Rectangle 46"/>
            <p:cNvSpPr>
              <a:spLocks noChangeArrowheads="1"/>
            </p:cNvSpPr>
            <p:nvPr/>
          </p:nvSpPr>
          <p:spPr bwMode="auto">
            <a:xfrm>
              <a:off x="2450" y="3623"/>
              <a:ext cx="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48" name="Rectangle 47"/>
            <p:cNvSpPr>
              <a:spLocks noChangeArrowheads="1"/>
            </p:cNvSpPr>
            <p:nvPr/>
          </p:nvSpPr>
          <p:spPr bwMode="auto">
            <a:xfrm>
              <a:off x="2480" y="3623"/>
              <a:ext cx="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49" name="Rectangle 48"/>
            <p:cNvSpPr>
              <a:spLocks noChangeArrowheads="1"/>
            </p:cNvSpPr>
            <p:nvPr/>
          </p:nvSpPr>
          <p:spPr bwMode="auto">
            <a:xfrm>
              <a:off x="2323" y="2178"/>
              <a:ext cx="3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50" name="Rectangle 49"/>
            <p:cNvSpPr>
              <a:spLocks noChangeArrowheads="1"/>
            </p:cNvSpPr>
            <p:nvPr/>
          </p:nvSpPr>
          <p:spPr bwMode="auto">
            <a:xfrm>
              <a:off x="2726" y="2149"/>
              <a:ext cx="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51" name="Rectangle 50"/>
            <p:cNvSpPr>
              <a:spLocks noChangeArrowheads="1"/>
            </p:cNvSpPr>
            <p:nvPr/>
          </p:nvSpPr>
          <p:spPr bwMode="auto">
            <a:xfrm>
              <a:off x="2756" y="2149"/>
              <a:ext cx="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52" name="Rectangle 51"/>
            <p:cNvSpPr>
              <a:spLocks noChangeArrowheads="1"/>
            </p:cNvSpPr>
            <p:nvPr/>
          </p:nvSpPr>
          <p:spPr bwMode="auto">
            <a:xfrm>
              <a:off x="2981" y="2347"/>
              <a:ext cx="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53" name="Rectangle 52"/>
            <p:cNvSpPr>
              <a:spLocks noChangeArrowheads="1"/>
            </p:cNvSpPr>
            <p:nvPr/>
          </p:nvSpPr>
          <p:spPr bwMode="auto">
            <a:xfrm>
              <a:off x="3011" y="2347"/>
              <a:ext cx="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54" name="Rectangle 53"/>
            <p:cNvSpPr>
              <a:spLocks noChangeArrowheads="1"/>
            </p:cNvSpPr>
            <p:nvPr/>
          </p:nvSpPr>
          <p:spPr bwMode="auto">
            <a:xfrm>
              <a:off x="2913" y="2747"/>
              <a:ext cx="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55" name="Rectangle 54"/>
            <p:cNvSpPr>
              <a:spLocks noChangeArrowheads="1"/>
            </p:cNvSpPr>
            <p:nvPr/>
          </p:nvSpPr>
          <p:spPr bwMode="auto">
            <a:xfrm>
              <a:off x="2943" y="2747"/>
              <a:ext cx="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56" name="Rectangle 55"/>
            <p:cNvSpPr>
              <a:spLocks noChangeArrowheads="1"/>
            </p:cNvSpPr>
            <p:nvPr/>
          </p:nvSpPr>
          <p:spPr bwMode="auto">
            <a:xfrm>
              <a:off x="3272" y="2747"/>
              <a:ext cx="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57" name="Rectangle 56"/>
            <p:cNvSpPr>
              <a:spLocks noChangeArrowheads="1"/>
            </p:cNvSpPr>
            <p:nvPr/>
          </p:nvSpPr>
          <p:spPr bwMode="auto">
            <a:xfrm>
              <a:off x="3302" y="2747"/>
              <a:ext cx="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58" name="Rectangle 57"/>
            <p:cNvSpPr>
              <a:spLocks noChangeArrowheads="1"/>
            </p:cNvSpPr>
            <p:nvPr/>
          </p:nvSpPr>
          <p:spPr bwMode="auto">
            <a:xfrm>
              <a:off x="2308" y="3103"/>
              <a:ext cx="73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cs typeface="Arial" pitchFamily="34" charset="0"/>
                </a:rPr>
                <a:t>Silica fibres</a:t>
              </a:r>
              <a:endParaRPr kumimoji="0" lang="en-US" altLang="en-US" sz="2000" b="0" i="0" u="none" strike="noStrike" cap="none" normalizeH="0" baseline="0" smtClean="0">
                <a:ln>
                  <a:noFill/>
                </a:ln>
                <a:solidFill>
                  <a:schemeClr val="tx1"/>
                </a:solidFill>
                <a:effectLst/>
                <a:cs typeface="Arial" pitchFamily="34" charset="0"/>
              </a:endParaRPr>
            </a:p>
          </p:txBody>
        </p:sp>
        <p:sp>
          <p:nvSpPr>
            <p:cNvPr id="59" name="Rectangle 58"/>
            <p:cNvSpPr>
              <a:spLocks noChangeArrowheads="1"/>
            </p:cNvSpPr>
            <p:nvPr/>
          </p:nvSpPr>
          <p:spPr bwMode="auto">
            <a:xfrm>
              <a:off x="2973" y="3103"/>
              <a:ext cx="10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60" name="Rectangle 59"/>
            <p:cNvSpPr>
              <a:spLocks noChangeArrowheads="1"/>
            </p:cNvSpPr>
            <p:nvPr/>
          </p:nvSpPr>
          <p:spPr bwMode="auto">
            <a:xfrm>
              <a:off x="3071" y="3103"/>
              <a:ext cx="3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61" name="Rectangle 60"/>
            <p:cNvSpPr>
              <a:spLocks noChangeArrowheads="1"/>
            </p:cNvSpPr>
            <p:nvPr/>
          </p:nvSpPr>
          <p:spPr bwMode="auto">
            <a:xfrm>
              <a:off x="2741" y="2972"/>
              <a:ext cx="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62" name="Rectangle 61"/>
            <p:cNvSpPr>
              <a:spLocks noChangeArrowheads="1"/>
            </p:cNvSpPr>
            <p:nvPr/>
          </p:nvSpPr>
          <p:spPr bwMode="auto">
            <a:xfrm>
              <a:off x="2771" y="2972"/>
              <a:ext cx="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63" name="Rectangle 62"/>
            <p:cNvSpPr>
              <a:spLocks noChangeArrowheads="1"/>
            </p:cNvSpPr>
            <p:nvPr/>
          </p:nvSpPr>
          <p:spPr bwMode="auto">
            <a:xfrm>
              <a:off x="2319" y="3383"/>
              <a:ext cx="131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cs typeface="Arial" pitchFamily="34" charset="0"/>
                </a:rPr>
                <a:t>End/input test mass</a:t>
              </a:r>
              <a:endParaRPr kumimoji="0" lang="en-US" altLang="en-US" sz="2000" b="0" i="0" u="none" strike="noStrike" cap="none" normalizeH="0" baseline="0" smtClean="0">
                <a:ln>
                  <a:noFill/>
                </a:ln>
                <a:solidFill>
                  <a:schemeClr val="tx1"/>
                </a:solidFill>
                <a:effectLst/>
                <a:cs typeface="Arial" pitchFamily="34" charset="0"/>
              </a:endParaRPr>
            </a:p>
          </p:txBody>
        </p:sp>
        <p:sp>
          <p:nvSpPr>
            <p:cNvPr id="64" name="Rectangle 63"/>
            <p:cNvSpPr>
              <a:spLocks noChangeArrowheads="1"/>
            </p:cNvSpPr>
            <p:nvPr/>
          </p:nvSpPr>
          <p:spPr bwMode="auto">
            <a:xfrm>
              <a:off x="3501" y="3383"/>
              <a:ext cx="3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65" name="Rectangle 64"/>
            <p:cNvSpPr>
              <a:spLocks noChangeArrowheads="1"/>
            </p:cNvSpPr>
            <p:nvPr/>
          </p:nvSpPr>
          <p:spPr bwMode="auto">
            <a:xfrm>
              <a:off x="3044" y="3350"/>
              <a:ext cx="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66" name="Rectangle 65"/>
            <p:cNvSpPr>
              <a:spLocks noChangeArrowheads="1"/>
            </p:cNvSpPr>
            <p:nvPr/>
          </p:nvSpPr>
          <p:spPr bwMode="auto">
            <a:xfrm>
              <a:off x="3074" y="3350"/>
              <a:ext cx="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67" name="Rectangle 66"/>
            <p:cNvSpPr>
              <a:spLocks noChangeArrowheads="1"/>
            </p:cNvSpPr>
            <p:nvPr/>
          </p:nvSpPr>
          <p:spPr bwMode="auto">
            <a:xfrm>
              <a:off x="2330" y="3630"/>
              <a:ext cx="21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cs typeface="Arial" pitchFamily="34" charset="0"/>
                </a:rPr>
                <a:t>Ear</a:t>
              </a:r>
              <a:endParaRPr kumimoji="0" lang="en-US" altLang="en-US" sz="2000" b="0" i="0" u="none" strike="noStrike" cap="none" normalizeH="0" baseline="0" smtClean="0">
                <a:ln>
                  <a:noFill/>
                </a:ln>
                <a:solidFill>
                  <a:schemeClr val="tx1"/>
                </a:solidFill>
                <a:effectLst/>
                <a:cs typeface="Arial" pitchFamily="34" charset="0"/>
              </a:endParaRPr>
            </a:p>
          </p:txBody>
        </p:sp>
        <p:sp>
          <p:nvSpPr>
            <p:cNvPr id="68" name="Rectangle 67"/>
            <p:cNvSpPr>
              <a:spLocks noChangeArrowheads="1"/>
            </p:cNvSpPr>
            <p:nvPr/>
          </p:nvSpPr>
          <p:spPr bwMode="auto">
            <a:xfrm>
              <a:off x="2521" y="3630"/>
              <a:ext cx="3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69" name="Rectangle 68"/>
            <p:cNvSpPr>
              <a:spLocks noChangeArrowheads="1"/>
            </p:cNvSpPr>
            <p:nvPr/>
          </p:nvSpPr>
          <p:spPr bwMode="auto">
            <a:xfrm>
              <a:off x="2450" y="3623"/>
              <a:ext cx="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70" name="Rectangle 69"/>
            <p:cNvSpPr>
              <a:spLocks noChangeArrowheads="1"/>
            </p:cNvSpPr>
            <p:nvPr/>
          </p:nvSpPr>
          <p:spPr bwMode="auto">
            <a:xfrm>
              <a:off x="2480" y="3623"/>
              <a:ext cx="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71" name="Rectangle 70"/>
            <p:cNvSpPr>
              <a:spLocks noChangeArrowheads="1"/>
            </p:cNvSpPr>
            <p:nvPr/>
          </p:nvSpPr>
          <p:spPr bwMode="auto">
            <a:xfrm>
              <a:off x="2308" y="2553"/>
              <a:ext cx="128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cs typeface="Arial" pitchFamily="34" charset="0"/>
                </a:rPr>
                <a:t>Attachment or ‘ear’</a:t>
              </a:r>
              <a:endParaRPr kumimoji="0" lang="en-US" altLang="en-US" sz="2000" b="0" i="0" u="none" strike="noStrike" cap="none" normalizeH="0" baseline="0" smtClean="0">
                <a:ln>
                  <a:noFill/>
                </a:ln>
                <a:solidFill>
                  <a:schemeClr val="tx1"/>
                </a:solidFill>
                <a:effectLst/>
                <a:cs typeface="Arial" pitchFamily="34" charset="0"/>
              </a:endParaRPr>
            </a:p>
          </p:txBody>
        </p:sp>
        <p:sp>
          <p:nvSpPr>
            <p:cNvPr id="72" name="Rectangle 71"/>
            <p:cNvSpPr>
              <a:spLocks noChangeArrowheads="1"/>
            </p:cNvSpPr>
            <p:nvPr/>
          </p:nvSpPr>
          <p:spPr bwMode="auto">
            <a:xfrm>
              <a:off x="3467" y="2553"/>
              <a:ext cx="3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73" name="Rectangle 72"/>
            <p:cNvSpPr>
              <a:spLocks noChangeArrowheads="1"/>
            </p:cNvSpPr>
            <p:nvPr/>
          </p:nvSpPr>
          <p:spPr bwMode="auto">
            <a:xfrm>
              <a:off x="3003" y="2564"/>
              <a:ext cx="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74" name="Rectangle 73"/>
            <p:cNvSpPr>
              <a:spLocks noChangeArrowheads="1"/>
            </p:cNvSpPr>
            <p:nvPr/>
          </p:nvSpPr>
          <p:spPr bwMode="auto">
            <a:xfrm>
              <a:off x="3033" y="2564"/>
              <a:ext cx="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75" name="Rectangle 74"/>
            <p:cNvSpPr>
              <a:spLocks noChangeArrowheads="1"/>
            </p:cNvSpPr>
            <p:nvPr/>
          </p:nvSpPr>
          <p:spPr bwMode="auto">
            <a:xfrm>
              <a:off x="1805" y="3587"/>
              <a:ext cx="264" cy="284"/>
            </a:xfrm>
            <a:prstGeom prst="rect">
              <a:avLst/>
            </a:prstGeom>
            <a:noFill/>
            <a:ln w="7938" cap="rnd">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76" name="Rectangle 75"/>
            <p:cNvSpPr>
              <a:spLocks noChangeArrowheads="1"/>
            </p:cNvSpPr>
            <p:nvPr/>
          </p:nvSpPr>
          <p:spPr bwMode="auto">
            <a:xfrm>
              <a:off x="2308" y="2747"/>
              <a:ext cx="12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cs typeface="Arial" pitchFamily="34" charset="0"/>
                </a:rPr>
                <a:t>Steel wire break-off</a:t>
              </a:r>
              <a:endParaRPr kumimoji="0" lang="en-US" altLang="en-US" sz="2000" b="0" i="0" u="none" strike="noStrike" cap="none" normalizeH="0" baseline="0" dirty="0" smtClean="0">
                <a:ln>
                  <a:noFill/>
                </a:ln>
                <a:solidFill>
                  <a:schemeClr val="tx1"/>
                </a:solidFill>
                <a:effectLst/>
                <a:cs typeface="Arial" pitchFamily="34" charset="0"/>
              </a:endParaRPr>
            </a:p>
          </p:txBody>
        </p:sp>
        <p:sp>
          <p:nvSpPr>
            <p:cNvPr id="79" name="Rectangle 78"/>
            <p:cNvSpPr>
              <a:spLocks noChangeArrowheads="1"/>
            </p:cNvSpPr>
            <p:nvPr/>
          </p:nvSpPr>
          <p:spPr bwMode="auto">
            <a:xfrm>
              <a:off x="2308" y="2919"/>
              <a:ext cx="37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cs typeface="Arial" pitchFamily="34" charset="0"/>
                </a:rPr>
                <a:t>prism</a:t>
              </a:r>
              <a:endParaRPr kumimoji="0" lang="en-US" altLang="en-US" sz="2000" b="0" i="0" u="none" strike="noStrike" cap="none" normalizeH="0" baseline="0" smtClean="0">
                <a:ln>
                  <a:noFill/>
                </a:ln>
                <a:solidFill>
                  <a:schemeClr val="tx1"/>
                </a:solidFill>
                <a:effectLst/>
                <a:cs typeface="Arial" pitchFamily="34" charset="0"/>
              </a:endParaRPr>
            </a:p>
          </p:txBody>
        </p:sp>
        <p:sp>
          <p:nvSpPr>
            <p:cNvPr id="80" name="Rectangle 79"/>
            <p:cNvSpPr>
              <a:spLocks noChangeArrowheads="1"/>
            </p:cNvSpPr>
            <p:nvPr/>
          </p:nvSpPr>
          <p:spPr bwMode="auto">
            <a:xfrm>
              <a:off x="2640" y="2919"/>
              <a:ext cx="3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pic>
          <p:nvPicPr>
            <p:cNvPr id="37968" name="Picture 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6" y="2186"/>
              <a:ext cx="1365" cy="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Freeform 81"/>
            <p:cNvSpPr>
              <a:spLocks noEditPoints="1"/>
            </p:cNvSpPr>
            <p:nvPr/>
          </p:nvSpPr>
          <p:spPr bwMode="auto">
            <a:xfrm>
              <a:off x="1803" y="2197"/>
              <a:ext cx="1850" cy="1392"/>
            </a:xfrm>
            <a:custGeom>
              <a:avLst/>
              <a:gdLst>
                <a:gd name="T0" fmla="*/ 130 w 7911"/>
                <a:gd name="T1" fmla="*/ 5840 h 5955"/>
                <a:gd name="T2" fmla="*/ 307 w 7911"/>
                <a:gd name="T3" fmla="*/ 5706 h 5955"/>
                <a:gd name="T4" fmla="*/ 447 w 7911"/>
                <a:gd name="T5" fmla="*/ 5615 h 5955"/>
                <a:gd name="T6" fmla="*/ 569 w 7911"/>
                <a:gd name="T7" fmla="*/ 5537 h 5955"/>
                <a:gd name="T8" fmla="*/ 640 w 7911"/>
                <a:gd name="T9" fmla="*/ 5484 h 5955"/>
                <a:gd name="T10" fmla="*/ 749 w 7911"/>
                <a:gd name="T11" fmla="*/ 5388 h 5955"/>
                <a:gd name="T12" fmla="*/ 876 w 7911"/>
                <a:gd name="T13" fmla="*/ 5279 h 5955"/>
                <a:gd name="T14" fmla="*/ 1124 w 7911"/>
                <a:gd name="T15" fmla="*/ 5092 h 5955"/>
                <a:gd name="T16" fmla="*/ 1302 w 7911"/>
                <a:gd name="T17" fmla="*/ 4958 h 5955"/>
                <a:gd name="T18" fmla="*/ 1442 w 7911"/>
                <a:gd name="T19" fmla="*/ 4867 h 5955"/>
                <a:gd name="T20" fmla="*/ 1564 w 7911"/>
                <a:gd name="T21" fmla="*/ 4789 h 5955"/>
                <a:gd name="T22" fmla="*/ 1635 w 7911"/>
                <a:gd name="T23" fmla="*/ 4736 h 5955"/>
                <a:gd name="T24" fmla="*/ 1744 w 7911"/>
                <a:gd name="T25" fmla="*/ 4640 h 5955"/>
                <a:gd name="T26" fmla="*/ 1870 w 7911"/>
                <a:gd name="T27" fmla="*/ 4531 h 5955"/>
                <a:gd name="T28" fmla="*/ 2119 w 7911"/>
                <a:gd name="T29" fmla="*/ 4344 h 5955"/>
                <a:gd name="T30" fmla="*/ 2297 w 7911"/>
                <a:gd name="T31" fmla="*/ 4210 h 5955"/>
                <a:gd name="T32" fmla="*/ 2437 w 7911"/>
                <a:gd name="T33" fmla="*/ 4119 h 5955"/>
                <a:gd name="T34" fmla="*/ 2559 w 7911"/>
                <a:gd name="T35" fmla="*/ 4041 h 5955"/>
                <a:gd name="T36" fmla="*/ 2630 w 7911"/>
                <a:gd name="T37" fmla="*/ 3988 h 5955"/>
                <a:gd name="T38" fmla="*/ 2739 w 7911"/>
                <a:gd name="T39" fmla="*/ 3892 h 5955"/>
                <a:gd name="T40" fmla="*/ 2865 w 7911"/>
                <a:gd name="T41" fmla="*/ 3783 h 5955"/>
                <a:gd name="T42" fmla="*/ 3114 w 7911"/>
                <a:gd name="T43" fmla="*/ 3596 h 5955"/>
                <a:gd name="T44" fmla="*/ 3291 w 7911"/>
                <a:gd name="T45" fmla="*/ 3463 h 5955"/>
                <a:gd name="T46" fmla="*/ 3431 w 7911"/>
                <a:gd name="T47" fmla="*/ 3371 h 5955"/>
                <a:gd name="T48" fmla="*/ 3553 w 7911"/>
                <a:gd name="T49" fmla="*/ 3293 h 5955"/>
                <a:gd name="T50" fmla="*/ 3625 w 7911"/>
                <a:gd name="T51" fmla="*/ 3240 h 5955"/>
                <a:gd name="T52" fmla="*/ 3733 w 7911"/>
                <a:gd name="T53" fmla="*/ 3144 h 5955"/>
                <a:gd name="T54" fmla="*/ 3860 w 7911"/>
                <a:gd name="T55" fmla="*/ 3035 h 5955"/>
                <a:gd name="T56" fmla="*/ 4109 w 7911"/>
                <a:gd name="T57" fmla="*/ 2848 h 5955"/>
                <a:gd name="T58" fmla="*/ 4286 w 7911"/>
                <a:gd name="T59" fmla="*/ 2715 h 5955"/>
                <a:gd name="T60" fmla="*/ 4426 w 7911"/>
                <a:gd name="T61" fmla="*/ 2624 h 5955"/>
                <a:gd name="T62" fmla="*/ 4548 w 7911"/>
                <a:gd name="T63" fmla="*/ 2546 h 5955"/>
                <a:gd name="T64" fmla="*/ 4619 w 7911"/>
                <a:gd name="T65" fmla="*/ 2492 h 5955"/>
                <a:gd name="T66" fmla="*/ 4728 w 7911"/>
                <a:gd name="T67" fmla="*/ 2396 h 5955"/>
                <a:gd name="T68" fmla="*/ 4855 w 7911"/>
                <a:gd name="T69" fmla="*/ 2287 h 5955"/>
                <a:gd name="T70" fmla="*/ 5103 w 7911"/>
                <a:gd name="T71" fmla="*/ 2101 h 5955"/>
                <a:gd name="T72" fmla="*/ 5281 w 7911"/>
                <a:gd name="T73" fmla="*/ 1967 h 5955"/>
                <a:gd name="T74" fmla="*/ 5421 w 7911"/>
                <a:gd name="T75" fmla="*/ 1876 h 5955"/>
                <a:gd name="T76" fmla="*/ 5543 w 7911"/>
                <a:gd name="T77" fmla="*/ 1798 h 5955"/>
                <a:gd name="T78" fmla="*/ 5614 w 7911"/>
                <a:gd name="T79" fmla="*/ 1744 h 5955"/>
                <a:gd name="T80" fmla="*/ 5723 w 7911"/>
                <a:gd name="T81" fmla="*/ 1649 h 5955"/>
                <a:gd name="T82" fmla="*/ 5849 w 7911"/>
                <a:gd name="T83" fmla="*/ 1540 h 5955"/>
                <a:gd name="T84" fmla="*/ 6098 w 7911"/>
                <a:gd name="T85" fmla="*/ 1353 h 5955"/>
                <a:gd name="T86" fmla="*/ 6276 w 7911"/>
                <a:gd name="T87" fmla="*/ 1219 h 5955"/>
                <a:gd name="T88" fmla="*/ 6415 w 7911"/>
                <a:gd name="T89" fmla="*/ 1128 h 5955"/>
                <a:gd name="T90" fmla="*/ 6538 w 7911"/>
                <a:gd name="T91" fmla="*/ 1050 h 5955"/>
                <a:gd name="T92" fmla="*/ 6609 w 7911"/>
                <a:gd name="T93" fmla="*/ 997 h 5955"/>
                <a:gd name="T94" fmla="*/ 6717 w 7911"/>
                <a:gd name="T95" fmla="*/ 901 h 5955"/>
                <a:gd name="T96" fmla="*/ 6844 w 7911"/>
                <a:gd name="T97" fmla="*/ 792 h 5955"/>
                <a:gd name="T98" fmla="*/ 7093 w 7911"/>
                <a:gd name="T99" fmla="*/ 605 h 5955"/>
                <a:gd name="T100" fmla="*/ 7270 w 7911"/>
                <a:gd name="T101" fmla="*/ 471 h 5955"/>
                <a:gd name="T102" fmla="*/ 7410 w 7911"/>
                <a:gd name="T103" fmla="*/ 380 h 5955"/>
                <a:gd name="T104" fmla="*/ 7532 w 7911"/>
                <a:gd name="T105" fmla="*/ 302 h 5955"/>
                <a:gd name="T106" fmla="*/ 7603 w 7911"/>
                <a:gd name="T107" fmla="*/ 249 h 5955"/>
                <a:gd name="T108" fmla="*/ 7712 w 7911"/>
                <a:gd name="T109" fmla="*/ 153 h 5955"/>
                <a:gd name="T110" fmla="*/ 7839 w 7911"/>
                <a:gd name="T111" fmla="*/ 44 h 5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11" h="5955">
                  <a:moveTo>
                    <a:pt x="5" y="5933"/>
                  </a:moveTo>
                  <a:lnTo>
                    <a:pt x="59" y="5893"/>
                  </a:lnTo>
                  <a:cubicBezTo>
                    <a:pt x="64" y="5889"/>
                    <a:pt x="71" y="5890"/>
                    <a:pt x="74" y="5895"/>
                  </a:cubicBezTo>
                  <a:cubicBezTo>
                    <a:pt x="78" y="5900"/>
                    <a:pt x="77" y="5907"/>
                    <a:pt x="72" y="5911"/>
                  </a:cubicBezTo>
                  <a:lnTo>
                    <a:pt x="19" y="5951"/>
                  </a:lnTo>
                  <a:cubicBezTo>
                    <a:pt x="14" y="5955"/>
                    <a:pt x="7" y="5954"/>
                    <a:pt x="3" y="5949"/>
                  </a:cubicBezTo>
                  <a:cubicBezTo>
                    <a:pt x="0" y="5944"/>
                    <a:pt x="1" y="5937"/>
                    <a:pt x="5" y="5933"/>
                  </a:cubicBezTo>
                  <a:close/>
                  <a:moveTo>
                    <a:pt x="130" y="5840"/>
                  </a:moveTo>
                  <a:lnTo>
                    <a:pt x="183" y="5800"/>
                  </a:lnTo>
                  <a:cubicBezTo>
                    <a:pt x="188" y="5796"/>
                    <a:pt x="195" y="5797"/>
                    <a:pt x="199" y="5802"/>
                  </a:cubicBezTo>
                  <a:cubicBezTo>
                    <a:pt x="202" y="5807"/>
                    <a:pt x="201" y="5814"/>
                    <a:pt x="196" y="5817"/>
                  </a:cubicBezTo>
                  <a:lnTo>
                    <a:pt x="143" y="5857"/>
                  </a:lnTo>
                  <a:cubicBezTo>
                    <a:pt x="138" y="5861"/>
                    <a:pt x="131" y="5860"/>
                    <a:pt x="128" y="5855"/>
                  </a:cubicBezTo>
                  <a:cubicBezTo>
                    <a:pt x="124" y="5850"/>
                    <a:pt x="125" y="5843"/>
                    <a:pt x="130" y="5840"/>
                  </a:cubicBezTo>
                  <a:close/>
                  <a:moveTo>
                    <a:pt x="254" y="5746"/>
                  </a:moveTo>
                  <a:lnTo>
                    <a:pt x="307" y="5706"/>
                  </a:lnTo>
                  <a:cubicBezTo>
                    <a:pt x="312" y="5702"/>
                    <a:pt x="319" y="5703"/>
                    <a:pt x="323" y="5708"/>
                  </a:cubicBezTo>
                  <a:cubicBezTo>
                    <a:pt x="327" y="5713"/>
                    <a:pt x="326" y="5720"/>
                    <a:pt x="321" y="5724"/>
                  </a:cubicBezTo>
                  <a:lnTo>
                    <a:pt x="267" y="5764"/>
                  </a:lnTo>
                  <a:cubicBezTo>
                    <a:pt x="263" y="5768"/>
                    <a:pt x="256" y="5767"/>
                    <a:pt x="252" y="5762"/>
                  </a:cubicBezTo>
                  <a:cubicBezTo>
                    <a:pt x="248" y="5757"/>
                    <a:pt x="249" y="5750"/>
                    <a:pt x="254" y="5746"/>
                  </a:cubicBezTo>
                  <a:close/>
                  <a:moveTo>
                    <a:pt x="378" y="5653"/>
                  </a:moveTo>
                  <a:lnTo>
                    <a:pt x="432" y="5613"/>
                  </a:lnTo>
                  <a:cubicBezTo>
                    <a:pt x="437" y="5609"/>
                    <a:pt x="444" y="5610"/>
                    <a:pt x="447" y="5615"/>
                  </a:cubicBezTo>
                  <a:cubicBezTo>
                    <a:pt x="451" y="5620"/>
                    <a:pt x="450" y="5627"/>
                    <a:pt x="445" y="5630"/>
                  </a:cubicBezTo>
                  <a:lnTo>
                    <a:pt x="392" y="5670"/>
                  </a:lnTo>
                  <a:cubicBezTo>
                    <a:pt x="387" y="5674"/>
                    <a:pt x="380" y="5673"/>
                    <a:pt x="376" y="5668"/>
                  </a:cubicBezTo>
                  <a:cubicBezTo>
                    <a:pt x="373" y="5663"/>
                    <a:pt x="374" y="5656"/>
                    <a:pt x="378" y="5653"/>
                  </a:cubicBezTo>
                  <a:close/>
                  <a:moveTo>
                    <a:pt x="503" y="5559"/>
                  </a:moveTo>
                  <a:lnTo>
                    <a:pt x="556" y="5519"/>
                  </a:lnTo>
                  <a:cubicBezTo>
                    <a:pt x="561" y="5515"/>
                    <a:pt x="568" y="5516"/>
                    <a:pt x="572" y="5521"/>
                  </a:cubicBezTo>
                  <a:cubicBezTo>
                    <a:pt x="575" y="5526"/>
                    <a:pt x="574" y="5533"/>
                    <a:pt x="569" y="5537"/>
                  </a:cubicBezTo>
                  <a:lnTo>
                    <a:pt x="516" y="5577"/>
                  </a:lnTo>
                  <a:cubicBezTo>
                    <a:pt x="511" y="5581"/>
                    <a:pt x="504" y="5580"/>
                    <a:pt x="501" y="5575"/>
                  </a:cubicBezTo>
                  <a:cubicBezTo>
                    <a:pt x="497" y="5570"/>
                    <a:pt x="498" y="5563"/>
                    <a:pt x="503" y="5559"/>
                  </a:cubicBezTo>
                  <a:close/>
                  <a:moveTo>
                    <a:pt x="627" y="5466"/>
                  </a:moveTo>
                  <a:lnTo>
                    <a:pt x="680" y="5426"/>
                  </a:lnTo>
                  <a:cubicBezTo>
                    <a:pt x="685" y="5422"/>
                    <a:pt x="692" y="5423"/>
                    <a:pt x="696" y="5428"/>
                  </a:cubicBezTo>
                  <a:cubicBezTo>
                    <a:pt x="700" y="5433"/>
                    <a:pt x="699" y="5440"/>
                    <a:pt x="694" y="5443"/>
                  </a:cubicBezTo>
                  <a:lnTo>
                    <a:pt x="640" y="5484"/>
                  </a:lnTo>
                  <a:cubicBezTo>
                    <a:pt x="636" y="5487"/>
                    <a:pt x="629" y="5486"/>
                    <a:pt x="625" y="5481"/>
                  </a:cubicBezTo>
                  <a:cubicBezTo>
                    <a:pt x="621" y="5476"/>
                    <a:pt x="622" y="5469"/>
                    <a:pt x="627" y="5466"/>
                  </a:cubicBezTo>
                  <a:close/>
                  <a:moveTo>
                    <a:pt x="751" y="5372"/>
                  </a:moveTo>
                  <a:lnTo>
                    <a:pt x="805" y="5332"/>
                  </a:lnTo>
                  <a:cubicBezTo>
                    <a:pt x="810" y="5329"/>
                    <a:pt x="817" y="5330"/>
                    <a:pt x="820" y="5334"/>
                  </a:cubicBezTo>
                  <a:cubicBezTo>
                    <a:pt x="824" y="5339"/>
                    <a:pt x="823" y="5346"/>
                    <a:pt x="818" y="5350"/>
                  </a:cubicBezTo>
                  <a:lnTo>
                    <a:pt x="765" y="5390"/>
                  </a:lnTo>
                  <a:cubicBezTo>
                    <a:pt x="760" y="5394"/>
                    <a:pt x="753" y="5393"/>
                    <a:pt x="749" y="5388"/>
                  </a:cubicBezTo>
                  <a:cubicBezTo>
                    <a:pt x="746" y="5383"/>
                    <a:pt x="747" y="5376"/>
                    <a:pt x="751" y="5372"/>
                  </a:cubicBezTo>
                  <a:close/>
                  <a:moveTo>
                    <a:pt x="876" y="5279"/>
                  </a:moveTo>
                  <a:lnTo>
                    <a:pt x="929" y="5239"/>
                  </a:lnTo>
                  <a:cubicBezTo>
                    <a:pt x="934" y="5235"/>
                    <a:pt x="941" y="5236"/>
                    <a:pt x="945" y="5241"/>
                  </a:cubicBezTo>
                  <a:cubicBezTo>
                    <a:pt x="948" y="5246"/>
                    <a:pt x="947" y="5253"/>
                    <a:pt x="942" y="5256"/>
                  </a:cubicBezTo>
                  <a:lnTo>
                    <a:pt x="889" y="5297"/>
                  </a:lnTo>
                  <a:cubicBezTo>
                    <a:pt x="884" y="5300"/>
                    <a:pt x="877" y="5299"/>
                    <a:pt x="874" y="5294"/>
                  </a:cubicBezTo>
                  <a:cubicBezTo>
                    <a:pt x="870" y="5289"/>
                    <a:pt x="871" y="5282"/>
                    <a:pt x="876" y="5279"/>
                  </a:cubicBezTo>
                  <a:close/>
                  <a:moveTo>
                    <a:pt x="1000" y="5185"/>
                  </a:moveTo>
                  <a:lnTo>
                    <a:pt x="1053" y="5145"/>
                  </a:lnTo>
                  <a:cubicBezTo>
                    <a:pt x="1058" y="5142"/>
                    <a:pt x="1065" y="5143"/>
                    <a:pt x="1069" y="5147"/>
                  </a:cubicBezTo>
                  <a:cubicBezTo>
                    <a:pt x="1073" y="5152"/>
                    <a:pt x="1072" y="5159"/>
                    <a:pt x="1067" y="5163"/>
                  </a:cubicBezTo>
                  <a:lnTo>
                    <a:pt x="1013" y="5203"/>
                  </a:lnTo>
                  <a:cubicBezTo>
                    <a:pt x="1009" y="5207"/>
                    <a:pt x="1002" y="5206"/>
                    <a:pt x="998" y="5201"/>
                  </a:cubicBezTo>
                  <a:cubicBezTo>
                    <a:pt x="994" y="5196"/>
                    <a:pt x="995" y="5189"/>
                    <a:pt x="1000" y="5185"/>
                  </a:cubicBezTo>
                  <a:close/>
                  <a:moveTo>
                    <a:pt x="1124" y="5092"/>
                  </a:moveTo>
                  <a:lnTo>
                    <a:pt x="1178" y="5052"/>
                  </a:lnTo>
                  <a:cubicBezTo>
                    <a:pt x="1183" y="5048"/>
                    <a:pt x="1190" y="5049"/>
                    <a:pt x="1193" y="5054"/>
                  </a:cubicBezTo>
                  <a:cubicBezTo>
                    <a:pt x="1197" y="5059"/>
                    <a:pt x="1196" y="5066"/>
                    <a:pt x="1191" y="5070"/>
                  </a:cubicBezTo>
                  <a:lnTo>
                    <a:pt x="1138" y="5110"/>
                  </a:lnTo>
                  <a:cubicBezTo>
                    <a:pt x="1133" y="5113"/>
                    <a:pt x="1126" y="5112"/>
                    <a:pt x="1122" y="5107"/>
                  </a:cubicBezTo>
                  <a:cubicBezTo>
                    <a:pt x="1119" y="5102"/>
                    <a:pt x="1120" y="5096"/>
                    <a:pt x="1124" y="5092"/>
                  </a:cubicBezTo>
                  <a:close/>
                  <a:moveTo>
                    <a:pt x="1249" y="4998"/>
                  </a:moveTo>
                  <a:lnTo>
                    <a:pt x="1302" y="4958"/>
                  </a:lnTo>
                  <a:cubicBezTo>
                    <a:pt x="1307" y="4955"/>
                    <a:pt x="1314" y="4956"/>
                    <a:pt x="1318" y="4960"/>
                  </a:cubicBezTo>
                  <a:cubicBezTo>
                    <a:pt x="1321" y="4965"/>
                    <a:pt x="1320" y="4972"/>
                    <a:pt x="1315" y="4976"/>
                  </a:cubicBezTo>
                  <a:lnTo>
                    <a:pt x="1262" y="5016"/>
                  </a:lnTo>
                  <a:cubicBezTo>
                    <a:pt x="1257" y="5020"/>
                    <a:pt x="1250" y="5019"/>
                    <a:pt x="1247" y="5014"/>
                  </a:cubicBezTo>
                  <a:cubicBezTo>
                    <a:pt x="1243" y="5009"/>
                    <a:pt x="1244" y="5002"/>
                    <a:pt x="1249" y="4998"/>
                  </a:cubicBezTo>
                  <a:close/>
                  <a:moveTo>
                    <a:pt x="1373" y="4905"/>
                  </a:moveTo>
                  <a:lnTo>
                    <a:pt x="1426" y="4865"/>
                  </a:lnTo>
                  <a:cubicBezTo>
                    <a:pt x="1431" y="4861"/>
                    <a:pt x="1438" y="4862"/>
                    <a:pt x="1442" y="4867"/>
                  </a:cubicBezTo>
                  <a:cubicBezTo>
                    <a:pt x="1446" y="4872"/>
                    <a:pt x="1445" y="4879"/>
                    <a:pt x="1440" y="4883"/>
                  </a:cubicBezTo>
                  <a:lnTo>
                    <a:pt x="1386" y="4923"/>
                  </a:lnTo>
                  <a:cubicBezTo>
                    <a:pt x="1382" y="4926"/>
                    <a:pt x="1375" y="4925"/>
                    <a:pt x="1371" y="4920"/>
                  </a:cubicBezTo>
                  <a:cubicBezTo>
                    <a:pt x="1367" y="4916"/>
                    <a:pt x="1368" y="4909"/>
                    <a:pt x="1373" y="4905"/>
                  </a:cubicBezTo>
                  <a:close/>
                  <a:moveTo>
                    <a:pt x="1497" y="4811"/>
                  </a:moveTo>
                  <a:lnTo>
                    <a:pt x="1551" y="4771"/>
                  </a:lnTo>
                  <a:cubicBezTo>
                    <a:pt x="1556" y="4768"/>
                    <a:pt x="1563" y="4769"/>
                    <a:pt x="1566" y="4774"/>
                  </a:cubicBezTo>
                  <a:cubicBezTo>
                    <a:pt x="1570" y="4778"/>
                    <a:pt x="1569" y="4785"/>
                    <a:pt x="1564" y="4789"/>
                  </a:cubicBezTo>
                  <a:lnTo>
                    <a:pt x="1511" y="4829"/>
                  </a:lnTo>
                  <a:cubicBezTo>
                    <a:pt x="1506" y="4833"/>
                    <a:pt x="1499" y="4832"/>
                    <a:pt x="1495" y="4827"/>
                  </a:cubicBezTo>
                  <a:cubicBezTo>
                    <a:pt x="1492" y="4822"/>
                    <a:pt x="1493" y="4815"/>
                    <a:pt x="1497" y="4811"/>
                  </a:cubicBezTo>
                  <a:close/>
                  <a:moveTo>
                    <a:pt x="1622" y="4718"/>
                  </a:moveTo>
                  <a:lnTo>
                    <a:pt x="1675" y="4678"/>
                  </a:lnTo>
                  <a:cubicBezTo>
                    <a:pt x="1680" y="4674"/>
                    <a:pt x="1687" y="4675"/>
                    <a:pt x="1691" y="4680"/>
                  </a:cubicBezTo>
                  <a:cubicBezTo>
                    <a:pt x="1694" y="4685"/>
                    <a:pt x="1693" y="4692"/>
                    <a:pt x="1688" y="4696"/>
                  </a:cubicBezTo>
                  <a:lnTo>
                    <a:pt x="1635" y="4736"/>
                  </a:lnTo>
                  <a:cubicBezTo>
                    <a:pt x="1630" y="4739"/>
                    <a:pt x="1623" y="4738"/>
                    <a:pt x="1620" y="4733"/>
                  </a:cubicBezTo>
                  <a:cubicBezTo>
                    <a:pt x="1616" y="4729"/>
                    <a:pt x="1617" y="4722"/>
                    <a:pt x="1622" y="4718"/>
                  </a:cubicBezTo>
                  <a:close/>
                  <a:moveTo>
                    <a:pt x="1746" y="4624"/>
                  </a:moveTo>
                  <a:lnTo>
                    <a:pt x="1799" y="4584"/>
                  </a:lnTo>
                  <a:cubicBezTo>
                    <a:pt x="1804" y="4581"/>
                    <a:pt x="1811" y="4582"/>
                    <a:pt x="1815" y="4587"/>
                  </a:cubicBezTo>
                  <a:cubicBezTo>
                    <a:pt x="1819" y="4591"/>
                    <a:pt x="1818" y="4598"/>
                    <a:pt x="1813" y="4602"/>
                  </a:cubicBezTo>
                  <a:lnTo>
                    <a:pt x="1760" y="4642"/>
                  </a:lnTo>
                  <a:cubicBezTo>
                    <a:pt x="1755" y="4646"/>
                    <a:pt x="1748" y="4645"/>
                    <a:pt x="1744" y="4640"/>
                  </a:cubicBezTo>
                  <a:cubicBezTo>
                    <a:pt x="1740" y="4635"/>
                    <a:pt x="1741" y="4628"/>
                    <a:pt x="1746" y="4624"/>
                  </a:cubicBezTo>
                  <a:close/>
                  <a:moveTo>
                    <a:pt x="1870" y="4531"/>
                  </a:moveTo>
                  <a:lnTo>
                    <a:pt x="1924" y="4491"/>
                  </a:lnTo>
                  <a:cubicBezTo>
                    <a:pt x="1929" y="4487"/>
                    <a:pt x="1936" y="4488"/>
                    <a:pt x="1939" y="4493"/>
                  </a:cubicBezTo>
                  <a:cubicBezTo>
                    <a:pt x="1943" y="4498"/>
                    <a:pt x="1942" y="4505"/>
                    <a:pt x="1937" y="4509"/>
                  </a:cubicBezTo>
                  <a:lnTo>
                    <a:pt x="1884" y="4549"/>
                  </a:lnTo>
                  <a:cubicBezTo>
                    <a:pt x="1879" y="4552"/>
                    <a:pt x="1872" y="4551"/>
                    <a:pt x="1868" y="4547"/>
                  </a:cubicBezTo>
                  <a:cubicBezTo>
                    <a:pt x="1865" y="4542"/>
                    <a:pt x="1866" y="4535"/>
                    <a:pt x="1870" y="4531"/>
                  </a:cubicBezTo>
                  <a:close/>
                  <a:moveTo>
                    <a:pt x="1995" y="4437"/>
                  </a:moveTo>
                  <a:lnTo>
                    <a:pt x="2048" y="4397"/>
                  </a:lnTo>
                  <a:cubicBezTo>
                    <a:pt x="2053" y="4394"/>
                    <a:pt x="2060" y="4395"/>
                    <a:pt x="2064" y="4400"/>
                  </a:cubicBezTo>
                  <a:cubicBezTo>
                    <a:pt x="2067" y="4405"/>
                    <a:pt x="2066" y="4411"/>
                    <a:pt x="2061" y="4415"/>
                  </a:cubicBezTo>
                  <a:lnTo>
                    <a:pt x="2008" y="4455"/>
                  </a:lnTo>
                  <a:cubicBezTo>
                    <a:pt x="2003" y="4459"/>
                    <a:pt x="1996" y="4458"/>
                    <a:pt x="1993" y="4453"/>
                  </a:cubicBezTo>
                  <a:cubicBezTo>
                    <a:pt x="1989" y="4448"/>
                    <a:pt x="1990" y="4441"/>
                    <a:pt x="1995" y="4437"/>
                  </a:cubicBezTo>
                  <a:close/>
                  <a:moveTo>
                    <a:pt x="2119" y="4344"/>
                  </a:moveTo>
                  <a:lnTo>
                    <a:pt x="2172" y="4304"/>
                  </a:lnTo>
                  <a:cubicBezTo>
                    <a:pt x="2177" y="4300"/>
                    <a:pt x="2184" y="4301"/>
                    <a:pt x="2188" y="4306"/>
                  </a:cubicBezTo>
                  <a:cubicBezTo>
                    <a:pt x="2192" y="4311"/>
                    <a:pt x="2191" y="4318"/>
                    <a:pt x="2186" y="4322"/>
                  </a:cubicBezTo>
                  <a:lnTo>
                    <a:pt x="2133" y="4362"/>
                  </a:lnTo>
                  <a:cubicBezTo>
                    <a:pt x="2128" y="4365"/>
                    <a:pt x="2121" y="4364"/>
                    <a:pt x="2117" y="4360"/>
                  </a:cubicBezTo>
                  <a:cubicBezTo>
                    <a:pt x="2113" y="4355"/>
                    <a:pt x="2114" y="4348"/>
                    <a:pt x="2119" y="4344"/>
                  </a:cubicBezTo>
                  <a:close/>
                  <a:moveTo>
                    <a:pt x="2243" y="4251"/>
                  </a:moveTo>
                  <a:lnTo>
                    <a:pt x="2297" y="4210"/>
                  </a:lnTo>
                  <a:cubicBezTo>
                    <a:pt x="2302" y="4207"/>
                    <a:pt x="2309" y="4208"/>
                    <a:pt x="2312" y="4213"/>
                  </a:cubicBezTo>
                  <a:cubicBezTo>
                    <a:pt x="2316" y="4218"/>
                    <a:pt x="2315" y="4225"/>
                    <a:pt x="2310" y="4228"/>
                  </a:cubicBezTo>
                  <a:lnTo>
                    <a:pt x="2257" y="4268"/>
                  </a:lnTo>
                  <a:cubicBezTo>
                    <a:pt x="2252" y="4272"/>
                    <a:pt x="2245" y="4271"/>
                    <a:pt x="2241" y="4266"/>
                  </a:cubicBezTo>
                  <a:cubicBezTo>
                    <a:pt x="2238" y="4261"/>
                    <a:pt x="2239" y="4254"/>
                    <a:pt x="2243" y="4251"/>
                  </a:cubicBezTo>
                  <a:close/>
                  <a:moveTo>
                    <a:pt x="2368" y="4157"/>
                  </a:moveTo>
                  <a:lnTo>
                    <a:pt x="2421" y="4117"/>
                  </a:lnTo>
                  <a:cubicBezTo>
                    <a:pt x="2426" y="4113"/>
                    <a:pt x="2433" y="4114"/>
                    <a:pt x="2437" y="4119"/>
                  </a:cubicBezTo>
                  <a:cubicBezTo>
                    <a:pt x="2440" y="4124"/>
                    <a:pt x="2439" y="4131"/>
                    <a:pt x="2434" y="4135"/>
                  </a:cubicBezTo>
                  <a:lnTo>
                    <a:pt x="2381" y="4175"/>
                  </a:lnTo>
                  <a:cubicBezTo>
                    <a:pt x="2376" y="4178"/>
                    <a:pt x="2369" y="4178"/>
                    <a:pt x="2366" y="4173"/>
                  </a:cubicBezTo>
                  <a:cubicBezTo>
                    <a:pt x="2362" y="4168"/>
                    <a:pt x="2363" y="4161"/>
                    <a:pt x="2368" y="4157"/>
                  </a:cubicBezTo>
                  <a:close/>
                  <a:moveTo>
                    <a:pt x="2492" y="4064"/>
                  </a:moveTo>
                  <a:lnTo>
                    <a:pt x="2545" y="4024"/>
                  </a:lnTo>
                  <a:cubicBezTo>
                    <a:pt x="2550" y="4020"/>
                    <a:pt x="2557" y="4021"/>
                    <a:pt x="2561" y="4026"/>
                  </a:cubicBezTo>
                  <a:cubicBezTo>
                    <a:pt x="2565" y="4031"/>
                    <a:pt x="2564" y="4038"/>
                    <a:pt x="2559" y="4041"/>
                  </a:cubicBezTo>
                  <a:lnTo>
                    <a:pt x="2506" y="4081"/>
                  </a:lnTo>
                  <a:cubicBezTo>
                    <a:pt x="2501" y="4085"/>
                    <a:pt x="2494" y="4084"/>
                    <a:pt x="2490" y="4079"/>
                  </a:cubicBezTo>
                  <a:cubicBezTo>
                    <a:pt x="2486" y="4074"/>
                    <a:pt x="2487" y="4067"/>
                    <a:pt x="2492" y="4064"/>
                  </a:cubicBezTo>
                  <a:close/>
                  <a:moveTo>
                    <a:pt x="2616" y="3970"/>
                  </a:moveTo>
                  <a:lnTo>
                    <a:pt x="2670" y="3930"/>
                  </a:lnTo>
                  <a:cubicBezTo>
                    <a:pt x="2675" y="3926"/>
                    <a:pt x="2682" y="3927"/>
                    <a:pt x="2685" y="3932"/>
                  </a:cubicBezTo>
                  <a:cubicBezTo>
                    <a:pt x="2689" y="3937"/>
                    <a:pt x="2688" y="3944"/>
                    <a:pt x="2683" y="3948"/>
                  </a:cubicBezTo>
                  <a:lnTo>
                    <a:pt x="2630" y="3988"/>
                  </a:lnTo>
                  <a:cubicBezTo>
                    <a:pt x="2625" y="3992"/>
                    <a:pt x="2618" y="3991"/>
                    <a:pt x="2614" y="3986"/>
                  </a:cubicBezTo>
                  <a:cubicBezTo>
                    <a:pt x="2611" y="3981"/>
                    <a:pt x="2612" y="3974"/>
                    <a:pt x="2616" y="3970"/>
                  </a:cubicBezTo>
                  <a:close/>
                  <a:moveTo>
                    <a:pt x="2741" y="3877"/>
                  </a:moveTo>
                  <a:lnTo>
                    <a:pt x="2794" y="3837"/>
                  </a:lnTo>
                  <a:cubicBezTo>
                    <a:pt x="2799" y="3833"/>
                    <a:pt x="2806" y="3834"/>
                    <a:pt x="2810" y="3839"/>
                  </a:cubicBezTo>
                  <a:cubicBezTo>
                    <a:pt x="2813" y="3844"/>
                    <a:pt x="2812" y="3851"/>
                    <a:pt x="2807" y="3854"/>
                  </a:cubicBezTo>
                  <a:lnTo>
                    <a:pt x="2754" y="3894"/>
                  </a:lnTo>
                  <a:cubicBezTo>
                    <a:pt x="2749" y="3898"/>
                    <a:pt x="2742" y="3897"/>
                    <a:pt x="2739" y="3892"/>
                  </a:cubicBezTo>
                  <a:cubicBezTo>
                    <a:pt x="2735" y="3887"/>
                    <a:pt x="2736" y="3880"/>
                    <a:pt x="2741" y="3877"/>
                  </a:cubicBezTo>
                  <a:close/>
                  <a:moveTo>
                    <a:pt x="2865" y="3783"/>
                  </a:moveTo>
                  <a:lnTo>
                    <a:pt x="2918" y="3743"/>
                  </a:lnTo>
                  <a:cubicBezTo>
                    <a:pt x="2923" y="3739"/>
                    <a:pt x="2930" y="3740"/>
                    <a:pt x="2934" y="3745"/>
                  </a:cubicBezTo>
                  <a:cubicBezTo>
                    <a:pt x="2938" y="3750"/>
                    <a:pt x="2937" y="3757"/>
                    <a:pt x="2932" y="3761"/>
                  </a:cubicBezTo>
                  <a:lnTo>
                    <a:pt x="2879" y="3801"/>
                  </a:lnTo>
                  <a:cubicBezTo>
                    <a:pt x="2874" y="3805"/>
                    <a:pt x="2867" y="3804"/>
                    <a:pt x="2863" y="3799"/>
                  </a:cubicBezTo>
                  <a:cubicBezTo>
                    <a:pt x="2859" y="3794"/>
                    <a:pt x="2860" y="3787"/>
                    <a:pt x="2865" y="3783"/>
                  </a:cubicBezTo>
                  <a:close/>
                  <a:moveTo>
                    <a:pt x="2990" y="3690"/>
                  </a:moveTo>
                  <a:lnTo>
                    <a:pt x="3043" y="3650"/>
                  </a:lnTo>
                  <a:cubicBezTo>
                    <a:pt x="3048" y="3646"/>
                    <a:pt x="3055" y="3647"/>
                    <a:pt x="3058" y="3652"/>
                  </a:cubicBezTo>
                  <a:cubicBezTo>
                    <a:pt x="3062" y="3657"/>
                    <a:pt x="3061" y="3664"/>
                    <a:pt x="3056" y="3667"/>
                  </a:cubicBezTo>
                  <a:lnTo>
                    <a:pt x="3003" y="3707"/>
                  </a:lnTo>
                  <a:cubicBezTo>
                    <a:pt x="2998" y="3711"/>
                    <a:pt x="2991" y="3710"/>
                    <a:pt x="2987" y="3705"/>
                  </a:cubicBezTo>
                  <a:cubicBezTo>
                    <a:pt x="2984" y="3700"/>
                    <a:pt x="2985" y="3693"/>
                    <a:pt x="2990" y="3690"/>
                  </a:cubicBezTo>
                  <a:close/>
                  <a:moveTo>
                    <a:pt x="3114" y="3596"/>
                  </a:moveTo>
                  <a:lnTo>
                    <a:pt x="3167" y="3556"/>
                  </a:lnTo>
                  <a:cubicBezTo>
                    <a:pt x="3172" y="3552"/>
                    <a:pt x="3179" y="3553"/>
                    <a:pt x="3183" y="3558"/>
                  </a:cubicBezTo>
                  <a:cubicBezTo>
                    <a:pt x="3186" y="3563"/>
                    <a:pt x="3185" y="3570"/>
                    <a:pt x="3180" y="3574"/>
                  </a:cubicBezTo>
                  <a:lnTo>
                    <a:pt x="3127" y="3614"/>
                  </a:lnTo>
                  <a:cubicBezTo>
                    <a:pt x="3122" y="3618"/>
                    <a:pt x="3115" y="3617"/>
                    <a:pt x="3112" y="3612"/>
                  </a:cubicBezTo>
                  <a:cubicBezTo>
                    <a:pt x="3108" y="3607"/>
                    <a:pt x="3109" y="3600"/>
                    <a:pt x="3114" y="3596"/>
                  </a:cubicBezTo>
                  <a:close/>
                  <a:moveTo>
                    <a:pt x="3238" y="3503"/>
                  </a:moveTo>
                  <a:lnTo>
                    <a:pt x="3291" y="3463"/>
                  </a:lnTo>
                  <a:cubicBezTo>
                    <a:pt x="3296" y="3459"/>
                    <a:pt x="3303" y="3460"/>
                    <a:pt x="3307" y="3465"/>
                  </a:cubicBezTo>
                  <a:cubicBezTo>
                    <a:pt x="3311" y="3470"/>
                    <a:pt x="3310" y="3477"/>
                    <a:pt x="3305" y="3480"/>
                  </a:cubicBezTo>
                  <a:lnTo>
                    <a:pt x="3252" y="3520"/>
                  </a:lnTo>
                  <a:cubicBezTo>
                    <a:pt x="3247" y="3524"/>
                    <a:pt x="3240" y="3523"/>
                    <a:pt x="3236" y="3518"/>
                  </a:cubicBezTo>
                  <a:cubicBezTo>
                    <a:pt x="3232" y="3513"/>
                    <a:pt x="3233" y="3506"/>
                    <a:pt x="3238" y="3503"/>
                  </a:cubicBezTo>
                  <a:close/>
                  <a:moveTo>
                    <a:pt x="3363" y="3409"/>
                  </a:moveTo>
                  <a:lnTo>
                    <a:pt x="3416" y="3369"/>
                  </a:lnTo>
                  <a:cubicBezTo>
                    <a:pt x="3421" y="3365"/>
                    <a:pt x="3428" y="3366"/>
                    <a:pt x="3431" y="3371"/>
                  </a:cubicBezTo>
                  <a:cubicBezTo>
                    <a:pt x="3435" y="3376"/>
                    <a:pt x="3434" y="3383"/>
                    <a:pt x="3429" y="3387"/>
                  </a:cubicBezTo>
                  <a:lnTo>
                    <a:pt x="3376" y="3427"/>
                  </a:lnTo>
                  <a:cubicBezTo>
                    <a:pt x="3371" y="3431"/>
                    <a:pt x="3364" y="3430"/>
                    <a:pt x="3360" y="3425"/>
                  </a:cubicBezTo>
                  <a:cubicBezTo>
                    <a:pt x="3357" y="3420"/>
                    <a:pt x="3358" y="3413"/>
                    <a:pt x="3363" y="3409"/>
                  </a:cubicBezTo>
                  <a:close/>
                  <a:moveTo>
                    <a:pt x="3487" y="3316"/>
                  </a:moveTo>
                  <a:lnTo>
                    <a:pt x="3540" y="3276"/>
                  </a:lnTo>
                  <a:cubicBezTo>
                    <a:pt x="3545" y="3272"/>
                    <a:pt x="3552" y="3273"/>
                    <a:pt x="3556" y="3278"/>
                  </a:cubicBezTo>
                  <a:cubicBezTo>
                    <a:pt x="3559" y="3283"/>
                    <a:pt x="3558" y="3290"/>
                    <a:pt x="3553" y="3293"/>
                  </a:cubicBezTo>
                  <a:lnTo>
                    <a:pt x="3500" y="3333"/>
                  </a:lnTo>
                  <a:cubicBezTo>
                    <a:pt x="3495" y="3337"/>
                    <a:pt x="3488" y="3336"/>
                    <a:pt x="3485" y="3331"/>
                  </a:cubicBezTo>
                  <a:cubicBezTo>
                    <a:pt x="3481" y="3326"/>
                    <a:pt x="3482" y="3319"/>
                    <a:pt x="3487" y="3316"/>
                  </a:cubicBezTo>
                  <a:close/>
                  <a:moveTo>
                    <a:pt x="3611" y="3222"/>
                  </a:moveTo>
                  <a:lnTo>
                    <a:pt x="3664" y="3182"/>
                  </a:lnTo>
                  <a:cubicBezTo>
                    <a:pt x="3669" y="3179"/>
                    <a:pt x="3676" y="3179"/>
                    <a:pt x="3680" y="3184"/>
                  </a:cubicBezTo>
                  <a:cubicBezTo>
                    <a:pt x="3684" y="3189"/>
                    <a:pt x="3683" y="3196"/>
                    <a:pt x="3678" y="3200"/>
                  </a:cubicBezTo>
                  <a:lnTo>
                    <a:pt x="3625" y="3240"/>
                  </a:lnTo>
                  <a:cubicBezTo>
                    <a:pt x="3620" y="3244"/>
                    <a:pt x="3613" y="3243"/>
                    <a:pt x="3609" y="3238"/>
                  </a:cubicBezTo>
                  <a:cubicBezTo>
                    <a:pt x="3605" y="3233"/>
                    <a:pt x="3606" y="3226"/>
                    <a:pt x="3611" y="3222"/>
                  </a:cubicBezTo>
                  <a:close/>
                  <a:moveTo>
                    <a:pt x="3736" y="3129"/>
                  </a:moveTo>
                  <a:lnTo>
                    <a:pt x="3789" y="3089"/>
                  </a:lnTo>
                  <a:cubicBezTo>
                    <a:pt x="3794" y="3085"/>
                    <a:pt x="3801" y="3086"/>
                    <a:pt x="3804" y="3091"/>
                  </a:cubicBezTo>
                  <a:cubicBezTo>
                    <a:pt x="3808" y="3096"/>
                    <a:pt x="3807" y="3103"/>
                    <a:pt x="3802" y="3106"/>
                  </a:cubicBezTo>
                  <a:lnTo>
                    <a:pt x="3749" y="3147"/>
                  </a:lnTo>
                  <a:cubicBezTo>
                    <a:pt x="3744" y="3150"/>
                    <a:pt x="3737" y="3149"/>
                    <a:pt x="3733" y="3144"/>
                  </a:cubicBezTo>
                  <a:cubicBezTo>
                    <a:pt x="3730" y="3139"/>
                    <a:pt x="3731" y="3132"/>
                    <a:pt x="3736" y="3129"/>
                  </a:cubicBezTo>
                  <a:close/>
                  <a:moveTo>
                    <a:pt x="3860" y="3035"/>
                  </a:moveTo>
                  <a:lnTo>
                    <a:pt x="3913" y="2995"/>
                  </a:lnTo>
                  <a:cubicBezTo>
                    <a:pt x="3918" y="2992"/>
                    <a:pt x="3925" y="2993"/>
                    <a:pt x="3929" y="2997"/>
                  </a:cubicBezTo>
                  <a:cubicBezTo>
                    <a:pt x="3932" y="3002"/>
                    <a:pt x="3931" y="3009"/>
                    <a:pt x="3926" y="3013"/>
                  </a:cubicBezTo>
                  <a:lnTo>
                    <a:pt x="3873" y="3053"/>
                  </a:lnTo>
                  <a:cubicBezTo>
                    <a:pt x="3868" y="3057"/>
                    <a:pt x="3861" y="3056"/>
                    <a:pt x="3858" y="3051"/>
                  </a:cubicBezTo>
                  <a:cubicBezTo>
                    <a:pt x="3854" y="3046"/>
                    <a:pt x="3855" y="3039"/>
                    <a:pt x="3860" y="3035"/>
                  </a:cubicBezTo>
                  <a:close/>
                  <a:moveTo>
                    <a:pt x="3984" y="2942"/>
                  </a:moveTo>
                  <a:lnTo>
                    <a:pt x="4037" y="2902"/>
                  </a:lnTo>
                  <a:cubicBezTo>
                    <a:pt x="4042" y="2898"/>
                    <a:pt x="4049" y="2899"/>
                    <a:pt x="4053" y="2904"/>
                  </a:cubicBezTo>
                  <a:cubicBezTo>
                    <a:pt x="4057" y="2909"/>
                    <a:pt x="4056" y="2916"/>
                    <a:pt x="4051" y="2920"/>
                  </a:cubicBezTo>
                  <a:lnTo>
                    <a:pt x="3998" y="2960"/>
                  </a:lnTo>
                  <a:cubicBezTo>
                    <a:pt x="3993" y="2963"/>
                    <a:pt x="3986" y="2962"/>
                    <a:pt x="3982" y="2957"/>
                  </a:cubicBezTo>
                  <a:cubicBezTo>
                    <a:pt x="3978" y="2952"/>
                    <a:pt x="3979" y="2946"/>
                    <a:pt x="3984" y="2942"/>
                  </a:cubicBezTo>
                  <a:close/>
                  <a:moveTo>
                    <a:pt x="4109" y="2848"/>
                  </a:moveTo>
                  <a:lnTo>
                    <a:pt x="4162" y="2808"/>
                  </a:lnTo>
                  <a:cubicBezTo>
                    <a:pt x="4167" y="2805"/>
                    <a:pt x="4174" y="2806"/>
                    <a:pt x="4177" y="2810"/>
                  </a:cubicBezTo>
                  <a:cubicBezTo>
                    <a:pt x="4181" y="2815"/>
                    <a:pt x="4180" y="2822"/>
                    <a:pt x="4175" y="2826"/>
                  </a:cubicBezTo>
                  <a:lnTo>
                    <a:pt x="4122" y="2866"/>
                  </a:lnTo>
                  <a:cubicBezTo>
                    <a:pt x="4117" y="2870"/>
                    <a:pt x="4110" y="2869"/>
                    <a:pt x="4106" y="2864"/>
                  </a:cubicBezTo>
                  <a:cubicBezTo>
                    <a:pt x="4103" y="2859"/>
                    <a:pt x="4104" y="2852"/>
                    <a:pt x="4109" y="2848"/>
                  </a:cubicBezTo>
                  <a:close/>
                  <a:moveTo>
                    <a:pt x="4233" y="2755"/>
                  </a:moveTo>
                  <a:lnTo>
                    <a:pt x="4286" y="2715"/>
                  </a:lnTo>
                  <a:cubicBezTo>
                    <a:pt x="4291" y="2711"/>
                    <a:pt x="4298" y="2712"/>
                    <a:pt x="4302" y="2717"/>
                  </a:cubicBezTo>
                  <a:cubicBezTo>
                    <a:pt x="4305" y="2722"/>
                    <a:pt x="4304" y="2729"/>
                    <a:pt x="4300" y="2733"/>
                  </a:cubicBezTo>
                  <a:lnTo>
                    <a:pt x="4246" y="2773"/>
                  </a:lnTo>
                  <a:cubicBezTo>
                    <a:pt x="4241" y="2776"/>
                    <a:pt x="4234" y="2775"/>
                    <a:pt x="4231" y="2770"/>
                  </a:cubicBezTo>
                  <a:cubicBezTo>
                    <a:pt x="4227" y="2766"/>
                    <a:pt x="4228" y="2759"/>
                    <a:pt x="4233" y="2755"/>
                  </a:cubicBezTo>
                  <a:close/>
                  <a:moveTo>
                    <a:pt x="4357" y="2661"/>
                  </a:moveTo>
                  <a:lnTo>
                    <a:pt x="4410" y="2621"/>
                  </a:lnTo>
                  <a:cubicBezTo>
                    <a:pt x="4415" y="2618"/>
                    <a:pt x="4422" y="2619"/>
                    <a:pt x="4426" y="2624"/>
                  </a:cubicBezTo>
                  <a:cubicBezTo>
                    <a:pt x="4430" y="2628"/>
                    <a:pt x="4429" y="2635"/>
                    <a:pt x="4424" y="2639"/>
                  </a:cubicBezTo>
                  <a:lnTo>
                    <a:pt x="4371" y="2679"/>
                  </a:lnTo>
                  <a:cubicBezTo>
                    <a:pt x="4366" y="2683"/>
                    <a:pt x="4359" y="2682"/>
                    <a:pt x="4355" y="2677"/>
                  </a:cubicBezTo>
                  <a:cubicBezTo>
                    <a:pt x="4351" y="2672"/>
                    <a:pt x="4352" y="2665"/>
                    <a:pt x="4357" y="2661"/>
                  </a:cubicBezTo>
                  <a:close/>
                  <a:moveTo>
                    <a:pt x="4482" y="2568"/>
                  </a:moveTo>
                  <a:lnTo>
                    <a:pt x="4535" y="2528"/>
                  </a:lnTo>
                  <a:cubicBezTo>
                    <a:pt x="4540" y="2524"/>
                    <a:pt x="4547" y="2525"/>
                    <a:pt x="4550" y="2530"/>
                  </a:cubicBezTo>
                  <a:cubicBezTo>
                    <a:pt x="4554" y="2535"/>
                    <a:pt x="4553" y="2542"/>
                    <a:pt x="4548" y="2546"/>
                  </a:cubicBezTo>
                  <a:lnTo>
                    <a:pt x="4495" y="2586"/>
                  </a:lnTo>
                  <a:cubicBezTo>
                    <a:pt x="4490" y="2589"/>
                    <a:pt x="4483" y="2588"/>
                    <a:pt x="4479" y="2583"/>
                  </a:cubicBezTo>
                  <a:cubicBezTo>
                    <a:pt x="4476" y="2579"/>
                    <a:pt x="4477" y="2572"/>
                    <a:pt x="4482" y="2568"/>
                  </a:cubicBezTo>
                  <a:close/>
                  <a:moveTo>
                    <a:pt x="4606" y="2474"/>
                  </a:moveTo>
                  <a:lnTo>
                    <a:pt x="4659" y="2434"/>
                  </a:lnTo>
                  <a:cubicBezTo>
                    <a:pt x="4664" y="2431"/>
                    <a:pt x="4671" y="2432"/>
                    <a:pt x="4675" y="2437"/>
                  </a:cubicBezTo>
                  <a:cubicBezTo>
                    <a:pt x="4678" y="2441"/>
                    <a:pt x="4677" y="2448"/>
                    <a:pt x="4673" y="2452"/>
                  </a:cubicBezTo>
                  <a:lnTo>
                    <a:pt x="4619" y="2492"/>
                  </a:lnTo>
                  <a:cubicBezTo>
                    <a:pt x="4614" y="2496"/>
                    <a:pt x="4607" y="2495"/>
                    <a:pt x="4604" y="2490"/>
                  </a:cubicBezTo>
                  <a:cubicBezTo>
                    <a:pt x="4600" y="2485"/>
                    <a:pt x="4601" y="2478"/>
                    <a:pt x="4606" y="2474"/>
                  </a:cubicBezTo>
                  <a:close/>
                  <a:moveTo>
                    <a:pt x="4730" y="2381"/>
                  </a:moveTo>
                  <a:lnTo>
                    <a:pt x="4783" y="2341"/>
                  </a:lnTo>
                  <a:cubicBezTo>
                    <a:pt x="4788" y="2337"/>
                    <a:pt x="4795" y="2338"/>
                    <a:pt x="4799" y="2343"/>
                  </a:cubicBezTo>
                  <a:cubicBezTo>
                    <a:pt x="4803" y="2348"/>
                    <a:pt x="4802" y="2355"/>
                    <a:pt x="4797" y="2359"/>
                  </a:cubicBezTo>
                  <a:lnTo>
                    <a:pt x="4744" y="2399"/>
                  </a:lnTo>
                  <a:cubicBezTo>
                    <a:pt x="4739" y="2402"/>
                    <a:pt x="4732" y="2401"/>
                    <a:pt x="4728" y="2396"/>
                  </a:cubicBezTo>
                  <a:cubicBezTo>
                    <a:pt x="4724" y="2392"/>
                    <a:pt x="4725" y="2385"/>
                    <a:pt x="4730" y="2381"/>
                  </a:cubicBezTo>
                  <a:close/>
                  <a:moveTo>
                    <a:pt x="4855" y="2287"/>
                  </a:moveTo>
                  <a:lnTo>
                    <a:pt x="4908" y="2247"/>
                  </a:lnTo>
                  <a:cubicBezTo>
                    <a:pt x="4913" y="2244"/>
                    <a:pt x="4920" y="2245"/>
                    <a:pt x="4923" y="2250"/>
                  </a:cubicBezTo>
                  <a:cubicBezTo>
                    <a:pt x="4927" y="2255"/>
                    <a:pt x="4926" y="2261"/>
                    <a:pt x="4921" y="2265"/>
                  </a:cubicBezTo>
                  <a:lnTo>
                    <a:pt x="4868" y="2305"/>
                  </a:lnTo>
                  <a:cubicBezTo>
                    <a:pt x="4863" y="2309"/>
                    <a:pt x="4856" y="2308"/>
                    <a:pt x="4852" y="2303"/>
                  </a:cubicBezTo>
                  <a:cubicBezTo>
                    <a:pt x="4849" y="2298"/>
                    <a:pt x="4850" y="2291"/>
                    <a:pt x="4855" y="2287"/>
                  </a:cubicBezTo>
                  <a:close/>
                  <a:moveTo>
                    <a:pt x="4979" y="2194"/>
                  </a:moveTo>
                  <a:lnTo>
                    <a:pt x="5032" y="2154"/>
                  </a:lnTo>
                  <a:cubicBezTo>
                    <a:pt x="5037" y="2150"/>
                    <a:pt x="5044" y="2151"/>
                    <a:pt x="5048" y="2156"/>
                  </a:cubicBezTo>
                  <a:cubicBezTo>
                    <a:pt x="5051" y="2161"/>
                    <a:pt x="5050" y="2168"/>
                    <a:pt x="5046" y="2172"/>
                  </a:cubicBezTo>
                  <a:lnTo>
                    <a:pt x="4992" y="2212"/>
                  </a:lnTo>
                  <a:cubicBezTo>
                    <a:pt x="4987" y="2215"/>
                    <a:pt x="4980" y="2214"/>
                    <a:pt x="4977" y="2210"/>
                  </a:cubicBezTo>
                  <a:cubicBezTo>
                    <a:pt x="4973" y="2205"/>
                    <a:pt x="4974" y="2198"/>
                    <a:pt x="4979" y="2194"/>
                  </a:cubicBezTo>
                  <a:close/>
                  <a:moveTo>
                    <a:pt x="5103" y="2101"/>
                  </a:moveTo>
                  <a:lnTo>
                    <a:pt x="5156" y="2060"/>
                  </a:lnTo>
                  <a:cubicBezTo>
                    <a:pt x="5161" y="2057"/>
                    <a:pt x="5168" y="2058"/>
                    <a:pt x="5172" y="2063"/>
                  </a:cubicBezTo>
                  <a:cubicBezTo>
                    <a:pt x="5176" y="2068"/>
                    <a:pt x="5175" y="2075"/>
                    <a:pt x="5170" y="2078"/>
                  </a:cubicBezTo>
                  <a:lnTo>
                    <a:pt x="5117" y="2118"/>
                  </a:lnTo>
                  <a:cubicBezTo>
                    <a:pt x="5112" y="2122"/>
                    <a:pt x="5105" y="2121"/>
                    <a:pt x="5101" y="2116"/>
                  </a:cubicBezTo>
                  <a:cubicBezTo>
                    <a:pt x="5097" y="2111"/>
                    <a:pt x="5098" y="2104"/>
                    <a:pt x="5103" y="2101"/>
                  </a:cubicBezTo>
                  <a:close/>
                  <a:moveTo>
                    <a:pt x="5228" y="2007"/>
                  </a:moveTo>
                  <a:lnTo>
                    <a:pt x="5281" y="1967"/>
                  </a:lnTo>
                  <a:cubicBezTo>
                    <a:pt x="5286" y="1963"/>
                    <a:pt x="5293" y="1964"/>
                    <a:pt x="5296" y="1969"/>
                  </a:cubicBezTo>
                  <a:cubicBezTo>
                    <a:pt x="5300" y="1974"/>
                    <a:pt x="5299" y="1981"/>
                    <a:pt x="5294" y="1985"/>
                  </a:cubicBezTo>
                  <a:lnTo>
                    <a:pt x="5241" y="2025"/>
                  </a:lnTo>
                  <a:cubicBezTo>
                    <a:pt x="5236" y="2028"/>
                    <a:pt x="5229" y="2027"/>
                    <a:pt x="5225" y="2023"/>
                  </a:cubicBezTo>
                  <a:cubicBezTo>
                    <a:pt x="5222" y="2018"/>
                    <a:pt x="5223" y="2011"/>
                    <a:pt x="5228" y="2007"/>
                  </a:cubicBezTo>
                  <a:close/>
                  <a:moveTo>
                    <a:pt x="5352" y="1914"/>
                  </a:moveTo>
                  <a:lnTo>
                    <a:pt x="5405" y="1873"/>
                  </a:lnTo>
                  <a:cubicBezTo>
                    <a:pt x="5410" y="1870"/>
                    <a:pt x="5417" y="1871"/>
                    <a:pt x="5421" y="1876"/>
                  </a:cubicBezTo>
                  <a:cubicBezTo>
                    <a:pt x="5424" y="1881"/>
                    <a:pt x="5423" y="1888"/>
                    <a:pt x="5419" y="1891"/>
                  </a:cubicBezTo>
                  <a:lnTo>
                    <a:pt x="5365" y="1931"/>
                  </a:lnTo>
                  <a:cubicBezTo>
                    <a:pt x="5360" y="1935"/>
                    <a:pt x="5353" y="1934"/>
                    <a:pt x="5350" y="1929"/>
                  </a:cubicBezTo>
                  <a:cubicBezTo>
                    <a:pt x="5346" y="1924"/>
                    <a:pt x="5347" y="1917"/>
                    <a:pt x="5352" y="1914"/>
                  </a:cubicBezTo>
                  <a:close/>
                  <a:moveTo>
                    <a:pt x="5476" y="1820"/>
                  </a:moveTo>
                  <a:lnTo>
                    <a:pt x="5530" y="1780"/>
                  </a:lnTo>
                  <a:cubicBezTo>
                    <a:pt x="5534" y="1776"/>
                    <a:pt x="5541" y="1777"/>
                    <a:pt x="5545" y="1782"/>
                  </a:cubicBezTo>
                  <a:cubicBezTo>
                    <a:pt x="5549" y="1787"/>
                    <a:pt x="5548" y="1794"/>
                    <a:pt x="5543" y="1798"/>
                  </a:cubicBezTo>
                  <a:lnTo>
                    <a:pt x="5490" y="1838"/>
                  </a:lnTo>
                  <a:cubicBezTo>
                    <a:pt x="5485" y="1842"/>
                    <a:pt x="5478" y="1841"/>
                    <a:pt x="5474" y="1836"/>
                  </a:cubicBezTo>
                  <a:cubicBezTo>
                    <a:pt x="5470" y="1831"/>
                    <a:pt x="5471" y="1824"/>
                    <a:pt x="5476" y="1820"/>
                  </a:cubicBezTo>
                  <a:close/>
                  <a:moveTo>
                    <a:pt x="5601" y="1727"/>
                  </a:moveTo>
                  <a:lnTo>
                    <a:pt x="5654" y="1687"/>
                  </a:lnTo>
                  <a:cubicBezTo>
                    <a:pt x="5659" y="1683"/>
                    <a:pt x="5666" y="1684"/>
                    <a:pt x="5669" y="1689"/>
                  </a:cubicBezTo>
                  <a:cubicBezTo>
                    <a:pt x="5673" y="1694"/>
                    <a:pt x="5672" y="1701"/>
                    <a:pt x="5667" y="1704"/>
                  </a:cubicBezTo>
                  <a:lnTo>
                    <a:pt x="5614" y="1744"/>
                  </a:lnTo>
                  <a:cubicBezTo>
                    <a:pt x="5609" y="1748"/>
                    <a:pt x="5602" y="1747"/>
                    <a:pt x="5598" y="1742"/>
                  </a:cubicBezTo>
                  <a:cubicBezTo>
                    <a:pt x="5595" y="1737"/>
                    <a:pt x="5596" y="1730"/>
                    <a:pt x="5601" y="1727"/>
                  </a:cubicBezTo>
                  <a:close/>
                  <a:moveTo>
                    <a:pt x="5725" y="1633"/>
                  </a:moveTo>
                  <a:lnTo>
                    <a:pt x="5778" y="1593"/>
                  </a:lnTo>
                  <a:cubicBezTo>
                    <a:pt x="5783" y="1589"/>
                    <a:pt x="5790" y="1590"/>
                    <a:pt x="5794" y="1595"/>
                  </a:cubicBezTo>
                  <a:cubicBezTo>
                    <a:pt x="5797" y="1600"/>
                    <a:pt x="5796" y="1607"/>
                    <a:pt x="5792" y="1611"/>
                  </a:cubicBezTo>
                  <a:lnTo>
                    <a:pt x="5738" y="1651"/>
                  </a:lnTo>
                  <a:cubicBezTo>
                    <a:pt x="5733" y="1655"/>
                    <a:pt x="5726" y="1654"/>
                    <a:pt x="5723" y="1649"/>
                  </a:cubicBezTo>
                  <a:cubicBezTo>
                    <a:pt x="5719" y="1644"/>
                    <a:pt x="5720" y="1637"/>
                    <a:pt x="5725" y="1633"/>
                  </a:cubicBezTo>
                  <a:close/>
                  <a:moveTo>
                    <a:pt x="5849" y="1540"/>
                  </a:moveTo>
                  <a:lnTo>
                    <a:pt x="5903" y="1500"/>
                  </a:lnTo>
                  <a:cubicBezTo>
                    <a:pt x="5907" y="1496"/>
                    <a:pt x="5914" y="1497"/>
                    <a:pt x="5918" y="1502"/>
                  </a:cubicBezTo>
                  <a:cubicBezTo>
                    <a:pt x="5922" y="1507"/>
                    <a:pt x="5921" y="1514"/>
                    <a:pt x="5916" y="1517"/>
                  </a:cubicBezTo>
                  <a:lnTo>
                    <a:pt x="5863" y="1557"/>
                  </a:lnTo>
                  <a:cubicBezTo>
                    <a:pt x="5858" y="1561"/>
                    <a:pt x="5851" y="1560"/>
                    <a:pt x="5847" y="1555"/>
                  </a:cubicBezTo>
                  <a:cubicBezTo>
                    <a:pt x="5843" y="1550"/>
                    <a:pt x="5844" y="1543"/>
                    <a:pt x="5849" y="1540"/>
                  </a:cubicBezTo>
                  <a:close/>
                  <a:moveTo>
                    <a:pt x="5974" y="1446"/>
                  </a:moveTo>
                  <a:lnTo>
                    <a:pt x="6027" y="1406"/>
                  </a:lnTo>
                  <a:cubicBezTo>
                    <a:pt x="6032" y="1402"/>
                    <a:pt x="6039" y="1403"/>
                    <a:pt x="6042" y="1408"/>
                  </a:cubicBezTo>
                  <a:cubicBezTo>
                    <a:pt x="6046" y="1413"/>
                    <a:pt x="6045" y="1420"/>
                    <a:pt x="6040" y="1424"/>
                  </a:cubicBezTo>
                  <a:lnTo>
                    <a:pt x="5987" y="1464"/>
                  </a:lnTo>
                  <a:cubicBezTo>
                    <a:pt x="5982" y="1468"/>
                    <a:pt x="5975" y="1467"/>
                    <a:pt x="5971" y="1462"/>
                  </a:cubicBezTo>
                  <a:cubicBezTo>
                    <a:pt x="5968" y="1457"/>
                    <a:pt x="5969" y="1450"/>
                    <a:pt x="5974" y="1446"/>
                  </a:cubicBezTo>
                  <a:close/>
                  <a:moveTo>
                    <a:pt x="6098" y="1353"/>
                  </a:moveTo>
                  <a:lnTo>
                    <a:pt x="6151" y="1313"/>
                  </a:lnTo>
                  <a:cubicBezTo>
                    <a:pt x="6156" y="1309"/>
                    <a:pt x="6163" y="1310"/>
                    <a:pt x="6167" y="1315"/>
                  </a:cubicBezTo>
                  <a:cubicBezTo>
                    <a:pt x="6170" y="1320"/>
                    <a:pt x="6169" y="1327"/>
                    <a:pt x="6165" y="1330"/>
                  </a:cubicBezTo>
                  <a:lnTo>
                    <a:pt x="6111" y="1370"/>
                  </a:lnTo>
                  <a:cubicBezTo>
                    <a:pt x="6106" y="1374"/>
                    <a:pt x="6099" y="1373"/>
                    <a:pt x="6096" y="1368"/>
                  </a:cubicBezTo>
                  <a:cubicBezTo>
                    <a:pt x="6092" y="1363"/>
                    <a:pt x="6093" y="1356"/>
                    <a:pt x="6098" y="1353"/>
                  </a:cubicBezTo>
                  <a:close/>
                  <a:moveTo>
                    <a:pt x="6222" y="1259"/>
                  </a:moveTo>
                  <a:lnTo>
                    <a:pt x="6276" y="1219"/>
                  </a:lnTo>
                  <a:cubicBezTo>
                    <a:pt x="6280" y="1215"/>
                    <a:pt x="6287" y="1216"/>
                    <a:pt x="6291" y="1221"/>
                  </a:cubicBezTo>
                  <a:cubicBezTo>
                    <a:pt x="6295" y="1226"/>
                    <a:pt x="6294" y="1233"/>
                    <a:pt x="6289" y="1237"/>
                  </a:cubicBezTo>
                  <a:lnTo>
                    <a:pt x="6236" y="1277"/>
                  </a:lnTo>
                  <a:cubicBezTo>
                    <a:pt x="6231" y="1281"/>
                    <a:pt x="6224" y="1280"/>
                    <a:pt x="6220" y="1275"/>
                  </a:cubicBezTo>
                  <a:cubicBezTo>
                    <a:pt x="6216" y="1270"/>
                    <a:pt x="6217" y="1263"/>
                    <a:pt x="6222" y="1259"/>
                  </a:cubicBezTo>
                  <a:close/>
                  <a:moveTo>
                    <a:pt x="6347" y="1166"/>
                  </a:moveTo>
                  <a:lnTo>
                    <a:pt x="6400" y="1126"/>
                  </a:lnTo>
                  <a:cubicBezTo>
                    <a:pt x="6405" y="1122"/>
                    <a:pt x="6412" y="1123"/>
                    <a:pt x="6415" y="1128"/>
                  </a:cubicBezTo>
                  <a:cubicBezTo>
                    <a:pt x="6419" y="1133"/>
                    <a:pt x="6418" y="1140"/>
                    <a:pt x="6413" y="1143"/>
                  </a:cubicBezTo>
                  <a:lnTo>
                    <a:pt x="6360" y="1183"/>
                  </a:lnTo>
                  <a:cubicBezTo>
                    <a:pt x="6355" y="1187"/>
                    <a:pt x="6348" y="1186"/>
                    <a:pt x="6344" y="1181"/>
                  </a:cubicBezTo>
                  <a:cubicBezTo>
                    <a:pt x="6341" y="1176"/>
                    <a:pt x="6342" y="1169"/>
                    <a:pt x="6347" y="1166"/>
                  </a:cubicBezTo>
                  <a:close/>
                  <a:moveTo>
                    <a:pt x="6471" y="1072"/>
                  </a:moveTo>
                  <a:lnTo>
                    <a:pt x="6524" y="1032"/>
                  </a:lnTo>
                  <a:cubicBezTo>
                    <a:pt x="6529" y="1028"/>
                    <a:pt x="6536" y="1029"/>
                    <a:pt x="6540" y="1034"/>
                  </a:cubicBezTo>
                  <a:cubicBezTo>
                    <a:pt x="6543" y="1039"/>
                    <a:pt x="6542" y="1046"/>
                    <a:pt x="6538" y="1050"/>
                  </a:cubicBezTo>
                  <a:lnTo>
                    <a:pt x="6484" y="1090"/>
                  </a:lnTo>
                  <a:cubicBezTo>
                    <a:pt x="6479" y="1094"/>
                    <a:pt x="6472" y="1093"/>
                    <a:pt x="6469" y="1088"/>
                  </a:cubicBezTo>
                  <a:cubicBezTo>
                    <a:pt x="6465" y="1083"/>
                    <a:pt x="6466" y="1076"/>
                    <a:pt x="6471" y="1072"/>
                  </a:cubicBezTo>
                  <a:close/>
                  <a:moveTo>
                    <a:pt x="6595" y="979"/>
                  </a:moveTo>
                  <a:lnTo>
                    <a:pt x="6649" y="939"/>
                  </a:lnTo>
                  <a:cubicBezTo>
                    <a:pt x="6653" y="935"/>
                    <a:pt x="6660" y="936"/>
                    <a:pt x="6664" y="941"/>
                  </a:cubicBezTo>
                  <a:cubicBezTo>
                    <a:pt x="6668" y="946"/>
                    <a:pt x="6667" y="953"/>
                    <a:pt x="6662" y="956"/>
                  </a:cubicBezTo>
                  <a:lnTo>
                    <a:pt x="6609" y="997"/>
                  </a:lnTo>
                  <a:cubicBezTo>
                    <a:pt x="6604" y="1000"/>
                    <a:pt x="6597" y="999"/>
                    <a:pt x="6593" y="994"/>
                  </a:cubicBezTo>
                  <a:cubicBezTo>
                    <a:pt x="6589" y="989"/>
                    <a:pt x="6590" y="982"/>
                    <a:pt x="6595" y="979"/>
                  </a:cubicBezTo>
                  <a:close/>
                  <a:moveTo>
                    <a:pt x="6720" y="885"/>
                  </a:moveTo>
                  <a:lnTo>
                    <a:pt x="6773" y="845"/>
                  </a:lnTo>
                  <a:cubicBezTo>
                    <a:pt x="6778" y="842"/>
                    <a:pt x="6785" y="843"/>
                    <a:pt x="6788" y="847"/>
                  </a:cubicBezTo>
                  <a:cubicBezTo>
                    <a:pt x="6792" y="852"/>
                    <a:pt x="6791" y="859"/>
                    <a:pt x="6786" y="863"/>
                  </a:cubicBezTo>
                  <a:lnTo>
                    <a:pt x="6733" y="903"/>
                  </a:lnTo>
                  <a:cubicBezTo>
                    <a:pt x="6728" y="907"/>
                    <a:pt x="6721" y="906"/>
                    <a:pt x="6717" y="901"/>
                  </a:cubicBezTo>
                  <a:cubicBezTo>
                    <a:pt x="6714" y="896"/>
                    <a:pt x="6715" y="889"/>
                    <a:pt x="6720" y="885"/>
                  </a:cubicBezTo>
                  <a:close/>
                  <a:moveTo>
                    <a:pt x="6844" y="792"/>
                  </a:moveTo>
                  <a:lnTo>
                    <a:pt x="6897" y="752"/>
                  </a:lnTo>
                  <a:cubicBezTo>
                    <a:pt x="6902" y="748"/>
                    <a:pt x="6909" y="749"/>
                    <a:pt x="6913" y="754"/>
                  </a:cubicBezTo>
                  <a:cubicBezTo>
                    <a:pt x="6916" y="759"/>
                    <a:pt x="6915" y="766"/>
                    <a:pt x="6911" y="769"/>
                  </a:cubicBezTo>
                  <a:lnTo>
                    <a:pt x="6857" y="810"/>
                  </a:lnTo>
                  <a:cubicBezTo>
                    <a:pt x="6852" y="813"/>
                    <a:pt x="6845" y="812"/>
                    <a:pt x="6842" y="807"/>
                  </a:cubicBezTo>
                  <a:cubicBezTo>
                    <a:pt x="6838" y="802"/>
                    <a:pt x="6839" y="795"/>
                    <a:pt x="6844" y="792"/>
                  </a:cubicBezTo>
                  <a:close/>
                  <a:moveTo>
                    <a:pt x="6968" y="698"/>
                  </a:moveTo>
                  <a:lnTo>
                    <a:pt x="7022" y="658"/>
                  </a:lnTo>
                  <a:cubicBezTo>
                    <a:pt x="7026" y="655"/>
                    <a:pt x="7033" y="656"/>
                    <a:pt x="7037" y="660"/>
                  </a:cubicBezTo>
                  <a:cubicBezTo>
                    <a:pt x="7041" y="665"/>
                    <a:pt x="7040" y="672"/>
                    <a:pt x="7035" y="676"/>
                  </a:cubicBezTo>
                  <a:lnTo>
                    <a:pt x="6982" y="716"/>
                  </a:lnTo>
                  <a:cubicBezTo>
                    <a:pt x="6977" y="720"/>
                    <a:pt x="6970" y="719"/>
                    <a:pt x="6966" y="714"/>
                  </a:cubicBezTo>
                  <a:cubicBezTo>
                    <a:pt x="6962" y="709"/>
                    <a:pt x="6963" y="702"/>
                    <a:pt x="6968" y="698"/>
                  </a:cubicBezTo>
                  <a:close/>
                  <a:moveTo>
                    <a:pt x="7093" y="605"/>
                  </a:moveTo>
                  <a:lnTo>
                    <a:pt x="7146" y="565"/>
                  </a:lnTo>
                  <a:cubicBezTo>
                    <a:pt x="7151" y="561"/>
                    <a:pt x="7158" y="562"/>
                    <a:pt x="7161" y="567"/>
                  </a:cubicBezTo>
                  <a:cubicBezTo>
                    <a:pt x="7165" y="572"/>
                    <a:pt x="7164" y="579"/>
                    <a:pt x="7159" y="583"/>
                  </a:cubicBezTo>
                  <a:lnTo>
                    <a:pt x="7106" y="623"/>
                  </a:lnTo>
                  <a:cubicBezTo>
                    <a:pt x="7101" y="626"/>
                    <a:pt x="7094" y="625"/>
                    <a:pt x="7090" y="620"/>
                  </a:cubicBezTo>
                  <a:cubicBezTo>
                    <a:pt x="7087" y="615"/>
                    <a:pt x="7088" y="609"/>
                    <a:pt x="7093" y="605"/>
                  </a:cubicBezTo>
                  <a:close/>
                  <a:moveTo>
                    <a:pt x="7217" y="511"/>
                  </a:moveTo>
                  <a:lnTo>
                    <a:pt x="7270" y="471"/>
                  </a:lnTo>
                  <a:cubicBezTo>
                    <a:pt x="7275" y="468"/>
                    <a:pt x="7282" y="469"/>
                    <a:pt x="7286" y="474"/>
                  </a:cubicBezTo>
                  <a:cubicBezTo>
                    <a:pt x="7289" y="478"/>
                    <a:pt x="7288" y="485"/>
                    <a:pt x="7284" y="489"/>
                  </a:cubicBezTo>
                  <a:lnTo>
                    <a:pt x="7230" y="529"/>
                  </a:lnTo>
                  <a:cubicBezTo>
                    <a:pt x="7225" y="533"/>
                    <a:pt x="7218" y="532"/>
                    <a:pt x="7215" y="527"/>
                  </a:cubicBezTo>
                  <a:cubicBezTo>
                    <a:pt x="7211" y="522"/>
                    <a:pt x="7212" y="515"/>
                    <a:pt x="7217" y="511"/>
                  </a:cubicBezTo>
                  <a:close/>
                  <a:moveTo>
                    <a:pt x="7341" y="418"/>
                  </a:moveTo>
                  <a:lnTo>
                    <a:pt x="7395" y="378"/>
                  </a:lnTo>
                  <a:cubicBezTo>
                    <a:pt x="7399" y="374"/>
                    <a:pt x="7406" y="375"/>
                    <a:pt x="7410" y="380"/>
                  </a:cubicBezTo>
                  <a:cubicBezTo>
                    <a:pt x="7414" y="385"/>
                    <a:pt x="7413" y="392"/>
                    <a:pt x="7408" y="396"/>
                  </a:cubicBezTo>
                  <a:lnTo>
                    <a:pt x="7355" y="436"/>
                  </a:lnTo>
                  <a:cubicBezTo>
                    <a:pt x="7350" y="439"/>
                    <a:pt x="7343" y="438"/>
                    <a:pt x="7339" y="433"/>
                  </a:cubicBezTo>
                  <a:cubicBezTo>
                    <a:pt x="7335" y="429"/>
                    <a:pt x="7336" y="422"/>
                    <a:pt x="7341" y="418"/>
                  </a:cubicBezTo>
                  <a:close/>
                  <a:moveTo>
                    <a:pt x="7466" y="324"/>
                  </a:moveTo>
                  <a:lnTo>
                    <a:pt x="7519" y="284"/>
                  </a:lnTo>
                  <a:cubicBezTo>
                    <a:pt x="7524" y="281"/>
                    <a:pt x="7531" y="282"/>
                    <a:pt x="7534" y="287"/>
                  </a:cubicBezTo>
                  <a:cubicBezTo>
                    <a:pt x="7538" y="291"/>
                    <a:pt x="7537" y="298"/>
                    <a:pt x="7532" y="302"/>
                  </a:cubicBezTo>
                  <a:lnTo>
                    <a:pt x="7479" y="342"/>
                  </a:lnTo>
                  <a:cubicBezTo>
                    <a:pt x="7474" y="346"/>
                    <a:pt x="7467" y="345"/>
                    <a:pt x="7463" y="340"/>
                  </a:cubicBezTo>
                  <a:cubicBezTo>
                    <a:pt x="7460" y="335"/>
                    <a:pt x="7461" y="328"/>
                    <a:pt x="7466" y="324"/>
                  </a:cubicBezTo>
                  <a:close/>
                  <a:moveTo>
                    <a:pt x="7590" y="231"/>
                  </a:moveTo>
                  <a:lnTo>
                    <a:pt x="7643" y="191"/>
                  </a:lnTo>
                  <a:cubicBezTo>
                    <a:pt x="7648" y="187"/>
                    <a:pt x="7655" y="188"/>
                    <a:pt x="7659" y="193"/>
                  </a:cubicBezTo>
                  <a:cubicBezTo>
                    <a:pt x="7662" y="198"/>
                    <a:pt x="7661" y="205"/>
                    <a:pt x="7657" y="209"/>
                  </a:cubicBezTo>
                  <a:lnTo>
                    <a:pt x="7603" y="249"/>
                  </a:lnTo>
                  <a:cubicBezTo>
                    <a:pt x="7598" y="252"/>
                    <a:pt x="7591" y="251"/>
                    <a:pt x="7588" y="246"/>
                  </a:cubicBezTo>
                  <a:cubicBezTo>
                    <a:pt x="7584" y="242"/>
                    <a:pt x="7585" y="235"/>
                    <a:pt x="7590" y="231"/>
                  </a:cubicBezTo>
                  <a:close/>
                  <a:moveTo>
                    <a:pt x="7714" y="137"/>
                  </a:moveTo>
                  <a:lnTo>
                    <a:pt x="7768" y="97"/>
                  </a:lnTo>
                  <a:cubicBezTo>
                    <a:pt x="7772" y="94"/>
                    <a:pt x="7779" y="95"/>
                    <a:pt x="7783" y="100"/>
                  </a:cubicBezTo>
                  <a:cubicBezTo>
                    <a:pt x="7787" y="104"/>
                    <a:pt x="7786" y="111"/>
                    <a:pt x="7781" y="115"/>
                  </a:cubicBezTo>
                  <a:lnTo>
                    <a:pt x="7728" y="155"/>
                  </a:lnTo>
                  <a:cubicBezTo>
                    <a:pt x="7723" y="159"/>
                    <a:pt x="7716" y="158"/>
                    <a:pt x="7712" y="153"/>
                  </a:cubicBezTo>
                  <a:cubicBezTo>
                    <a:pt x="7708" y="148"/>
                    <a:pt x="7709" y="141"/>
                    <a:pt x="7714" y="137"/>
                  </a:cubicBezTo>
                  <a:close/>
                  <a:moveTo>
                    <a:pt x="7839" y="44"/>
                  </a:moveTo>
                  <a:lnTo>
                    <a:pt x="7892" y="4"/>
                  </a:lnTo>
                  <a:cubicBezTo>
                    <a:pt x="7897" y="0"/>
                    <a:pt x="7904" y="1"/>
                    <a:pt x="7907" y="6"/>
                  </a:cubicBezTo>
                  <a:cubicBezTo>
                    <a:pt x="7911" y="11"/>
                    <a:pt x="7910" y="18"/>
                    <a:pt x="7905" y="22"/>
                  </a:cubicBezTo>
                  <a:lnTo>
                    <a:pt x="7852" y="62"/>
                  </a:lnTo>
                  <a:cubicBezTo>
                    <a:pt x="7847" y="65"/>
                    <a:pt x="7840" y="64"/>
                    <a:pt x="7836" y="60"/>
                  </a:cubicBezTo>
                  <a:cubicBezTo>
                    <a:pt x="7833" y="55"/>
                    <a:pt x="7834" y="48"/>
                    <a:pt x="7839" y="44"/>
                  </a:cubicBezTo>
                  <a:close/>
                </a:path>
              </a:pathLst>
            </a:custGeom>
            <a:solidFill>
              <a:srgbClr val="FF0000"/>
            </a:solidFill>
            <a:ln w="6350"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n-GB" sz="2000"/>
            </a:p>
          </p:txBody>
        </p:sp>
        <p:sp>
          <p:nvSpPr>
            <p:cNvPr id="82" name="Freeform 82"/>
            <p:cNvSpPr>
              <a:spLocks noEditPoints="1"/>
            </p:cNvSpPr>
            <p:nvPr/>
          </p:nvSpPr>
          <p:spPr bwMode="auto">
            <a:xfrm>
              <a:off x="2059" y="3228"/>
              <a:ext cx="2971" cy="645"/>
            </a:xfrm>
            <a:custGeom>
              <a:avLst/>
              <a:gdLst>
                <a:gd name="T0" fmla="*/ 241 w 12711"/>
                <a:gd name="T1" fmla="*/ 2699 h 2760"/>
                <a:gd name="T2" fmla="*/ 306 w 12711"/>
                <a:gd name="T3" fmla="*/ 2685 h 2760"/>
                <a:gd name="T4" fmla="*/ 684 w 12711"/>
                <a:gd name="T5" fmla="*/ 2592 h 2760"/>
                <a:gd name="T6" fmla="*/ 775 w 12711"/>
                <a:gd name="T7" fmla="*/ 2595 h 2760"/>
                <a:gd name="T8" fmla="*/ 1075 w 12711"/>
                <a:gd name="T9" fmla="*/ 2507 h 2760"/>
                <a:gd name="T10" fmla="*/ 1296 w 12711"/>
                <a:gd name="T11" fmla="*/ 2482 h 2760"/>
                <a:gd name="T12" fmla="*/ 1379 w 12711"/>
                <a:gd name="T13" fmla="*/ 2442 h 2760"/>
                <a:gd name="T14" fmla="*/ 1761 w 12711"/>
                <a:gd name="T15" fmla="*/ 2371 h 2760"/>
                <a:gd name="T16" fmla="*/ 1826 w 12711"/>
                <a:gd name="T17" fmla="*/ 2357 h 2760"/>
                <a:gd name="T18" fmla="*/ 2204 w 12711"/>
                <a:gd name="T19" fmla="*/ 2264 h 2760"/>
                <a:gd name="T20" fmla="*/ 2296 w 12711"/>
                <a:gd name="T21" fmla="*/ 2267 h 2760"/>
                <a:gd name="T22" fmla="*/ 2595 w 12711"/>
                <a:gd name="T23" fmla="*/ 2180 h 2760"/>
                <a:gd name="T24" fmla="*/ 2817 w 12711"/>
                <a:gd name="T25" fmla="*/ 2154 h 2760"/>
                <a:gd name="T26" fmla="*/ 2899 w 12711"/>
                <a:gd name="T27" fmla="*/ 2114 h 2760"/>
                <a:gd name="T28" fmla="*/ 3282 w 12711"/>
                <a:gd name="T29" fmla="*/ 2043 h 2760"/>
                <a:gd name="T30" fmla="*/ 3347 w 12711"/>
                <a:gd name="T31" fmla="*/ 2029 h 2760"/>
                <a:gd name="T32" fmla="*/ 3725 w 12711"/>
                <a:gd name="T33" fmla="*/ 1936 h 2760"/>
                <a:gd name="T34" fmla="*/ 3816 w 12711"/>
                <a:gd name="T35" fmla="*/ 1939 h 2760"/>
                <a:gd name="T36" fmla="*/ 4116 w 12711"/>
                <a:gd name="T37" fmla="*/ 1852 h 2760"/>
                <a:gd name="T38" fmla="*/ 4338 w 12711"/>
                <a:gd name="T39" fmla="*/ 1827 h 2760"/>
                <a:gd name="T40" fmla="*/ 4420 w 12711"/>
                <a:gd name="T41" fmla="*/ 1786 h 2760"/>
                <a:gd name="T42" fmla="*/ 4802 w 12711"/>
                <a:gd name="T43" fmla="*/ 1715 h 2760"/>
                <a:gd name="T44" fmla="*/ 4868 w 12711"/>
                <a:gd name="T45" fmla="*/ 1701 h 2760"/>
                <a:gd name="T46" fmla="*/ 5245 w 12711"/>
                <a:gd name="T47" fmla="*/ 1608 h 2760"/>
                <a:gd name="T48" fmla="*/ 5337 w 12711"/>
                <a:gd name="T49" fmla="*/ 1611 h 2760"/>
                <a:gd name="T50" fmla="*/ 5636 w 12711"/>
                <a:gd name="T51" fmla="*/ 1524 h 2760"/>
                <a:gd name="T52" fmla="*/ 5858 w 12711"/>
                <a:gd name="T53" fmla="*/ 1499 h 2760"/>
                <a:gd name="T54" fmla="*/ 5940 w 12711"/>
                <a:gd name="T55" fmla="*/ 1458 h 2760"/>
                <a:gd name="T56" fmla="*/ 6323 w 12711"/>
                <a:gd name="T57" fmla="*/ 1387 h 2760"/>
                <a:gd name="T58" fmla="*/ 6388 w 12711"/>
                <a:gd name="T59" fmla="*/ 1373 h 2760"/>
                <a:gd name="T60" fmla="*/ 6766 w 12711"/>
                <a:gd name="T61" fmla="*/ 1280 h 2760"/>
                <a:gd name="T62" fmla="*/ 6858 w 12711"/>
                <a:gd name="T63" fmla="*/ 1283 h 2760"/>
                <a:gd name="T64" fmla="*/ 7157 w 12711"/>
                <a:gd name="T65" fmla="*/ 1196 h 2760"/>
                <a:gd name="T66" fmla="*/ 7379 w 12711"/>
                <a:gd name="T67" fmla="*/ 1171 h 2760"/>
                <a:gd name="T68" fmla="*/ 7461 w 12711"/>
                <a:gd name="T69" fmla="*/ 1130 h 2760"/>
                <a:gd name="T70" fmla="*/ 7844 w 12711"/>
                <a:gd name="T71" fmla="*/ 1059 h 2760"/>
                <a:gd name="T72" fmla="*/ 7909 w 12711"/>
                <a:gd name="T73" fmla="*/ 1045 h 2760"/>
                <a:gd name="T74" fmla="*/ 8287 w 12711"/>
                <a:gd name="T75" fmla="*/ 952 h 2760"/>
                <a:gd name="T76" fmla="*/ 8378 w 12711"/>
                <a:gd name="T77" fmla="*/ 955 h 2760"/>
                <a:gd name="T78" fmla="*/ 8678 w 12711"/>
                <a:gd name="T79" fmla="*/ 868 h 2760"/>
                <a:gd name="T80" fmla="*/ 8899 w 12711"/>
                <a:gd name="T81" fmla="*/ 843 h 2760"/>
                <a:gd name="T82" fmla="*/ 8982 w 12711"/>
                <a:gd name="T83" fmla="*/ 802 h 2760"/>
                <a:gd name="T84" fmla="*/ 9364 w 12711"/>
                <a:gd name="T85" fmla="*/ 731 h 2760"/>
                <a:gd name="T86" fmla="*/ 9429 w 12711"/>
                <a:gd name="T87" fmla="*/ 717 h 2760"/>
                <a:gd name="T88" fmla="*/ 9807 w 12711"/>
                <a:gd name="T89" fmla="*/ 624 h 2760"/>
                <a:gd name="T90" fmla="*/ 9899 w 12711"/>
                <a:gd name="T91" fmla="*/ 627 h 2760"/>
                <a:gd name="T92" fmla="*/ 10198 w 12711"/>
                <a:gd name="T93" fmla="*/ 540 h 2760"/>
                <a:gd name="T94" fmla="*/ 10420 w 12711"/>
                <a:gd name="T95" fmla="*/ 515 h 2760"/>
                <a:gd name="T96" fmla="*/ 10502 w 12711"/>
                <a:gd name="T97" fmla="*/ 474 h 2760"/>
                <a:gd name="T98" fmla="*/ 10885 w 12711"/>
                <a:gd name="T99" fmla="*/ 403 h 2760"/>
                <a:gd name="T100" fmla="*/ 10950 w 12711"/>
                <a:gd name="T101" fmla="*/ 389 h 2760"/>
                <a:gd name="T102" fmla="*/ 11328 w 12711"/>
                <a:gd name="T103" fmla="*/ 296 h 2760"/>
                <a:gd name="T104" fmla="*/ 11419 w 12711"/>
                <a:gd name="T105" fmla="*/ 299 h 2760"/>
                <a:gd name="T106" fmla="*/ 11719 w 12711"/>
                <a:gd name="T107" fmla="*/ 212 h 2760"/>
                <a:gd name="T108" fmla="*/ 11941 w 12711"/>
                <a:gd name="T109" fmla="*/ 187 h 2760"/>
                <a:gd name="T110" fmla="*/ 12023 w 12711"/>
                <a:gd name="T111" fmla="*/ 147 h 2760"/>
                <a:gd name="T112" fmla="*/ 12405 w 12711"/>
                <a:gd name="T113" fmla="*/ 75 h 2760"/>
                <a:gd name="T114" fmla="*/ 12471 w 12711"/>
                <a:gd name="T115" fmla="*/ 61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11" h="2760">
                  <a:moveTo>
                    <a:pt x="10" y="2737"/>
                  </a:moveTo>
                  <a:lnTo>
                    <a:pt x="75" y="2723"/>
                  </a:lnTo>
                  <a:cubicBezTo>
                    <a:pt x="81" y="2722"/>
                    <a:pt x="87" y="2725"/>
                    <a:pt x="88" y="2731"/>
                  </a:cubicBezTo>
                  <a:cubicBezTo>
                    <a:pt x="90" y="2737"/>
                    <a:pt x="86" y="2743"/>
                    <a:pt x="80" y="2745"/>
                  </a:cubicBezTo>
                  <a:lnTo>
                    <a:pt x="15" y="2759"/>
                  </a:lnTo>
                  <a:cubicBezTo>
                    <a:pt x="9" y="2760"/>
                    <a:pt x="3" y="2756"/>
                    <a:pt x="2" y="2750"/>
                  </a:cubicBezTo>
                  <a:cubicBezTo>
                    <a:pt x="0" y="2744"/>
                    <a:pt x="4" y="2738"/>
                    <a:pt x="10" y="2737"/>
                  </a:cubicBezTo>
                  <a:close/>
                  <a:moveTo>
                    <a:pt x="162" y="2704"/>
                  </a:moveTo>
                  <a:lnTo>
                    <a:pt x="227" y="2690"/>
                  </a:lnTo>
                  <a:cubicBezTo>
                    <a:pt x="233" y="2689"/>
                    <a:pt x="239" y="2693"/>
                    <a:pt x="241" y="2699"/>
                  </a:cubicBezTo>
                  <a:cubicBezTo>
                    <a:pt x="242" y="2705"/>
                    <a:pt x="238" y="2711"/>
                    <a:pt x="232" y="2712"/>
                  </a:cubicBezTo>
                  <a:lnTo>
                    <a:pt x="167" y="2726"/>
                  </a:lnTo>
                  <a:cubicBezTo>
                    <a:pt x="161" y="2727"/>
                    <a:pt x="155" y="2723"/>
                    <a:pt x="154" y="2717"/>
                  </a:cubicBezTo>
                  <a:cubicBezTo>
                    <a:pt x="152" y="2711"/>
                    <a:pt x="156" y="2705"/>
                    <a:pt x="162" y="2704"/>
                  </a:cubicBezTo>
                  <a:close/>
                  <a:moveTo>
                    <a:pt x="314" y="2671"/>
                  </a:moveTo>
                  <a:lnTo>
                    <a:pt x="379" y="2657"/>
                  </a:lnTo>
                  <a:cubicBezTo>
                    <a:pt x="385" y="2656"/>
                    <a:pt x="391" y="2660"/>
                    <a:pt x="393" y="2666"/>
                  </a:cubicBezTo>
                  <a:cubicBezTo>
                    <a:pt x="394" y="2672"/>
                    <a:pt x="390" y="2678"/>
                    <a:pt x="384" y="2679"/>
                  </a:cubicBezTo>
                  <a:lnTo>
                    <a:pt x="319" y="2693"/>
                  </a:lnTo>
                  <a:cubicBezTo>
                    <a:pt x="313" y="2694"/>
                    <a:pt x="307" y="2691"/>
                    <a:pt x="306" y="2685"/>
                  </a:cubicBezTo>
                  <a:cubicBezTo>
                    <a:pt x="304" y="2679"/>
                    <a:pt x="308" y="2673"/>
                    <a:pt x="314" y="2671"/>
                  </a:cubicBezTo>
                  <a:close/>
                  <a:moveTo>
                    <a:pt x="466" y="2639"/>
                  </a:moveTo>
                  <a:lnTo>
                    <a:pt x="531" y="2625"/>
                  </a:lnTo>
                  <a:cubicBezTo>
                    <a:pt x="537" y="2623"/>
                    <a:pt x="543" y="2627"/>
                    <a:pt x="545" y="2633"/>
                  </a:cubicBezTo>
                  <a:cubicBezTo>
                    <a:pt x="546" y="2639"/>
                    <a:pt x="542" y="2645"/>
                    <a:pt x="536" y="2646"/>
                  </a:cubicBezTo>
                  <a:lnTo>
                    <a:pt x="471" y="2660"/>
                  </a:lnTo>
                  <a:cubicBezTo>
                    <a:pt x="465" y="2662"/>
                    <a:pt x="459" y="2658"/>
                    <a:pt x="458" y="2652"/>
                  </a:cubicBezTo>
                  <a:cubicBezTo>
                    <a:pt x="456" y="2646"/>
                    <a:pt x="460" y="2640"/>
                    <a:pt x="466" y="2639"/>
                  </a:cubicBezTo>
                  <a:close/>
                  <a:moveTo>
                    <a:pt x="618" y="2606"/>
                  </a:moveTo>
                  <a:lnTo>
                    <a:pt x="684" y="2592"/>
                  </a:lnTo>
                  <a:cubicBezTo>
                    <a:pt x="690" y="2590"/>
                    <a:pt x="695" y="2594"/>
                    <a:pt x="697" y="2600"/>
                  </a:cubicBezTo>
                  <a:cubicBezTo>
                    <a:pt x="698" y="2606"/>
                    <a:pt x="694" y="2612"/>
                    <a:pt x="688" y="2613"/>
                  </a:cubicBezTo>
                  <a:lnTo>
                    <a:pt x="623" y="2628"/>
                  </a:lnTo>
                  <a:cubicBezTo>
                    <a:pt x="617" y="2629"/>
                    <a:pt x="611" y="2625"/>
                    <a:pt x="610" y="2619"/>
                  </a:cubicBezTo>
                  <a:cubicBezTo>
                    <a:pt x="609" y="2613"/>
                    <a:pt x="612" y="2607"/>
                    <a:pt x="618" y="2606"/>
                  </a:cubicBezTo>
                  <a:close/>
                  <a:moveTo>
                    <a:pt x="770" y="2573"/>
                  </a:moveTo>
                  <a:lnTo>
                    <a:pt x="836" y="2559"/>
                  </a:lnTo>
                  <a:cubicBezTo>
                    <a:pt x="842" y="2558"/>
                    <a:pt x="848" y="2561"/>
                    <a:pt x="849" y="2567"/>
                  </a:cubicBezTo>
                  <a:cubicBezTo>
                    <a:pt x="850" y="2573"/>
                    <a:pt x="846" y="2579"/>
                    <a:pt x="840" y="2581"/>
                  </a:cubicBezTo>
                  <a:lnTo>
                    <a:pt x="775" y="2595"/>
                  </a:lnTo>
                  <a:cubicBezTo>
                    <a:pt x="769" y="2596"/>
                    <a:pt x="763" y="2592"/>
                    <a:pt x="762" y="2586"/>
                  </a:cubicBezTo>
                  <a:cubicBezTo>
                    <a:pt x="761" y="2580"/>
                    <a:pt x="764" y="2574"/>
                    <a:pt x="770" y="2573"/>
                  </a:cubicBezTo>
                  <a:close/>
                  <a:moveTo>
                    <a:pt x="922" y="2540"/>
                  </a:moveTo>
                  <a:lnTo>
                    <a:pt x="988" y="2526"/>
                  </a:lnTo>
                  <a:cubicBezTo>
                    <a:pt x="994" y="2525"/>
                    <a:pt x="1000" y="2529"/>
                    <a:pt x="1001" y="2535"/>
                  </a:cubicBezTo>
                  <a:cubicBezTo>
                    <a:pt x="1002" y="2541"/>
                    <a:pt x="998" y="2547"/>
                    <a:pt x="992" y="2548"/>
                  </a:cubicBezTo>
                  <a:lnTo>
                    <a:pt x="927" y="2562"/>
                  </a:lnTo>
                  <a:cubicBezTo>
                    <a:pt x="921" y="2563"/>
                    <a:pt x="915" y="2559"/>
                    <a:pt x="914" y="2553"/>
                  </a:cubicBezTo>
                  <a:cubicBezTo>
                    <a:pt x="913" y="2547"/>
                    <a:pt x="916" y="2541"/>
                    <a:pt x="922" y="2540"/>
                  </a:cubicBezTo>
                  <a:close/>
                  <a:moveTo>
                    <a:pt x="1075" y="2507"/>
                  </a:moveTo>
                  <a:lnTo>
                    <a:pt x="1140" y="2493"/>
                  </a:lnTo>
                  <a:cubicBezTo>
                    <a:pt x="1146" y="2492"/>
                    <a:pt x="1152" y="2496"/>
                    <a:pt x="1153" y="2502"/>
                  </a:cubicBezTo>
                  <a:cubicBezTo>
                    <a:pt x="1154" y="2508"/>
                    <a:pt x="1150" y="2514"/>
                    <a:pt x="1144" y="2515"/>
                  </a:cubicBezTo>
                  <a:lnTo>
                    <a:pt x="1079" y="2529"/>
                  </a:lnTo>
                  <a:cubicBezTo>
                    <a:pt x="1073" y="2530"/>
                    <a:pt x="1067" y="2527"/>
                    <a:pt x="1066" y="2521"/>
                  </a:cubicBezTo>
                  <a:cubicBezTo>
                    <a:pt x="1065" y="2515"/>
                    <a:pt x="1069" y="2509"/>
                    <a:pt x="1075" y="2507"/>
                  </a:cubicBezTo>
                  <a:close/>
                  <a:moveTo>
                    <a:pt x="1227" y="2475"/>
                  </a:moveTo>
                  <a:lnTo>
                    <a:pt x="1292" y="2461"/>
                  </a:lnTo>
                  <a:cubicBezTo>
                    <a:pt x="1298" y="2459"/>
                    <a:pt x="1304" y="2463"/>
                    <a:pt x="1305" y="2469"/>
                  </a:cubicBezTo>
                  <a:cubicBezTo>
                    <a:pt x="1306" y="2475"/>
                    <a:pt x="1302" y="2481"/>
                    <a:pt x="1296" y="2482"/>
                  </a:cubicBezTo>
                  <a:lnTo>
                    <a:pt x="1231" y="2496"/>
                  </a:lnTo>
                  <a:cubicBezTo>
                    <a:pt x="1225" y="2498"/>
                    <a:pt x="1219" y="2494"/>
                    <a:pt x="1218" y="2488"/>
                  </a:cubicBezTo>
                  <a:cubicBezTo>
                    <a:pt x="1217" y="2482"/>
                    <a:pt x="1221" y="2476"/>
                    <a:pt x="1227" y="2475"/>
                  </a:cubicBezTo>
                  <a:close/>
                  <a:moveTo>
                    <a:pt x="1379" y="2442"/>
                  </a:moveTo>
                  <a:lnTo>
                    <a:pt x="1444" y="2428"/>
                  </a:lnTo>
                  <a:cubicBezTo>
                    <a:pt x="1450" y="2426"/>
                    <a:pt x="1456" y="2430"/>
                    <a:pt x="1457" y="2436"/>
                  </a:cubicBezTo>
                  <a:cubicBezTo>
                    <a:pt x="1458" y="2442"/>
                    <a:pt x="1455" y="2448"/>
                    <a:pt x="1449" y="2450"/>
                  </a:cubicBezTo>
                  <a:lnTo>
                    <a:pt x="1383" y="2464"/>
                  </a:lnTo>
                  <a:cubicBezTo>
                    <a:pt x="1377" y="2465"/>
                    <a:pt x="1371" y="2461"/>
                    <a:pt x="1370" y="2455"/>
                  </a:cubicBezTo>
                  <a:cubicBezTo>
                    <a:pt x="1369" y="2449"/>
                    <a:pt x="1373" y="2443"/>
                    <a:pt x="1379" y="2442"/>
                  </a:cubicBezTo>
                  <a:close/>
                  <a:moveTo>
                    <a:pt x="1531" y="2409"/>
                  </a:moveTo>
                  <a:lnTo>
                    <a:pt x="1596" y="2395"/>
                  </a:lnTo>
                  <a:cubicBezTo>
                    <a:pt x="1602" y="2394"/>
                    <a:pt x="1608" y="2398"/>
                    <a:pt x="1609" y="2404"/>
                  </a:cubicBezTo>
                  <a:cubicBezTo>
                    <a:pt x="1610" y="2410"/>
                    <a:pt x="1607" y="2415"/>
                    <a:pt x="1601" y="2417"/>
                  </a:cubicBezTo>
                  <a:lnTo>
                    <a:pt x="1535" y="2431"/>
                  </a:lnTo>
                  <a:cubicBezTo>
                    <a:pt x="1529" y="2432"/>
                    <a:pt x="1524" y="2428"/>
                    <a:pt x="1522" y="2422"/>
                  </a:cubicBezTo>
                  <a:cubicBezTo>
                    <a:pt x="1521" y="2416"/>
                    <a:pt x="1525" y="2410"/>
                    <a:pt x="1531" y="2409"/>
                  </a:cubicBezTo>
                  <a:close/>
                  <a:moveTo>
                    <a:pt x="1683" y="2376"/>
                  </a:moveTo>
                  <a:lnTo>
                    <a:pt x="1748" y="2362"/>
                  </a:lnTo>
                  <a:cubicBezTo>
                    <a:pt x="1754" y="2361"/>
                    <a:pt x="1760" y="2365"/>
                    <a:pt x="1761" y="2371"/>
                  </a:cubicBezTo>
                  <a:cubicBezTo>
                    <a:pt x="1762" y="2377"/>
                    <a:pt x="1759" y="2383"/>
                    <a:pt x="1753" y="2384"/>
                  </a:cubicBezTo>
                  <a:lnTo>
                    <a:pt x="1687" y="2398"/>
                  </a:lnTo>
                  <a:cubicBezTo>
                    <a:pt x="1681" y="2399"/>
                    <a:pt x="1676" y="2395"/>
                    <a:pt x="1674" y="2389"/>
                  </a:cubicBezTo>
                  <a:cubicBezTo>
                    <a:pt x="1673" y="2383"/>
                    <a:pt x="1677" y="2378"/>
                    <a:pt x="1683" y="2376"/>
                  </a:cubicBezTo>
                  <a:close/>
                  <a:moveTo>
                    <a:pt x="1835" y="2343"/>
                  </a:moveTo>
                  <a:lnTo>
                    <a:pt x="1900" y="2329"/>
                  </a:lnTo>
                  <a:cubicBezTo>
                    <a:pt x="1906" y="2328"/>
                    <a:pt x="1912" y="2332"/>
                    <a:pt x="1913" y="2338"/>
                  </a:cubicBezTo>
                  <a:cubicBezTo>
                    <a:pt x="1915" y="2344"/>
                    <a:pt x="1911" y="2350"/>
                    <a:pt x="1905" y="2351"/>
                  </a:cubicBezTo>
                  <a:lnTo>
                    <a:pt x="1840" y="2365"/>
                  </a:lnTo>
                  <a:cubicBezTo>
                    <a:pt x="1834" y="2366"/>
                    <a:pt x="1828" y="2363"/>
                    <a:pt x="1826" y="2357"/>
                  </a:cubicBezTo>
                  <a:cubicBezTo>
                    <a:pt x="1825" y="2351"/>
                    <a:pt x="1829" y="2345"/>
                    <a:pt x="1835" y="2343"/>
                  </a:cubicBezTo>
                  <a:close/>
                  <a:moveTo>
                    <a:pt x="1987" y="2311"/>
                  </a:moveTo>
                  <a:lnTo>
                    <a:pt x="2052" y="2297"/>
                  </a:lnTo>
                  <a:cubicBezTo>
                    <a:pt x="2058" y="2295"/>
                    <a:pt x="2064" y="2299"/>
                    <a:pt x="2065" y="2305"/>
                  </a:cubicBezTo>
                  <a:cubicBezTo>
                    <a:pt x="2067" y="2311"/>
                    <a:pt x="2063" y="2317"/>
                    <a:pt x="2057" y="2318"/>
                  </a:cubicBezTo>
                  <a:lnTo>
                    <a:pt x="1992" y="2332"/>
                  </a:lnTo>
                  <a:cubicBezTo>
                    <a:pt x="1986" y="2334"/>
                    <a:pt x="1980" y="2330"/>
                    <a:pt x="1978" y="2324"/>
                  </a:cubicBezTo>
                  <a:cubicBezTo>
                    <a:pt x="1977" y="2318"/>
                    <a:pt x="1981" y="2312"/>
                    <a:pt x="1987" y="2311"/>
                  </a:cubicBezTo>
                  <a:close/>
                  <a:moveTo>
                    <a:pt x="2139" y="2278"/>
                  </a:moveTo>
                  <a:lnTo>
                    <a:pt x="2204" y="2264"/>
                  </a:lnTo>
                  <a:cubicBezTo>
                    <a:pt x="2210" y="2263"/>
                    <a:pt x="2216" y="2266"/>
                    <a:pt x="2217" y="2272"/>
                  </a:cubicBezTo>
                  <a:cubicBezTo>
                    <a:pt x="2219" y="2278"/>
                    <a:pt x="2215" y="2284"/>
                    <a:pt x="2209" y="2286"/>
                  </a:cubicBezTo>
                  <a:lnTo>
                    <a:pt x="2144" y="2300"/>
                  </a:lnTo>
                  <a:cubicBezTo>
                    <a:pt x="2138" y="2301"/>
                    <a:pt x="2132" y="2297"/>
                    <a:pt x="2130" y="2291"/>
                  </a:cubicBezTo>
                  <a:cubicBezTo>
                    <a:pt x="2129" y="2285"/>
                    <a:pt x="2133" y="2279"/>
                    <a:pt x="2139" y="2278"/>
                  </a:cubicBezTo>
                  <a:close/>
                  <a:moveTo>
                    <a:pt x="2291" y="2245"/>
                  </a:moveTo>
                  <a:lnTo>
                    <a:pt x="2356" y="2231"/>
                  </a:lnTo>
                  <a:cubicBezTo>
                    <a:pt x="2362" y="2230"/>
                    <a:pt x="2368" y="2234"/>
                    <a:pt x="2369" y="2240"/>
                  </a:cubicBezTo>
                  <a:cubicBezTo>
                    <a:pt x="2371" y="2246"/>
                    <a:pt x="2367" y="2251"/>
                    <a:pt x="2361" y="2253"/>
                  </a:cubicBezTo>
                  <a:lnTo>
                    <a:pt x="2296" y="2267"/>
                  </a:lnTo>
                  <a:cubicBezTo>
                    <a:pt x="2290" y="2268"/>
                    <a:pt x="2284" y="2264"/>
                    <a:pt x="2283" y="2258"/>
                  </a:cubicBezTo>
                  <a:cubicBezTo>
                    <a:pt x="2281" y="2252"/>
                    <a:pt x="2285" y="2246"/>
                    <a:pt x="2291" y="2245"/>
                  </a:cubicBezTo>
                  <a:close/>
                  <a:moveTo>
                    <a:pt x="2443" y="2212"/>
                  </a:moveTo>
                  <a:lnTo>
                    <a:pt x="2508" y="2198"/>
                  </a:lnTo>
                  <a:cubicBezTo>
                    <a:pt x="2514" y="2197"/>
                    <a:pt x="2520" y="2201"/>
                    <a:pt x="2521" y="2207"/>
                  </a:cubicBezTo>
                  <a:cubicBezTo>
                    <a:pt x="2523" y="2213"/>
                    <a:pt x="2519" y="2219"/>
                    <a:pt x="2513" y="2220"/>
                  </a:cubicBezTo>
                  <a:lnTo>
                    <a:pt x="2448" y="2234"/>
                  </a:lnTo>
                  <a:cubicBezTo>
                    <a:pt x="2442" y="2235"/>
                    <a:pt x="2436" y="2232"/>
                    <a:pt x="2435" y="2226"/>
                  </a:cubicBezTo>
                  <a:cubicBezTo>
                    <a:pt x="2433" y="2220"/>
                    <a:pt x="2437" y="2214"/>
                    <a:pt x="2443" y="2212"/>
                  </a:cubicBezTo>
                  <a:close/>
                  <a:moveTo>
                    <a:pt x="2595" y="2180"/>
                  </a:moveTo>
                  <a:lnTo>
                    <a:pt x="2660" y="2165"/>
                  </a:lnTo>
                  <a:cubicBezTo>
                    <a:pt x="2666" y="2164"/>
                    <a:pt x="2672" y="2168"/>
                    <a:pt x="2674" y="2174"/>
                  </a:cubicBezTo>
                  <a:cubicBezTo>
                    <a:pt x="2675" y="2180"/>
                    <a:pt x="2671" y="2186"/>
                    <a:pt x="2665" y="2187"/>
                  </a:cubicBezTo>
                  <a:lnTo>
                    <a:pt x="2600" y="2201"/>
                  </a:lnTo>
                  <a:cubicBezTo>
                    <a:pt x="2594" y="2203"/>
                    <a:pt x="2588" y="2199"/>
                    <a:pt x="2587" y="2193"/>
                  </a:cubicBezTo>
                  <a:cubicBezTo>
                    <a:pt x="2585" y="2187"/>
                    <a:pt x="2589" y="2181"/>
                    <a:pt x="2595" y="2180"/>
                  </a:cubicBezTo>
                  <a:close/>
                  <a:moveTo>
                    <a:pt x="2747" y="2147"/>
                  </a:moveTo>
                  <a:lnTo>
                    <a:pt x="2812" y="2133"/>
                  </a:lnTo>
                  <a:cubicBezTo>
                    <a:pt x="2818" y="2131"/>
                    <a:pt x="2824" y="2135"/>
                    <a:pt x="2826" y="2141"/>
                  </a:cubicBezTo>
                  <a:cubicBezTo>
                    <a:pt x="2827" y="2147"/>
                    <a:pt x="2823" y="2153"/>
                    <a:pt x="2817" y="2154"/>
                  </a:cubicBezTo>
                  <a:lnTo>
                    <a:pt x="2752" y="2168"/>
                  </a:lnTo>
                  <a:cubicBezTo>
                    <a:pt x="2746" y="2170"/>
                    <a:pt x="2740" y="2166"/>
                    <a:pt x="2739" y="2160"/>
                  </a:cubicBezTo>
                  <a:cubicBezTo>
                    <a:pt x="2737" y="2154"/>
                    <a:pt x="2741" y="2148"/>
                    <a:pt x="2747" y="2147"/>
                  </a:cubicBezTo>
                  <a:close/>
                  <a:moveTo>
                    <a:pt x="2899" y="2114"/>
                  </a:moveTo>
                  <a:lnTo>
                    <a:pt x="2964" y="2100"/>
                  </a:lnTo>
                  <a:cubicBezTo>
                    <a:pt x="2970" y="2099"/>
                    <a:pt x="2976" y="2102"/>
                    <a:pt x="2978" y="2108"/>
                  </a:cubicBezTo>
                  <a:cubicBezTo>
                    <a:pt x="2979" y="2114"/>
                    <a:pt x="2975" y="2120"/>
                    <a:pt x="2969" y="2122"/>
                  </a:cubicBezTo>
                  <a:lnTo>
                    <a:pt x="2904" y="2136"/>
                  </a:lnTo>
                  <a:cubicBezTo>
                    <a:pt x="2898" y="2137"/>
                    <a:pt x="2892" y="2133"/>
                    <a:pt x="2891" y="2127"/>
                  </a:cubicBezTo>
                  <a:cubicBezTo>
                    <a:pt x="2889" y="2121"/>
                    <a:pt x="2893" y="2115"/>
                    <a:pt x="2899" y="2114"/>
                  </a:cubicBezTo>
                  <a:close/>
                  <a:moveTo>
                    <a:pt x="3051" y="2081"/>
                  </a:moveTo>
                  <a:lnTo>
                    <a:pt x="3116" y="2067"/>
                  </a:lnTo>
                  <a:cubicBezTo>
                    <a:pt x="3122" y="2066"/>
                    <a:pt x="3128" y="2070"/>
                    <a:pt x="3130" y="2076"/>
                  </a:cubicBezTo>
                  <a:cubicBezTo>
                    <a:pt x="3131" y="2082"/>
                    <a:pt x="3127" y="2088"/>
                    <a:pt x="3121" y="2089"/>
                  </a:cubicBezTo>
                  <a:lnTo>
                    <a:pt x="3056" y="2103"/>
                  </a:lnTo>
                  <a:cubicBezTo>
                    <a:pt x="3050" y="2104"/>
                    <a:pt x="3044" y="2100"/>
                    <a:pt x="3043" y="2094"/>
                  </a:cubicBezTo>
                  <a:cubicBezTo>
                    <a:pt x="3042" y="2088"/>
                    <a:pt x="3045" y="2082"/>
                    <a:pt x="3051" y="2081"/>
                  </a:cubicBezTo>
                  <a:close/>
                  <a:moveTo>
                    <a:pt x="3203" y="2048"/>
                  </a:moveTo>
                  <a:lnTo>
                    <a:pt x="3269" y="2034"/>
                  </a:lnTo>
                  <a:cubicBezTo>
                    <a:pt x="3275" y="2033"/>
                    <a:pt x="3280" y="2037"/>
                    <a:pt x="3282" y="2043"/>
                  </a:cubicBezTo>
                  <a:cubicBezTo>
                    <a:pt x="3283" y="2049"/>
                    <a:pt x="3279" y="2055"/>
                    <a:pt x="3273" y="2056"/>
                  </a:cubicBezTo>
                  <a:lnTo>
                    <a:pt x="3208" y="2070"/>
                  </a:lnTo>
                  <a:cubicBezTo>
                    <a:pt x="3202" y="2071"/>
                    <a:pt x="3196" y="2068"/>
                    <a:pt x="3195" y="2062"/>
                  </a:cubicBezTo>
                  <a:cubicBezTo>
                    <a:pt x="3194" y="2056"/>
                    <a:pt x="3197" y="2050"/>
                    <a:pt x="3203" y="2048"/>
                  </a:cubicBezTo>
                  <a:close/>
                  <a:moveTo>
                    <a:pt x="3355" y="2016"/>
                  </a:moveTo>
                  <a:lnTo>
                    <a:pt x="3421" y="2002"/>
                  </a:lnTo>
                  <a:cubicBezTo>
                    <a:pt x="3427" y="2000"/>
                    <a:pt x="3433" y="2004"/>
                    <a:pt x="3434" y="2010"/>
                  </a:cubicBezTo>
                  <a:cubicBezTo>
                    <a:pt x="3435" y="2016"/>
                    <a:pt x="3431" y="2022"/>
                    <a:pt x="3425" y="2023"/>
                  </a:cubicBezTo>
                  <a:lnTo>
                    <a:pt x="3360" y="2037"/>
                  </a:lnTo>
                  <a:cubicBezTo>
                    <a:pt x="3354" y="2039"/>
                    <a:pt x="3348" y="2035"/>
                    <a:pt x="3347" y="2029"/>
                  </a:cubicBezTo>
                  <a:cubicBezTo>
                    <a:pt x="3346" y="2023"/>
                    <a:pt x="3349" y="2017"/>
                    <a:pt x="3355" y="2016"/>
                  </a:cubicBezTo>
                  <a:close/>
                  <a:moveTo>
                    <a:pt x="3508" y="1983"/>
                  </a:moveTo>
                  <a:lnTo>
                    <a:pt x="3573" y="1969"/>
                  </a:lnTo>
                  <a:cubicBezTo>
                    <a:pt x="3579" y="1967"/>
                    <a:pt x="3585" y="1971"/>
                    <a:pt x="3586" y="1977"/>
                  </a:cubicBezTo>
                  <a:cubicBezTo>
                    <a:pt x="3587" y="1983"/>
                    <a:pt x="3583" y="1989"/>
                    <a:pt x="3577" y="1990"/>
                  </a:cubicBezTo>
                  <a:lnTo>
                    <a:pt x="3512" y="2005"/>
                  </a:lnTo>
                  <a:cubicBezTo>
                    <a:pt x="3506" y="2006"/>
                    <a:pt x="3500" y="2002"/>
                    <a:pt x="3499" y="1996"/>
                  </a:cubicBezTo>
                  <a:cubicBezTo>
                    <a:pt x="3498" y="1990"/>
                    <a:pt x="3502" y="1984"/>
                    <a:pt x="3508" y="1983"/>
                  </a:cubicBezTo>
                  <a:close/>
                  <a:moveTo>
                    <a:pt x="3660" y="1950"/>
                  </a:moveTo>
                  <a:lnTo>
                    <a:pt x="3725" y="1936"/>
                  </a:lnTo>
                  <a:cubicBezTo>
                    <a:pt x="3731" y="1935"/>
                    <a:pt x="3737" y="1938"/>
                    <a:pt x="3738" y="1944"/>
                  </a:cubicBezTo>
                  <a:cubicBezTo>
                    <a:pt x="3739" y="1950"/>
                    <a:pt x="3735" y="1956"/>
                    <a:pt x="3729" y="1958"/>
                  </a:cubicBezTo>
                  <a:lnTo>
                    <a:pt x="3664" y="1972"/>
                  </a:lnTo>
                  <a:cubicBezTo>
                    <a:pt x="3658" y="1973"/>
                    <a:pt x="3652" y="1969"/>
                    <a:pt x="3651" y="1963"/>
                  </a:cubicBezTo>
                  <a:cubicBezTo>
                    <a:pt x="3650" y="1957"/>
                    <a:pt x="3654" y="1951"/>
                    <a:pt x="3660" y="1950"/>
                  </a:cubicBezTo>
                  <a:close/>
                  <a:moveTo>
                    <a:pt x="3812" y="1917"/>
                  </a:moveTo>
                  <a:lnTo>
                    <a:pt x="3877" y="1903"/>
                  </a:lnTo>
                  <a:cubicBezTo>
                    <a:pt x="3883" y="1902"/>
                    <a:pt x="3889" y="1906"/>
                    <a:pt x="3890" y="1912"/>
                  </a:cubicBezTo>
                  <a:cubicBezTo>
                    <a:pt x="3891" y="1918"/>
                    <a:pt x="3887" y="1924"/>
                    <a:pt x="3881" y="1925"/>
                  </a:cubicBezTo>
                  <a:lnTo>
                    <a:pt x="3816" y="1939"/>
                  </a:lnTo>
                  <a:cubicBezTo>
                    <a:pt x="3810" y="1940"/>
                    <a:pt x="3804" y="1936"/>
                    <a:pt x="3803" y="1930"/>
                  </a:cubicBezTo>
                  <a:cubicBezTo>
                    <a:pt x="3802" y="1924"/>
                    <a:pt x="3806" y="1918"/>
                    <a:pt x="3812" y="1917"/>
                  </a:cubicBezTo>
                  <a:close/>
                  <a:moveTo>
                    <a:pt x="3964" y="1884"/>
                  </a:moveTo>
                  <a:lnTo>
                    <a:pt x="4029" y="1870"/>
                  </a:lnTo>
                  <a:cubicBezTo>
                    <a:pt x="4035" y="1869"/>
                    <a:pt x="4041" y="1873"/>
                    <a:pt x="4042" y="1879"/>
                  </a:cubicBezTo>
                  <a:cubicBezTo>
                    <a:pt x="4043" y="1885"/>
                    <a:pt x="4040" y="1891"/>
                    <a:pt x="4034" y="1892"/>
                  </a:cubicBezTo>
                  <a:lnTo>
                    <a:pt x="3968" y="1906"/>
                  </a:lnTo>
                  <a:cubicBezTo>
                    <a:pt x="3962" y="1907"/>
                    <a:pt x="3956" y="1904"/>
                    <a:pt x="3955" y="1898"/>
                  </a:cubicBezTo>
                  <a:cubicBezTo>
                    <a:pt x="3954" y="1892"/>
                    <a:pt x="3958" y="1886"/>
                    <a:pt x="3964" y="1884"/>
                  </a:cubicBezTo>
                  <a:close/>
                  <a:moveTo>
                    <a:pt x="4116" y="1852"/>
                  </a:moveTo>
                  <a:lnTo>
                    <a:pt x="4181" y="1838"/>
                  </a:lnTo>
                  <a:cubicBezTo>
                    <a:pt x="4187" y="1836"/>
                    <a:pt x="4193" y="1840"/>
                    <a:pt x="4194" y="1846"/>
                  </a:cubicBezTo>
                  <a:cubicBezTo>
                    <a:pt x="4195" y="1852"/>
                    <a:pt x="4192" y="1858"/>
                    <a:pt x="4186" y="1859"/>
                  </a:cubicBezTo>
                  <a:lnTo>
                    <a:pt x="4120" y="1873"/>
                  </a:lnTo>
                  <a:cubicBezTo>
                    <a:pt x="4114" y="1875"/>
                    <a:pt x="4109" y="1871"/>
                    <a:pt x="4107" y="1865"/>
                  </a:cubicBezTo>
                  <a:cubicBezTo>
                    <a:pt x="4106" y="1859"/>
                    <a:pt x="4110" y="1853"/>
                    <a:pt x="4116" y="1852"/>
                  </a:cubicBezTo>
                  <a:close/>
                  <a:moveTo>
                    <a:pt x="4268" y="1819"/>
                  </a:moveTo>
                  <a:lnTo>
                    <a:pt x="4333" y="1805"/>
                  </a:lnTo>
                  <a:cubicBezTo>
                    <a:pt x="4339" y="1803"/>
                    <a:pt x="4345" y="1807"/>
                    <a:pt x="4346" y="1813"/>
                  </a:cubicBezTo>
                  <a:cubicBezTo>
                    <a:pt x="4347" y="1819"/>
                    <a:pt x="4344" y="1825"/>
                    <a:pt x="4338" y="1827"/>
                  </a:cubicBezTo>
                  <a:lnTo>
                    <a:pt x="4272" y="1841"/>
                  </a:lnTo>
                  <a:cubicBezTo>
                    <a:pt x="4267" y="1842"/>
                    <a:pt x="4261" y="1838"/>
                    <a:pt x="4259" y="1832"/>
                  </a:cubicBezTo>
                  <a:cubicBezTo>
                    <a:pt x="4258" y="1826"/>
                    <a:pt x="4262" y="1820"/>
                    <a:pt x="4268" y="1819"/>
                  </a:cubicBezTo>
                  <a:close/>
                  <a:moveTo>
                    <a:pt x="4420" y="1786"/>
                  </a:moveTo>
                  <a:lnTo>
                    <a:pt x="4485" y="1772"/>
                  </a:lnTo>
                  <a:cubicBezTo>
                    <a:pt x="4491" y="1771"/>
                    <a:pt x="4497" y="1775"/>
                    <a:pt x="4498" y="1781"/>
                  </a:cubicBezTo>
                  <a:cubicBezTo>
                    <a:pt x="4500" y="1787"/>
                    <a:pt x="4496" y="1792"/>
                    <a:pt x="4490" y="1794"/>
                  </a:cubicBezTo>
                  <a:lnTo>
                    <a:pt x="4425" y="1808"/>
                  </a:lnTo>
                  <a:cubicBezTo>
                    <a:pt x="4419" y="1809"/>
                    <a:pt x="4413" y="1805"/>
                    <a:pt x="4411" y="1799"/>
                  </a:cubicBezTo>
                  <a:cubicBezTo>
                    <a:pt x="4410" y="1793"/>
                    <a:pt x="4414" y="1787"/>
                    <a:pt x="4420" y="1786"/>
                  </a:cubicBezTo>
                  <a:close/>
                  <a:moveTo>
                    <a:pt x="4572" y="1753"/>
                  </a:moveTo>
                  <a:lnTo>
                    <a:pt x="4637" y="1739"/>
                  </a:lnTo>
                  <a:cubicBezTo>
                    <a:pt x="4643" y="1738"/>
                    <a:pt x="4649" y="1742"/>
                    <a:pt x="4650" y="1748"/>
                  </a:cubicBezTo>
                  <a:cubicBezTo>
                    <a:pt x="4652" y="1754"/>
                    <a:pt x="4648" y="1760"/>
                    <a:pt x="4642" y="1761"/>
                  </a:cubicBezTo>
                  <a:lnTo>
                    <a:pt x="4577" y="1775"/>
                  </a:lnTo>
                  <a:cubicBezTo>
                    <a:pt x="4571" y="1776"/>
                    <a:pt x="4565" y="1772"/>
                    <a:pt x="4563" y="1766"/>
                  </a:cubicBezTo>
                  <a:cubicBezTo>
                    <a:pt x="4562" y="1760"/>
                    <a:pt x="4566" y="1755"/>
                    <a:pt x="4572" y="1753"/>
                  </a:cubicBezTo>
                  <a:close/>
                  <a:moveTo>
                    <a:pt x="4724" y="1720"/>
                  </a:moveTo>
                  <a:lnTo>
                    <a:pt x="4789" y="1706"/>
                  </a:lnTo>
                  <a:cubicBezTo>
                    <a:pt x="4795" y="1705"/>
                    <a:pt x="4801" y="1709"/>
                    <a:pt x="4802" y="1715"/>
                  </a:cubicBezTo>
                  <a:cubicBezTo>
                    <a:pt x="4804" y="1721"/>
                    <a:pt x="4800" y="1727"/>
                    <a:pt x="4794" y="1728"/>
                  </a:cubicBezTo>
                  <a:lnTo>
                    <a:pt x="4729" y="1742"/>
                  </a:lnTo>
                  <a:cubicBezTo>
                    <a:pt x="4723" y="1743"/>
                    <a:pt x="4717" y="1740"/>
                    <a:pt x="4715" y="1734"/>
                  </a:cubicBezTo>
                  <a:cubicBezTo>
                    <a:pt x="4714" y="1728"/>
                    <a:pt x="4718" y="1722"/>
                    <a:pt x="4724" y="1720"/>
                  </a:cubicBezTo>
                  <a:close/>
                  <a:moveTo>
                    <a:pt x="4876" y="1688"/>
                  </a:moveTo>
                  <a:lnTo>
                    <a:pt x="4941" y="1674"/>
                  </a:lnTo>
                  <a:cubicBezTo>
                    <a:pt x="4947" y="1672"/>
                    <a:pt x="4953" y="1676"/>
                    <a:pt x="4954" y="1682"/>
                  </a:cubicBezTo>
                  <a:cubicBezTo>
                    <a:pt x="4956" y="1688"/>
                    <a:pt x="4952" y="1694"/>
                    <a:pt x="4946" y="1695"/>
                  </a:cubicBezTo>
                  <a:lnTo>
                    <a:pt x="4881" y="1709"/>
                  </a:lnTo>
                  <a:cubicBezTo>
                    <a:pt x="4875" y="1711"/>
                    <a:pt x="4869" y="1707"/>
                    <a:pt x="4868" y="1701"/>
                  </a:cubicBezTo>
                  <a:cubicBezTo>
                    <a:pt x="4866" y="1695"/>
                    <a:pt x="4870" y="1689"/>
                    <a:pt x="4876" y="1688"/>
                  </a:cubicBezTo>
                  <a:close/>
                  <a:moveTo>
                    <a:pt x="5028" y="1655"/>
                  </a:moveTo>
                  <a:lnTo>
                    <a:pt x="5093" y="1641"/>
                  </a:lnTo>
                  <a:cubicBezTo>
                    <a:pt x="5099" y="1640"/>
                    <a:pt x="5105" y="1643"/>
                    <a:pt x="5106" y="1649"/>
                  </a:cubicBezTo>
                  <a:cubicBezTo>
                    <a:pt x="5108" y="1655"/>
                    <a:pt x="5104" y="1661"/>
                    <a:pt x="5098" y="1663"/>
                  </a:cubicBezTo>
                  <a:lnTo>
                    <a:pt x="5033" y="1677"/>
                  </a:lnTo>
                  <a:cubicBezTo>
                    <a:pt x="5027" y="1678"/>
                    <a:pt x="5021" y="1674"/>
                    <a:pt x="5020" y="1668"/>
                  </a:cubicBezTo>
                  <a:cubicBezTo>
                    <a:pt x="5018" y="1662"/>
                    <a:pt x="5022" y="1656"/>
                    <a:pt x="5028" y="1655"/>
                  </a:cubicBezTo>
                  <a:close/>
                  <a:moveTo>
                    <a:pt x="5180" y="1622"/>
                  </a:moveTo>
                  <a:lnTo>
                    <a:pt x="5245" y="1608"/>
                  </a:lnTo>
                  <a:cubicBezTo>
                    <a:pt x="5251" y="1607"/>
                    <a:pt x="5257" y="1611"/>
                    <a:pt x="5259" y="1617"/>
                  </a:cubicBezTo>
                  <a:cubicBezTo>
                    <a:pt x="5260" y="1623"/>
                    <a:pt x="5256" y="1628"/>
                    <a:pt x="5250" y="1630"/>
                  </a:cubicBezTo>
                  <a:lnTo>
                    <a:pt x="5185" y="1644"/>
                  </a:lnTo>
                  <a:cubicBezTo>
                    <a:pt x="5179" y="1645"/>
                    <a:pt x="5173" y="1641"/>
                    <a:pt x="5172" y="1635"/>
                  </a:cubicBezTo>
                  <a:cubicBezTo>
                    <a:pt x="5170" y="1629"/>
                    <a:pt x="5174" y="1623"/>
                    <a:pt x="5180" y="1622"/>
                  </a:cubicBezTo>
                  <a:close/>
                  <a:moveTo>
                    <a:pt x="5332" y="1589"/>
                  </a:moveTo>
                  <a:lnTo>
                    <a:pt x="5397" y="1575"/>
                  </a:lnTo>
                  <a:cubicBezTo>
                    <a:pt x="5403" y="1574"/>
                    <a:pt x="5409" y="1578"/>
                    <a:pt x="5411" y="1584"/>
                  </a:cubicBezTo>
                  <a:cubicBezTo>
                    <a:pt x="5412" y="1590"/>
                    <a:pt x="5408" y="1596"/>
                    <a:pt x="5402" y="1597"/>
                  </a:cubicBezTo>
                  <a:lnTo>
                    <a:pt x="5337" y="1611"/>
                  </a:lnTo>
                  <a:cubicBezTo>
                    <a:pt x="5331" y="1612"/>
                    <a:pt x="5325" y="1609"/>
                    <a:pt x="5324" y="1603"/>
                  </a:cubicBezTo>
                  <a:cubicBezTo>
                    <a:pt x="5322" y="1597"/>
                    <a:pt x="5326" y="1591"/>
                    <a:pt x="5332" y="1589"/>
                  </a:cubicBezTo>
                  <a:close/>
                  <a:moveTo>
                    <a:pt x="5484" y="1557"/>
                  </a:moveTo>
                  <a:lnTo>
                    <a:pt x="5549" y="1542"/>
                  </a:lnTo>
                  <a:cubicBezTo>
                    <a:pt x="5555" y="1541"/>
                    <a:pt x="5561" y="1545"/>
                    <a:pt x="5563" y="1551"/>
                  </a:cubicBezTo>
                  <a:cubicBezTo>
                    <a:pt x="5564" y="1557"/>
                    <a:pt x="5560" y="1563"/>
                    <a:pt x="5554" y="1564"/>
                  </a:cubicBezTo>
                  <a:lnTo>
                    <a:pt x="5489" y="1578"/>
                  </a:lnTo>
                  <a:cubicBezTo>
                    <a:pt x="5483" y="1580"/>
                    <a:pt x="5477" y="1576"/>
                    <a:pt x="5476" y="1570"/>
                  </a:cubicBezTo>
                  <a:cubicBezTo>
                    <a:pt x="5474" y="1564"/>
                    <a:pt x="5478" y="1558"/>
                    <a:pt x="5484" y="1557"/>
                  </a:cubicBezTo>
                  <a:close/>
                  <a:moveTo>
                    <a:pt x="5636" y="1524"/>
                  </a:moveTo>
                  <a:lnTo>
                    <a:pt x="5702" y="1510"/>
                  </a:lnTo>
                  <a:cubicBezTo>
                    <a:pt x="5708" y="1508"/>
                    <a:pt x="5713" y="1512"/>
                    <a:pt x="5715" y="1518"/>
                  </a:cubicBezTo>
                  <a:cubicBezTo>
                    <a:pt x="5716" y="1524"/>
                    <a:pt x="5712" y="1530"/>
                    <a:pt x="5706" y="1531"/>
                  </a:cubicBezTo>
                  <a:lnTo>
                    <a:pt x="5641" y="1545"/>
                  </a:lnTo>
                  <a:cubicBezTo>
                    <a:pt x="5635" y="1547"/>
                    <a:pt x="5629" y="1543"/>
                    <a:pt x="5628" y="1537"/>
                  </a:cubicBezTo>
                  <a:cubicBezTo>
                    <a:pt x="5627" y="1531"/>
                    <a:pt x="5630" y="1525"/>
                    <a:pt x="5636" y="1524"/>
                  </a:cubicBezTo>
                  <a:close/>
                  <a:moveTo>
                    <a:pt x="5788" y="1491"/>
                  </a:moveTo>
                  <a:lnTo>
                    <a:pt x="5854" y="1477"/>
                  </a:lnTo>
                  <a:cubicBezTo>
                    <a:pt x="5860" y="1476"/>
                    <a:pt x="5865" y="1479"/>
                    <a:pt x="5867" y="1485"/>
                  </a:cubicBezTo>
                  <a:cubicBezTo>
                    <a:pt x="5868" y="1491"/>
                    <a:pt x="5864" y="1497"/>
                    <a:pt x="5858" y="1499"/>
                  </a:cubicBezTo>
                  <a:lnTo>
                    <a:pt x="5793" y="1513"/>
                  </a:lnTo>
                  <a:cubicBezTo>
                    <a:pt x="5787" y="1514"/>
                    <a:pt x="5781" y="1510"/>
                    <a:pt x="5780" y="1504"/>
                  </a:cubicBezTo>
                  <a:cubicBezTo>
                    <a:pt x="5779" y="1498"/>
                    <a:pt x="5782" y="1492"/>
                    <a:pt x="5788" y="1491"/>
                  </a:cubicBezTo>
                  <a:close/>
                  <a:moveTo>
                    <a:pt x="5940" y="1458"/>
                  </a:moveTo>
                  <a:lnTo>
                    <a:pt x="6006" y="1444"/>
                  </a:lnTo>
                  <a:cubicBezTo>
                    <a:pt x="6012" y="1443"/>
                    <a:pt x="6018" y="1447"/>
                    <a:pt x="6019" y="1453"/>
                  </a:cubicBezTo>
                  <a:cubicBezTo>
                    <a:pt x="6020" y="1459"/>
                    <a:pt x="6016" y="1465"/>
                    <a:pt x="6010" y="1466"/>
                  </a:cubicBezTo>
                  <a:lnTo>
                    <a:pt x="5945" y="1480"/>
                  </a:lnTo>
                  <a:cubicBezTo>
                    <a:pt x="5939" y="1481"/>
                    <a:pt x="5933" y="1477"/>
                    <a:pt x="5932" y="1471"/>
                  </a:cubicBezTo>
                  <a:cubicBezTo>
                    <a:pt x="5931" y="1465"/>
                    <a:pt x="5934" y="1459"/>
                    <a:pt x="5940" y="1458"/>
                  </a:cubicBezTo>
                  <a:close/>
                  <a:moveTo>
                    <a:pt x="6093" y="1425"/>
                  </a:moveTo>
                  <a:lnTo>
                    <a:pt x="6158" y="1411"/>
                  </a:lnTo>
                  <a:cubicBezTo>
                    <a:pt x="6164" y="1410"/>
                    <a:pt x="6170" y="1414"/>
                    <a:pt x="6171" y="1420"/>
                  </a:cubicBezTo>
                  <a:cubicBezTo>
                    <a:pt x="6172" y="1426"/>
                    <a:pt x="6168" y="1432"/>
                    <a:pt x="6162" y="1433"/>
                  </a:cubicBezTo>
                  <a:lnTo>
                    <a:pt x="6097" y="1447"/>
                  </a:lnTo>
                  <a:cubicBezTo>
                    <a:pt x="6091" y="1448"/>
                    <a:pt x="6085" y="1445"/>
                    <a:pt x="6084" y="1439"/>
                  </a:cubicBezTo>
                  <a:cubicBezTo>
                    <a:pt x="6083" y="1433"/>
                    <a:pt x="6087" y="1427"/>
                    <a:pt x="6093" y="1425"/>
                  </a:cubicBezTo>
                  <a:close/>
                  <a:moveTo>
                    <a:pt x="6245" y="1393"/>
                  </a:moveTo>
                  <a:lnTo>
                    <a:pt x="6310" y="1379"/>
                  </a:lnTo>
                  <a:cubicBezTo>
                    <a:pt x="6316" y="1377"/>
                    <a:pt x="6322" y="1381"/>
                    <a:pt x="6323" y="1387"/>
                  </a:cubicBezTo>
                  <a:cubicBezTo>
                    <a:pt x="6324" y="1393"/>
                    <a:pt x="6320" y="1399"/>
                    <a:pt x="6314" y="1400"/>
                  </a:cubicBezTo>
                  <a:lnTo>
                    <a:pt x="6249" y="1414"/>
                  </a:lnTo>
                  <a:cubicBezTo>
                    <a:pt x="6243" y="1416"/>
                    <a:pt x="6237" y="1412"/>
                    <a:pt x="6236" y="1406"/>
                  </a:cubicBezTo>
                  <a:cubicBezTo>
                    <a:pt x="6235" y="1400"/>
                    <a:pt x="6239" y="1394"/>
                    <a:pt x="6245" y="1393"/>
                  </a:cubicBezTo>
                  <a:close/>
                  <a:moveTo>
                    <a:pt x="6397" y="1360"/>
                  </a:moveTo>
                  <a:lnTo>
                    <a:pt x="6462" y="1346"/>
                  </a:lnTo>
                  <a:cubicBezTo>
                    <a:pt x="6468" y="1344"/>
                    <a:pt x="6474" y="1348"/>
                    <a:pt x="6475" y="1354"/>
                  </a:cubicBezTo>
                  <a:cubicBezTo>
                    <a:pt x="6476" y="1360"/>
                    <a:pt x="6473" y="1366"/>
                    <a:pt x="6467" y="1367"/>
                  </a:cubicBezTo>
                  <a:lnTo>
                    <a:pt x="6401" y="1382"/>
                  </a:lnTo>
                  <a:cubicBezTo>
                    <a:pt x="6395" y="1383"/>
                    <a:pt x="6389" y="1379"/>
                    <a:pt x="6388" y="1373"/>
                  </a:cubicBezTo>
                  <a:cubicBezTo>
                    <a:pt x="6387" y="1367"/>
                    <a:pt x="6391" y="1361"/>
                    <a:pt x="6397" y="1360"/>
                  </a:cubicBezTo>
                  <a:close/>
                  <a:moveTo>
                    <a:pt x="6549" y="1327"/>
                  </a:moveTo>
                  <a:lnTo>
                    <a:pt x="6614" y="1313"/>
                  </a:lnTo>
                  <a:cubicBezTo>
                    <a:pt x="6620" y="1312"/>
                    <a:pt x="6626" y="1315"/>
                    <a:pt x="6627" y="1321"/>
                  </a:cubicBezTo>
                  <a:cubicBezTo>
                    <a:pt x="6628" y="1327"/>
                    <a:pt x="6625" y="1333"/>
                    <a:pt x="6619" y="1335"/>
                  </a:cubicBezTo>
                  <a:lnTo>
                    <a:pt x="6553" y="1349"/>
                  </a:lnTo>
                  <a:cubicBezTo>
                    <a:pt x="6547" y="1350"/>
                    <a:pt x="6541" y="1346"/>
                    <a:pt x="6540" y="1340"/>
                  </a:cubicBezTo>
                  <a:cubicBezTo>
                    <a:pt x="6539" y="1334"/>
                    <a:pt x="6543" y="1328"/>
                    <a:pt x="6549" y="1327"/>
                  </a:cubicBezTo>
                  <a:close/>
                  <a:moveTo>
                    <a:pt x="6701" y="1294"/>
                  </a:moveTo>
                  <a:lnTo>
                    <a:pt x="6766" y="1280"/>
                  </a:lnTo>
                  <a:cubicBezTo>
                    <a:pt x="6772" y="1279"/>
                    <a:pt x="6778" y="1283"/>
                    <a:pt x="6779" y="1289"/>
                  </a:cubicBezTo>
                  <a:cubicBezTo>
                    <a:pt x="6780" y="1295"/>
                    <a:pt x="6777" y="1301"/>
                    <a:pt x="6771" y="1302"/>
                  </a:cubicBezTo>
                  <a:lnTo>
                    <a:pt x="6705" y="1316"/>
                  </a:lnTo>
                  <a:cubicBezTo>
                    <a:pt x="6699" y="1317"/>
                    <a:pt x="6694" y="1313"/>
                    <a:pt x="6692" y="1307"/>
                  </a:cubicBezTo>
                  <a:cubicBezTo>
                    <a:pt x="6691" y="1301"/>
                    <a:pt x="6695" y="1295"/>
                    <a:pt x="6701" y="1294"/>
                  </a:cubicBezTo>
                  <a:close/>
                  <a:moveTo>
                    <a:pt x="6853" y="1261"/>
                  </a:moveTo>
                  <a:lnTo>
                    <a:pt x="6918" y="1247"/>
                  </a:lnTo>
                  <a:cubicBezTo>
                    <a:pt x="6924" y="1246"/>
                    <a:pt x="6930" y="1250"/>
                    <a:pt x="6931" y="1256"/>
                  </a:cubicBezTo>
                  <a:cubicBezTo>
                    <a:pt x="6933" y="1262"/>
                    <a:pt x="6929" y="1268"/>
                    <a:pt x="6923" y="1269"/>
                  </a:cubicBezTo>
                  <a:lnTo>
                    <a:pt x="6858" y="1283"/>
                  </a:lnTo>
                  <a:cubicBezTo>
                    <a:pt x="6852" y="1284"/>
                    <a:pt x="6846" y="1281"/>
                    <a:pt x="6844" y="1275"/>
                  </a:cubicBezTo>
                  <a:cubicBezTo>
                    <a:pt x="6843" y="1269"/>
                    <a:pt x="6847" y="1263"/>
                    <a:pt x="6853" y="1261"/>
                  </a:cubicBezTo>
                  <a:close/>
                  <a:moveTo>
                    <a:pt x="7005" y="1229"/>
                  </a:moveTo>
                  <a:lnTo>
                    <a:pt x="7070" y="1215"/>
                  </a:lnTo>
                  <a:cubicBezTo>
                    <a:pt x="7076" y="1213"/>
                    <a:pt x="7082" y="1217"/>
                    <a:pt x="7083" y="1223"/>
                  </a:cubicBezTo>
                  <a:cubicBezTo>
                    <a:pt x="7085" y="1229"/>
                    <a:pt x="7081" y="1235"/>
                    <a:pt x="7075" y="1236"/>
                  </a:cubicBezTo>
                  <a:lnTo>
                    <a:pt x="7010" y="1250"/>
                  </a:lnTo>
                  <a:cubicBezTo>
                    <a:pt x="7004" y="1252"/>
                    <a:pt x="6998" y="1248"/>
                    <a:pt x="6996" y="1242"/>
                  </a:cubicBezTo>
                  <a:cubicBezTo>
                    <a:pt x="6995" y="1236"/>
                    <a:pt x="6999" y="1230"/>
                    <a:pt x="7005" y="1229"/>
                  </a:cubicBezTo>
                  <a:close/>
                  <a:moveTo>
                    <a:pt x="7157" y="1196"/>
                  </a:moveTo>
                  <a:lnTo>
                    <a:pt x="7222" y="1182"/>
                  </a:lnTo>
                  <a:cubicBezTo>
                    <a:pt x="7228" y="1180"/>
                    <a:pt x="7234" y="1184"/>
                    <a:pt x="7235" y="1190"/>
                  </a:cubicBezTo>
                  <a:cubicBezTo>
                    <a:pt x="7237" y="1196"/>
                    <a:pt x="7233" y="1202"/>
                    <a:pt x="7227" y="1204"/>
                  </a:cubicBezTo>
                  <a:lnTo>
                    <a:pt x="7162" y="1218"/>
                  </a:lnTo>
                  <a:cubicBezTo>
                    <a:pt x="7156" y="1219"/>
                    <a:pt x="7150" y="1215"/>
                    <a:pt x="7148" y="1209"/>
                  </a:cubicBezTo>
                  <a:cubicBezTo>
                    <a:pt x="7147" y="1203"/>
                    <a:pt x="7151" y="1197"/>
                    <a:pt x="7157" y="1196"/>
                  </a:cubicBezTo>
                  <a:close/>
                  <a:moveTo>
                    <a:pt x="7309" y="1163"/>
                  </a:moveTo>
                  <a:lnTo>
                    <a:pt x="7374" y="1149"/>
                  </a:lnTo>
                  <a:cubicBezTo>
                    <a:pt x="7380" y="1148"/>
                    <a:pt x="7386" y="1152"/>
                    <a:pt x="7387" y="1158"/>
                  </a:cubicBezTo>
                  <a:cubicBezTo>
                    <a:pt x="7389" y="1164"/>
                    <a:pt x="7385" y="1169"/>
                    <a:pt x="7379" y="1171"/>
                  </a:cubicBezTo>
                  <a:lnTo>
                    <a:pt x="7314" y="1185"/>
                  </a:lnTo>
                  <a:cubicBezTo>
                    <a:pt x="7308" y="1186"/>
                    <a:pt x="7302" y="1182"/>
                    <a:pt x="7301" y="1176"/>
                  </a:cubicBezTo>
                  <a:cubicBezTo>
                    <a:pt x="7299" y="1170"/>
                    <a:pt x="7303" y="1164"/>
                    <a:pt x="7309" y="1163"/>
                  </a:cubicBezTo>
                  <a:close/>
                  <a:moveTo>
                    <a:pt x="7461" y="1130"/>
                  </a:moveTo>
                  <a:lnTo>
                    <a:pt x="7526" y="1116"/>
                  </a:lnTo>
                  <a:cubicBezTo>
                    <a:pt x="7532" y="1115"/>
                    <a:pt x="7538" y="1119"/>
                    <a:pt x="7539" y="1125"/>
                  </a:cubicBezTo>
                  <a:cubicBezTo>
                    <a:pt x="7541" y="1131"/>
                    <a:pt x="7537" y="1137"/>
                    <a:pt x="7531" y="1138"/>
                  </a:cubicBezTo>
                  <a:lnTo>
                    <a:pt x="7466" y="1152"/>
                  </a:lnTo>
                  <a:cubicBezTo>
                    <a:pt x="7460" y="1153"/>
                    <a:pt x="7454" y="1149"/>
                    <a:pt x="7453" y="1143"/>
                  </a:cubicBezTo>
                  <a:cubicBezTo>
                    <a:pt x="7451" y="1137"/>
                    <a:pt x="7455" y="1132"/>
                    <a:pt x="7461" y="1130"/>
                  </a:cubicBezTo>
                  <a:close/>
                  <a:moveTo>
                    <a:pt x="7613" y="1097"/>
                  </a:moveTo>
                  <a:lnTo>
                    <a:pt x="7678" y="1083"/>
                  </a:lnTo>
                  <a:cubicBezTo>
                    <a:pt x="7684" y="1082"/>
                    <a:pt x="7690" y="1086"/>
                    <a:pt x="7692" y="1092"/>
                  </a:cubicBezTo>
                  <a:cubicBezTo>
                    <a:pt x="7693" y="1098"/>
                    <a:pt x="7689" y="1104"/>
                    <a:pt x="7683" y="1105"/>
                  </a:cubicBezTo>
                  <a:lnTo>
                    <a:pt x="7618" y="1119"/>
                  </a:lnTo>
                  <a:cubicBezTo>
                    <a:pt x="7612" y="1120"/>
                    <a:pt x="7606" y="1117"/>
                    <a:pt x="7605" y="1111"/>
                  </a:cubicBezTo>
                  <a:cubicBezTo>
                    <a:pt x="7603" y="1105"/>
                    <a:pt x="7607" y="1099"/>
                    <a:pt x="7613" y="1097"/>
                  </a:cubicBezTo>
                  <a:close/>
                  <a:moveTo>
                    <a:pt x="7765" y="1065"/>
                  </a:moveTo>
                  <a:lnTo>
                    <a:pt x="7830" y="1051"/>
                  </a:lnTo>
                  <a:cubicBezTo>
                    <a:pt x="7836" y="1049"/>
                    <a:pt x="7842" y="1053"/>
                    <a:pt x="7844" y="1059"/>
                  </a:cubicBezTo>
                  <a:cubicBezTo>
                    <a:pt x="7845" y="1065"/>
                    <a:pt x="7841" y="1071"/>
                    <a:pt x="7835" y="1072"/>
                  </a:cubicBezTo>
                  <a:lnTo>
                    <a:pt x="7770" y="1086"/>
                  </a:lnTo>
                  <a:cubicBezTo>
                    <a:pt x="7764" y="1088"/>
                    <a:pt x="7758" y="1084"/>
                    <a:pt x="7757" y="1078"/>
                  </a:cubicBezTo>
                  <a:cubicBezTo>
                    <a:pt x="7755" y="1072"/>
                    <a:pt x="7759" y="1066"/>
                    <a:pt x="7765" y="1065"/>
                  </a:cubicBezTo>
                  <a:close/>
                  <a:moveTo>
                    <a:pt x="7917" y="1032"/>
                  </a:moveTo>
                  <a:lnTo>
                    <a:pt x="7982" y="1018"/>
                  </a:lnTo>
                  <a:cubicBezTo>
                    <a:pt x="7988" y="1017"/>
                    <a:pt x="7994" y="1020"/>
                    <a:pt x="7996" y="1026"/>
                  </a:cubicBezTo>
                  <a:cubicBezTo>
                    <a:pt x="7997" y="1032"/>
                    <a:pt x="7993" y="1038"/>
                    <a:pt x="7987" y="1040"/>
                  </a:cubicBezTo>
                  <a:lnTo>
                    <a:pt x="7922" y="1054"/>
                  </a:lnTo>
                  <a:cubicBezTo>
                    <a:pt x="7916" y="1055"/>
                    <a:pt x="7910" y="1051"/>
                    <a:pt x="7909" y="1045"/>
                  </a:cubicBezTo>
                  <a:cubicBezTo>
                    <a:pt x="7907" y="1039"/>
                    <a:pt x="7911" y="1033"/>
                    <a:pt x="7917" y="1032"/>
                  </a:cubicBezTo>
                  <a:close/>
                  <a:moveTo>
                    <a:pt x="8069" y="999"/>
                  </a:moveTo>
                  <a:lnTo>
                    <a:pt x="8135" y="985"/>
                  </a:lnTo>
                  <a:cubicBezTo>
                    <a:pt x="8140" y="984"/>
                    <a:pt x="8146" y="988"/>
                    <a:pt x="8148" y="994"/>
                  </a:cubicBezTo>
                  <a:cubicBezTo>
                    <a:pt x="8149" y="1000"/>
                    <a:pt x="8145" y="1005"/>
                    <a:pt x="8139" y="1007"/>
                  </a:cubicBezTo>
                  <a:lnTo>
                    <a:pt x="8074" y="1021"/>
                  </a:lnTo>
                  <a:cubicBezTo>
                    <a:pt x="8068" y="1022"/>
                    <a:pt x="8062" y="1018"/>
                    <a:pt x="8061" y="1012"/>
                  </a:cubicBezTo>
                  <a:cubicBezTo>
                    <a:pt x="8060" y="1006"/>
                    <a:pt x="8063" y="1000"/>
                    <a:pt x="8069" y="999"/>
                  </a:cubicBezTo>
                  <a:close/>
                  <a:moveTo>
                    <a:pt x="8221" y="966"/>
                  </a:moveTo>
                  <a:lnTo>
                    <a:pt x="8287" y="952"/>
                  </a:lnTo>
                  <a:cubicBezTo>
                    <a:pt x="8293" y="951"/>
                    <a:pt x="8298" y="955"/>
                    <a:pt x="8300" y="961"/>
                  </a:cubicBezTo>
                  <a:cubicBezTo>
                    <a:pt x="8301" y="967"/>
                    <a:pt x="8297" y="973"/>
                    <a:pt x="8291" y="974"/>
                  </a:cubicBezTo>
                  <a:lnTo>
                    <a:pt x="8226" y="988"/>
                  </a:lnTo>
                  <a:cubicBezTo>
                    <a:pt x="8220" y="989"/>
                    <a:pt x="8214" y="986"/>
                    <a:pt x="8213" y="980"/>
                  </a:cubicBezTo>
                  <a:cubicBezTo>
                    <a:pt x="8212" y="974"/>
                    <a:pt x="8215" y="968"/>
                    <a:pt x="8221" y="966"/>
                  </a:cubicBezTo>
                  <a:close/>
                  <a:moveTo>
                    <a:pt x="8373" y="934"/>
                  </a:moveTo>
                  <a:lnTo>
                    <a:pt x="8439" y="919"/>
                  </a:lnTo>
                  <a:cubicBezTo>
                    <a:pt x="8445" y="918"/>
                    <a:pt x="8451" y="922"/>
                    <a:pt x="8452" y="928"/>
                  </a:cubicBezTo>
                  <a:cubicBezTo>
                    <a:pt x="8453" y="934"/>
                    <a:pt x="8449" y="940"/>
                    <a:pt x="8443" y="941"/>
                  </a:cubicBezTo>
                  <a:lnTo>
                    <a:pt x="8378" y="955"/>
                  </a:lnTo>
                  <a:cubicBezTo>
                    <a:pt x="8372" y="957"/>
                    <a:pt x="8366" y="953"/>
                    <a:pt x="8365" y="947"/>
                  </a:cubicBezTo>
                  <a:cubicBezTo>
                    <a:pt x="8364" y="941"/>
                    <a:pt x="8367" y="935"/>
                    <a:pt x="8373" y="934"/>
                  </a:cubicBezTo>
                  <a:close/>
                  <a:moveTo>
                    <a:pt x="8526" y="901"/>
                  </a:moveTo>
                  <a:lnTo>
                    <a:pt x="8591" y="887"/>
                  </a:lnTo>
                  <a:cubicBezTo>
                    <a:pt x="8597" y="885"/>
                    <a:pt x="8603" y="889"/>
                    <a:pt x="8604" y="895"/>
                  </a:cubicBezTo>
                  <a:cubicBezTo>
                    <a:pt x="8605" y="901"/>
                    <a:pt x="8601" y="907"/>
                    <a:pt x="8595" y="908"/>
                  </a:cubicBezTo>
                  <a:lnTo>
                    <a:pt x="8530" y="922"/>
                  </a:lnTo>
                  <a:cubicBezTo>
                    <a:pt x="8524" y="924"/>
                    <a:pt x="8518" y="920"/>
                    <a:pt x="8517" y="914"/>
                  </a:cubicBezTo>
                  <a:cubicBezTo>
                    <a:pt x="8516" y="908"/>
                    <a:pt x="8520" y="902"/>
                    <a:pt x="8526" y="901"/>
                  </a:cubicBezTo>
                  <a:close/>
                  <a:moveTo>
                    <a:pt x="8678" y="868"/>
                  </a:moveTo>
                  <a:lnTo>
                    <a:pt x="8743" y="854"/>
                  </a:lnTo>
                  <a:cubicBezTo>
                    <a:pt x="8749" y="853"/>
                    <a:pt x="8755" y="856"/>
                    <a:pt x="8756" y="862"/>
                  </a:cubicBezTo>
                  <a:cubicBezTo>
                    <a:pt x="8757" y="868"/>
                    <a:pt x="8753" y="874"/>
                    <a:pt x="8747" y="876"/>
                  </a:cubicBezTo>
                  <a:lnTo>
                    <a:pt x="8682" y="890"/>
                  </a:lnTo>
                  <a:cubicBezTo>
                    <a:pt x="8676" y="891"/>
                    <a:pt x="8670" y="887"/>
                    <a:pt x="8669" y="881"/>
                  </a:cubicBezTo>
                  <a:cubicBezTo>
                    <a:pt x="8668" y="875"/>
                    <a:pt x="8672" y="869"/>
                    <a:pt x="8678" y="868"/>
                  </a:cubicBezTo>
                  <a:close/>
                  <a:moveTo>
                    <a:pt x="8830" y="835"/>
                  </a:moveTo>
                  <a:lnTo>
                    <a:pt x="8895" y="821"/>
                  </a:lnTo>
                  <a:cubicBezTo>
                    <a:pt x="8901" y="820"/>
                    <a:pt x="8907" y="824"/>
                    <a:pt x="8908" y="830"/>
                  </a:cubicBezTo>
                  <a:cubicBezTo>
                    <a:pt x="8909" y="836"/>
                    <a:pt x="8905" y="842"/>
                    <a:pt x="8899" y="843"/>
                  </a:cubicBezTo>
                  <a:lnTo>
                    <a:pt x="8834" y="857"/>
                  </a:lnTo>
                  <a:cubicBezTo>
                    <a:pt x="8828" y="858"/>
                    <a:pt x="8822" y="854"/>
                    <a:pt x="8821" y="848"/>
                  </a:cubicBezTo>
                  <a:cubicBezTo>
                    <a:pt x="8820" y="842"/>
                    <a:pt x="8824" y="836"/>
                    <a:pt x="8830" y="835"/>
                  </a:cubicBezTo>
                  <a:close/>
                  <a:moveTo>
                    <a:pt x="8982" y="802"/>
                  </a:moveTo>
                  <a:lnTo>
                    <a:pt x="9047" y="788"/>
                  </a:lnTo>
                  <a:cubicBezTo>
                    <a:pt x="9053" y="787"/>
                    <a:pt x="9059" y="791"/>
                    <a:pt x="9060" y="797"/>
                  </a:cubicBezTo>
                  <a:cubicBezTo>
                    <a:pt x="9061" y="803"/>
                    <a:pt x="9058" y="809"/>
                    <a:pt x="9052" y="810"/>
                  </a:cubicBezTo>
                  <a:lnTo>
                    <a:pt x="8986" y="824"/>
                  </a:lnTo>
                  <a:cubicBezTo>
                    <a:pt x="8980" y="825"/>
                    <a:pt x="8974" y="822"/>
                    <a:pt x="8973" y="816"/>
                  </a:cubicBezTo>
                  <a:cubicBezTo>
                    <a:pt x="8972" y="810"/>
                    <a:pt x="8976" y="804"/>
                    <a:pt x="8982" y="802"/>
                  </a:cubicBezTo>
                  <a:close/>
                  <a:moveTo>
                    <a:pt x="9134" y="770"/>
                  </a:moveTo>
                  <a:lnTo>
                    <a:pt x="9199" y="756"/>
                  </a:lnTo>
                  <a:cubicBezTo>
                    <a:pt x="9205" y="754"/>
                    <a:pt x="9211" y="758"/>
                    <a:pt x="9212" y="764"/>
                  </a:cubicBezTo>
                  <a:cubicBezTo>
                    <a:pt x="9213" y="770"/>
                    <a:pt x="9210" y="776"/>
                    <a:pt x="9204" y="777"/>
                  </a:cubicBezTo>
                  <a:lnTo>
                    <a:pt x="9138" y="791"/>
                  </a:lnTo>
                  <a:cubicBezTo>
                    <a:pt x="9132" y="793"/>
                    <a:pt x="9127" y="789"/>
                    <a:pt x="9125" y="783"/>
                  </a:cubicBezTo>
                  <a:cubicBezTo>
                    <a:pt x="9124" y="777"/>
                    <a:pt x="9128" y="771"/>
                    <a:pt x="9134" y="770"/>
                  </a:cubicBezTo>
                  <a:close/>
                  <a:moveTo>
                    <a:pt x="9286" y="737"/>
                  </a:moveTo>
                  <a:lnTo>
                    <a:pt x="9351" y="723"/>
                  </a:lnTo>
                  <a:cubicBezTo>
                    <a:pt x="9357" y="721"/>
                    <a:pt x="9363" y="725"/>
                    <a:pt x="9364" y="731"/>
                  </a:cubicBezTo>
                  <a:cubicBezTo>
                    <a:pt x="9365" y="737"/>
                    <a:pt x="9362" y="743"/>
                    <a:pt x="9356" y="744"/>
                  </a:cubicBezTo>
                  <a:lnTo>
                    <a:pt x="9291" y="759"/>
                  </a:lnTo>
                  <a:cubicBezTo>
                    <a:pt x="9285" y="760"/>
                    <a:pt x="9279" y="756"/>
                    <a:pt x="9277" y="750"/>
                  </a:cubicBezTo>
                  <a:cubicBezTo>
                    <a:pt x="9276" y="744"/>
                    <a:pt x="9280" y="738"/>
                    <a:pt x="9286" y="737"/>
                  </a:cubicBezTo>
                  <a:close/>
                  <a:moveTo>
                    <a:pt x="9438" y="704"/>
                  </a:moveTo>
                  <a:lnTo>
                    <a:pt x="9503" y="690"/>
                  </a:lnTo>
                  <a:cubicBezTo>
                    <a:pt x="9509" y="689"/>
                    <a:pt x="9515" y="692"/>
                    <a:pt x="9516" y="698"/>
                  </a:cubicBezTo>
                  <a:cubicBezTo>
                    <a:pt x="9518" y="704"/>
                    <a:pt x="9514" y="710"/>
                    <a:pt x="9508" y="712"/>
                  </a:cubicBezTo>
                  <a:lnTo>
                    <a:pt x="9443" y="726"/>
                  </a:lnTo>
                  <a:cubicBezTo>
                    <a:pt x="9437" y="727"/>
                    <a:pt x="9431" y="723"/>
                    <a:pt x="9429" y="717"/>
                  </a:cubicBezTo>
                  <a:cubicBezTo>
                    <a:pt x="9428" y="711"/>
                    <a:pt x="9432" y="705"/>
                    <a:pt x="9438" y="704"/>
                  </a:cubicBezTo>
                  <a:close/>
                  <a:moveTo>
                    <a:pt x="9590" y="671"/>
                  </a:moveTo>
                  <a:lnTo>
                    <a:pt x="9655" y="657"/>
                  </a:lnTo>
                  <a:cubicBezTo>
                    <a:pt x="9661" y="656"/>
                    <a:pt x="9667" y="660"/>
                    <a:pt x="9668" y="666"/>
                  </a:cubicBezTo>
                  <a:cubicBezTo>
                    <a:pt x="9670" y="672"/>
                    <a:pt x="9666" y="678"/>
                    <a:pt x="9660" y="679"/>
                  </a:cubicBezTo>
                  <a:lnTo>
                    <a:pt x="9595" y="693"/>
                  </a:lnTo>
                  <a:cubicBezTo>
                    <a:pt x="9589" y="694"/>
                    <a:pt x="9583" y="690"/>
                    <a:pt x="9581" y="684"/>
                  </a:cubicBezTo>
                  <a:cubicBezTo>
                    <a:pt x="9580" y="678"/>
                    <a:pt x="9584" y="673"/>
                    <a:pt x="9590" y="671"/>
                  </a:cubicBezTo>
                  <a:close/>
                  <a:moveTo>
                    <a:pt x="9742" y="638"/>
                  </a:moveTo>
                  <a:lnTo>
                    <a:pt x="9807" y="624"/>
                  </a:lnTo>
                  <a:cubicBezTo>
                    <a:pt x="9813" y="623"/>
                    <a:pt x="9819" y="627"/>
                    <a:pt x="9820" y="633"/>
                  </a:cubicBezTo>
                  <a:cubicBezTo>
                    <a:pt x="9822" y="639"/>
                    <a:pt x="9818" y="645"/>
                    <a:pt x="9812" y="646"/>
                  </a:cubicBezTo>
                  <a:lnTo>
                    <a:pt x="9747" y="660"/>
                  </a:lnTo>
                  <a:cubicBezTo>
                    <a:pt x="9741" y="661"/>
                    <a:pt x="9735" y="658"/>
                    <a:pt x="9733" y="652"/>
                  </a:cubicBezTo>
                  <a:cubicBezTo>
                    <a:pt x="9732" y="646"/>
                    <a:pt x="9736" y="640"/>
                    <a:pt x="9742" y="638"/>
                  </a:cubicBezTo>
                  <a:close/>
                  <a:moveTo>
                    <a:pt x="9894" y="606"/>
                  </a:moveTo>
                  <a:lnTo>
                    <a:pt x="9959" y="592"/>
                  </a:lnTo>
                  <a:cubicBezTo>
                    <a:pt x="9965" y="590"/>
                    <a:pt x="9971" y="594"/>
                    <a:pt x="9972" y="600"/>
                  </a:cubicBezTo>
                  <a:cubicBezTo>
                    <a:pt x="9974" y="606"/>
                    <a:pt x="9970" y="612"/>
                    <a:pt x="9964" y="613"/>
                  </a:cubicBezTo>
                  <a:lnTo>
                    <a:pt x="9899" y="627"/>
                  </a:lnTo>
                  <a:cubicBezTo>
                    <a:pt x="9893" y="629"/>
                    <a:pt x="9887" y="625"/>
                    <a:pt x="9886" y="619"/>
                  </a:cubicBezTo>
                  <a:cubicBezTo>
                    <a:pt x="9884" y="613"/>
                    <a:pt x="9888" y="607"/>
                    <a:pt x="9894" y="606"/>
                  </a:cubicBezTo>
                  <a:close/>
                  <a:moveTo>
                    <a:pt x="10046" y="573"/>
                  </a:moveTo>
                  <a:lnTo>
                    <a:pt x="10111" y="559"/>
                  </a:lnTo>
                  <a:cubicBezTo>
                    <a:pt x="10117" y="557"/>
                    <a:pt x="10123" y="561"/>
                    <a:pt x="10125" y="567"/>
                  </a:cubicBezTo>
                  <a:cubicBezTo>
                    <a:pt x="10126" y="573"/>
                    <a:pt x="10122" y="579"/>
                    <a:pt x="10116" y="581"/>
                  </a:cubicBezTo>
                  <a:lnTo>
                    <a:pt x="10051" y="595"/>
                  </a:lnTo>
                  <a:cubicBezTo>
                    <a:pt x="10045" y="596"/>
                    <a:pt x="10039" y="592"/>
                    <a:pt x="10038" y="586"/>
                  </a:cubicBezTo>
                  <a:cubicBezTo>
                    <a:pt x="10036" y="580"/>
                    <a:pt x="10040" y="574"/>
                    <a:pt x="10046" y="573"/>
                  </a:cubicBezTo>
                  <a:close/>
                  <a:moveTo>
                    <a:pt x="10198" y="540"/>
                  </a:moveTo>
                  <a:lnTo>
                    <a:pt x="10263" y="526"/>
                  </a:lnTo>
                  <a:cubicBezTo>
                    <a:pt x="10269" y="525"/>
                    <a:pt x="10275" y="529"/>
                    <a:pt x="10277" y="535"/>
                  </a:cubicBezTo>
                  <a:cubicBezTo>
                    <a:pt x="10278" y="541"/>
                    <a:pt x="10274" y="546"/>
                    <a:pt x="10268" y="548"/>
                  </a:cubicBezTo>
                  <a:lnTo>
                    <a:pt x="10203" y="562"/>
                  </a:lnTo>
                  <a:cubicBezTo>
                    <a:pt x="10197" y="563"/>
                    <a:pt x="10191" y="559"/>
                    <a:pt x="10190" y="553"/>
                  </a:cubicBezTo>
                  <a:cubicBezTo>
                    <a:pt x="10188" y="547"/>
                    <a:pt x="10192" y="541"/>
                    <a:pt x="10198" y="540"/>
                  </a:cubicBezTo>
                  <a:close/>
                  <a:moveTo>
                    <a:pt x="10350" y="507"/>
                  </a:moveTo>
                  <a:lnTo>
                    <a:pt x="10415" y="493"/>
                  </a:lnTo>
                  <a:cubicBezTo>
                    <a:pt x="10421" y="492"/>
                    <a:pt x="10427" y="496"/>
                    <a:pt x="10429" y="502"/>
                  </a:cubicBezTo>
                  <a:cubicBezTo>
                    <a:pt x="10430" y="508"/>
                    <a:pt x="10426" y="514"/>
                    <a:pt x="10420" y="515"/>
                  </a:cubicBezTo>
                  <a:lnTo>
                    <a:pt x="10355" y="529"/>
                  </a:lnTo>
                  <a:cubicBezTo>
                    <a:pt x="10349" y="530"/>
                    <a:pt x="10343" y="526"/>
                    <a:pt x="10342" y="520"/>
                  </a:cubicBezTo>
                  <a:cubicBezTo>
                    <a:pt x="10340" y="514"/>
                    <a:pt x="10344" y="509"/>
                    <a:pt x="10350" y="507"/>
                  </a:cubicBezTo>
                  <a:close/>
                  <a:moveTo>
                    <a:pt x="10502" y="474"/>
                  </a:moveTo>
                  <a:lnTo>
                    <a:pt x="10567" y="460"/>
                  </a:lnTo>
                  <a:cubicBezTo>
                    <a:pt x="10573" y="459"/>
                    <a:pt x="10579" y="463"/>
                    <a:pt x="10581" y="469"/>
                  </a:cubicBezTo>
                  <a:cubicBezTo>
                    <a:pt x="10582" y="475"/>
                    <a:pt x="10578" y="481"/>
                    <a:pt x="10572" y="482"/>
                  </a:cubicBezTo>
                  <a:lnTo>
                    <a:pt x="10507" y="496"/>
                  </a:lnTo>
                  <a:cubicBezTo>
                    <a:pt x="10501" y="497"/>
                    <a:pt x="10495" y="494"/>
                    <a:pt x="10494" y="488"/>
                  </a:cubicBezTo>
                  <a:cubicBezTo>
                    <a:pt x="10493" y="482"/>
                    <a:pt x="10496" y="476"/>
                    <a:pt x="10502" y="474"/>
                  </a:cubicBezTo>
                  <a:close/>
                  <a:moveTo>
                    <a:pt x="10654" y="442"/>
                  </a:moveTo>
                  <a:lnTo>
                    <a:pt x="10720" y="428"/>
                  </a:lnTo>
                  <a:cubicBezTo>
                    <a:pt x="10726" y="426"/>
                    <a:pt x="10731" y="430"/>
                    <a:pt x="10733" y="436"/>
                  </a:cubicBezTo>
                  <a:cubicBezTo>
                    <a:pt x="10734" y="442"/>
                    <a:pt x="10730" y="448"/>
                    <a:pt x="10724" y="449"/>
                  </a:cubicBezTo>
                  <a:lnTo>
                    <a:pt x="10659" y="463"/>
                  </a:lnTo>
                  <a:cubicBezTo>
                    <a:pt x="10653" y="465"/>
                    <a:pt x="10647" y="461"/>
                    <a:pt x="10646" y="455"/>
                  </a:cubicBezTo>
                  <a:cubicBezTo>
                    <a:pt x="10645" y="449"/>
                    <a:pt x="10648" y="443"/>
                    <a:pt x="10654" y="442"/>
                  </a:cubicBezTo>
                  <a:close/>
                  <a:moveTo>
                    <a:pt x="10806" y="409"/>
                  </a:moveTo>
                  <a:lnTo>
                    <a:pt x="10872" y="395"/>
                  </a:lnTo>
                  <a:cubicBezTo>
                    <a:pt x="10878" y="394"/>
                    <a:pt x="10884" y="397"/>
                    <a:pt x="10885" y="403"/>
                  </a:cubicBezTo>
                  <a:cubicBezTo>
                    <a:pt x="10886" y="409"/>
                    <a:pt x="10882" y="415"/>
                    <a:pt x="10876" y="417"/>
                  </a:cubicBezTo>
                  <a:lnTo>
                    <a:pt x="10811" y="431"/>
                  </a:lnTo>
                  <a:cubicBezTo>
                    <a:pt x="10805" y="432"/>
                    <a:pt x="10799" y="428"/>
                    <a:pt x="10798" y="422"/>
                  </a:cubicBezTo>
                  <a:cubicBezTo>
                    <a:pt x="10797" y="416"/>
                    <a:pt x="10800" y="410"/>
                    <a:pt x="10806" y="409"/>
                  </a:cubicBezTo>
                  <a:close/>
                  <a:moveTo>
                    <a:pt x="10959" y="376"/>
                  </a:moveTo>
                  <a:lnTo>
                    <a:pt x="11024" y="362"/>
                  </a:lnTo>
                  <a:cubicBezTo>
                    <a:pt x="11030" y="361"/>
                    <a:pt x="11036" y="365"/>
                    <a:pt x="11037" y="371"/>
                  </a:cubicBezTo>
                  <a:cubicBezTo>
                    <a:pt x="11038" y="377"/>
                    <a:pt x="11034" y="382"/>
                    <a:pt x="11028" y="384"/>
                  </a:cubicBezTo>
                  <a:lnTo>
                    <a:pt x="10963" y="398"/>
                  </a:lnTo>
                  <a:cubicBezTo>
                    <a:pt x="10957" y="399"/>
                    <a:pt x="10951" y="395"/>
                    <a:pt x="10950" y="389"/>
                  </a:cubicBezTo>
                  <a:cubicBezTo>
                    <a:pt x="10949" y="383"/>
                    <a:pt x="10953" y="377"/>
                    <a:pt x="10959" y="376"/>
                  </a:cubicBezTo>
                  <a:close/>
                  <a:moveTo>
                    <a:pt x="11111" y="343"/>
                  </a:moveTo>
                  <a:lnTo>
                    <a:pt x="11176" y="329"/>
                  </a:lnTo>
                  <a:cubicBezTo>
                    <a:pt x="11182" y="328"/>
                    <a:pt x="11188" y="332"/>
                    <a:pt x="11189" y="338"/>
                  </a:cubicBezTo>
                  <a:cubicBezTo>
                    <a:pt x="11190" y="344"/>
                    <a:pt x="11186" y="350"/>
                    <a:pt x="11180" y="351"/>
                  </a:cubicBezTo>
                  <a:lnTo>
                    <a:pt x="11115" y="365"/>
                  </a:lnTo>
                  <a:cubicBezTo>
                    <a:pt x="11109" y="366"/>
                    <a:pt x="11103" y="363"/>
                    <a:pt x="11102" y="357"/>
                  </a:cubicBezTo>
                  <a:cubicBezTo>
                    <a:pt x="11101" y="351"/>
                    <a:pt x="11105" y="345"/>
                    <a:pt x="11111" y="343"/>
                  </a:cubicBezTo>
                  <a:close/>
                  <a:moveTo>
                    <a:pt x="11263" y="311"/>
                  </a:moveTo>
                  <a:lnTo>
                    <a:pt x="11328" y="296"/>
                  </a:lnTo>
                  <a:cubicBezTo>
                    <a:pt x="11334" y="295"/>
                    <a:pt x="11340" y="299"/>
                    <a:pt x="11341" y="305"/>
                  </a:cubicBezTo>
                  <a:cubicBezTo>
                    <a:pt x="11342" y="311"/>
                    <a:pt x="11338" y="317"/>
                    <a:pt x="11332" y="318"/>
                  </a:cubicBezTo>
                  <a:lnTo>
                    <a:pt x="11267" y="332"/>
                  </a:lnTo>
                  <a:cubicBezTo>
                    <a:pt x="11261" y="334"/>
                    <a:pt x="11255" y="330"/>
                    <a:pt x="11254" y="324"/>
                  </a:cubicBezTo>
                  <a:cubicBezTo>
                    <a:pt x="11253" y="318"/>
                    <a:pt x="11257" y="312"/>
                    <a:pt x="11263" y="311"/>
                  </a:cubicBezTo>
                  <a:close/>
                  <a:moveTo>
                    <a:pt x="11415" y="278"/>
                  </a:moveTo>
                  <a:lnTo>
                    <a:pt x="11480" y="264"/>
                  </a:lnTo>
                  <a:cubicBezTo>
                    <a:pt x="11486" y="262"/>
                    <a:pt x="11492" y="266"/>
                    <a:pt x="11493" y="272"/>
                  </a:cubicBezTo>
                  <a:cubicBezTo>
                    <a:pt x="11494" y="278"/>
                    <a:pt x="11491" y="284"/>
                    <a:pt x="11485" y="285"/>
                  </a:cubicBezTo>
                  <a:lnTo>
                    <a:pt x="11419" y="299"/>
                  </a:lnTo>
                  <a:cubicBezTo>
                    <a:pt x="11413" y="301"/>
                    <a:pt x="11407" y="297"/>
                    <a:pt x="11406" y="291"/>
                  </a:cubicBezTo>
                  <a:cubicBezTo>
                    <a:pt x="11405" y="285"/>
                    <a:pt x="11409" y="279"/>
                    <a:pt x="11415" y="278"/>
                  </a:cubicBezTo>
                  <a:close/>
                  <a:moveTo>
                    <a:pt x="11567" y="245"/>
                  </a:moveTo>
                  <a:lnTo>
                    <a:pt x="11632" y="231"/>
                  </a:lnTo>
                  <a:cubicBezTo>
                    <a:pt x="11638" y="230"/>
                    <a:pt x="11644" y="233"/>
                    <a:pt x="11645" y="239"/>
                  </a:cubicBezTo>
                  <a:cubicBezTo>
                    <a:pt x="11646" y="245"/>
                    <a:pt x="11643" y="251"/>
                    <a:pt x="11637" y="253"/>
                  </a:cubicBezTo>
                  <a:lnTo>
                    <a:pt x="11571" y="267"/>
                  </a:lnTo>
                  <a:cubicBezTo>
                    <a:pt x="11565" y="268"/>
                    <a:pt x="11560" y="264"/>
                    <a:pt x="11558" y="258"/>
                  </a:cubicBezTo>
                  <a:cubicBezTo>
                    <a:pt x="11557" y="252"/>
                    <a:pt x="11561" y="246"/>
                    <a:pt x="11567" y="245"/>
                  </a:cubicBezTo>
                  <a:close/>
                  <a:moveTo>
                    <a:pt x="11719" y="212"/>
                  </a:moveTo>
                  <a:lnTo>
                    <a:pt x="11784" y="198"/>
                  </a:lnTo>
                  <a:cubicBezTo>
                    <a:pt x="11790" y="197"/>
                    <a:pt x="11796" y="201"/>
                    <a:pt x="11797" y="207"/>
                  </a:cubicBezTo>
                  <a:cubicBezTo>
                    <a:pt x="11798" y="213"/>
                    <a:pt x="11795" y="219"/>
                    <a:pt x="11789" y="220"/>
                  </a:cubicBezTo>
                  <a:lnTo>
                    <a:pt x="11724" y="234"/>
                  </a:lnTo>
                  <a:cubicBezTo>
                    <a:pt x="11718" y="235"/>
                    <a:pt x="11712" y="231"/>
                    <a:pt x="11710" y="225"/>
                  </a:cubicBezTo>
                  <a:cubicBezTo>
                    <a:pt x="11709" y="219"/>
                    <a:pt x="11713" y="213"/>
                    <a:pt x="11719" y="212"/>
                  </a:cubicBezTo>
                  <a:close/>
                  <a:moveTo>
                    <a:pt x="11871" y="179"/>
                  </a:moveTo>
                  <a:lnTo>
                    <a:pt x="11936" y="165"/>
                  </a:lnTo>
                  <a:cubicBezTo>
                    <a:pt x="11942" y="164"/>
                    <a:pt x="11948" y="168"/>
                    <a:pt x="11949" y="174"/>
                  </a:cubicBezTo>
                  <a:cubicBezTo>
                    <a:pt x="11951" y="180"/>
                    <a:pt x="11947" y="186"/>
                    <a:pt x="11941" y="187"/>
                  </a:cubicBezTo>
                  <a:lnTo>
                    <a:pt x="11876" y="201"/>
                  </a:lnTo>
                  <a:cubicBezTo>
                    <a:pt x="11870" y="202"/>
                    <a:pt x="11864" y="199"/>
                    <a:pt x="11862" y="193"/>
                  </a:cubicBezTo>
                  <a:cubicBezTo>
                    <a:pt x="11861" y="187"/>
                    <a:pt x="11865" y="181"/>
                    <a:pt x="11871" y="179"/>
                  </a:cubicBezTo>
                  <a:close/>
                  <a:moveTo>
                    <a:pt x="12023" y="147"/>
                  </a:moveTo>
                  <a:lnTo>
                    <a:pt x="12088" y="133"/>
                  </a:lnTo>
                  <a:cubicBezTo>
                    <a:pt x="12094" y="131"/>
                    <a:pt x="12100" y="135"/>
                    <a:pt x="12101" y="141"/>
                  </a:cubicBezTo>
                  <a:cubicBezTo>
                    <a:pt x="12103" y="147"/>
                    <a:pt x="12099" y="153"/>
                    <a:pt x="12093" y="154"/>
                  </a:cubicBezTo>
                  <a:lnTo>
                    <a:pt x="12028" y="168"/>
                  </a:lnTo>
                  <a:cubicBezTo>
                    <a:pt x="12022" y="170"/>
                    <a:pt x="12016" y="166"/>
                    <a:pt x="12014" y="160"/>
                  </a:cubicBezTo>
                  <a:cubicBezTo>
                    <a:pt x="12013" y="154"/>
                    <a:pt x="12017" y="148"/>
                    <a:pt x="12023" y="147"/>
                  </a:cubicBezTo>
                  <a:close/>
                  <a:moveTo>
                    <a:pt x="12175" y="114"/>
                  </a:moveTo>
                  <a:lnTo>
                    <a:pt x="12240" y="100"/>
                  </a:lnTo>
                  <a:cubicBezTo>
                    <a:pt x="12246" y="98"/>
                    <a:pt x="12252" y="102"/>
                    <a:pt x="12253" y="108"/>
                  </a:cubicBezTo>
                  <a:cubicBezTo>
                    <a:pt x="12255" y="114"/>
                    <a:pt x="12251" y="120"/>
                    <a:pt x="12245" y="121"/>
                  </a:cubicBezTo>
                  <a:lnTo>
                    <a:pt x="12180" y="136"/>
                  </a:lnTo>
                  <a:cubicBezTo>
                    <a:pt x="12174" y="137"/>
                    <a:pt x="12168" y="133"/>
                    <a:pt x="12166" y="127"/>
                  </a:cubicBezTo>
                  <a:cubicBezTo>
                    <a:pt x="12165" y="121"/>
                    <a:pt x="12169" y="115"/>
                    <a:pt x="12175" y="114"/>
                  </a:cubicBezTo>
                  <a:close/>
                  <a:moveTo>
                    <a:pt x="12327" y="81"/>
                  </a:moveTo>
                  <a:lnTo>
                    <a:pt x="12392" y="67"/>
                  </a:lnTo>
                  <a:cubicBezTo>
                    <a:pt x="12398" y="66"/>
                    <a:pt x="12404" y="69"/>
                    <a:pt x="12405" y="75"/>
                  </a:cubicBezTo>
                  <a:cubicBezTo>
                    <a:pt x="12407" y="81"/>
                    <a:pt x="12403" y="87"/>
                    <a:pt x="12397" y="89"/>
                  </a:cubicBezTo>
                  <a:lnTo>
                    <a:pt x="12332" y="103"/>
                  </a:lnTo>
                  <a:cubicBezTo>
                    <a:pt x="12326" y="104"/>
                    <a:pt x="12320" y="100"/>
                    <a:pt x="12319" y="94"/>
                  </a:cubicBezTo>
                  <a:cubicBezTo>
                    <a:pt x="12317" y="88"/>
                    <a:pt x="12321" y="82"/>
                    <a:pt x="12327" y="81"/>
                  </a:cubicBezTo>
                  <a:close/>
                  <a:moveTo>
                    <a:pt x="12479" y="48"/>
                  </a:moveTo>
                  <a:lnTo>
                    <a:pt x="12544" y="34"/>
                  </a:lnTo>
                  <a:cubicBezTo>
                    <a:pt x="12550" y="33"/>
                    <a:pt x="12556" y="37"/>
                    <a:pt x="12558" y="43"/>
                  </a:cubicBezTo>
                  <a:cubicBezTo>
                    <a:pt x="12559" y="49"/>
                    <a:pt x="12555" y="55"/>
                    <a:pt x="12549" y="56"/>
                  </a:cubicBezTo>
                  <a:lnTo>
                    <a:pt x="12484" y="70"/>
                  </a:lnTo>
                  <a:cubicBezTo>
                    <a:pt x="12478" y="71"/>
                    <a:pt x="12472" y="67"/>
                    <a:pt x="12471" y="61"/>
                  </a:cubicBezTo>
                  <a:cubicBezTo>
                    <a:pt x="12469" y="55"/>
                    <a:pt x="12473" y="50"/>
                    <a:pt x="12479" y="48"/>
                  </a:cubicBezTo>
                  <a:close/>
                  <a:moveTo>
                    <a:pt x="12631" y="15"/>
                  </a:moveTo>
                  <a:lnTo>
                    <a:pt x="12696" y="1"/>
                  </a:lnTo>
                  <a:cubicBezTo>
                    <a:pt x="12702" y="0"/>
                    <a:pt x="12708" y="4"/>
                    <a:pt x="12710" y="10"/>
                  </a:cubicBezTo>
                  <a:cubicBezTo>
                    <a:pt x="12711" y="16"/>
                    <a:pt x="12707" y="22"/>
                    <a:pt x="12701" y="23"/>
                  </a:cubicBezTo>
                  <a:lnTo>
                    <a:pt x="12636" y="37"/>
                  </a:lnTo>
                  <a:cubicBezTo>
                    <a:pt x="12630" y="38"/>
                    <a:pt x="12624" y="35"/>
                    <a:pt x="12623" y="29"/>
                  </a:cubicBezTo>
                  <a:cubicBezTo>
                    <a:pt x="12621" y="23"/>
                    <a:pt x="12625" y="17"/>
                    <a:pt x="12631" y="15"/>
                  </a:cubicBezTo>
                  <a:close/>
                </a:path>
              </a:pathLst>
            </a:custGeom>
            <a:solidFill>
              <a:srgbClr val="FF0000"/>
            </a:solidFill>
            <a:ln w="6350"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n-GB" sz="2000"/>
            </a:p>
          </p:txBody>
        </p:sp>
        <p:sp>
          <p:nvSpPr>
            <p:cNvPr id="83" name="Rectangle 83"/>
            <p:cNvSpPr>
              <a:spLocks noChangeArrowheads="1"/>
            </p:cNvSpPr>
            <p:nvPr/>
          </p:nvSpPr>
          <p:spPr bwMode="auto">
            <a:xfrm>
              <a:off x="5060" y="2781"/>
              <a:ext cx="7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84" name="Rectangle 84"/>
            <p:cNvSpPr>
              <a:spLocks noChangeArrowheads="1"/>
            </p:cNvSpPr>
            <p:nvPr/>
          </p:nvSpPr>
          <p:spPr bwMode="auto">
            <a:xfrm>
              <a:off x="5127" y="2781"/>
              <a:ext cx="21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cs typeface="Arial" pitchFamily="34" charset="0"/>
                </a:rPr>
                <a:t>Ear</a:t>
              </a:r>
              <a:endParaRPr kumimoji="0" lang="en-US" altLang="en-US" sz="2000" b="0" i="0" u="none" strike="noStrike" cap="none" normalizeH="0" baseline="0" smtClean="0">
                <a:ln>
                  <a:noFill/>
                </a:ln>
                <a:solidFill>
                  <a:schemeClr val="tx1"/>
                </a:solidFill>
                <a:effectLst/>
                <a:cs typeface="Arial" pitchFamily="34" charset="0"/>
              </a:endParaRPr>
            </a:p>
          </p:txBody>
        </p:sp>
        <p:sp>
          <p:nvSpPr>
            <p:cNvPr id="85" name="Rectangle 85"/>
            <p:cNvSpPr>
              <a:spLocks noChangeArrowheads="1"/>
            </p:cNvSpPr>
            <p:nvPr/>
          </p:nvSpPr>
          <p:spPr bwMode="auto">
            <a:xfrm>
              <a:off x="5318" y="2781"/>
              <a:ext cx="3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86" name="Rectangle 86"/>
            <p:cNvSpPr>
              <a:spLocks noChangeArrowheads="1"/>
            </p:cNvSpPr>
            <p:nvPr/>
          </p:nvSpPr>
          <p:spPr bwMode="auto">
            <a:xfrm>
              <a:off x="5060" y="2501"/>
              <a:ext cx="7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87" name="Rectangle 87"/>
            <p:cNvSpPr>
              <a:spLocks noChangeArrowheads="1"/>
            </p:cNvSpPr>
            <p:nvPr/>
          </p:nvSpPr>
          <p:spPr bwMode="auto">
            <a:xfrm>
              <a:off x="5127" y="2501"/>
              <a:ext cx="75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cs typeface="Arial" pitchFamily="34" charset="0"/>
                </a:rPr>
                <a:t>Weld horns</a:t>
              </a:r>
              <a:endParaRPr kumimoji="0" lang="en-US" altLang="en-US" sz="2000" b="0" i="0" u="none" strike="noStrike" cap="none" normalizeH="0" baseline="0" smtClean="0">
                <a:ln>
                  <a:noFill/>
                </a:ln>
                <a:solidFill>
                  <a:schemeClr val="tx1"/>
                </a:solidFill>
                <a:effectLst/>
                <a:cs typeface="Arial" pitchFamily="34" charset="0"/>
              </a:endParaRPr>
            </a:p>
          </p:txBody>
        </p:sp>
        <p:sp>
          <p:nvSpPr>
            <p:cNvPr id="88" name="Rectangle 88"/>
            <p:cNvSpPr>
              <a:spLocks noChangeArrowheads="1"/>
            </p:cNvSpPr>
            <p:nvPr/>
          </p:nvSpPr>
          <p:spPr bwMode="auto">
            <a:xfrm>
              <a:off x="5808" y="2501"/>
              <a:ext cx="3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89" name="Rectangle 89"/>
            <p:cNvSpPr>
              <a:spLocks noChangeArrowheads="1"/>
            </p:cNvSpPr>
            <p:nvPr/>
          </p:nvSpPr>
          <p:spPr bwMode="auto">
            <a:xfrm>
              <a:off x="5056" y="2265"/>
              <a:ext cx="7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90" name="Rectangle 90"/>
            <p:cNvSpPr>
              <a:spLocks noChangeArrowheads="1"/>
            </p:cNvSpPr>
            <p:nvPr/>
          </p:nvSpPr>
          <p:spPr bwMode="auto">
            <a:xfrm>
              <a:off x="5124" y="2265"/>
              <a:ext cx="19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cs typeface="Arial" pitchFamily="34" charset="0"/>
                </a:rPr>
                <a:t>Fib</a:t>
              </a:r>
              <a:endParaRPr kumimoji="0" lang="en-US" altLang="en-US" sz="2000" b="0" i="0" u="none" strike="noStrike" cap="none" normalizeH="0" baseline="0" smtClean="0">
                <a:ln>
                  <a:noFill/>
                </a:ln>
                <a:solidFill>
                  <a:schemeClr val="tx1"/>
                </a:solidFill>
                <a:effectLst/>
                <a:cs typeface="Arial" pitchFamily="34" charset="0"/>
              </a:endParaRPr>
            </a:p>
          </p:txBody>
        </p:sp>
        <p:sp>
          <p:nvSpPr>
            <p:cNvPr id="91" name="Rectangle 91"/>
            <p:cNvSpPr>
              <a:spLocks noChangeArrowheads="1"/>
            </p:cNvSpPr>
            <p:nvPr/>
          </p:nvSpPr>
          <p:spPr bwMode="auto">
            <a:xfrm>
              <a:off x="5299" y="2265"/>
              <a:ext cx="19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cs typeface="Arial" pitchFamily="34" charset="0"/>
                </a:rPr>
                <a:t>res</a:t>
              </a:r>
              <a:endParaRPr kumimoji="0" lang="en-US" altLang="en-US" sz="2000" b="0" i="0" u="none" strike="noStrike" cap="none" normalizeH="0" baseline="0" smtClean="0">
                <a:ln>
                  <a:noFill/>
                </a:ln>
                <a:solidFill>
                  <a:schemeClr val="tx1"/>
                </a:solidFill>
                <a:effectLst/>
                <a:cs typeface="Arial" pitchFamily="34" charset="0"/>
              </a:endParaRPr>
            </a:p>
          </p:txBody>
        </p:sp>
        <p:sp>
          <p:nvSpPr>
            <p:cNvPr id="92" name="Rectangle 92"/>
            <p:cNvSpPr>
              <a:spLocks noChangeArrowheads="1"/>
            </p:cNvSpPr>
            <p:nvPr/>
          </p:nvSpPr>
          <p:spPr bwMode="auto">
            <a:xfrm>
              <a:off x="5479" y="2265"/>
              <a:ext cx="3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2000" b="0" i="0" u="none" strike="noStrike" cap="none" normalizeH="0" baseline="0" smtClean="0">
                <a:ln>
                  <a:noFill/>
                </a:ln>
                <a:solidFill>
                  <a:schemeClr val="tx1"/>
                </a:solidFill>
                <a:effectLst/>
                <a:cs typeface="Arial" pitchFamily="34" charset="0"/>
              </a:endParaRPr>
            </a:p>
          </p:txBody>
        </p:sp>
        <p:sp>
          <p:nvSpPr>
            <p:cNvPr id="93" name="Line 93"/>
            <p:cNvSpPr>
              <a:spLocks noChangeShapeType="1"/>
            </p:cNvSpPr>
            <p:nvPr/>
          </p:nvSpPr>
          <p:spPr bwMode="auto">
            <a:xfrm flipV="1">
              <a:off x="4642" y="2317"/>
              <a:ext cx="430" cy="1"/>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94" name="Line 94"/>
            <p:cNvSpPr>
              <a:spLocks noChangeShapeType="1"/>
            </p:cNvSpPr>
            <p:nvPr/>
          </p:nvSpPr>
          <p:spPr bwMode="auto">
            <a:xfrm>
              <a:off x="4648" y="2555"/>
              <a:ext cx="431" cy="0"/>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95" name="Line 95"/>
            <p:cNvSpPr>
              <a:spLocks noChangeShapeType="1"/>
            </p:cNvSpPr>
            <p:nvPr/>
          </p:nvSpPr>
          <p:spPr bwMode="auto">
            <a:xfrm>
              <a:off x="4837" y="2843"/>
              <a:ext cx="231" cy="0"/>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grpSp>
      <p:sp>
        <p:nvSpPr>
          <p:cNvPr id="37889" name="TextBox 37888"/>
          <p:cNvSpPr txBox="1"/>
          <p:nvPr/>
        </p:nvSpPr>
        <p:spPr>
          <a:xfrm>
            <a:off x="5964237" y="5678488"/>
            <a:ext cx="3608388" cy="830997"/>
          </a:xfrm>
          <a:prstGeom prst="rect">
            <a:avLst/>
          </a:prstGeom>
          <a:noFill/>
        </p:spPr>
        <p:txBody>
          <a:bodyPr wrap="square" rtlCol="0">
            <a:spAutoFit/>
          </a:bodyPr>
          <a:lstStyle/>
          <a:p>
            <a:r>
              <a:rPr lang="en-GB" sz="2400" dirty="0" err="1" smtClean="0">
                <a:latin typeface="Calibri" panose="020F0502020204030204" pitchFamily="34" charset="0"/>
              </a:rPr>
              <a:t>aLIGO</a:t>
            </a:r>
            <a:r>
              <a:rPr lang="en-GB" sz="2400" dirty="0" smtClean="0">
                <a:latin typeface="Calibri" panose="020F0502020204030204" pitchFamily="34" charset="0"/>
              </a:rPr>
              <a:t> monolithic mirror (ETM and ITM) suspension</a:t>
            </a:r>
            <a:endParaRPr lang="en-GB" sz="2400" dirty="0">
              <a:latin typeface="Calibri" panose="020F0502020204030204" pitchFamily="34" charset="0"/>
            </a:endParaRPr>
          </a:p>
        </p:txBody>
      </p:sp>
    </p:spTree>
    <p:extLst>
      <p:ext uri="{BB962C8B-B14F-4D97-AF65-F5344CB8AC3E}">
        <p14:creationId xmlns:p14="http://schemas.microsoft.com/office/powerpoint/2010/main" val="3465107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1" name="Rectangle 11"/>
          <p:cNvSpPr>
            <a:spLocks noGrp="1" noChangeArrowheads="1"/>
          </p:cNvSpPr>
          <p:nvPr>
            <p:ph type="title"/>
          </p:nvPr>
        </p:nvSpPr>
        <p:spPr/>
        <p:txBody>
          <a:bodyPr/>
          <a:lstStyle/>
          <a:p>
            <a:r>
              <a:rPr lang="en-GB" sz="2800" dirty="0" smtClean="0"/>
              <a:t>Chemistry of hydroxide catalysis bonding</a:t>
            </a:r>
          </a:p>
        </p:txBody>
      </p:sp>
      <p:sp>
        <p:nvSpPr>
          <p:cNvPr id="7" name="Slide Number Placeholder 6"/>
          <p:cNvSpPr>
            <a:spLocks noGrp="1"/>
          </p:cNvSpPr>
          <p:nvPr>
            <p:ph type="sldNum" sz="quarter" idx="10"/>
          </p:nvPr>
        </p:nvSpPr>
        <p:spPr/>
        <p:txBody>
          <a:bodyPr/>
          <a:lstStyle/>
          <a:p>
            <a:fld id="{BFB08E3F-28C3-4CDA-A805-6CC03249574C}" type="slidenum">
              <a:rPr lang="en-GB" smtClean="0"/>
              <a:pPr/>
              <a:t>3</a:t>
            </a:fld>
            <a:endParaRPr lang="en-GB"/>
          </a:p>
        </p:txBody>
      </p:sp>
      <p:pic>
        <p:nvPicPr>
          <p:cNvPr id="9" name="Picture 12"/>
          <p:cNvPicPr>
            <a:picLocks noChangeAspect="1" noChangeArrowheads="1"/>
          </p:cNvPicPr>
          <p:nvPr/>
        </p:nvPicPr>
        <p:blipFill>
          <a:blip r:embed="rId3" cstate="print"/>
          <a:srcRect/>
          <a:stretch>
            <a:fillRect/>
          </a:stretch>
        </p:blipFill>
        <p:spPr bwMode="auto">
          <a:xfrm>
            <a:off x="245761" y="2725296"/>
            <a:ext cx="7024687" cy="2901950"/>
          </a:xfrm>
          <a:prstGeom prst="rect">
            <a:avLst/>
          </a:prstGeom>
          <a:noFill/>
          <a:ln w="9525">
            <a:noFill/>
            <a:miter lim="800000"/>
            <a:headEnd/>
            <a:tailEnd/>
          </a:ln>
        </p:spPr>
      </p:pic>
      <p:sp>
        <p:nvSpPr>
          <p:cNvPr id="10" name="Content Placeholder 2"/>
          <p:cNvSpPr txBox="1">
            <a:spLocks/>
          </p:cNvSpPr>
          <p:nvPr/>
        </p:nvSpPr>
        <p:spPr bwMode="auto">
          <a:xfrm>
            <a:off x="355600" y="1163782"/>
            <a:ext cx="9550400" cy="7735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sz="2400" i="0" u="none" strike="noStrike" kern="0" cap="none" spc="0" normalizeH="0" baseline="0" noProof="0" dirty="0" smtClean="0">
                <a:ln>
                  <a:noFill/>
                </a:ln>
                <a:solidFill>
                  <a:schemeClr val="tx2"/>
                </a:solidFill>
                <a:effectLst/>
                <a:uLnTx/>
                <a:uFillTx/>
                <a:latin typeface="Calibri" panose="020F0502020204030204" pitchFamily="34" charset="0"/>
                <a:cs typeface="+mn-cs"/>
              </a:rPr>
              <a:t>This method can create strong, durable bonds.</a:t>
            </a:r>
            <a:endParaRPr kumimoji="0" lang="en-US" sz="2400" i="0" u="none" strike="noStrike" kern="0" cap="none" spc="0" normalizeH="0" baseline="0" noProof="0" dirty="0" smtClean="0">
              <a:ln>
                <a:noFill/>
              </a:ln>
              <a:solidFill>
                <a:schemeClr val="tx2"/>
              </a:solidFill>
              <a:effectLst/>
              <a:uLnTx/>
              <a:uFillTx/>
              <a:latin typeface="Calibri" panose="020F0502020204030204" pitchFamily="34" charset="0"/>
              <a:cs typeface="+mn-cs"/>
            </a:endParaRPr>
          </a:p>
        </p:txBody>
      </p:sp>
      <p:sp>
        <p:nvSpPr>
          <p:cNvPr id="11" name="TextBox 7"/>
          <p:cNvSpPr txBox="1">
            <a:spLocks noChangeArrowheads="1"/>
          </p:cNvSpPr>
          <p:nvPr/>
        </p:nvSpPr>
        <p:spPr bwMode="auto">
          <a:xfrm>
            <a:off x="236697" y="1828235"/>
            <a:ext cx="9377363" cy="461665"/>
          </a:xfrm>
          <a:prstGeom prst="rect">
            <a:avLst/>
          </a:prstGeom>
          <a:noFill/>
          <a:ln w="9525">
            <a:noFill/>
            <a:miter lim="800000"/>
            <a:headEnd/>
            <a:tailEnd/>
          </a:ln>
        </p:spPr>
        <p:txBody>
          <a:bodyPr>
            <a:spAutoFit/>
          </a:bodyPr>
          <a:lstStyle/>
          <a:p>
            <a:r>
              <a:rPr lang="en-GB" sz="2400" dirty="0" smtClean="0">
                <a:solidFill>
                  <a:srgbClr val="154369"/>
                </a:solidFill>
                <a:latin typeface="Calibri" pitchFamily="34" charset="0"/>
              </a:rPr>
              <a:t>Chemistry </a:t>
            </a:r>
            <a:r>
              <a:rPr lang="en-GB" sz="2400" dirty="0">
                <a:solidFill>
                  <a:srgbClr val="154369"/>
                </a:solidFill>
                <a:latin typeface="Calibri" pitchFamily="34" charset="0"/>
              </a:rPr>
              <a:t>of bonding between silica surfaces</a:t>
            </a:r>
            <a:r>
              <a:rPr lang="en-GB" sz="2400" dirty="0" smtClean="0">
                <a:solidFill>
                  <a:srgbClr val="154369"/>
                </a:solidFill>
                <a:latin typeface="Calibri" pitchFamily="34" charset="0"/>
              </a:rPr>
              <a:t>:</a:t>
            </a:r>
            <a:endParaRPr lang="en-GB" sz="2400" dirty="0">
              <a:solidFill>
                <a:srgbClr val="154369"/>
              </a:solidFill>
              <a:latin typeface="Calibri" pitchFamily="34" charset="0"/>
            </a:endParaRPr>
          </a:p>
        </p:txBody>
      </p:sp>
      <p:pic>
        <p:nvPicPr>
          <p:cNvPr id="12" name="Picture 2"/>
          <p:cNvPicPr>
            <a:picLocks noChangeAspect="1" noChangeArrowheads="1"/>
          </p:cNvPicPr>
          <p:nvPr/>
        </p:nvPicPr>
        <p:blipFill>
          <a:blip r:embed="rId4" cstate="print"/>
          <a:srcRect/>
          <a:stretch>
            <a:fillRect/>
          </a:stretch>
        </p:blipFill>
        <p:spPr bwMode="auto">
          <a:xfrm>
            <a:off x="6236322" y="3108381"/>
            <a:ext cx="3929062" cy="2293938"/>
          </a:xfrm>
          <a:prstGeom prst="rect">
            <a:avLst/>
          </a:prstGeom>
          <a:noFill/>
          <a:ln w="9525">
            <a:noFill/>
            <a:miter lim="800000"/>
            <a:headEnd/>
            <a:tailEnd/>
          </a:ln>
        </p:spPr>
      </p:pic>
      <p:sp>
        <p:nvSpPr>
          <p:cNvPr id="13" name="Right Arrow 12"/>
          <p:cNvSpPr/>
          <p:nvPr/>
        </p:nvSpPr>
        <p:spPr>
          <a:xfrm>
            <a:off x="6004257" y="3876389"/>
            <a:ext cx="377825" cy="341313"/>
          </a:xfrm>
          <a:prstGeom prst="rightArrow">
            <a:avLst>
              <a:gd name="adj1" fmla="val 50000"/>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Box 14"/>
          <p:cNvSpPr txBox="1"/>
          <p:nvPr/>
        </p:nvSpPr>
        <p:spPr>
          <a:xfrm>
            <a:off x="7175715" y="2266996"/>
            <a:ext cx="2200759" cy="400110"/>
          </a:xfrm>
          <a:prstGeom prst="rect">
            <a:avLst/>
          </a:prstGeom>
          <a:noFill/>
        </p:spPr>
        <p:txBody>
          <a:bodyPr wrap="square" rtlCol="0">
            <a:spAutoFit/>
          </a:bodyPr>
          <a:lstStyle/>
          <a:p>
            <a:r>
              <a:rPr lang="en-GB" sz="2000" b="1" u="sng" dirty="0" smtClean="0">
                <a:solidFill>
                  <a:schemeClr val="tx2"/>
                </a:solidFill>
                <a:latin typeface="Calibri" pitchFamily="34" charset="0"/>
              </a:rPr>
              <a:t>Dehydration</a:t>
            </a:r>
            <a:endParaRPr lang="en-GB" sz="2000" b="1" u="sng" dirty="0">
              <a:solidFill>
                <a:schemeClr val="tx2"/>
              </a:solidFill>
              <a:latin typeface="Calibri" pitchFamily="34" charset="0"/>
            </a:endParaRPr>
          </a:p>
        </p:txBody>
      </p:sp>
      <p:sp>
        <p:nvSpPr>
          <p:cNvPr id="16" name="TextBox 15"/>
          <p:cNvSpPr txBox="1"/>
          <p:nvPr/>
        </p:nvSpPr>
        <p:spPr>
          <a:xfrm>
            <a:off x="3887489" y="2279912"/>
            <a:ext cx="2200759" cy="400110"/>
          </a:xfrm>
          <a:prstGeom prst="rect">
            <a:avLst/>
          </a:prstGeom>
          <a:noFill/>
        </p:spPr>
        <p:txBody>
          <a:bodyPr wrap="square" rtlCol="0">
            <a:spAutoFit/>
          </a:bodyPr>
          <a:lstStyle/>
          <a:p>
            <a:r>
              <a:rPr lang="en-GB" sz="2000" b="1" u="sng" dirty="0" smtClean="0">
                <a:solidFill>
                  <a:schemeClr val="tx2"/>
                </a:solidFill>
                <a:latin typeface="Calibri" pitchFamily="34" charset="0"/>
              </a:rPr>
              <a:t>Polymerisation</a:t>
            </a:r>
            <a:endParaRPr lang="en-GB" sz="2000" b="1" u="sng" dirty="0">
              <a:solidFill>
                <a:schemeClr val="tx2"/>
              </a:solidFill>
              <a:latin typeface="Calibri" pitchFamily="34" charset="0"/>
            </a:endParaRPr>
          </a:p>
        </p:txBody>
      </p:sp>
      <p:sp>
        <p:nvSpPr>
          <p:cNvPr id="17" name="TextBox 16"/>
          <p:cNvSpPr txBox="1"/>
          <p:nvPr/>
        </p:nvSpPr>
        <p:spPr>
          <a:xfrm>
            <a:off x="521776" y="2308325"/>
            <a:ext cx="2980840" cy="400110"/>
          </a:xfrm>
          <a:prstGeom prst="rect">
            <a:avLst/>
          </a:prstGeom>
          <a:noFill/>
        </p:spPr>
        <p:txBody>
          <a:bodyPr wrap="square" rtlCol="0">
            <a:spAutoFit/>
          </a:bodyPr>
          <a:lstStyle/>
          <a:p>
            <a:r>
              <a:rPr lang="en-GB" sz="2000" b="1" u="sng" dirty="0" smtClean="0">
                <a:solidFill>
                  <a:schemeClr val="tx2"/>
                </a:solidFill>
                <a:latin typeface="Calibri" pitchFamily="34" charset="0"/>
              </a:rPr>
              <a:t>Hydration and Etching</a:t>
            </a:r>
            <a:endParaRPr lang="en-GB" sz="2000" b="1" u="sng" dirty="0">
              <a:solidFill>
                <a:schemeClr val="tx2"/>
              </a:solidFill>
              <a:latin typeface="Calibri" pitchFamily="34" charset="0"/>
            </a:endParaRPr>
          </a:p>
        </p:txBody>
      </p:sp>
      <p:sp>
        <p:nvSpPr>
          <p:cNvPr id="18" name="Text Box 2"/>
          <p:cNvSpPr txBox="1">
            <a:spLocks noChangeArrowheads="1"/>
          </p:cNvSpPr>
          <p:nvPr/>
        </p:nvSpPr>
        <p:spPr bwMode="auto">
          <a:xfrm>
            <a:off x="1120891" y="3523143"/>
            <a:ext cx="828675" cy="678180"/>
          </a:xfrm>
          <a:prstGeom prst="rect">
            <a:avLst/>
          </a:prstGeom>
          <a:solidFill>
            <a:srgbClr val="CCECFF"/>
          </a:solidFill>
          <a:ln w="9525">
            <a:noFill/>
            <a:miter lim="800000"/>
            <a:headEnd/>
            <a:tailEnd/>
          </a:ln>
        </p:spPr>
        <p:txBody>
          <a:bodyPr rot="0" vert="horz" wrap="square" lIns="91440" tIns="45720" rIns="91440" bIns="45720" anchor="t" anchorCtr="0">
            <a:noAutofit/>
          </a:bodyPr>
          <a:lstStyle>
            <a:defPPr>
              <a:defRPr lang="en-GB"/>
            </a:defPPr>
            <a:lvl1pPr algn="l"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1400" kern="1200">
                <a:solidFill>
                  <a:schemeClr val="tx1"/>
                </a:solidFill>
                <a:latin typeface="Arial" charset="0"/>
                <a:ea typeface="+mn-ea"/>
                <a:cs typeface="Arial" charset="0"/>
              </a:defRPr>
            </a:lvl2pPr>
            <a:lvl3pPr marL="914400" algn="l" rtl="0" fontAlgn="base">
              <a:spcBef>
                <a:spcPct val="0"/>
              </a:spcBef>
              <a:spcAft>
                <a:spcPct val="0"/>
              </a:spcAft>
              <a:defRPr sz="1400" kern="1200">
                <a:solidFill>
                  <a:schemeClr val="tx1"/>
                </a:solidFill>
                <a:latin typeface="Arial" charset="0"/>
                <a:ea typeface="+mn-ea"/>
                <a:cs typeface="Arial" charset="0"/>
              </a:defRPr>
            </a:lvl3pPr>
            <a:lvl4pPr marL="1371600" algn="l" rtl="0" fontAlgn="base">
              <a:spcBef>
                <a:spcPct val="0"/>
              </a:spcBef>
              <a:spcAft>
                <a:spcPct val="0"/>
              </a:spcAft>
              <a:defRPr sz="1400" kern="1200">
                <a:solidFill>
                  <a:schemeClr val="tx1"/>
                </a:solidFill>
                <a:latin typeface="Arial" charset="0"/>
                <a:ea typeface="+mn-ea"/>
                <a:cs typeface="Arial" charset="0"/>
              </a:defRPr>
            </a:lvl4pPr>
            <a:lvl5pPr marL="1828800" algn="l"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a:lstStyle>
          <a:p>
            <a:pPr>
              <a:lnSpc>
                <a:spcPct val="115000"/>
              </a:lnSpc>
              <a:spcAft>
                <a:spcPts val="1000"/>
              </a:spcAft>
            </a:pPr>
            <a:r>
              <a:rPr lang="en-GB" sz="900" dirty="0">
                <a:solidFill>
                  <a:srgbClr val="0000FF"/>
                </a:solidFill>
                <a:effectLst/>
                <a:latin typeface="Times New Roman"/>
                <a:ea typeface="Calibri"/>
                <a:cs typeface="Times New Roman"/>
              </a:rPr>
              <a:t>Bonding solution with an excess of free OH</a:t>
            </a:r>
            <a:r>
              <a:rPr lang="en-GB" sz="900" baseline="30000" dirty="0">
                <a:solidFill>
                  <a:srgbClr val="0000FF"/>
                </a:solidFill>
                <a:effectLst/>
                <a:latin typeface="Times New Roman"/>
                <a:ea typeface="Calibri"/>
                <a:cs typeface="Times New Roman"/>
              </a:rPr>
              <a:t>-</a:t>
            </a:r>
            <a:r>
              <a:rPr lang="en-GB" sz="900" dirty="0">
                <a:solidFill>
                  <a:srgbClr val="0000FF"/>
                </a:solidFill>
                <a:effectLst/>
                <a:latin typeface="Times New Roman"/>
                <a:ea typeface="Calibri"/>
                <a:cs typeface="Times New Roman"/>
              </a:rPr>
              <a:t> ions</a:t>
            </a:r>
            <a:endParaRPr lang="en-GB" sz="1100" dirty="0">
              <a:effectLst/>
              <a:latin typeface="Calibri"/>
              <a:ea typeface="Calibri"/>
              <a:cs typeface="Times New Roman"/>
            </a:endParaRPr>
          </a:p>
        </p:txBody>
      </p:sp>
      <p:cxnSp>
        <p:nvCxnSpPr>
          <p:cNvPr id="3" name="Straight Connector 2"/>
          <p:cNvCxnSpPr/>
          <p:nvPr/>
        </p:nvCxnSpPr>
        <p:spPr>
          <a:xfrm>
            <a:off x="1764506" y="3478995"/>
            <a:ext cx="285750" cy="2905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58326" y="3155935"/>
            <a:ext cx="1980811" cy="200055"/>
          </a:xfrm>
          <a:prstGeom prst="rect">
            <a:avLst/>
          </a:prstGeom>
          <a:solidFill>
            <a:schemeClr val="bg1"/>
          </a:solidFill>
        </p:spPr>
        <p:txBody>
          <a:bodyPr wrap="square" lIns="0" tIns="0" rIns="0" bIns="0" rtlCol="0">
            <a:spAutoFit/>
          </a:bodyPr>
          <a:lstStyle/>
          <a:p>
            <a:r>
              <a:rPr lang="en-GB" sz="1300" dirty="0">
                <a:latin typeface="Times New Roman" panose="02020603050405020304" pitchFamily="18" charset="0"/>
                <a:cs typeface="Times New Roman" panose="02020603050405020304" pitchFamily="18" charset="0"/>
              </a:rPr>
              <a:t>b</a:t>
            </a:r>
            <a:r>
              <a:rPr lang="en-GB" sz="1300" dirty="0" smtClean="0">
                <a:latin typeface="Times New Roman" panose="02020603050405020304" pitchFamily="18" charset="0"/>
                <a:cs typeface="Times New Roman" panose="02020603050405020304" pitchFamily="18" charset="0"/>
              </a:rPr>
              <a:t>eing released from</a:t>
            </a:r>
            <a:endParaRPr lang="en-GB" sz="13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6414985" y="3357826"/>
            <a:ext cx="919265" cy="200055"/>
          </a:xfrm>
          <a:prstGeom prst="rect">
            <a:avLst/>
          </a:prstGeom>
          <a:solidFill>
            <a:schemeClr val="bg1"/>
          </a:solidFill>
        </p:spPr>
        <p:txBody>
          <a:bodyPr wrap="square" lIns="0" tIns="0" rIns="0" bIns="0" rtlCol="0">
            <a:spAutoFit/>
          </a:bodyPr>
          <a:lstStyle/>
          <a:p>
            <a:r>
              <a:rPr lang="en-GB" sz="1300" dirty="0" smtClean="0">
                <a:latin typeface="Times New Roman" panose="02020603050405020304" pitchFamily="18" charset="0"/>
                <a:cs typeface="Times New Roman" panose="02020603050405020304" pitchFamily="18" charset="0"/>
              </a:rPr>
              <a:t>into the</a:t>
            </a:r>
            <a:endParaRPr lang="en-GB" sz="1300" dirty="0">
              <a:latin typeface="Times New Roman" panose="02020603050405020304" pitchFamily="18" charset="0"/>
              <a:cs typeface="Times New Roman" panose="02020603050405020304" pitchFamily="18" charset="0"/>
            </a:endParaRPr>
          </a:p>
        </p:txBody>
      </p:sp>
      <p:sp>
        <p:nvSpPr>
          <p:cNvPr id="19" name="TextBox 7"/>
          <p:cNvSpPr txBox="1">
            <a:spLocks noChangeArrowheads="1"/>
          </p:cNvSpPr>
          <p:nvPr/>
        </p:nvSpPr>
        <p:spPr bwMode="auto">
          <a:xfrm>
            <a:off x="355600" y="5436839"/>
            <a:ext cx="9377363" cy="1200329"/>
          </a:xfrm>
          <a:prstGeom prst="rect">
            <a:avLst/>
          </a:prstGeom>
          <a:noFill/>
          <a:ln w="9525">
            <a:noFill/>
            <a:miter lim="800000"/>
            <a:headEnd/>
            <a:tailEnd/>
          </a:ln>
        </p:spPr>
        <p:txBody>
          <a:bodyPr>
            <a:spAutoFit/>
          </a:bodyPr>
          <a:lstStyle/>
          <a:p>
            <a:r>
              <a:rPr lang="en-GB" sz="2400" dirty="0" smtClean="0">
                <a:solidFill>
                  <a:srgbClr val="154369"/>
                </a:solidFill>
                <a:latin typeface="Calibri" pitchFamily="34" charset="0"/>
              </a:rPr>
              <a:t>In </a:t>
            </a:r>
            <a:r>
              <a:rPr lang="en-GB" sz="2400" dirty="0" err="1" smtClean="0">
                <a:solidFill>
                  <a:srgbClr val="154369"/>
                </a:solidFill>
                <a:latin typeface="Calibri" pitchFamily="34" charset="0"/>
              </a:rPr>
              <a:t>aLIGO</a:t>
            </a:r>
            <a:r>
              <a:rPr lang="en-GB" sz="2400" dirty="0" smtClean="0">
                <a:solidFill>
                  <a:srgbClr val="154369"/>
                </a:solidFill>
                <a:latin typeface="Calibri" pitchFamily="34" charset="0"/>
              </a:rPr>
              <a:t> </a:t>
            </a:r>
            <a:r>
              <a:rPr lang="en-GB" sz="2400" dirty="0" smtClean="0">
                <a:solidFill>
                  <a:schemeClr val="tx2"/>
                </a:solidFill>
                <a:latin typeface="Calibri" pitchFamily="34" charset="0"/>
              </a:rPr>
              <a:t>sodium silicate solution is used as the bonding solution. In advanced Virgo potassium hydroxide and sodium silicate solution is used [van </a:t>
            </a:r>
            <a:r>
              <a:rPr lang="en-GB" sz="2400" dirty="0" err="1" smtClean="0">
                <a:solidFill>
                  <a:schemeClr val="tx2"/>
                </a:solidFill>
                <a:latin typeface="Calibri" pitchFamily="34" charset="0"/>
              </a:rPr>
              <a:t>Veggel</a:t>
            </a:r>
            <a:r>
              <a:rPr lang="en-GB" sz="2400" dirty="0">
                <a:solidFill>
                  <a:schemeClr val="tx2"/>
                </a:solidFill>
                <a:latin typeface="Calibri" pitchFamily="34" charset="0"/>
              </a:rPr>
              <a:t> &amp;</a:t>
            </a:r>
            <a:r>
              <a:rPr lang="en-GB" sz="2400" dirty="0" smtClean="0">
                <a:solidFill>
                  <a:schemeClr val="tx2"/>
                </a:solidFill>
                <a:latin typeface="Calibri" pitchFamily="34" charset="0"/>
              </a:rPr>
              <a:t> </a:t>
            </a:r>
            <a:r>
              <a:rPr lang="en-GB" sz="2400" dirty="0" err="1" smtClean="0">
                <a:solidFill>
                  <a:schemeClr val="tx2"/>
                </a:solidFill>
                <a:latin typeface="Calibri" pitchFamily="34" charset="0"/>
              </a:rPr>
              <a:t>Killow</a:t>
            </a:r>
            <a:r>
              <a:rPr lang="en-GB" sz="2400" dirty="0" smtClean="0">
                <a:solidFill>
                  <a:schemeClr val="tx2"/>
                </a:solidFill>
                <a:latin typeface="Calibri" pitchFamily="34" charset="0"/>
              </a:rPr>
              <a:t>, Adv. Opt. Appl., 2014]. </a:t>
            </a:r>
            <a:endParaRPr lang="en-GB" sz="2400" dirty="0">
              <a:solidFill>
                <a:schemeClr val="tx2"/>
              </a:solidFill>
              <a:latin typeface="Calibri" pitchFamily="34" charset="0"/>
            </a:endParaRPr>
          </a:p>
        </p:txBody>
      </p:sp>
    </p:spTree>
    <p:extLst>
      <p:ext uri="{BB962C8B-B14F-4D97-AF65-F5344CB8AC3E}">
        <p14:creationId xmlns:p14="http://schemas.microsoft.com/office/powerpoint/2010/main" val="2144139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1" name="Rectangle 11"/>
          <p:cNvSpPr>
            <a:spLocks noGrp="1" noChangeArrowheads="1"/>
          </p:cNvSpPr>
          <p:nvPr>
            <p:ph type="title"/>
          </p:nvPr>
        </p:nvSpPr>
        <p:spPr/>
        <p:txBody>
          <a:bodyPr/>
          <a:lstStyle/>
          <a:p>
            <a:r>
              <a:rPr lang="en-GB" sz="2800" dirty="0" smtClean="0"/>
              <a:t>Optical properties</a:t>
            </a:r>
          </a:p>
        </p:txBody>
      </p:sp>
      <p:sp>
        <p:nvSpPr>
          <p:cNvPr id="7" name="Slide Number Placeholder 6"/>
          <p:cNvSpPr>
            <a:spLocks noGrp="1"/>
          </p:cNvSpPr>
          <p:nvPr>
            <p:ph type="sldNum" sz="quarter" idx="10"/>
          </p:nvPr>
        </p:nvSpPr>
        <p:spPr/>
        <p:txBody>
          <a:bodyPr/>
          <a:lstStyle/>
          <a:p>
            <a:fld id="{BFB08E3F-28C3-4CDA-A805-6CC03249574C}" type="slidenum">
              <a:rPr lang="en-GB" smtClean="0"/>
              <a:pPr/>
              <a:t>4</a:t>
            </a:fld>
            <a:endParaRPr lang="en-GB"/>
          </a:p>
        </p:txBody>
      </p:sp>
      <p:sp>
        <p:nvSpPr>
          <p:cNvPr id="10" name="Content Placeholder 2"/>
          <p:cNvSpPr txBox="1">
            <a:spLocks/>
          </p:cNvSpPr>
          <p:nvPr/>
        </p:nvSpPr>
        <p:spPr bwMode="auto">
          <a:xfrm>
            <a:off x="355600" y="1163782"/>
            <a:ext cx="9550400" cy="446346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sz="2400" i="0" u="none" strike="noStrike" kern="0" cap="none" spc="0" normalizeH="0" baseline="0" noProof="0" dirty="0" smtClean="0">
                <a:ln>
                  <a:noFill/>
                </a:ln>
                <a:solidFill>
                  <a:schemeClr val="tx2"/>
                </a:solidFill>
                <a:effectLst/>
                <a:uLnTx/>
                <a:uFillTx/>
                <a:latin typeface="Calibri" panose="020F0502020204030204" pitchFamily="34" charset="0"/>
                <a:cs typeface="+mn-cs"/>
              </a:rPr>
              <a:t>Hydroxide catalysis bonds between fused silica components look highly transparent</a:t>
            </a:r>
            <a:r>
              <a:rPr kumimoji="0" lang="en-GB" sz="2400" i="0" u="none" strike="noStrike" kern="0" cap="none" spc="0" normalizeH="0" noProof="0" dirty="0" smtClean="0">
                <a:ln>
                  <a:noFill/>
                </a:ln>
                <a:solidFill>
                  <a:schemeClr val="tx2"/>
                </a:solidFill>
                <a:effectLst/>
                <a:uLnTx/>
                <a:uFillTx/>
                <a:latin typeface="Calibri" panose="020F0502020204030204" pitchFamily="34" charset="0"/>
                <a:cs typeface="+mn-cs"/>
              </a:rPr>
              <a:t> to the naked eye.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2400" kern="0" baseline="0" dirty="0" smtClean="0">
                <a:solidFill>
                  <a:schemeClr val="tx2"/>
                </a:solidFill>
                <a:latin typeface="Calibri" panose="020F0502020204030204" pitchFamily="34" charset="0"/>
                <a:cs typeface="+mn-cs"/>
              </a:rPr>
              <a:t>Optical applications could be highly interesting</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sz="2400" i="0" u="none" strike="noStrike" kern="0" cap="none" spc="0" normalizeH="0" noProof="0" dirty="0">
                <a:ln>
                  <a:noFill/>
                </a:ln>
                <a:solidFill>
                  <a:schemeClr val="tx2"/>
                </a:solidFill>
                <a:effectLst/>
                <a:uLnTx/>
                <a:uFillTx/>
                <a:latin typeface="Calibri" panose="020F0502020204030204" pitchFamily="34" charset="0"/>
                <a:cs typeface="+mn-cs"/>
              </a:rPr>
              <a:t>	</a:t>
            </a:r>
            <a:r>
              <a:rPr kumimoji="0" lang="en-GB" sz="2400" i="0" u="none" strike="noStrike" kern="0" cap="none" spc="0" normalizeH="0" noProof="0" dirty="0" smtClean="0">
                <a:ln>
                  <a:noFill/>
                </a:ln>
                <a:solidFill>
                  <a:schemeClr val="tx2"/>
                </a:solidFill>
                <a:effectLst/>
                <a:uLnTx/>
                <a:uFillTx/>
                <a:latin typeface="Calibri" panose="020F0502020204030204" pitchFamily="34" charset="0"/>
                <a:cs typeface="+mn-cs"/>
              </a:rPr>
              <a:t>e.g. fibre coupling, </a:t>
            </a:r>
            <a:r>
              <a:rPr lang="en-GB" sz="2400" kern="0" dirty="0" smtClean="0">
                <a:solidFill>
                  <a:schemeClr val="tx2"/>
                </a:solidFill>
                <a:latin typeface="Calibri" panose="020F0502020204030204" pitchFamily="34" charset="0"/>
                <a:cs typeface="+mn-cs"/>
              </a:rPr>
              <a:t>laser gain media, o</a:t>
            </a:r>
            <a:r>
              <a:rPr kumimoji="0" lang="en-GB" sz="2400" i="0" u="none" strike="noStrike" kern="0" cap="none" spc="0" normalizeH="0" noProof="0" dirty="0" err="1" smtClean="0">
                <a:ln>
                  <a:noFill/>
                </a:ln>
                <a:solidFill>
                  <a:schemeClr val="tx2"/>
                </a:solidFill>
                <a:effectLst/>
                <a:uLnTx/>
                <a:uFillTx/>
                <a:latin typeface="Calibri" panose="020F0502020204030204" pitchFamily="34" charset="0"/>
                <a:cs typeface="+mn-cs"/>
              </a:rPr>
              <a:t>ptical</a:t>
            </a:r>
            <a:r>
              <a:rPr kumimoji="0" lang="en-GB" sz="2400" i="0" u="none" strike="noStrike" kern="0" cap="none" spc="0" normalizeH="0" noProof="0" dirty="0" smtClean="0">
                <a:ln>
                  <a:noFill/>
                </a:ln>
                <a:solidFill>
                  <a:schemeClr val="tx2"/>
                </a:solidFill>
                <a:effectLst/>
                <a:uLnTx/>
                <a:uFillTx/>
                <a:latin typeface="Calibri" panose="020F0502020204030204" pitchFamily="34" charset="0"/>
                <a:cs typeface="+mn-cs"/>
              </a:rPr>
              <a:t> filters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2400" kern="0" dirty="0" smtClean="0">
              <a:solidFill>
                <a:schemeClr val="tx2"/>
              </a:solidFill>
              <a:latin typeface="Calibri" panose="020F0502020204030204" pitchFamily="34" charset="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2400" kern="0" dirty="0" smtClean="0">
                <a:solidFill>
                  <a:schemeClr val="tx2"/>
                </a:solidFill>
                <a:latin typeface="Calibri" panose="020F0502020204030204" pitchFamily="34" charset="0"/>
                <a:cs typeface="+mn-cs"/>
              </a:rPr>
              <a:t>In Glasgow we are working on two different measurements</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sz="2400" i="0" u="none" strike="noStrike" kern="0" cap="none" spc="0" normalizeH="0" noProof="0" dirty="0">
                <a:ln>
                  <a:noFill/>
                </a:ln>
                <a:solidFill>
                  <a:schemeClr val="tx2"/>
                </a:solidFill>
                <a:effectLst/>
                <a:uLnTx/>
                <a:uFillTx/>
                <a:latin typeface="Calibri" panose="020F0502020204030204" pitchFamily="34" charset="0"/>
                <a:cs typeface="+mn-cs"/>
              </a:rPr>
              <a:t>	</a:t>
            </a:r>
            <a:r>
              <a:rPr kumimoji="0" lang="en-GB" sz="2400" i="0" u="none" strike="noStrike" kern="0" cap="none" spc="0" normalizeH="0" noProof="0" dirty="0" smtClean="0">
                <a:ln>
                  <a:noFill/>
                </a:ln>
                <a:solidFill>
                  <a:schemeClr val="tx2"/>
                </a:solidFill>
                <a:effectLst/>
                <a:uLnTx/>
                <a:uFillTx/>
                <a:latin typeface="Calibri" panose="020F0502020204030204" pitchFamily="34" charset="0"/>
                <a:cs typeface="+mn-cs"/>
              </a:rPr>
              <a:t>1) Optical reflectivity of bonds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2400" kern="0" dirty="0">
                <a:solidFill>
                  <a:schemeClr val="tx2"/>
                </a:solidFill>
                <a:latin typeface="Calibri" panose="020F0502020204030204" pitchFamily="34" charset="0"/>
                <a:cs typeface="+mn-cs"/>
              </a:rPr>
              <a:t>	</a:t>
            </a:r>
            <a:r>
              <a:rPr lang="en-GB" sz="2400" kern="0" dirty="0" smtClean="0">
                <a:solidFill>
                  <a:schemeClr val="tx2"/>
                </a:solidFill>
                <a:latin typeface="Calibri" panose="020F0502020204030204" pitchFamily="34" charset="0"/>
                <a:cs typeface="+mn-cs"/>
              </a:rPr>
              <a:t>	also very interesting as gives possibility of in situ measuring 		bond thickness </a:t>
            </a:r>
            <a:endParaRPr kumimoji="0" lang="en-GB" sz="2400" i="0" u="none" strike="noStrike" kern="0" cap="none" spc="0" normalizeH="0" noProof="0" dirty="0" smtClean="0">
              <a:ln>
                <a:noFill/>
              </a:ln>
              <a:solidFill>
                <a:schemeClr val="tx2"/>
              </a:solidFill>
              <a:effectLst/>
              <a:uLnTx/>
              <a:uFillTx/>
              <a:latin typeface="Calibri" panose="020F0502020204030204" pitchFamily="34" charset="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2400" kern="0" dirty="0">
                <a:solidFill>
                  <a:schemeClr val="tx2"/>
                </a:solidFill>
                <a:latin typeface="Calibri" panose="020F0502020204030204" pitchFamily="34" charset="0"/>
                <a:cs typeface="+mn-cs"/>
              </a:rPr>
              <a:t>	</a:t>
            </a:r>
            <a:r>
              <a:rPr lang="en-GB" sz="2400" kern="0" dirty="0" smtClean="0">
                <a:solidFill>
                  <a:schemeClr val="tx2"/>
                </a:solidFill>
                <a:latin typeface="Calibri" panose="020F0502020204030204" pitchFamily="34" charset="0"/>
                <a:cs typeface="+mn-cs"/>
              </a:rPr>
              <a:t>2) Optical absorption of bonds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2400" kern="0" dirty="0" smtClean="0">
              <a:solidFill>
                <a:schemeClr val="tx2"/>
              </a:solidFill>
              <a:latin typeface="Calibri" panose="020F0502020204030204" pitchFamily="34" charset="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2400" b="1" kern="0" dirty="0" smtClean="0">
                <a:solidFill>
                  <a:schemeClr val="tx2"/>
                </a:solidFill>
                <a:latin typeface="Calibri" panose="020F0502020204030204" pitchFamily="34" charset="0"/>
                <a:cs typeface="+mn-cs"/>
              </a:rPr>
              <a:t>Very much ongoing research, but we present some results here</a:t>
            </a:r>
            <a:r>
              <a:rPr lang="en-GB" sz="2000" kern="0" dirty="0" smtClean="0">
                <a:solidFill>
                  <a:schemeClr val="tx2"/>
                </a:solidFill>
                <a:latin typeface="Calibri" panose="020F0502020204030204" pitchFamily="34" charset="0"/>
                <a:cs typeface="+mn-cs"/>
              </a:rPr>
              <a:t>.</a:t>
            </a:r>
            <a:endParaRPr kumimoji="0" lang="en-GB" sz="2000" i="0" u="none" strike="noStrike" kern="0" cap="none" spc="0" normalizeH="0" noProof="0" dirty="0" smtClean="0">
              <a:ln>
                <a:noFill/>
              </a:ln>
              <a:solidFill>
                <a:schemeClr val="tx2"/>
              </a:solidFill>
              <a:effectLst/>
              <a:uLnTx/>
              <a:uFillTx/>
              <a:latin typeface="Calibri" panose="020F0502020204030204" pitchFamily="34" charset="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2400" kern="0" dirty="0">
              <a:solidFill>
                <a:schemeClr val="tx2"/>
              </a:solidFill>
              <a:latin typeface="Calibri" panose="020F0502020204030204" pitchFamily="34" charset="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sz="2400" i="0" u="none" strike="noStrike" kern="0" cap="none" spc="0" normalizeH="0" noProof="0" dirty="0" smtClean="0">
              <a:ln>
                <a:noFill/>
              </a:ln>
              <a:solidFill>
                <a:schemeClr val="tx2"/>
              </a:solidFill>
              <a:effectLst/>
              <a:uLnTx/>
              <a:uFillTx/>
              <a:latin typeface="Calibri" panose="020F0502020204030204" pitchFamily="34" charset="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2400" i="0" u="none" strike="noStrike" kern="0" cap="none" spc="0" normalizeH="0" baseline="0" noProof="0" dirty="0" smtClean="0">
              <a:ln>
                <a:noFill/>
              </a:ln>
              <a:solidFill>
                <a:schemeClr val="tx2"/>
              </a:solidFill>
              <a:effectLst/>
              <a:uLnTx/>
              <a:uFillTx/>
              <a:latin typeface="Calibri" panose="020F0502020204030204" pitchFamily="34" charset="0"/>
              <a:cs typeface="+mn-cs"/>
            </a:endParaRPr>
          </a:p>
        </p:txBody>
      </p:sp>
    </p:spTree>
    <p:extLst>
      <p:ext uri="{BB962C8B-B14F-4D97-AF65-F5344CB8AC3E}">
        <p14:creationId xmlns:p14="http://schemas.microsoft.com/office/powerpoint/2010/main" val="353956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Optical reflectivity set-up</a:t>
            </a:r>
            <a:endParaRPr lang="en-GB" sz="2800" dirty="0"/>
          </a:p>
        </p:txBody>
      </p:sp>
      <p:sp>
        <p:nvSpPr>
          <p:cNvPr id="4" name="Slide Number Placeholder 3"/>
          <p:cNvSpPr>
            <a:spLocks noGrp="1"/>
          </p:cNvSpPr>
          <p:nvPr>
            <p:ph type="sldNum" sz="quarter" idx="10"/>
          </p:nvPr>
        </p:nvSpPr>
        <p:spPr/>
        <p:txBody>
          <a:bodyPr/>
          <a:lstStyle/>
          <a:p>
            <a:fld id="{BFB08E3F-28C3-4CDA-A805-6CC03249574C}" type="slidenum">
              <a:rPr lang="en-GB" smtClean="0"/>
              <a:pPr/>
              <a:t>5</a:t>
            </a:fld>
            <a:endParaRPr lang="en-GB"/>
          </a:p>
        </p:txBody>
      </p:sp>
      <p:pic>
        <p:nvPicPr>
          <p:cNvPr id="5" name="Picture 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86" t="1692" b="7553"/>
          <a:stretch/>
        </p:blipFill>
        <p:spPr bwMode="auto">
          <a:xfrm>
            <a:off x="297712" y="1467337"/>
            <a:ext cx="9608288" cy="49152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3" cstate="print"/>
          <a:srcRect/>
          <a:stretch>
            <a:fillRect/>
          </a:stretch>
        </p:blipFill>
        <p:spPr bwMode="auto">
          <a:xfrm>
            <a:off x="379743" y="1570536"/>
            <a:ext cx="1948787" cy="1407456"/>
          </a:xfrm>
          <a:prstGeom prst="rect">
            <a:avLst/>
          </a:prstGeom>
          <a:noFill/>
          <a:ln w="3175">
            <a:solidFill>
              <a:schemeClr val="tx1"/>
            </a:solidFill>
            <a:miter lim="800000"/>
            <a:headEnd/>
            <a:tailEnd/>
          </a:ln>
        </p:spPr>
      </p:pic>
    </p:spTree>
    <p:extLst>
      <p:ext uri="{BB962C8B-B14F-4D97-AF65-F5344CB8AC3E}">
        <p14:creationId xmlns:p14="http://schemas.microsoft.com/office/powerpoint/2010/main" val="3143546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Reflectivity</a:t>
            </a:r>
            <a:endParaRPr lang="en-GB" sz="2800" dirty="0"/>
          </a:p>
        </p:txBody>
      </p:sp>
      <p:sp>
        <p:nvSpPr>
          <p:cNvPr id="4" name="Slide Number Placeholder 3"/>
          <p:cNvSpPr>
            <a:spLocks noGrp="1"/>
          </p:cNvSpPr>
          <p:nvPr>
            <p:ph type="sldNum" sz="quarter" idx="10"/>
          </p:nvPr>
        </p:nvSpPr>
        <p:spPr/>
        <p:txBody>
          <a:bodyPr/>
          <a:lstStyle/>
          <a:p>
            <a:fld id="{BFB08E3F-28C3-4CDA-A805-6CC03249574C}" type="slidenum">
              <a:rPr lang="en-GB" smtClean="0"/>
              <a:pPr/>
              <a:t>6</a:t>
            </a:fld>
            <a:endParaRPr lang="en-GB"/>
          </a:p>
        </p:txBody>
      </p:sp>
      <p:pic>
        <p:nvPicPr>
          <p:cNvPr id="7" name="Picture 6" descr="J:\GLASGOW\University of Glasgow\Conferences, Meeting, etc\6. LVC Glasgow\poster\Poster LVC - 2016_1\picture\Fig6_Marielle.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293" y="2871614"/>
            <a:ext cx="7920000" cy="3654971"/>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8"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412"/>
          <a:stretch/>
        </p:blipFill>
        <p:spPr bwMode="auto">
          <a:xfrm>
            <a:off x="7370130" y="769394"/>
            <a:ext cx="2329122" cy="1989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txBox="1">
            <a:spLocks/>
          </p:cNvSpPr>
          <p:nvPr/>
        </p:nvSpPr>
        <p:spPr bwMode="auto">
          <a:xfrm>
            <a:off x="451293" y="908601"/>
            <a:ext cx="6631966" cy="446346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sz="2400" i="0" u="none" strike="noStrike" kern="0" cap="none" spc="0" normalizeH="0" baseline="0" noProof="0" dirty="0" smtClean="0">
                <a:ln>
                  <a:noFill/>
                </a:ln>
                <a:solidFill>
                  <a:schemeClr val="tx2"/>
                </a:solidFill>
                <a:effectLst/>
                <a:uLnTx/>
                <a:uFillTx/>
                <a:latin typeface="Calibri" panose="020F0502020204030204" pitchFamily="34" charset="0"/>
                <a:cs typeface="+mn-cs"/>
              </a:rPr>
              <a:t>Two pairs of fused silica discs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sz="2400" i="0" u="none" strike="noStrike" kern="0" cap="none" spc="0" normalizeH="0" baseline="0" noProof="0" dirty="0" smtClean="0">
                <a:ln>
                  <a:noFill/>
                </a:ln>
                <a:solidFill>
                  <a:schemeClr val="tx2"/>
                </a:solidFill>
                <a:effectLst/>
                <a:uLnTx/>
                <a:uFillTx/>
                <a:latin typeface="Calibri" panose="020F0502020204030204" pitchFamily="34" charset="0"/>
                <a:cs typeface="+mn-cs"/>
              </a:rPr>
              <a:t>(</a:t>
            </a:r>
            <a:r>
              <a:rPr kumimoji="0" lang="en-GB" sz="2400" i="0" u="none" strike="noStrike" kern="0" cap="none" spc="0" normalizeH="0" baseline="0" noProof="0" dirty="0" smtClean="0">
                <a:ln>
                  <a:noFill/>
                </a:ln>
                <a:solidFill>
                  <a:schemeClr val="tx2"/>
                </a:solidFill>
                <a:effectLst/>
                <a:uLnTx/>
                <a:uFillTx/>
                <a:latin typeface="Calibri" panose="020F0502020204030204" pitchFamily="34" charset="0"/>
                <a:cs typeface="+mn-cs"/>
                <a:sym typeface="Symbol"/>
              </a:rPr>
              <a:t>50 mm, 5 mm thick,</a:t>
            </a:r>
            <a:r>
              <a:rPr kumimoji="0" lang="en-GB" sz="2400" i="0" u="none" strike="noStrike" kern="0" cap="none" spc="0" normalizeH="0" noProof="0" dirty="0" smtClean="0">
                <a:ln>
                  <a:noFill/>
                </a:ln>
                <a:solidFill>
                  <a:schemeClr val="tx2"/>
                </a:solidFill>
                <a:effectLst/>
                <a:uLnTx/>
                <a:uFillTx/>
                <a:latin typeface="Calibri" panose="020F0502020204030204" pitchFamily="34" charset="0"/>
                <a:cs typeface="+mn-cs"/>
                <a:sym typeface="Symbol"/>
              </a:rPr>
              <a:t> produced by Edmund optics)</a:t>
            </a:r>
            <a:r>
              <a:rPr kumimoji="0" lang="en-GB" sz="2400" i="0" u="none" strike="noStrike" kern="0" cap="none" spc="0" normalizeH="0" baseline="0" noProof="0" dirty="0" smtClean="0">
                <a:ln>
                  <a:noFill/>
                </a:ln>
                <a:solidFill>
                  <a:schemeClr val="tx2"/>
                </a:solidFill>
                <a:effectLst/>
                <a:uLnTx/>
                <a:uFillTx/>
                <a:latin typeface="Calibri" panose="020F0502020204030204" pitchFamily="34" charset="0"/>
                <a:cs typeface="+mn-cs"/>
                <a:sym typeface="Symbol"/>
              </a:rPr>
              <a:t> </a:t>
            </a:r>
            <a:endParaRPr kumimoji="0" lang="en-GB" sz="2400" i="0" u="none" strike="noStrike" kern="0" cap="none" spc="0" normalizeH="0" noProof="0" dirty="0" smtClean="0">
              <a:ln>
                <a:noFill/>
              </a:ln>
              <a:solidFill>
                <a:schemeClr val="tx2"/>
              </a:solidFill>
              <a:effectLst/>
              <a:uLnTx/>
              <a:uFillTx/>
              <a:latin typeface="Calibri" panose="020F0502020204030204" pitchFamily="34" charset="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2400" kern="0" dirty="0" smtClean="0">
                <a:solidFill>
                  <a:schemeClr val="tx2"/>
                </a:solidFill>
                <a:latin typeface="Calibri" panose="020F0502020204030204" pitchFamily="34" charset="0"/>
                <a:cs typeface="+mn-cs"/>
              </a:rPr>
              <a:t>Bonded using 1:6 sodium silicate solution</a:t>
            </a:r>
            <a:endParaRPr lang="en-GB" sz="2400" kern="0" dirty="0">
              <a:solidFill>
                <a:schemeClr val="tx2"/>
              </a:solidFill>
              <a:latin typeface="Calibri" panose="020F0502020204030204" pitchFamily="34" charset="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sz="2400" i="0" u="none" strike="noStrike" kern="0" cap="none" spc="0" normalizeH="0" noProof="0" dirty="0" smtClean="0">
              <a:ln>
                <a:noFill/>
              </a:ln>
              <a:solidFill>
                <a:schemeClr val="tx2"/>
              </a:solidFill>
              <a:effectLst/>
              <a:uLnTx/>
              <a:uFillTx/>
              <a:latin typeface="Calibri" panose="020F0502020204030204" pitchFamily="34" charset="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2400" i="0" u="none" strike="noStrike" kern="0" cap="none" spc="0" normalizeH="0" baseline="0" noProof="0" dirty="0" smtClean="0">
              <a:ln>
                <a:noFill/>
              </a:ln>
              <a:solidFill>
                <a:schemeClr val="tx2"/>
              </a:solidFill>
              <a:effectLst/>
              <a:uLnTx/>
              <a:uFillTx/>
              <a:latin typeface="Calibri" panose="020F0502020204030204" pitchFamily="34" charset="0"/>
              <a:cs typeface="+mn-cs"/>
            </a:endParaRPr>
          </a:p>
        </p:txBody>
      </p:sp>
    </p:spTree>
    <p:extLst>
      <p:ext uri="{BB962C8B-B14F-4D97-AF65-F5344CB8AC3E}">
        <p14:creationId xmlns:p14="http://schemas.microsoft.com/office/powerpoint/2010/main" val="2977262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Optical reflectivity set-up</a:t>
            </a:r>
            <a:endParaRPr lang="en-GB" dirty="0"/>
          </a:p>
        </p:txBody>
      </p:sp>
      <p:sp>
        <p:nvSpPr>
          <p:cNvPr id="4" name="Slide Number Placeholder 3"/>
          <p:cNvSpPr>
            <a:spLocks noGrp="1"/>
          </p:cNvSpPr>
          <p:nvPr>
            <p:ph type="sldNum" sz="quarter" idx="10"/>
          </p:nvPr>
        </p:nvSpPr>
        <p:spPr/>
        <p:txBody>
          <a:bodyPr/>
          <a:lstStyle/>
          <a:p>
            <a:fld id="{BFB08E3F-28C3-4CDA-A805-6CC03249574C}" type="slidenum">
              <a:rPr lang="en-GB" smtClean="0"/>
              <a:pPr/>
              <a:t>7</a:t>
            </a:fld>
            <a:endParaRPr lang="en-GB"/>
          </a:p>
        </p:txBody>
      </p:sp>
      <p:pic>
        <p:nvPicPr>
          <p:cNvPr id="6" name="Picture 3" descr="J:\GLASGOW\University of Glasgow\Conferences, Meeting, etc\6. LVC Glasgow\poster\Poster LVC - 2016_1\picture\Fig8_Marielle.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712" y="2851318"/>
            <a:ext cx="9608288" cy="3693989"/>
          </a:xfrm>
          <a:prstGeom prst="rect">
            <a:avLst/>
          </a:prstGeom>
          <a:noFill/>
          <a:ln w="3175">
            <a:noFill/>
          </a:ln>
          <a:extLst>
            <a:ext uri="{909E8E84-426E-40DD-AFC4-6F175D3DCCD1}">
              <a14:hiddenFill xmlns:a14="http://schemas.microsoft.com/office/drawing/2010/main">
                <a:solidFill>
                  <a:srgbClr val="FFFFFF"/>
                </a:solidFill>
              </a14:hiddenFill>
            </a:ext>
          </a:extLst>
        </p:spPr>
      </p:pic>
      <p:pic>
        <p:nvPicPr>
          <p:cNvPr id="9" name="Picture 8"/>
          <p:cNvPicPr>
            <a:picLocks noChangeAspect="1" noChangeArrowheads="1"/>
          </p:cNvPicPr>
          <p:nvPr/>
        </p:nvPicPr>
        <p:blipFill>
          <a:blip r:embed="rId3" cstate="print"/>
          <a:srcRect/>
          <a:stretch>
            <a:fillRect/>
          </a:stretch>
        </p:blipFill>
        <p:spPr bwMode="auto">
          <a:xfrm>
            <a:off x="6487644" y="2146468"/>
            <a:ext cx="2790825" cy="571500"/>
          </a:xfrm>
          <a:prstGeom prst="rect">
            <a:avLst/>
          </a:prstGeom>
          <a:noFill/>
          <a:ln w="9525">
            <a:noFill/>
            <a:miter lim="800000"/>
            <a:headEnd/>
            <a:tailEnd/>
          </a:ln>
        </p:spPr>
      </p:pic>
      <p:pic>
        <p:nvPicPr>
          <p:cNvPr id="10" name="Picture 9"/>
          <p:cNvPicPr>
            <a:picLocks noChangeAspect="1" noChangeArrowheads="1"/>
          </p:cNvPicPr>
          <p:nvPr/>
        </p:nvPicPr>
        <p:blipFill>
          <a:blip r:embed="rId4" cstate="print"/>
          <a:srcRect l="2719" r="4821"/>
          <a:stretch>
            <a:fillRect/>
          </a:stretch>
        </p:blipFill>
        <p:spPr bwMode="auto">
          <a:xfrm>
            <a:off x="1560976" y="1977260"/>
            <a:ext cx="2448272" cy="838200"/>
          </a:xfrm>
          <a:prstGeom prst="rect">
            <a:avLst/>
          </a:prstGeom>
          <a:noFill/>
          <a:ln w="9525">
            <a:noFill/>
            <a:miter lim="800000"/>
            <a:headEnd/>
            <a:tailEnd/>
          </a:ln>
        </p:spPr>
      </p:pic>
      <p:sp>
        <p:nvSpPr>
          <p:cNvPr id="3" name="TextBox 2"/>
          <p:cNvSpPr txBox="1"/>
          <p:nvPr/>
        </p:nvSpPr>
        <p:spPr>
          <a:xfrm>
            <a:off x="519953" y="792301"/>
            <a:ext cx="8946776" cy="1200329"/>
          </a:xfrm>
          <a:prstGeom prst="rect">
            <a:avLst/>
          </a:prstGeom>
          <a:noFill/>
        </p:spPr>
        <p:txBody>
          <a:bodyPr wrap="square" rtlCol="0">
            <a:spAutoFit/>
          </a:bodyPr>
          <a:lstStyle/>
          <a:p>
            <a:r>
              <a:rPr lang="en-GB" sz="2400" dirty="0">
                <a:solidFill>
                  <a:schemeClr val="tx2"/>
                </a:solidFill>
                <a:latin typeface="Calibri" panose="020F0502020204030204" pitchFamily="34" charset="0"/>
              </a:rPr>
              <a:t>Model used is that for Fresnel reflection with thin film interference for the bond layer</a:t>
            </a:r>
            <a:r>
              <a:rPr lang="en-GB" sz="2400" dirty="0" smtClean="0">
                <a:solidFill>
                  <a:schemeClr val="tx2"/>
                </a:solidFill>
                <a:latin typeface="Calibri" panose="020F0502020204030204" pitchFamily="34" charset="0"/>
              </a:rPr>
              <a:t>.</a:t>
            </a:r>
            <a:endParaRPr lang="en-GB" sz="2400" dirty="0" smtClean="0">
              <a:latin typeface="Calibri" panose="020F0502020204030204" pitchFamily="34" charset="0"/>
            </a:endParaRPr>
          </a:p>
          <a:p>
            <a:r>
              <a:rPr lang="en-GB" sz="2400" dirty="0" smtClean="0">
                <a:solidFill>
                  <a:schemeClr val="tx2"/>
                </a:solidFill>
                <a:latin typeface="Calibri" panose="020F0502020204030204" pitchFamily="34" charset="0"/>
              </a:rPr>
              <a:t>Bayesian likelihood analysis using the least squares method</a:t>
            </a:r>
            <a:endParaRPr lang="en-GB" sz="24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2380929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Bond refractive index </a:t>
            </a:r>
            <a:r>
              <a:rPr lang="en-GB" dirty="0" err="1" smtClean="0"/>
              <a:t>a.f.o</a:t>
            </a:r>
            <a:r>
              <a:rPr lang="en-GB" dirty="0" smtClean="0"/>
              <a:t>. curing time</a:t>
            </a:r>
            <a:endParaRPr lang="en-GB" dirty="0"/>
          </a:p>
        </p:txBody>
      </p:sp>
      <p:sp>
        <p:nvSpPr>
          <p:cNvPr id="4" name="Slide Number Placeholder 3"/>
          <p:cNvSpPr>
            <a:spLocks noGrp="1"/>
          </p:cNvSpPr>
          <p:nvPr>
            <p:ph type="sldNum" sz="quarter" idx="10"/>
          </p:nvPr>
        </p:nvSpPr>
        <p:spPr/>
        <p:txBody>
          <a:bodyPr/>
          <a:lstStyle/>
          <a:p>
            <a:fld id="{BFB08E3F-28C3-4CDA-A805-6CC03249574C}" type="slidenum">
              <a:rPr lang="en-GB" smtClean="0"/>
              <a:pPr/>
              <a:t>8</a:t>
            </a:fld>
            <a:endParaRPr lang="en-GB"/>
          </a:p>
        </p:txBody>
      </p:sp>
      <p:graphicFrame>
        <p:nvGraphicFramePr>
          <p:cNvPr id="13" name="Chart 12"/>
          <p:cNvGraphicFramePr>
            <a:graphicFrameLocks noGrp="1"/>
          </p:cNvGraphicFramePr>
          <p:nvPr>
            <p:extLst>
              <p:ext uri="{D42A27DB-BD31-4B8C-83A1-F6EECF244321}">
                <p14:modId xmlns:p14="http://schemas.microsoft.com/office/powerpoint/2010/main" val="565259137"/>
              </p:ext>
            </p:extLst>
          </p:nvPr>
        </p:nvGraphicFramePr>
        <p:xfrm>
          <a:off x="978195" y="988828"/>
          <a:ext cx="8618242" cy="54842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88102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template">
  <a:themeElements>
    <a:clrScheme name="Default Design 1">
      <a:dk1>
        <a:srgbClr val="000000"/>
      </a:dk1>
      <a:lt1>
        <a:srgbClr val="FFFFFF"/>
      </a:lt1>
      <a:dk2>
        <a:srgbClr val="003C69"/>
      </a:dk2>
      <a:lt2>
        <a:srgbClr val="808080"/>
      </a:lt2>
      <a:accent1>
        <a:srgbClr val="1C598C"/>
      </a:accent1>
      <a:accent2>
        <a:srgbClr val="4386AF"/>
      </a:accent2>
      <a:accent3>
        <a:srgbClr val="FFFFFF"/>
      </a:accent3>
      <a:accent4>
        <a:srgbClr val="000000"/>
      </a:accent4>
      <a:accent5>
        <a:srgbClr val="ABB5C5"/>
      </a:accent5>
      <a:accent6>
        <a:srgbClr val="3C799E"/>
      </a:accent6>
      <a:hlink>
        <a:srgbClr val="92BCD6"/>
      </a:hlink>
      <a:folHlink>
        <a:srgbClr val="C5DBE9"/>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3C69"/>
        </a:dk2>
        <a:lt2>
          <a:srgbClr val="808080"/>
        </a:lt2>
        <a:accent1>
          <a:srgbClr val="1C598C"/>
        </a:accent1>
        <a:accent2>
          <a:srgbClr val="4386AF"/>
        </a:accent2>
        <a:accent3>
          <a:srgbClr val="FFFFFF"/>
        </a:accent3>
        <a:accent4>
          <a:srgbClr val="000000"/>
        </a:accent4>
        <a:accent5>
          <a:srgbClr val="ABB5C5"/>
        </a:accent5>
        <a:accent6>
          <a:srgbClr val="3C799E"/>
        </a:accent6>
        <a:hlink>
          <a:srgbClr val="92BCD6"/>
        </a:hlink>
        <a:folHlink>
          <a:srgbClr val="C5DBE9"/>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5A2669"/>
        </a:dk2>
        <a:lt2>
          <a:srgbClr val="808080"/>
        </a:lt2>
        <a:accent1>
          <a:srgbClr val="815595"/>
        </a:accent1>
        <a:accent2>
          <a:srgbClr val="A580B6"/>
        </a:accent2>
        <a:accent3>
          <a:srgbClr val="FFFFFF"/>
        </a:accent3>
        <a:accent4>
          <a:srgbClr val="000000"/>
        </a:accent4>
        <a:accent5>
          <a:srgbClr val="C1B4C8"/>
        </a:accent5>
        <a:accent6>
          <a:srgbClr val="9573A5"/>
        </a:accent6>
        <a:hlink>
          <a:srgbClr val="C6AFD1"/>
        </a:hlink>
        <a:folHlink>
          <a:srgbClr val="E3D8E8"/>
        </a:folHlink>
      </a:clrScheme>
      <a:clrMap bg1="lt1" tx1="dk1" bg2="lt2" tx2="dk2" accent1="accent1" accent2="accent2" accent3="accent3" accent4="accent4" accent5="accent5" accent6="accent6" hlink="hlink" folHlink="folHlink"/>
    </a:extraClrScheme>
    <a:extraClrScheme>
      <a:clrScheme name="standardWhite 1">
        <a:dk1>
          <a:srgbClr val="000000"/>
        </a:dk1>
        <a:lt1>
          <a:srgbClr val="FFFFFF"/>
        </a:lt1>
        <a:dk2>
          <a:srgbClr val="003C69"/>
        </a:dk2>
        <a:lt2>
          <a:srgbClr val="808080"/>
        </a:lt2>
        <a:accent1>
          <a:srgbClr val="1C598C"/>
        </a:accent1>
        <a:accent2>
          <a:srgbClr val="4386AF"/>
        </a:accent2>
        <a:accent3>
          <a:srgbClr val="FFFFFF"/>
        </a:accent3>
        <a:accent4>
          <a:srgbClr val="000000"/>
        </a:accent4>
        <a:accent5>
          <a:srgbClr val="ABB5C5"/>
        </a:accent5>
        <a:accent6>
          <a:srgbClr val="3C799E"/>
        </a:accent6>
        <a:hlink>
          <a:srgbClr val="92BCD6"/>
        </a:hlink>
        <a:folHlink>
          <a:srgbClr val="C5DBE9"/>
        </a:folHlink>
      </a:clrScheme>
      <a:clrMap bg1="lt1" tx1="dk1" bg2="lt2" tx2="dk2" accent1="accent1" accent2="accent2" accent3="accent3" accent4="accent4" accent5="accent5" accent6="accent6" hlink="hlink" folHlink="folHlink"/>
    </a:extraClrScheme>
    <a:extraClrScheme>
      <a:clrScheme name="standardWhite 2">
        <a:dk1>
          <a:srgbClr val="000000"/>
        </a:dk1>
        <a:lt1>
          <a:srgbClr val="FFFFFF"/>
        </a:lt1>
        <a:dk2>
          <a:srgbClr val="5A266A"/>
        </a:dk2>
        <a:lt2>
          <a:srgbClr val="808080"/>
        </a:lt2>
        <a:accent1>
          <a:srgbClr val="815595"/>
        </a:accent1>
        <a:accent2>
          <a:srgbClr val="A580B6"/>
        </a:accent2>
        <a:accent3>
          <a:srgbClr val="FFFFFF"/>
        </a:accent3>
        <a:accent4>
          <a:srgbClr val="000000"/>
        </a:accent4>
        <a:accent5>
          <a:srgbClr val="C1B4C8"/>
        </a:accent5>
        <a:accent6>
          <a:srgbClr val="9573A5"/>
        </a:accent6>
        <a:hlink>
          <a:srgbClr val="C6AFD1"/>
        </a:hlink>
        <a:folHlink>
          <a:srgbClr val="E3D8E8"/>
        </a:folHlink>
      </a:clrScheme>
      <a:clrMap bg1="lt1" tx1="dk1" bg2="lt2" tx2="dk2" accent1="accent1" accent2="accent2" accent3="accent3" accent4="accent4" accent5="accent5" accent6="accent6" hlink="hlink" folHlink="folHlink"/>
    </a:extraClrScheme>
    <a:extraClrScheme>
      <a:clrScheme name="standardWhite 3">
        <a:dk1>
          <a:srgbClr val="000000"/>
        </a:dk1>
        <a:lt1>
          <a:srgbClr val="FFFFFF"/>
        </a:lt1>
        <a:dk2>
          <a:srgbClr val="693F58"/>
        </a:dk2>
        <a:lt2>
          <a:srgbClr val="808080"/>
        </a:lt2>
        <a:accent1>
          <a:srgbClr val="92587B"/>
        </a:accent1>
        <a:accent2>
          <a:srgbClr val="B88AA5"/>
        </a:accent2>
        <a:accent3>
          <a:srgbClr val="FFFFFF"/>
        </a:accent3>
        <a:accent4>
          <a:srgbClr val="000000"/>
        </a:accent4>
        <a:accent5>
          <a:srgbClr val="C7B4BF"/>
        </a:accent5>
        <a:accent6>
          <a:srgbClr val="A67D95"/>
        </a:accent6>
        <a:hlink>
          <a:srgbClr val="DEC8D5"/>
        </a:hlink>
        <a:folHlink>
          <a:srgbClr val="EFE5EB"/>
        </a:folHlink>
      </a:clrScheme>
      <a:clrMap bg1="lt1" tx1="dk1" bg2="lt2" tx2="dk2" accent1="accent1" accent2="accent2" accent3="accent3" accent4="accent4" accent5="accent5" accent6="accent6" hlink="hlink" folHlink="folHlink"/>
    </a:extraClrScheme>
    <a:extraClrScheme>
      <a:clrScheme name="standardWhite 4">
        <a:dk1>
          <a:srgbClr val="000000"/>
        </a:dk1>
        <a:lt1>
          <a:srgbClr val="FFFFFF"/>
        </a:lt1>
        <a:dk2>
          <a:srgbClr val="813C49"/>
        </a:dk2>
        <a:lt2>
          <a:srgbClr val="808080"/>
        </a:lt2>
        <a:accent1>
          <a:srgbClr val="A54D5E"/>
        </a:accent1>
        <a:accent2>
          <a:srgbClr val="BD717F"/>
        </a:accent2>
        <a:accent3>
          <a:srgbClr val="FFFFFF"/>
        </a:accent3>
        <a:accent4>
          <a:srgbClr val="000000"/>
        </a:accent4>
        <a:accent5>
          <a:srgbClr val="CFB2B6"/>
        </a:accent5>
        <a:accent6>
          <a:srgbClr val="AB6672"/>
        </a:accent6>
        <a:hlink>
          <a:srgbClr val="D8ACB4"/>
        </a:hlink>
        <a:folHlink>
          <a:srgbClr val="E9CFD4"/>
        </a:folHlink>
      </a:clrScheme>
      <a:clrMap bg1="lt1" tx1="dk1" bg2="lt2" tx2="dk2" accent1="accent1" accent2="accent2" accent3="accent3" accent4="accent4" accent5="accent5" accent6="accent6" hlink="hlink" folHlink="folHlink"/>
    </a:extraClrScheme>
    <a:extraClrScheme>
      <a:clrScheme name="standardWhite 5">
        <a:dk1>
          <a:srgbClr val="000000"/>
        </a:dk1>
        <a:lt1>
          <a:srgbClr val="FFFFFF"/>
        </a:lt1>
        <a:dk2>
          <a:srgbClr val="433F6D"/>
        </a:dk2>
        <a:lt2>
          <a:srgbClr val="808080"/>
        </a:lt2>
        <a:accent1>
          <a:srgbClr val="5F5999"/>
        </a:accent1>
        <a:accent2>
          <a:srgbClr val="8B86B8"/>
        </a:accent2>
        <a:accent3>
          <a:srgbClr val="FFFFFF"/>
        </a:accent3>
        <a:accent4>
          <a:srgbClr val="000000"/>
        </a:accent4>
        <a:accent5>
          <a:srgbClr val="B6B5CA"/>
        </a:accent5>
        <a:accent6>
          <a:srgbClr val="7D79A6"/>
        </a:accent6>
        <a:hlink>
          <a:srgbClr val="C2C0DA"/>
        </a:hlink>
        <a:folHlink>
          <a:srgbClr val="D6D5E7"/>
        </a:folHlink>
      </a:clrScheme>
      <a:clrMap bg1="lt1" tx1="dk1" bg2="lt2" tx2="dk2" accent1="accent1" accent2="accent2" accent3="accent3" accent4="accent4" accent5="accent5" accent6="accent6" hlink="hlink" folHlink="folHlink"/>
    </a:extraClrScheme>
    <a:extraClrScheme>
      <a:clrScheme name="standardWhite 6">
        <a:dk1>
          <a:srgbClr val="000000"/>
        </a:dk1>
        <a:lt1>
          <a:srgbClr val="FFFFFF"/>
        </a:lt1>
        <a:dk2>
          <a:srgbClr val="20628D"/>
        </a:dk2>
        <a:lt2>
          <a:srgbClr val="808080"/>
        </a:lt2>
        <a:accent1>
          <a:srgbClr val="4A98B0"/>
        </a:accent1>
        <a:accent2>
          <a:srgbClr val="78B3C6"/>
        </a:accent2>
        <a:accent3>
          <a:srgbClr val="FFFFFF"/>
        </a:accent3>
        <a:accent4>
          <a:srgbClr val="000000"/>
        </a:accent4>
        <a:accent5>
          <a:srgbClr val="B1CAD4"/>
        </a:accent5>
        <a:accent6>
          <a:srgbClr val="6CA2B3"/>
        </a:accent6>
        <a:hlink>
          <a:srgbClr val="A1CAD7"/>
        </a:hlink>
        <a:folHlink>
          <a:srgbClr val="C4DEE6"/>
        </a:folHlink>
      </a:clrScheme>
      <a:clrMap bg1="lt1" tx1="dk1" bg2="lt2" tx2="dk2" accent1="accent1" accent2="accent2" accent3="accent3" accent4="accent4" accent5="accent5" accent6="accent6" hlink="hlink" folHlink="folHlink"/>
    </a:extraClrScheme>
    <a:extraClrScheme>
      <a:clrScheme name="standardWhite 7">
        <a:dk1>
          <a:srgbClr val="000000"/>
        </a:dk1>
        <a:lt1>
          <a:srgbClr val="FFFFFF"/>
        </a:lt1>
        <a:dk2>
          <a:srgbClr val="305C74"/>
        </a:dk2>
        <a:lt2>
          <a:srgbClr val="808080"/>
        </a:lt2>
        <a:accent1>
          <a:srgbClr val="4381A3"/>
        </a:accent1>
        <a:accent2>
          <a:srgbClr val="77AAC7"/>
        </a:accent2>
        <a:accent3>
          <a:srgbClr val="FFFFFF"/>
        </a:accent3>
        <a:accent4>
          <a:srgbClr val="000000"/>
        </a:accent4>
        <a:accent5>
          <a:srgbClr val="B0C1CE"/>
        </a:accent5>
        <a:accent6>
          <a:srgbClr val="6B9AB4"/>
        </a:accent6>
        <a:hlink>
          <a:srgbClr val="B8D3E2"/>
        </a:hlink>
        <a:folHlink>
          <a:srgbClr val="D6E5EE"/>
        </a:folHlink>
      </a:clrScheme>
      <a:clrMap bg1="lt1" tx1="dk1" bg2="lt2" tx2="dk2" accent1="accent1" accent2="accent2" accent3="accent3" accent4="accent4" accent5="accent5" accent6="accent6" hlink="hlink" folHlink="folHlink"/>
    </a:extraClrScheme>
    <a:extraClrScheme>
      <a:clrScheme name="standardWhite 8">
        <a:dk1>
          <a:srgbClr val="000000"/>
        </a:dk1>
        <a:lt1>
          <a:srgbClr val="FFFFFF"/>
        </a:lt1>
        <a:dk2>
          <a:srgbClr val="40685B"/>
        </a:dk2>
        <a:lt2>
          <a:srgbClr val="808080"/>
        </a:lt2>
        <a:accent1>
          <a:srgbClr val="619D89"/>
        </a:accent1>
        <a:accent2>
          <a:srgbClr val="95BDB0"/>
        </a:accent2>
        <a:accent3>
          <a:srgbClr val="FFFFFF"/>
        </a:accent3>
        <a:accent4>
          <a:srgbClr val="000000"/>
        </a:accent4>
        <a:accent5>
          <a:srgbClr val="B7CCC4"/>
        </a:accent5>
        <a:accent6>
          <a:srgbClr val="87AB9F"/>
        </a:accent6>
        <a:hlink>
          <a:srgbClr val="CEE0DA"/>
        </a:hlink>
        <a:folHlink>
          <a:srgbClr val="DCE8E4"/>
        </a:folHlink>
      </a:clrScheme>
      <a:clrMap bg1="lt1" tx1="dk1" bg2="lt2" tx2="dk2" accent1="accent1" accent2="accent2" accent3="accent3" accent4="accent4" accent5="accent5" accent6="accent6" hlink="hlink" folHlink="folHlink"/>
    </a:extraClrScheme>
    <a:extraClrScheme>
      <a:clrScheme name="standardWhite 9">
        <a:dk1>
          <a:srgbClr val="000000"/>
        </a:dk1>
        <a:lt1>
          <a:srgbClr val="FFFFFF"/>
        </a:lt1>
        <a:dk2>
          <a:srgbClr val="8B4A1D"/>
        </a:dk2>
        <a:lt2>
          <a:srgbClr val="808080"/>
        </a:lt2>
        <a:accent1>
          <a:srgbClr val="A96B45"/>
        </a:accent1>
        <a:accent2>
          <a:srgbClr val="C79577"/>
        </a:accent2>
        <a:accent3>
          <a:srgbClr val="FFFFFF"/>
        </a:accent3>
        <a:accent4>
          <a:srgbClr val="000000"/>
        </a:accent4>
        <a:accent5>
          <a:srgbClr val="D1BAB0"/>
        </a:accent5>
        <a:accent6>
          <a:srgbClr val="B4876B"/>
        </a:accent6>
        <a:hlink>
          <a:srgbClr val="DEC2B0"/>
        </a:hlink>
        <a:folHlink>
          <a:srgbClr val="EAD9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presentation template</Template>
  <TotalTime>11478</TotalTime>
  <Words>2430</Words>
  <Application>Microsoft Office PowerPoint</Application>
  <PresentationFormat>A4 Paper (210x297 mm)</PresentationFormat>
  <Paragraphs>386</Paragraphs>
  <Slides>28</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presentation template</vt:lpstr>
      <vt:lpstr>Equation</vt:lpstr>
      <vt:lpstr>Some optical properties of hydroxide catalysis bonds</vt:lpstr>
      <vt:lpstr>Contents</vt:lpstr>
      <vt:lpstr>Introduction to hydroxide catalysis bonding</vt:lpstr>
      <vt:lpstr>Chemistry of hydroxide catalysis bonding</vt:lpstr>
      <vt:lpstr>Optical properties</vt:lpstr>
      <vt:lpstr>Optical reflectivity set-up</vt:lpstr>
      <vt:lpstr>Reflectivity</vt:lpstr>
      <vt:lpstr>Optical reflectivity set-up</vt:lpstr>
      <vt:lpstr>Bond refractive index a.f.o. curing time</vt:lpstr>
      <vt:lpstr>Bond thickness a.f.o. curing time</vt:lpstr>
      <vt:lpstr>Conclusions reflectivity measurements</vt:lpstr>
      <vt:lpstr>Other reflectivity measurements</vt:lpstr>
      <vt:lpstr>PowerPoint Presentation</vt:lpstr>
      <vt:lpstr>PowerPoint Presentation</vt:lpstr>
      <vt:lpstr>PowerPoint Presentation</vt:lpstr>
      <vt:lpstr>PowerPoint Presentation</vt:lpstr>
      <vt:lpstr>PowerPoint Presentation</vt:lpstr>
      <vt:lpstr>PowerPoint Presentation</vt:lpstr>
      <vt:lpstr>Conclusions absorption measurements</vt:lpstr>
      <vt:lpstr>How could this be interesting in GW science?</vt:lpstr>
      <vt:lpstr>PowerPoint Presentation</vt:lpstr>
      <vt:lpstr>Optical reflectivity set-up</vt:lpstr>
      <vt:lpstr>Optical reflectivity set-up</vt:lpstr>
      <vt:lpstr>PowerPoint Presentation</vt:lpstr>
      <vt:lpstr>PowerPoint Presentation</vt:lpstr>
      <vt:lpstr>PowerPoint Presentation</vt:lpstr>
      <vt:lpstr>PowerPoint Presentation</vt:lpstr>
      <vt:lpstr>PowerPoint Presentation</vt:lpstr>
    </vt:vector>
  </TitlesOfParts>
  <Company>University of Glasgow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Silicon Bonding Research at Glasgow</dc:title>
  <dc:creator>Institute for Gravitational Research</dc:creator>
  <cp:lastModifiedBy>van Veggel</cp:lastModifiedBy>
  <cp:revision>343</cp:revision>
  <cp:lastPrinted>2016-08-29T07:51:28Z</cp:lastPrinted>
  <dcterms:created xsi:type="dcterms:W3CDTF">2012-11-26T12:19:08Z</dcterms:created>
  <dcterms:modified xsi:type="dcterms:W3CDTF">2016-08-29T10:40:27Z</dcterms:modified>
</cp:coreProperties>
</file>