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2"/>
  </p:notesMasterIdLst>
  <p:sldIdLst>
    <p:sldId id="256" r:id="rId2"/>
    <p:sldId id="257" r:id="rId3"/>
    <p:sldId id="263" r:id="rId4"/>
    <p:sldId id="272" r:id="rId5"/>
    <p:sldId id="266" r:id="rId6"/>
    <p:sldId id="267" r:id="rId7"/>
    <p:sldId id="269" r:id="rId8"/>
    <p:sldId id="280" r:id="rId9"/>
    <p:sldId id="268" r:id="rId10"/>
    <p:sldId id="274" r:id="rId11"/>
    <p:sldId id="270" r:id="rId12"/>
    <p:sldId id="264" r:id="rId13"/>
    <p:sldId id="265" r:id="rId14"/>
    <p:sldId id="273" r:id="rId15"/>
    <p:sldId id="281" r:id="rId16"/>
    <p:sldId id="275" r:id="rId17"/>
    <p:sldId id="276" r:id="rId18"/>
    <p:sldId id="279" r:id="rId19"/>
    <p:sldId id="277" r:id="rId20"/>
    <p:sldId id="278" r:id="rId21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0" autoAdjust="0"/>
    <p:restoredTop sz="94660" autoAdjust="0"/>
  </p:normalViewPr>
  <p:slideViewPr>
    <p:cSldViewPr>
      <p:cViewPr varScale="1">
        <p:scale>
          <a:sx n="83" d="100"/>
          <a:sy n="83" d="100"/>
        </p:scale>
        <p:origin x="-8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-2200" y="-120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DEE540-83C0-A44E-B5BB-201B82A7C3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8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84C366-712C-EE45-902F-546D9E0FB67C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EE540-83C0-A44E-B5BB-201B82A7C39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EE540-83C0-A44E-B5BB-201B82A7C39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DDC56-A3CE-D549-B532-AC38DC86E2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00A99-07B3-4C4D-B5B2-8FF0206CEA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0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27A10-5E92-EC4E-A802-0D7BF77C0A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1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5B43A-F8E3-D54F-8D48-7A9657969B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9C6EC-E112-E948-9DDC-0229ABF31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73BE8-E9FE-5C4E-A6F7-76F04AB1E8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2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3A371-E4F6-E544-915F-8D674124B0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0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6AD5F-8A1F-474D-82C6-DC1AAE26AB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7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7060-B8E4-D14F-AE6B-F420DC579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51551-10EF-3B45-87BE-27BA609C0D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6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4773C-6116-7A4F-BA9B-840FF46AD8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8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r>
              <a:rPr lang="en-US"/>
              <a:t>LIGO Laboratory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E9BC04C-6F27-9148-9D67-5C51EC15FA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139712"/>
            <a:ext cx="14035894" cy="6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LIGO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</a:rPr>
              <a:t>-T1600382-v1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Helvetica" charset="0"/>
              </a:rPr>
              <a:t>	</a:t>
            </a:r>
            <a:endParaRPr lang="en-US" sz="1200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solidFill>
                  <a:schemeClr val="tx2"/>
                </a:solidFill>
                <a:latin typeface="Helvetica" charset="0"/>
              </a:rPr>
              <a:t>Form F0900043-v1</a:t>
            </a:r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>Acoustic Emissions in Metals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Searching for Crackling Noise in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aLIGO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Suspensions</a:t>
            </a:r>
          </a:p>
          <a:p>
            <a:pPr marL="0" indent="0" algn="ctr">
              <a:buNone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Danielle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Frostig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Mentor: Gabriele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Vajente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 Laboratory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5A5-84F3-B945-81E3-992226E4860B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Motion Tracking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3886200" cy="4114800"/>
          </a:xfrm>
        </p:spPr>
        <p:txBody>
          <a:bodyPr/>
          <a:lstStyle/>
          <a:p>
            <a:r>
              <a:rPr lang="en-US" dirty="0" smtClean="0"/>
              <a:t>Can analyze position, velocity, and acceleration from motion.</a:t>
            </a:r>
          </a:p>
          <a:p>
            <a:r>
              <a:rPr lang="en-US" dirty="0" smtClean="0"/>
              <a:t>Can obtain estimates of kinetic energy from velocity.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D8B5B43A-F8E3-D54F-8D48-7A9657969B0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vel_ex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288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Microphone Output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0"/>
            <a:ext cx="8001000" cy="4114800"/>
          </a:xfrm>
        </p:spPr>
        <p:txBody>
          <a:bodyPr/>
          <a:lstStyle/>
          <a:p>
            <a:r>
              <a:rPr lang="en-US" sz="2000" dirty="0" smtClean="0"/>
              <a:t>The integral of an event’s root mean squared (RMS) plot gives energy recorded.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 descr="ex_volt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277384" cy="2667000"/>
          </a:xfrm>
          <a:prstGeom prst="rect">
            <a:avLst/>
          </a:prstGeom>
        </p:spPr>
      </p:pic>
      <p:pic>
        <p:nvPicPr>
          <p:cNvPr id="12" name="Picture 11" descr="ex_RMS_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399"/>
            <a:ext cx="3962400" cy="268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6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Summary and Future Work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Ball drop experiment and motion tracking were set up to analyze energy of a known system for microphone calibration.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Next Steps: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Correlate data to calibrate microphones</a:t>
            </a:r>
          </a:p>
          <a:p>
            <a:pPr lvl="2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Energy was tested with variable heights, test with variable distances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Continue to run AE crackle detection experiments</a:t>
            </a:r>
          </a:p>
          <a:p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Gabriele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Vajente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Crackle and Suspension Labs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LIGO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Caltech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NSF</a:t>
            </a:r>
          </a:p>
          <a:p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0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Electronic Setup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electron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5791200" cy="44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Electronic Setup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electro_circu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89883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 smtClean="0"/>
              <a:t>Kalman</a:t>
            </a:r>
            <a:r>
              <a:rPr lang="en-US" dirty="0" smtClean="0"/>
              <a:t> Filtering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Kalman_filte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828800"/>
            <a:ext cx="6171258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9812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An algorithm that uses measurements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and noise to estimate unknown variables.</a:t>
            </a:r>
            <a:endParaRPr lang="en-US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518160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https://</a:t>
            </a:r>
            <a:r>
              <a:rPr lang="en-US" sz="1600" dirty="0" err="1" smtClean="0"/>
              <a:t>en.wikipedia.org</a:t>
            </a:r>
            <a:r>
              <a:rPr lang="en-US" sz="1600" dirty="0" smtClean="0"/>
              <a:t>/wiki/</a:t>
            </a:r>
            <a:r>
              <a:rPr lang="en-US" sz="1600" dirty="0" err="1" smtClean="0"/>
              <a:t>Kalman_filter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40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Microphone Saturation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co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26666"/>
          <a:stretch/>
        </p:blipFill>
        <p:spPr>
          <a:xfrm rot="5400000">
            <a:off x="1658055" y="1313745"/>
            <a:ext cx="2551290" cy="3429000"/>
          </a:xfrm>
          <a:prstGeom prst="rect">
            <a:avLst/>
          </a:prstGeom>
        </p:spPr>
      </p:pic>
      <p:pic>
        <p:nvPicPr>
          <p:cNvPr id="7" name="Picture 6" descr="electro_mec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"/>
          <a:stretch/>
        </p:blipFill>
        <p:spPr>
          <a:xfrm rot="5400000">
            <a:off x="4440193" y="2646407"/>
            <a:ext cx="437841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Microphone Saturation</a:t>
            </a:r>
            <a:endParaRPr lang="en-US" dirty="0"/>
          </a:p>
        </p:txBody>
      </p:sp>
      <p:pic>
        <p:nvPicPr>
          <p:cNvPr id="7" name="al_track_edit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 smtClean="0"/>
              <a:t>Maraging</a:t>
            </a:r>
            <a:r>
              <a:rPr lang="en-US" dirty="0" smtClean="0"/>
              <a:t> Steel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Maraging</a:t>
            </a:r>
            <a:r>
              <a:rPr lang="en-US" dirty="0" smtClean="0"/>
              <a:t> steels are carbon free iron-nickel alloys with additions of cobalt, molybdenum, titanium and </a:t>
            </a:r>
            <a:r>
              <a:rPr lang="en-US" dirty="0" err="1" smtClean="0"/>
              <a:t>aluminium</a:t>
            </a:r>
            <a:r>
              <a:rPr lang="en-US" dirty="0" smtClean="0"/>
              <a:t>. The term </a:t>
            </a:r>
            <a:r>
              <a:rPr lang="en-US" dirty="0" err="1" smtClean="0"/>
              <a:t>maraging</a:t>
            </a:r>
            <a:r>
              <a:rPr lang="en-US" dirty="0" smtClean="0"/>
              <a:t> is derived from the strengthening mechanism, which is transforming the alloy to </a:t>
            </a:r>
            <a:r>
              <a:rPr lang="en-US" dirty="0" err="1" smtClean="0"/>
              <a:t>martensite</a:t>
            </a:r>
            <a:r>
              <a:rPr lang="en-US" dirty="0" smtClean="0"/>
              <a:t> with subsequent age hardening.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1400" dirty="0" smtClean="0"/>
              <a:t>http://</a:t>
            </a:r>
            <a:r>
              <a:rPr lang="en-US" sz="1400" dirty="0" err="1" smtClean="0"/>
              <a:t>www.imoa.info</a:t>
            </a:r>
            <a:r>
              <a:rPr lang="en-US" sz="1400" dirty="0" smtClean="0"/>
              <a:t>/molybdenum-uses/molybdenum-grade-alloy-steels-irons/</a:t>
            </a:r>
            <a:r>
              <a:rPr lang="en-US" sz="1400" dirty="0" err="1" smtClean="0"/>
              <a:t>maraging-steels.php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3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Crackling Noise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Previous Work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Microphone Calibration Experiment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Process and problems encountered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Data analysis and initial results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Conclusions and Future Work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9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Various Fits on Velocity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latex_7a7707d937238dabe5915dbaebacf5c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81200"/>
            <a:ext cx="2362200" cy="881342"/>
          </a:xfrm>
          <a:prstGeom prst="rect">
            <a:avLst/>
          </a:prstGeom>
        </p:spPr>
      </p:pic>
      <p:pic>
        <p:nvPicPr>
          <p:cNvPr id="7" name="Picture 6" descr="latex_ece750f7ca1a78963e16313e347d4f6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4200"/>
            <a:ext cx="4267200" cy="767564"/>
          </a:xfrm>
          <a:prstGeom prst="rect">
            <a:avLst/>
          </a:prstGeom>
        </p:spPr>
      </p:pic>
      <p:pic>
        <p:nvPicPr>
          <p:cNvPr id="8" name="Picture 7" descr="latex_798d2370e8cb5d133fc98b9c734075a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43400"/>
            <a:ext cx="4495800" cy="655112"/>
          </a:xfrm>
          <a:prstGeom prst="rect">
            <a:avLst/>
          </a:prstGeom>
        </p:spPr>
      </p:pic>
      <p:pic>
        <p:nvPicPr>
          <p:cNvPr id="9" name="Picture 8" descr="latex_a6ef091d8bad6029e0625cf8d9ec6df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0"/>
            <a:ext cx="1428307" cy="990600"/>
          </a:xfrm>
          <a:prstGeom prst="rect">
            <a:avLst/>
          </a:prstGeom>
        </p:spPr>
      </p:pic>
      <p:pic>
        <p:nvPicPr>
          <p:cNvPr id="10" name="Picture 9" descr="latex_bb609793ca0347b170862651dc0bdcd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76600"/>
            <a:ext cx="3276600" cy="495370"/>
          </a:xfrm>
          <a:prstGeom prst="rect">
            <a:avLst/>
          </a:prstGeom>
        </p:spPr>
      </p:pic>
      <p:pic>
        <p:nvPicPr>
          <p:cNvPr id="11" name="Picture 10" descr="latex_8507b22ca9d296e946c2bf67e257e2c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19600"/>
            <a:ext cx="393483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7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Motivation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267200" cy="4114800"/>
          </a:xfrm>
        </p:spPr>
        <p:txBody>
          <a:bodyPr/>
          <a:lstStyle/>
          <a:p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Quadruple pendulum system with t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hree stages of </a:t>
            </a:r>
            <a:r>
              <a:rPr lang="en-US" sz="2000" dirty="0" err="1" smtClean="0">
                <a:solidFill>
                  <a:schemeClr val="tx1">
                    <a:lumMod val="75000"/>
                  </a:schemeClr>
                </a:solidFill>
              </a:rPr>
              <a:t>Maraging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steel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b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lades for vertical isolation</a:t>
            </a:r>
          </a:p>
          <a:p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Crackling Noise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</a:rPr>
              <a:t>When a system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</a:rPr>
              <a:t>responds to slowly changing external conditions with discrete energy events at higher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</a:rPr>
              <a:t>frequencies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  <a:effectLst/>
              </a:rPr>
              <a:t>E.g. Earthquakes on fault lines, stock market fluctuations, a crumpling piece of paper.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LIGO_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00" y="1828800"/>
            <a:ext cx="369090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5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Motivation Continued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2672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Low frequency noise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Residual seismic motion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Up-converted to GW band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Vertical displacements couple with horizontal displacements to cause noise in the data</a:t>
            </a:r>
          </a:p>
          <a:p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LIGO_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00" y="1828800"/>
            <a:ext cx="369090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Previous Work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6629400" cy="4114800"/>
          </a:xfrm>
        </p:spPr>
        <p:txBody>
          <a:bodyPr/>
          <a:lstStyle/>
          <a:p>
            <a:r>
              <a:rPr lang="en-US" sz="2000" dirty="0" err="1" smtClean="0">
                <a:solidFill>
                  <a:schemeClr val="tx1">
                    <a:lumMod val="75000"/>
                  </a:schemeClr>
                </a:solidFill>
              </a:rPr>
              <a:t>Maraging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and high carbon steel blades loaded with 11kg and 16kg masses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Imitates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aLIGO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suspensions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Suspect crackling noise related to stress</a:t>
            </a:r>
            <a:endParaRPr lang="en-US" sz="2200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Driven with a sinusoidal displacement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No difference found between on and off periods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Implies any crackling noise occurred below the noise floor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75 y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14800"/>
            <a:ext cx="3962400" cy="2230121"/>
          </a:xfrm>
          <a:prstGeom prst="rect">
            <a:avLst/>
          </a:prstGeom>
        </p:spPr>
      </p:pic>
      <p:pic>
        <p:nvPicPr>
          <p:cNvPr id="8" name="Picture 7" descr="LIGO-T1500510-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09800"/>
            <a:ext cx="2546230" cy="41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7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Microphone Calibration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61722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Ultrasonic acoustic emissions microphones used to collect crackle data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We expect to detect discrete crackling events in releases of acoustic energy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If crackling noise is detected, we want to know the energy of the event.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We can calibrate the output of the microphones to energy input by a known system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E.g. a ball drop experiment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m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5000"/>
            <a:ext cx="207633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3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824" y="152400"/>
            <a:ext cx="3161176" cy="1441850"/>
          </a:xfrm>
        </p:spPr>
        <p:txBody>
          <a:bodyPr/>
          <a:lstStyle/>
          <a:p>
            <a:pPr algn="r"/>
            <a:r>
              <a:rPr lang="en-US" sz="4000" dirty="0" smtClean="0"/>
              <a:t>Experimental Setup 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release_me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6093" r="14113" b="11470"/>
          <a:stretch/>
        </p:blipFill>
        <p:spPr>
          <a:xfrm rot="5400000">
            <a:off x="337928" y="1533328"/>
            <a:ext cx="732514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Experimental Setup 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2" name="Picture 11" descr="Screen Shot 2016-08-17 at 11.45.4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t="13699" r="28482" b="1628"/>
          <a:stretch/>
        </p:blipFill>
        <p:spPr>
          <a:xfrm>
            <a:off x="6019800" y="1828800"/>
            <a:ext cx="2573867" cy="3962400"/>
          </a:xfrm>
          <a:prstGeom prst="rect">
            <a:avLst/>
          </a:prstGeom>
        </p:spPr>
      </p:pic>
      <p:pic>
        <p:nvPicPr>
          <p:cNvPr id="13" name="Picture 12" descr="straw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5334000" cy="3000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029200"/>
            <a:ext cx="533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Aluminum ball release mechanism</a:t>
            </a:r>
            <a:endParaRPr lang="en-US" dirty="0">
              <a:solidFill>
                <a:schemeClr val="tx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170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324600" cy="1143000"/>
          </a:xfrm>
        </p:spPr>
        <p:txBody>
          <a:bodyPr/>
          <a:lstStyle/>
          <a:p>
            <a:pPr algn="r"/>
            <a:r>
              <a:rPr lang="en-US" sz="4000" dirty="0" smtClean="0"/>
              <a:t>Motion Tracking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752600"/>
            <a:ext cx="3200400" cy="4114800"/>
          </a:xfrm>
        </p:spPr>
        <p:txBody>
          <a:bodyPr/>
          <a:lstStyle/>
          <a:p>
            <a:r>
              <a:rPr lang="en-US" sz="2200" dirty="0" smtClean="0">
                <a:solidFill>
                  <a:schemeClr val="tx1">
                    <a:lumMod val="75000"/>
                  </a:schemeClr>
                </a:solidFill>
              </a:rPr>
              <a:t>Videos of ball drop experiment analyzed with MATLAB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Single object tracking based on </a:t>
            </a:r>
            <a:r>
              <a:rPr lang="en-US" sz="1600" dirty="0" err="1" smtClean="0">
                <a:solidFill>
                  <a:schemeClr val="tx1">
                    <a:lumMod val="75000"/>
                  </a:schemeClr>
                </a:solidFill>
              </a:rPr>
              <a:t>Kalman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 Filtering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Script built around kalmanFilterForTracking</a:t>
            </a:r>
            <a:r>
              <a:rPr lang="en-US" sz="1600" baseline="30000" dirty="0" smtClean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 function in MATLAB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B43A-F8E3-D54F-8D48-7A9657969B0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ball28_vi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828800"/>
            <a:ext cx="5430399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5562600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 smtClean="0"/>
              <a:t>http://</a:t>
            </a:r>
            <a:r>
              <a:rPr lang="en-US" sz="1600" dirty="0" err="1" smtClean="0"/>
              <a:t>www.mathworks.com</a:t>
            </a:r>
            <a:r>
              <a:rPr lang="en-US" sz="1600" dirty="0" smtClean="0"/>
              <a:t>/help/vision/examples/using-</a:t>
            </a:r>
            <a:r>
              <a:rPr lang="en-US" sz="1600" dirty="0" err="1" smtClean="0"/>
              <a:t>kalman</a:t>
            </a:r>
            <a:r>
              <a:rPr lang="en-US" sz="1600" dirty="0" smtClean="0"/>
              <a:t>-filter-for-object-</a:t>
            </a:r>
            <a:r>
              <a:rPr lang="en-US" sz="1600" dirty="0" err="1" smtClean="0"/>
              <a:t>tracking.html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187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11261</TotalTime>
  <Words>539</Words>
  <Application>Microsoft Macintosh PowerPoint</Application>
  <PresentationFormat>On-screen Show (4:3)</PresentationFormat>
  <Paragraphs>120</Paragraphs>
  <Slides>20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Times New Roman</vt:lpstr>
      <vt:lpstr>Helvetica</vt:lpstr>
      <vt:lpstr>Monotype Sorts</vt:lpstr>
      <vt:lpstr>Default Design</vt:lpstr>
      <vt:lpstr>Microsoft Photo Editor 3.0 Photo</vt:lpstr>
      <vt:lpstr>PowerPoint Presentation</vt:lpstr>
      <vt:lpstr>Overview</vt:lpstr>
      <vt:lpstr>Motivation</vt:lpstr>
      <vt:lpstr>Motivation Continued</vt:lpstr>
      <vt:lpstr>Previous Work</vt:lpstr>
      <vt:lpstr>Microphone Calibration</vt:lpstr>
      <vt:lpstr>Experimental Setup </vt:lpstr>
      <vt:lpstr>Experimental Setup </vt:lpstr>
      <vt:lpstr>Motion Tracking</vt:lpstr>
      <vt:lpstr>Motion Tracking</vt:lpstr>
      <vt:lpstr>Microphone Output</vt:lpstr>
      <vt:lpstr>Summary and Future Work</vt:lpstr>
      <vt:lpstr>Acknowledgements</vt:lpstr>
      <vt:lpstr>Electronic Setup</vt:lpstr>
      <vt:lpstr>Electronic Setup</vt:lpstr>
      <vt:lpstr>Kalman Filtering</vt:lpstr>
      <vt:lpstr>Microphone Saturation</vt:lpstr>
      <vt:lpstr>Microphone Saturation</vt:lpstr>
      <vt:lpstr>Maraging Steel</vt:lpstr>
      <vt:lpstr>Various Fits on Velocity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Ron</cp:lastModifiedBy>
  <cp:revision>44</cp:revision>
  <cp:lastPrinted>1999-10-01T21:59:04Z</cp:lastPrinted>
  <dcterms:created xsi:type="dcterms:W3CDTF">2002-09-05T00:08:29Z</dcterms:created>
  <dcterms:modified xsi:type="dcterms:W3CDTF">2016-08-18T16:39:15Z</dcterms:modified>
</cp:coreProperties>
</file>