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2" r:id="rId6"/>
    <p:sldId id="263" r:id="rId7"/>
    <p:sldId id="260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11A9B-A410-4059-90B7-7E9F1B01BC93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76664F5-6323-4D44-BC37-07C042A8A093}">
      <dgm:prSet phldrT="[Testo]"/>
      <dgm:spPr/>
      <dgm:t>
        <a:bodyPr/>
        <a:lstStyle/>
        <a:p>
          <a:pPr algn="ctr"/>
          <a:r>
            <a:rPr lang="it-IT" dirty="0" smtClean="0"/>
            <a:t>Non-Linear Devia</a:t>
          </a:r>
          <a:r>
            <a:rPr lang="en-US" dirty="0" err="1" smtClean="0"/>
            <a:t>tion</a:t>
          </a:r>
          <a:r>
            <a:rPr lang="en-US" dirty="0" smtClean="0"/>
            <a:t> from a simple linear relation </a:t>
          </a:r>
        </a:p>
        <a:p>
          <a:pPr algn="ctr"/>
          <a:r>
            <a:rPr lang="en-US" dirty="0" smtClean="0"/>
            <a:t>(No Theoretical Model)</a:t>
          </a:r>
          <a:endParaRPr lang="it-IT" dirty="0"/>
        </a:p>
      </dgm:t>
    </dgm:pt>
    <dgm:pt modelId="{96E40C85-4EBC-4DA2-8129-B22B163A10B8}" type="parTrans" cxnId="{E8F98211-17C0-4F14-B999-4B39C2354AA1}">
      <dgm:prSet/>
      <dgm:spPr/>
      <dgm:t>
        <a:bodyPr/>
        <a:lstStyle/>
        <a:p>
          <a:endParaRPr lang="it-IT"/>
        </a:p>
      </dgm:t>
    </dgm:pt>
    <dgm:pt modelId="{2ABDF0CB-FA47-4CEE-A384-E98F3B46C223}" type="sibTrans" cxnId="{E8F98211-17C0-4F14-B999-4B39C2354AA1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96E100A8-40BA-4A87-8F86-FD68BBE13D88}">
      <dgm:prSet phldrT="[Testo]"/>
      <dgm:spPr/>
      <dgm:t>
        <a:bodyPr/>
        <a:lstStyle/>
        <a:p>
          <a:pPr algn="ctr"/>
          <a:r>
            <a:rPr lang="it-IT" dirty="0" err="1" smtClean="0"/>
            <a:t>Could</a:t>
          </a:r>
          <a:r>
            <a:rPr lang="it-IT" dirty="0" smtClean="0"/>
            <a:t> up-</a:t>
          </a:r>
          <a:r>
            <a:rPr lang="it-IT" dirty="0" err="1" smtClean="0"/>
            <a:t>convert</a:t>
          </a:r>
          <a:r>
            <a:rPr lang="it-IT" dirty="0" smtClean="0"/>
            <a:t> </a:t>
          </a:r>
          <a:r>
            <a:rPr lang="it-IT" dirty="0" err="1" smtClean="0"/>
            <a:t>low</a:t>
          </a:r>
          <a:r>
            <a:rPr lang="it-IT" dirty="0" smtClean="0"/>
            <a:t> </a:t>
          </a:r>
          <a:r>
            <a:rPr lang="en-US" dirty="0" smtClean="0"/>
            <a:t>frequency excitations of the metals into high frequency (Audio Band) noise in their elastic regime</a:t>
          </a:r>
          <a:endParaRPr lang="it-IT" dirty="0"/>
        </a:p>
      </dgm:t>
    </dgm:pt>
    <dgm:pt modelId="{F8BB0F48-6E33-4872-95EB-CFE8519237D7}" type="parTrans" cxnId="{194EAC41-91E5-48A7-9C70-4626E604FDBE}">
      <dgm:prSet/>
      <dgm:spPr/>
      <dgm:t>
        <a:bodyPr/>
        <a:lstStyle/>
        <a:p>
          <a:endParaRPr lang="it-IT"/>
        </a:p>
      </dgm:t>
    </dgm:pt>
    <dgm:pt modelId="{2FBBFA6A-E5D1-462D-BC64-567CC7369CB6}" type="sibTrans" cxnId="{194EAC41-91E5-48A7-9C70-4626E604FDBE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C382EF23-1628-4282-89B6-5E4B3F6F9730}">
      <dgm:prSet phldrT="[Testo]"/>
      <dgm:spPr/>
      <dgm:t>
        <a:bodyPr/>
        <a:lstStyle/>
        <a:p>
          <a:pPr algn="ctr"/>
          <a:r>
            <a:rPr lang="it-IT" dirty="0" err="1" smtClean="0"/>
            <a:t>We</a:t>
          </a:r>
          <a:r>
            <a:rPr lang="it-IT" dirty="0" smtClean="0"/>
            <a:t> </a:t>
          </a:r>
          <a:r>
            <a:rPr lang="it-IT" dirty="0" err="1" smtClean="0"/>
            <a:t>have</a:t>
          </a:r>
          <a:r>
            <a:rPr lang="it-IT" dirty="0" smtClean="0"/>
            <a:t> </a:t>
          </a:r>
          <a:r>
            <a:rPr lang="it-IT" dirty="0" err="1" smtClean="0"/>
            <a:t>adopted</a:t>
          </a:r>
          <a:r>
            <a:rPr lang="it-IT" dirty="0" smtClean="0"/>
            <a:t> </a:t>
          </a:r>
          <a:r>
            <a:rPr lang="en-US" dirty="0" smtClean="0"/>
            <a:t>a theoretical constitutive model conceived for the  </a:t>
          </a:r>
          <a:r>
            <a:rPr lang="it-IT" dirty="0" err="1" smtClean="0"/>
            <a:t>plastic</a:t>
          </a:r>
          <a:r>
            <a:rPr lang="it-IT" dirty="0" smtClean="0"/>
            <a:t> regime and </a:t>
          </a:r>
          <a:r>
            <a:rPr lang="it-IT" b="0" i="0" dirty="0" err="1" smtClean="0"/>
            <a:t>translated</a:t>
          </a:r>
          <a:r>
            <a:rPr lang="it-IT" b="0" i="0" dirty="0" smtClean="0"/>
            <a:t> </a:t>
          </a:r>
          <a:r>
            <a:rPr lang="it-IT" b="0" i="0" dirty="0" err="1" smtClean="0"/>
            <a:t>it</a:t>
          </a:r>
          <a:r>
            <a:rPr lang="it-IT" b="0" i="0" dirty="0" smtClean="0"/>
            <a:t> </a:t>
          </a:r>
          <a:r>
            <a:rPr lang="it-IT" b="0" i="0" dirty="0" err="1" smtClean="0"/>
            <a:t>into</a:t>
          </a:r>
          <a:r>
            <a:rPr lang="it-IT" b="0" i="0" dirty="0" smtClean="0"/>
            <a:t> a code</a:t>
          </a:r>
          <a:endParaRPr lang="it-IT" dirty="0"/>
        </a:p>
      </dgm:t>
    </dgm:pt>
    <dgm:pt modelId="{BEB3F844-92EA-490A-9274-2ADD54E5D512}" type="parTrans" cxnId="{FD2C114B-A7A6-40A3-9A4C-BC47692DE633}">
      <dgm:prSet/>
      <dgm:spPr/>
      <dgm:t>
        <a:bodyPr/>
        <a:lstStyle/>
        <a:p>
          <a:endParaRPr lang="it-IT"/>
        </a:p>
      </dgm:t>
    </dgm:pt>
    <dgm:pt modelId="{F0496990-C8E7-4D55-8441-507490612390}" type="sibTrans" cxnId="{FD2C114B-A7A6-40A3-9A4C-BC47692DE633}">
      <dgm:prSet/>
      <dgm:spPr/>
      <dgm:t>
        <a:bodyPr/>
        <a:lstStyle/>
        <a:p>
          <a:endParaRPr lang="it-IT"/>
        </a:p>
      </dgm:t>
    </dgm:pt>
    <dgm:pt modelId="{74D3BBDD-007C-47EE-B89B-F717B971142D}" type="pres">
      <dgm:prSet presAssocID="{7DC11A9B-A410-4059-90B7-7E9F1B01B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F7E77F-1B25-42BA-B32E-39962BE5E9EE}" type="pres">
      <dgm:prSet presAssocID="{7DC11A9B-A410-4059-90B7-7E9F1B01BC93}" presName="dummyMaxCanvas" presStyleCnt="0">
        <dgm:presLayoutVars/>
      </dgm:prSet>
      <dgm:spPr/>
    </dgm:pt>
    <dgm:pt modelId="{8B866E61-656F-4E82-B569-347A462AF5F8}" type="pres">
      <dgm:prSet presAssocID="{7DC11A9B-A410-4059-90B7-7E9F1B01BC93}" presName="ThreeNodes_1" presStyleLbl="node1" presStyleIdx="0" presStyleCnt="3" custLinFactNeighborX="8735" custLinFactNeighborY="39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CB20E7-C865-439A-8C37-2B6745397661}" type="pres">
      <dgm:prSet presAssocID="{7DC11A9B-A410-4059-90B7-7E9F1B01BC93}" presName="ThreeNodes_2" presStyleLbl="node1" presStyleIdx="1" presStyleCnt="3" custLinFactNeighborX="0" custLinFactNeighborY="-31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E8CB25-A1AB-4573-880D-DA259CB38D30}" type="pres">
      <dgm:prSet presAssocID="{7DC11A9B-A410-4059-90B7-7E9F1B01BC93}" presName="ThreeNodes_3" presStyleLbl="node1" presStyleIdx="2" presStyleCnt="3" custLinFactNeighborX="-8824" custLinFactNeighborY="-31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7E1408-EF50-4B8A-9D26-E21520713779}" type="pres">
      <dgm:prSet presAssocID="{7DC11A9B-A410-4059-90B7-7E9F1B01BC93}" presName="ThreeConn_1-2" presStyleLbl="fgAccFollowNode1" presStyleIdx="0" presStyleCnt="2" custLinFactNeighborX="44719" custLinFactNeighborY="105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83F60D-8CE2-423F-BE66-E344D068E6FC}" type="pres">
      <dgm:prSet presAssocID="{7DC11A9B-A410-4059-90B7-7E9F1B01BC93}" presName="ThreeConn_2-3" presStyleLbl="fgAccFollowNode1" presStyleIdx="1" presStyleCnt="2" custLinFactNeighborX="-81127" custLinFactNeighborY="24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DC8E61-F760-4095-A48B-C4AE257A5149}" type="pres">
      <dgm:prSet presAssocID="{7DC11A9B-A410-4059-90B7-7E9F1B01BC9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81008-D378-4B22-80A6-59E5F91D737A}" type="pres">
      <dgm:prSet presAssocID="{7DC11A9B-A410-4059-90B7-7E9F1B01BC9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4AF3F0-94B6-4227-8B87-E92828C73F6E}" type="pres">
      <dgm:prSet presAssocID="{7DC11A9B-A410-4059-90B7-7E9F1B01BC9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2C114B-A7A6-40A3-9A4C-BC47692DE633}" srcId="{7DC11A9B-A410-4059-90B7-7E9F1B01BC93}" destId="{C382EF23-1628-4282-89B6-5E4B3F6F9730}" srcOrd="2" destOrd="0" parTransId="{BEB3F844-92EA-490A-9274-2ADD54E5D512}" sibTransId="{F0496990-C8E7-4D55-8441-507490612390}"/>
    <dgm:cxn modelId="{194EAC41-91E5-48A7-9C70-4626E604FDBE}" srcId="{7DC11A9B-A410-4059-90B7-7E9F1B01BC93}" destId="{96E100A8-40BA-4A87-8F86-FD68BBE13D88}" srcOrd="1" destOrd="0" parTransId="{F8BB0F48-6E33-4872-95EB-CFE8519237D7}" sibTransId="{2FBBFA6A-E5D1-462D-BC64-567CC7369CB6}"/>
    <dgm:cxn modelId="{58F88ED0-5052-4EC2-AAB5-E3594A598059}" type="presOf" srcId="{96E100A8-40BA-4A87-8F86-FD68BBE13D88}" destId="{0CCB20E7-C865-439A-8C37-2B6745397661}" srcOrd="0" destOrd="0" presId="urn:microsoft.com/office/officeart/2005/8/layout/vProcess5"/>
    <dgm:cxn modelId="{E3D0364D-7EA9-49E8-BBF0-05C366C34EF3}" type="presOf" srcId="{2FBBFA6A-E5D1-462D-BC64-567CC7369CB6}" destId="{A983F60D-8CE2-423F-BE66-E344D068E6FC}" srcOrd="0" destOrd="0" presId="urn:microsoft.com/office/officeart/2005/8/layout/vProcess5"/>
    <dgm:cxn modelId="{B98F4C48-3D17-4586-A817-639964876461}" type="presOf" srcId="{C382EF23-1628-4282-89B6-5E4B3F6F9730}" destId="{1B4AF3F0-94B6-4227-8B87-E92828C73F6E}" srcOrd="1" destOrd="0" presId="urn:microsoft.com/office/officeart/2005/8/layout/vProcess5"/>
    <dgm:cxn modelId="{CEF38F64-2A20-48BF-A6AF-827037B97D0C}" type="presOf" srcId="{7DC11A9B-A410-4059-90B7-7E9F1B01BC93}" destId="{74D3BBDD-007C-47EE-B89B-F717B971142D}" srcOrd="0" destOrd="0" presId="urn:microsoft.com/office/officeart/2005/8/layout/vProcess5"/>
    <dgm:cxn modelId="{91F60DC1-CAF5-42C3-B0FD-A8F042714555}" type="presOf" srcId="{2ABDF0CB-FA47-4CEE-A384-E98F3B46C223}" destId="{247E1408-EF50-4B8A-9D26-E21520713779}" srcOrd="0" destOrd="0" presId="urn:microsoft.com/office/officeart/2005/8/layout/vProcess5"/>
    <dgm:cxn modelId="{8DAD66FD-BBEB-4C43-BC01-029ED8BC87E4}" type="presOf" srcId="{276664F5-6323-4D44-BC37-07C042A8A093}" destId="{CFDC8E61-F760-4095-A48B-C4AE257A5149}" srcOrd="1" destOrd="0" presId="urn:microsoft.com/office/officeart/2005/8/layout/vProcess5"/>
    <dgm:cxn modelId="{7C41E2E9-1421-4546-BED4-2B58281B131A}" type="presOf" srcId="{276664F5-6323-4D44-BC37-07C042A8A093}" destId="{8B866E61-656F-4E82-B569-347A462AF5F8}" srcOrd="0" destOrd="0" presId="urn:microsoft.com/office/officeart/2005/8/layout/vProcess5"/>
    <dgm:cxn modelId="{58F218D9-3DF5-47B5-BFE0-1BAC4CBB30EF}" type="presOf" srcId="{C382EF23-1628-4282-89B6-5E4B3F6F9730}" destId="{8BE8CB25-A1AB-4573-880D-DA259CB38D30}" srcOrd="0" destOrd="0" presId="urn:microsoft.com/office/officeart/2005/8/layout/vProcess5"/>
    <dgm:cxn modelId="{E8F98211-17C0-4F14-B999-4B39C2354AA1}" srcId="{7DC11A9B-A410-4059-90B7-7E9F1B01BC93}" destId="{276664F5-6323-4D44-BC37-07C042A8A093}" srcOrd="0" destOrd="0" parTransId="{96E40C85-4EBC-4DA2-8129-B22B163A10B8}" sibTransId="{2ABDF0CB-FA47-4CEE-A384-E98F3B46C223}"/>
    <dgm:cxn modelId="{6A44EE41-7FBA-467A-882C-5DDCDDD3F546}" type="presOf" srcId="{96E100A8-40BA-4A87-8F86-FD68BBE13D88}" destId="{95581008-D378-4B22-80A6-59E5F91D737A}" srcOrd="1" destOrd="0" presId="urn:microsoft.com/office/officeart/2005/8/layout/vProcess5"/>
    <dgm:cxn modelId="{E960E99E-BF21-4365-84F8-CF19346A1730}" type="presParOf" srcId="{74D3BBDD-007C-47EE-B89B-F717B971142D}" destId="{66F7E77F-1B25-42BA-B32E-39962BE5E9EE}" srcOrd="0" destOrd="0" presId="urn:microsoft.com/office/officeart/2005/8/layout/vProcess5"/>
    <dgm:cxn modelId="{B6B878BE-FE74-42B3-9BC7-695CF9F71AE7}" type="presParOf" srcId="{74D3BBDD-007C-47EE-B89B-F717B971142D}" destId="{8B866E61-656F-4E82-B569-347A462AF5F8}" srcOrd="1" destOrd="0" presId="urn:microsoft.com/office/officeart/2005/8/layout/vProcess5"/>
    <dgm:cxn modelId="{87A83D72-E276-4B86-A16B-2736241C7695}" type="presParOf" srcId="{74D3BBDD-007C-47EE-B89B-F717B971142D}" destId="{0CCB20E7-C865-439A-8C37-2B6745397661}" srcOrd="2" destOrd="0" presId="urn:microsoft.com/office/officeart/2005/8/layout/vProcess5"/>
    <dgm:cxn modelId="{BD7A736D-A875-4AC4-B78C-5130929BE9FA}" type="presParOf" srcId="{74D3BBDD-007C-47EE-B89B-F717B971142D}" destId="{8BE8CB25-A1AB-4573-880D-DA259CB38D30}" srcOrd="3" destOrd="0" presId="urn:microsoft.com/office/officeart/2005/8/layout/vProcess5"/>
    <dgm:cxn modelId="{B3738849-1910-4F6A-B3D7-2AE165A8007B}" type="presParOf" srcId="{74D3BBDD-007C-47EE-B89B-F717B971142D}" destId="{247E1408-EF50-4B8A-9D26-E21520713779}" srcOrd="4" destOrd="0" presId="urn:microsoft.com/office/officeart/2005/8/layout/vProcess5"/>
    <dgm:cxn modelId="{3EA6C5FB-EA4C-4089-82A0-B5630FF14E86}" type="presParOf" srcId="{74D3BBDD-007C-47EE-B89B-F717B971142D}" destId="{A983F60D-8CE2-423F-BE66-E344D068E6FC}" srcOrd="5" destOrd="0" presId="urn:microsoft.com/office/officeart/2005/8/layout/vProcess5"/>
    <dgm:cxn modelId="{15415AEC-1610-4C89-AE12-EB26E89F3E07}" type="presParOf" srcId="{74D3BBDD-007C-47EE-B89B-F717B971142D}" destId="{CFDC8E61-F760-4095-A48B-C4AE257A5149}" srcOrd="6" destOrd="0" presId="urn:microsoft.com/office/officeart/2005/8/layout/vProcess5"/>
    <dgm:cxn modelId="{09DC017E-5C73-4643-B9D3-5CD0AFE63ABA}" type="presParOf" srcId="{74D3BBDD-007C-47EE-B89B-F717B971142D}" destId="{95581008-D378-4B22-80A6-59E5F91D737A}" srcOrd="7" destOrd="0" presId="urn:microsoft.com/office/officeart/2005/8/layout/vProcess5"/>
    <dgm:cxn modelId="{11CD1576-6E80-4C64-A272-BDD735F12B8B}" type="presParOf" srcId="{74D3BBDD-007C-47EE-B89B-F717B971142D}" destId="{1B4AF3F0-94B6-4227-8B87-E92828C73F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3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0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7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95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1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6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4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11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2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3DB2-682A-40DD-A1E3-2D657AE20F51}" type="datetimeFigureOut">
              <a:rPr lang="it-IT" smtClean="0"/>
              <a:t>17/08/2016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12F9-F307-4B69-851C-4E0550CB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4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Micromechanical</a:t>
            </a:r>
            <a:r>
              <a:rPr lang="it-IT" dirty="0"/>
              <a:t> </a:t>
            </a:r>
            <a:r>
              <a:rPr lang="it-IT" dirty="0" err="1"/>
              <a:t>Investigations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on </a:t>
            </a:r>
            <a:r>
              <a:rPr lang="it-IT" dirty="0" err="1"/>
              <a:t>Crackling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1367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SURF Project 2016 - </a:t>
            </a:r>
            <a:r>
              <a:rPr lang="it-IT" dirty="0"/>
              <a:t>C</a:t>
            </a:r>
            <a:r>
              <a:rPr lang="it-IT" dirty="0" smtClean="0"/>
              <a:t>alifornia </a:t>
            </a:r>
            <a:r>
              <a:rPr lang="it-IT" dirty="0" err="1" smtClean="0"/>
              <a:t>Institute</a:t>
            </a:r>
            <a:r>
              <a:rPr lang="it-IT" dirty="0" smtClean="0"/>
              <a:t> of Technology - Pasadena</a:t>
            </a:r>
            <a:endParaRPr lang="it-IT" dirty="0"/>
          </a:p>
          <a:p>
            <a:r>
              <a:rPr lang="it-IT" dirty="0" smtClean="0"/>
              <a:t>August 18, 2016</a:t>
            </a:r>
          </a:p>
          <a:p>
            <a:endParaRPr lang="it-IT" dirty="0"/>
          </a:p>
          <a:p>
            <a:r>
              <a:rPr lang="it-IT" dirty="0" smtClean="0"/>
              <a:t>Riccardo Maggiore</a:t>
            </a:r>
          </a:p>
          <a:p>
            <a:r>
              <a:rPr lang="en-US" dirty="0" err="1" smtClean="0"/>
              <a:t>Xiaoyue</a:t>
            </a:r>
            <a:r>
              <a:rPr lang="en-US" dirty="0" smtClean="0"/>
              <a:t> Ni</a:t>
            </a:r>
          </a:p>
          <a:p>
            <a:r>
              <a:rPr lang="en-US" dirty="0" smtClean="0"/>
              <a:t>Gabriele </a:t>
            </a:r>
            <a:r>
              <a:rPr lang="en-US" dirty="0" err="1" smtClean="0"/>
              <a:t>Vajente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31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want to implement the crackling-noise-experiment </a:t>
            </a:r>
            <a:r>
              <a:rPr lang="en-US" dirty="0" smtClean="0"/>
              <a:t>like loading </a:t>
            </a:r>
            <a:r>
              <a:rPr lang="en-US" dirty="0"/>
              <a:t>condition and carry out different frequency and amplitude driving tests at </a:t>
            </a:r>
            <a:r>
              <a:rPr lang="en-US" dirty="0" smtClean="0"/>
              <a:t>constant nominal </a:t>
            </a:r>
            <a:r>
              <a:rPr lang="en-US" dirty="0"/>
              <a:t>elastic stress, for the demodulation studies of the Crackling Noise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/>
              <a:t>In order to directly apply the study in micro/</a:t>
            </a:r>
            <a:r>
              <a:rPr lang="en-US" dirty="0" err="1"/>
              <a:t>nano</a:t>
            </a:r>
            <a:r>
              <a:rPr lang="en-US" dirty="0"/>
              <a:t> scale to LIGO’s concern, we want </a:t>
            </a:r>
            <a:r>
              <a:rPr lang="en-US" dirty="0" smtClean="0"/>
              <a:t>to input </a:t>
            </a:r>
            <a:r>
              <a:rPr lang="en-US" dirty="0"/>
              <a:t>the developed micro-mechanical simulation results for the crackling noise form </a:t>
            </a:r>
            <a:r>
              <a:rPr lang="en-US" dirty="0" smtClean="0"/>
              <a:t>into the </a:t>
            </a:r>
            <a:r>
              <a:rPr lang="en-US" dirty="0"/>
              <a:t>scaling </a:t>
            </a:r>
            <a:r>
              <a:rPr lang="en-US" dirty="0" smtClean="0"/>
              <a:t>model, </a:t>
            </a:r>
            <a:r>
              <a:rPr lang="en-US" dirty="0"/>
              <a:t>and predict for the crackling noise </a:t>
            </a:r>
            <a:r>
              <a:rPr lang="en-US" dirty="0" smtClean="0"/>
              <a:t>propagated </a:t>
            </a:r>
            <a:r>
              <a:rPr lang="en-US" dirty="0"/>
              <a:t>to the blade tip </a:t>
            </a:r>
            <a:r>
              <a:rPr lang="en-US" dirty="0" smtClean="0"/>
              <a:t>under </a:t>
            </a:r>
            <a:r>
              <a:rPr lang="it-IT" dirty="0" err="1" smtClean="0"/>
              <a:t>prescribed</a:t>
            </a:r>
            <a:r>
              <a:rPr lang="it-IT" dirty="0" smtClean="0"/>
              <a:t> </a:t>
            </a:r>
            <a:r>
              <a:rPr lang="it-IT" dirty="0" err="1" smtClean="0"/>
              <a:t>loading</a:t>
            </a:r>
            <a:r>
              <a:rPr lang="it-IT" dirty="0" smtClean="0"/>
              <a:t> [1].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67927" y="6311900"/>
            <a:ext cx="698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it-IT" sz="1400" dirty="0" err="1"/>
              <a:t>G.Vajente</a:t>
            </a:r>
            <a:r>
              <a:rPr lang="it-IT" sz="1400" dirty="0"/>
              <a:t>, ”</a:t>
            </a:r>
            <a:r>
              <a:rPr lang="it-IT" sz="1400" dirty="0" err="1"/>
              <a:t>Crackling</a:t>
            </a:r>
            <a:r>
              <a:rPr lang="it-IT" sz="1400" dirty="0"/>
              <a:t> </a:t>
            </a:r>
            <a:r>
              <a:rPr lang="it-IT" sz="1400" dirty="0" err="1"/>
              <a:t>Noise</a:t>
            </a:r>
            <a:r>
              <a:rPr lang="it-IT" sz="1400" dirty="0"/>
              <a:t>: </a:t>
            </a:r>
            <a:r>
              <a:rPr lang="it-IT" sz="1400" dirty="0" err="1"/>
              <a:t>Scaling</a:t>
            </a:r>
            <a:r>
              <a:rPr lang="it-IT" sz="1400" dirty="0"/>
              <a:t> Model”, LIGO-T1600246-v2 (2016)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1999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Thanks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Xiaoyue</a:t>
            </a:r>
            <a:r>
              <a:rPr lang="en-US" b="1" dirty="0" smtClean="0"/>
              <a:t> Ni</a:t>
            </a:r>
            <a:r>
              <a:rPr lang="en-US" dirty="0" smtClean="0"/>
              <a:t>, I </a:t>
            </a:r>
            <a:r>
              <a:rPr lang="en-US" dirty="0"/>
              <a:t>want to thank you for all you have taught </a:t>
            </a:r>
            <a:r>
              <a:rPr lang="en-US" dirty="0" smtClean="0"/>
              <a:t>me. </a:t>
            </a:r>
            <a:r>
              <a:rPr lang="en-US" dirty="0"/>
              <a:t>The knowledge and wisdom you have imparted upon me has been a great help and </a:t>
            </a:r>
            <a:r>
              <a:rPr lang="en-US" dirty="0" smtClean="0"/>
              <a:t>support.</a:t>
            </a:r>
          </a:p>
          <a:p>
            <a:endParaRPr lang="en-US" dirty="0" smtClean="0"/>
          </a:p>
          <a:p>
            <a:r>
              <a:rPr lang="en-US" b="1" dirty="0" smtClean="0"/>
              <a:t>Gabriele </a:t>
            </a:r>
            <a:r>
              <a:rPr lang="en-US" b="1" dirty="0" err="1" smtClean="0"/>
              <a:t>Vajente</a:t>
            </a:r>
            <a:r>
              <a:rPr lang="en-US" dirty="0" smtClean="0"/>
              <a:t>, </a:t>
            </a:r>
            <a:r>
              <a:rPr lang="en-US" dirty="0"/>
              <a:t> I will always be grateful to you for your support and </a:t>
            </a:r>
            <a:r>
              <a:rPr lang="en-US" dirty="0" smtClean="0"/>
              <a:t>kindness.</a:t>
            </a:r>
          </a:p>
          <a:p>
            <a:endParaRPr lang="en-US" b="1" dirty="0"/>
          </a:p>
          <a:p>
            <a:r>
              <a:rPr lang="en-US" b="1" dirty="0" smtClean="0"/>
              <a:t>Viviana </a:t>
            </a:r>
            <a:r>
              <a:rPr lang="en-US" b="1" dirty="0" err="1" smtClean="0"/>
              <a:t>Fafone</a:t>
            </a:r>
            <a:r>
              <a:rPr lang="en-US" b="1" dirty="0" smtClean="0"/>
              <a:t>, </a:t>
            </a:r>
            <a:r>
              <a:rPr lang="en-US" b="1" dirty="0" err="1" smtClean="0"/>
              <a:t>Alessio</a:t>
            </a:r>
            <a:r>
              <a:rPr lang="en-US" b="1" dirty="0" smtClean="0"/>
              <a:t> </a:t>
            </a:r>
            <a:r>
              <a:rPr lang="en-US" b="1" dirty="0" err="1" smtClean="0"/>
              <a:t>Rocchi</a:t>
            </a:r>
            <a:r>
              <a:rPr lang="en-US" b="1" dirty="0" smtClean="0"/>
              <a:t>, INFN-Virgo</a:t>
            </a:r>
            <a:r>
              <a:rPr lang="en-US" dirty="0" smtClean="0"/>
              <a:t>, </a:t>
            </a:r>
            <a:r>
              <a:rPr lang="en-US" dirty="0"/>
              <a:t>for guiding me towards the right </a:t>
            </a:r>
            <a:r>
              <a:rPr lang="en-US" dirty="0" smtClean="0"/>
              <a:t>path.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962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 and Introduction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5351"/>
            <a:ext cx="4473441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5383658" y="1941816"/>
            <a:ext cx="6380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Components of </a:t>
            </a:r>
            <a:r>
              <a:rPr lang="en-US" dirty="0" smtClean="0"/>
              <a:t>Advanced </a:t>
            </a:r>
            <a:r>
              <a:rPr lang="en-US" dirty="0"/>
              <a:t>LIGO suspension </a:t>
            </a:r>
            <a:r>
              <a:rPr lang="en-US" dirty="0" smtClean="0"/>
              <a:t>system </a:t>
            </a:r>
            <a:r>
              <a:rPr lang="en-US" dirty="0"/>
              <a:t>are </a:t>
            </a:r>
            <a:r>
              <a:rPr lang="en-US" dirty="0" smtClean="0"/>
              <a:t>loaded within </a:t>
            </a:r>
            <a:r>
              <a:rPr lang="en-US" dirty="0"/>
              <a:t>the macroscopically </a:t>
            </a:r>
            <a:r>
              <a:rPr lang="en-US" dirty="0" smtClean="0"/>
              <a:t>elastic regime</a:t>
            </a:r>
            <a:r>
              <a:rPr lang="en-US" dirty="0"/>
              <a:t>, </a:t>
            </a:r>
            <a:r>
              <a:rPr lang="en-US" dirty="0" smtClean="0"/>
              <a:t>specially </a:t>
            </a:r>
            <a:r>
              <a:rPr lang="en-US" dirty="0"/>
              <a:t>about 50% of the Yield Stress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Metals</a:t>
            </a:r>
            <a:r>
              <a:rPr lang="en-US" dirty="0"/>
              <a:t>, are known to exhibit non linear </a:t>
            </a:r>
            <a:r>
              <a:rPr lang="en-US" dirty="0" smtClean="0"/>
              <a:t>deviation </a:t>
            </a:r>
            <a:r>
              <a:rPr lang="en-US" dirty="0"/>
              <a:t>from a simple linear relation between </a:t>
            </a:r>
            <a:r>
              <a:rPr lang="en-US" dirty="0" smtClean="0"/>
              <a:t>strain </a:t>
            </a:r>
            <a:r>
              <a:rPr lang="it-IT" dirty="0" smtClean="0"/>
              <a:t>and stress.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has been shown that metals </a:t>
            </a:r>
            <a:r>
              <a:rPr lang="en-US" dirty="0" smtClean="0"/>
              <a:t>respond </a:t>
            </a:r>
            <a:r>
              <a:rPr lang="en-US" dirty="0"/>
              <a:t>to varying external stress in a </a:t>
            </a:r>
            <a:r>
              <a:rPr lang="en-US" dirty="0" smtClean="0"/>
              <a:t>discontinuous way </a:t>
            </a:r>
            <a:r>
              <a:rPr lang="en-US" dirty="0"/>
              <a:t>in this regime, exhibiting discrete releases </a:t>
            </a:r>
            <a:r>
              <a:rPr lang="en-US" dirty="0" smtClean="0"/>
              <a:t>of </a:t>
            </a:r>
            <a:r>
              <a:rPr lang="it-IT" dirty="0" err="1" smtClean="0"/>
              <a:t>energy</a:t>
            </a:r>
            <a:r>
              <a:rPr lang="it-IT" dirty="0" smtClean="0"/>
              <a:t> (</a:t>
            </a:r>
            <a:r>
              <a:rPr lang="it-IT" b="1" dirty="0" err="1" smtClean="0"/>
              <a:t>Crackling</a:t>
            </a:r>
            <a:r>
              <a:rPr lang="it-IT" b="1" dirty="0" smtClean="0"/>
              <a:t> </a:t>
            </a:r>
            <a:r>
              <a:rPr lang="it-IT" b="1" dirty="0" err="1"/>
              <a:t>Noise</a:t>
            </a:r>
            <a:r>
              <a:rPr lang="it-IT" b="1" dirty="0"/>
              <a:t> </a:t>
            </a:r>
            <a:r>
              <a:rPr lang="it-IT" b="1" dirty="0" err="1" smtClean="0"/>
              <a:t>Phenomenon</a:t>
            </a:r>
            <a:r>
              <a:rPr lang="it-IT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This</a:t>
            </a:r>
            <a:r>
              <a:rPr lang="it-IT" dirty="0"/>
              <a:t> non-</a:t>
            </a:r>
            <a:r>
              <a:rPr lang="it-IT" dirty="0" err="1"/>
              <a:t>trivial</a:t>
            </a:r>
            <a:r>
              <a:rPr lang="it-IT" dirty="0"/>
              <a:t>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can propagate from the </a:t>
            </a:r>
            <a:r>
              <a:rPr lang="en-US" dirty="0" err="1"/>
              <a:t>maraging</a:t>
            </a:r>
            <a:r>
              <a:rPr lang="en-US" dirty="0"/>
              <a:t> steel </a:t>
            </a:r>
            <a:r>
              <a:rPr lang="en-US" dirty="0" smtClean="0"/>
              <a:t>suspension </a:t>
            </a:r>
            <a:r>
              <a:rPr lang="en-US" dirty="0"/>
              <a:t>blades to the test mass is a potential </a:t>
            </a:r>
            <a:r>
              <a:rPr lang="en-US" dirty="0" smtClean="0"/>
              <a:t>up-</a:t>
            </a:r>
            <a:r>
              <a:rPr lang="it-IT" dirty="0" err="1" smtClean="0"/>
              <a:t>conversion</a:t>
            </a:r>
            <a:r>
              <a:rPr lang="it-IT" dirty="0" smtClean="0"/>
              <a:t> </a:t>
            </a:r>
            <a:r>
              <a:rPr lang="it-IT" dirty="0" err="1"/>
              <a:t>noise</a:t>
            </a:r>
            <a:r>
              <a:rPr lang="it-IT" dirty="0"/>
              <a:t> source for the </a:t>
            </a:r>
            <a:r>
              <a:rPr lang="it-IT" dirty="0" err="1"/>
              <a:t>gravitational</a:t>
            </a:r>
            <a:r>
              <a:rPr lang="it-IT" dirty="0"/>
              <a:t> </a:t>
            </a:r>
            <a:r>
              <a:rPr lang="it-IT" dirty="0" err="1" smtClean="0"/>
              <a:t>wave</a:t>
            </a:r>
            <a:r>
              <a:rPr lang="it-IT" dirty="0" smtClean="0"/>
              <a:t> detector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5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Introduction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67" y="1432780"/>
            <a:ext cx="8959066" cy="5314906"/>
          </a:xfrm>
        </p:spPr>
      </p:pic>
      <p:sp>
        <p:nvSpPr>
          <p:cNvPr id="5" name="CasellaDiTesto 4"/>
          <p:cNvSpPr txBox="1"/>
          <p:nvPr/>
        </p:nvSpPr>
        <p:spPr>
          <a:xfrm>
            <a:off x="5188450" y="6439909"/>
            <a:ext cx="688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dirty="0" smtClean="0"/>
              <a:t>. Ni</a:t>
            </a:r>
            <a:r>
              <a:rPr lang="en-US" sz="1400" dirty="0"/>
              <a:t>, "Micromechanical Investigation on Crackling Noise, Crackle Meet @Pasadena" (2016)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926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 and Introduction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03085"/>
              </p:ext>
            </p:extLst>
          </p:nvPr>
        </p:nvGraphicFramePr>
        <p:xfrm>
          <a:off x="838200" y="1825625"/>
          <a:ext cx="10515600" cy="327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15784" y="5476126"/>
            <a:ext cx="887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numerical simulation work. The first part is focused on a parametric study where I have run several simulations at a time with varying parameters.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8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Theoretical Model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3354"/>
            <a:ext cx="5435879" cy="227976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838200" y="1696414"/>
                <a:ext cx="3846816" cy="80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𝑐𝑜𝑛𝑠𝑡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6414"/>
                <a:ext cx="3846816" cy="8068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84772" y="2882352"/>
                <a:ext cx="43151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2" y="2882352"/>
                <a:ext cx="43151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773277" y="4443348"/>
                <a:ext cx="2912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77" y="4443348"/>
                <a:ext cx="291233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838200" y="4926469"/>
                <a:ext cx="3527441" cy="677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26469"/>
                <a:ext cx="3527441" cy="6778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5979560" y="4037744"/>
            <a:ext cx="5219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Avalanche Condition</a:t>
            </a:r>
            <a:r>
              <a:rPr lang="en-US" sz="2200" dirty="0" smtClean="0"/>
              <a:t>:</a:t>
            </a:r>
            <a:endParaRPr lang="it-I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7330647" y="4535681"/>
                <a:ext cx="2966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𝐴𝑣𝑎𝑙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47" y="4535681"/>
                <a:ext cx="296658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823" r="-412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8279720" y="5111487"/>
                <a:ext cx="10684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𝐴𝑣𝑎𝑙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720" y="5111487"/>
                <a:ext cx="106843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86" r="-5714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7380767" y="6292467"/>
            <a:ext cx="465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Stefanos</a:t>
            </a:r>
            <a:r>
              <a:rPr lang="it-IT" sz="1400" dirty="0"/>
              <a:t>, J., </a:t>
            </a:r>
            <a:r>
              <a:rPr lang="it-IT" sz="1400" dirty="0" err="1"/>
              <a:t>Papanikolaou</a:t>
            </a:r>
            <a:r>
              <a:rPr lang="it-IT" sz="1400" dirty="0"/>
              <a:t>, et. al. Nature 490, 517–522 (2012</a:t>
            </a:r>
            <a:r>
              <a:rPr lang="it-IT" sz="1400" dirty="0" smtClean="0"/>
              <a:t>)</a:t>
            </a:r>
          </a:p>
          <a:p>
            <a:r>
              <a:rPr lang="en-US" sz="1400" dirty="0"/>
              <a:t>Michael </a:t>
            </a:r>
            <a:r>
              <a:rPr lang="en-US" sz="1400" dirty="0" err="1"/>
              <a:t>Zaiser</a:t>
            </a:r>
            <a:r>
              <a:rPr lang="en-US" sz="1400" dirty="0"/>
              <a:t>, Advances in Physics, 55:1-2, 185-245 (2006</a:t>
            </a:r>
            <a:r>
              <a:rPr lang="en-US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657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8199" y="129927"/>
            <a:ext cx="10515600" cy="466148"/>
          </a:xfrm>
        </p:spPr>
        <p:txBody>
          <a:bodyPr>
            <a:noAutofit/>
          </a:bodyPr>
          <a:lstStyle/>
          <a:p>
            <a:r>
              <a:rPr lang="en-US" sz="4000" dirty="0" smtClean="0"/>
              <a:t>Data Analysis</a:t>
            </a:r>
            <a:endParaRPr lang="it-IT" sz="4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1846"/>
            <a:ext cx="10515600" cy="254797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9057" y="5631550"/>
                <a:ext cx="31849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/>
                  <a:t>Fixed </a:t>
                </a:r>
                <a:r>
                  <a:rPr lang="en-US" sz="1600" dirty="0" smtClean="0"/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=3.1 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1/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=3000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n-US" sz="1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</a:rPr>
                  <a:t>Gaussian D. -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=1.00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" y="5631550"/>
                <a:ext cx="3184989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956" t="-1695" b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76" y="5841948"/>
            <a:ext cx="3384724" cy="10160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48" y="5921327"/>
            <a:ext cx="2451226" cy="8572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77" y="341532"/>
            <a:ext cx="3366259" cy="29095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7" y="885465"/>
            <a:ext cx="3906982" cy="234402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984510" y="80144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</a:t>
            </a:r>
            <a:r>
              <a:rPr lang="en-US" dirty="0" smtClean="0"/>
              <a:t>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993746" y="2921452"/>
            <a:ext cx="21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Simulation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412471"/>
            <a:ext cx="3359047" cy="25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2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Study Results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5" y="2065105"/>
            <a:ext cx="12263029" cy="49721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578921" y="365124"/>
                <a:ext cx="318498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Standard Fixed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 ∙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=400.0</m:t>
                    </m:r>
                  </m:oMath>
                </a14:m>
                <a:endParaRPr lang="it-IT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Gaussian D. -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=0.50</m:t>
                    </m:r>
                  </m:oMath>
                </a14:m>
                <a:endParaRPr lang="it-IT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921" y="365124"/>
                <a:ext cx="3184989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912" t="-22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3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Crackling Simulation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0572"/>
            <a:ext cx="6076308" cy="436177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019729" y="1552186"/>
                <a:ext cx="318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729" y="1552186"/>
                <a:ext cx="318433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12" t="-11111" r="-765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215810" y="3016246"/>
                <a:ext cx="2839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10" y="3016246"/>
                <a:ext cx="28392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3043" r="-8696" b="-1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852863" y="3170134"/>
                <a:ext cx="2898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63" y="3170134"/>
                <a:ext cx="28988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417" r="-8333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003564" y="6200454"/>
                <a:ext cx="17156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64" y="6200454"/>
                <a:ext cx="171566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23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51" y="2661006"/>
            <a:ext cx="4735354" cy="35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Crackling Experiment Results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424702"/>
            <a:ext cx="11901585" cy="26096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838200" y="5460652"/>
                <a:ext cx="31849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Fixed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=3.1 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1/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=3000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n-US" sz="1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</a:rPr>
                  <a:t>Gaussian D. -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=1.00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60652"/>
                <a:ext cx="3184989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149" t="-1705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19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438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di Office</vt:lpstr>
      <vt:lpstr>Micromechanical Investigations on Crackling Noise</vt:lpstr>
      <vt:lpstr>Aim and Introduction</vt:lpstr>
      <vt:lpstr>Experimental Introduction</vt:lpstr>
      <vt:lpstr>Aim and Introduction</vt:lpstr>
      <vt:lpstr>Theoretical Model</vt:lpstr>
      <vt:lpstr>Data Analysis</vt:lpstr>
      <vt:lpstr>Parametric Study Results</vt:lpstr>
      <vt:lpstr>Crackling Simulation</vt:lpstr>
      <vt:lpstr>Crackling Experiment Results</vt:lpstr>
      <vt:lpstr>Future Work</vt:lpstr>
      <vt:lpstr>Special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maggiore</dc:creator>
  <cp:lastModifiedBy>marco maggiore</cp:lastModifiedBy>
  <cp:revision>56</cp:revision>
  <dcterms:created xsi:type="dcterms:W3CDTF">2016-08-16T17:24:51Z</dcterms:created>
  <dcterms:modified xsi:type="dcterms:W3CDTF">2016-08-18T05:22:26Z</dcterms:modified>
</cp:coreProperties>
</file>