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9" r:id="rId5"/>
    <p:sldId id="276" r:id="rId6"/>
    <p:sldId id="261" r:id="rId7"/>
    <p:sldId id="273" r:id="rId8"/>
    <p:sldId id="274" r:id="rId9"/>
    <p:sldId id="272" r:id="rId10"/>
    <p:sldId id="263" r:id="rId11"/>
    <p:sldId id="264" r:id="rId12"/>
    <p:sldId id="265"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zar Ezroura" initials="NE" lastIdx="1" clrIdx="0">
    <p:extLst>
      <p:ext uri="{19B8F6BF-5375-455C-9EA6-DF929625EA0E}">
        <p15:presenceInfo xmlns:p15="http://schemas.microsoft.com/office/powerpoint/2012/main" userId="78dc9c95fe61d8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8-18T02:35:05.313" idx="1">
    <p:pos x="10" y="10"/>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A744E6-B26C-4A86-9C4A-A040B1A0D17A}"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CD579-330D-4574-A6EA-102DD541F728}" type="slidenum">
              <a:rPr lang="en-US" smtClean="0"/>
              <a:t>‹#›</a:t>
            </a:fld>
            <a:endParaRPr lang="en-US"/>
          </a:p>
        </p:txBody>
      </p:sp>
    </p:spTree>
    <p:extLst>
      <p:ext uri="{BB962C8B-B14F-4D97-AF65-F5344CB8AC3E}">
        <p14:creationId xmlns:p14="http://schemas.microsoft.com/office/powerpoint/2010/main" val="180664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744E6-B26C-4A86-9C4A-A040B1A0D17A}"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CD579-330D-4574-A6EA-102DD541F728}" type="slidenum">
              <a:rPr lang="en-US" smtClean="0"/>
              <a:t>‹#›</a:t>
            </a:fld>
            <a:endParaRPr lang="en-US"/>
          </a:p>
        </p:txBody>
      </p:sp>
    </p:spTree>
    <p:extLst>
      <p:ext uri="{BB962C8B-B14F-4D97-AF65-F5344CB8AC3E}">
        <p14:creationId xmlns:p14="http://schemas.microsoft.com/office/powerpoint/2010/main" val="1580481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744E6-B26C-4A86-9C4A-A040B1A0D17A}"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CD579-330D-4574-A6EA-102DD541F728}" type="slidenum">
              <a:rPr lang="en-US" smtClean="0"/>
              <a:t>‹#›</a:t>
            </a:fld>
            <a:endParaRPr lang="en-US"/>
          </a:p>
        </p:txBody>
      </p:sp>
    </p:spTree>
    <p:extLst>
      <p:ext uri="{BB962C8B-B14F-4D97-AF65-F5344CB8AC3E}">
        <p14:creationId xmlns:p14="http://schemas.microsoft.com/office/powerpoint/2010/main" val="71591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744E6-B26C-4A86-9C4A-A040B1A0D17A}"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CD579-330D-4574-A6EA-102DD541F728}" type="slidenum">
              <a:rPr lang="en-US" smtClean="0"/>
              <a:t>‹#›</a:t>
            </a:fld>
            <a:endParaRPr lang="en-US"/>
          </a:p>
        </p:txBody>
      </p:sp>
    </p:spTree>
    <p:extLst>
      <p:ext uri="{BB962C8B-B14F-4D97-AF65-F5344CB8AC3E}">
        <p14:creationId xmlns:p14="http://schemas.microsoft.com/office/powerpoint/2010/main" val="2028078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A744E6-B26C-4A86-9C4A-A040B1A0D17A}"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2CD579-330D-4574-A6EA-102DD541F728}" type="slidenum">
              <a:rPr lang="en-US" smtClean="0"/>
              <a:t>‹#›</a:t>
            </a:fld>
            <a:endParaRPr lang="en-US"/>
          </a:p>
        </p:txBody>
      </p:sp>
    </p:spTree>
    <p:extLst>
      <p:ext uri="{BB962C8B-B14F-4D97-AF65-F5344CB8AC3E}">
        <p14:creationId xmlns:p14="http://schemas.microsoft.com/office/powerpoint/2010/main" val="373147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A744E6-B26C-4A86-9C4A-A040B1A0D17A}" type="datetimeFigureOut">
              <a:rPr lang="en-US" smtClean="0"/>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CD579-330D-4574-A6EA-102DD541F728}" type="slidenum">
              <a:rPr lang="en-US" smtClean="0"/>
              <a:t>‹#›</a:t>
            </a:fld>
            <a:endParaRPr lang="en-US"/>
          </a:p>
        </p:txBody>
      </p:sp>
    </p:spTree>
    <p:extLst>
      <p:ext uri="{BB962C8B-B14F-4D97-AF65-F5344CB8AC3E}">
        <p14:creationId xmlns:p14="http://schemas.microsoft.com/office/powerpoint/2010/main" val="259965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A744E6-B26C-4A86-9C4A-A040B1A0D17A}" type="datetimeFigureOut">
              <a:rPr lang="en-US" smtClean="0"/>
              <a:t>8/18/2016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2CD579-330D-4574-A6EA-102DD541F728}" type="slidenum">
              <a:rPr lang="en-US" smtClean="0"/>
              <a:t>‹#›</a:t>
            </a:fld>
            <a:endParaRPr lang="en-US"/>
          </a:p>
        </p:txBody>
      </p:sp>
    </p:spTree>
    <p:extLst>
      <p:ext uri="{BB962C8B-B14F-4D97-AF65-F5344CB8AC3E}">
        <p14:creationId xmlns:p14="http://schemas.microsoft.com/office/powerpoint/2010/main" val="3647940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A744E6-B26C-4A86-9C4A-A040B1A0D17A}" type="datetimeFigureOut">
              <a:rPr lang="en-US" smtClean="0"/>
              <a:t>8/18/2016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2CD579-330D-4574-A6EA-102DD541F728}" type="slidenum">
              <a:rPr lang="en-US" smtClean="0"/>
              <a:t>‹#›</a:t>
            </a:fld>
            <a:endParaRPr lang="en-US"/>
          </a:p>
        </p:txBody>
      </p:sp>
    </p:spTree>
    <p:extLst>
      <p:ext uri="{BB962C8B-B14F-4D97-AF65-F5344CB8AC3E}">
        <p14:creationId xmlns:p14="http://schemas.microsoft.com/office/powerpoint/2010/main" val="4024740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744E6-B26C-4A86-9C4A-A040B1A0D17A}" type="datetimeFigureOut">
              <a:rPr lang="en-US" smtClean="0"/>
              <a:t>8/18/2016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2CD579-330D-4574-A6EA-102DD541F728}" type="slidenum">
              <a:rPr lang="en-US" smtClean="0"/>
              <a:t>‹#›</a:t>
            </a:fld>
            <a:endParaRPr lang="en-US"/>
          </a:p>
        </p:txBody>
      </p:sp>
    </p:spTree>
    <p:extLst>
      <p:ext uri="{BB962C8B-B14F-4D97-AF65-F5344CB8AC3E}">
        <p14:creationId xmlns:p14="http://schemas.microsoft.com/office/powerpoint/2010/main" val="4152153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A744E6-B26C-4A86-9C4A-A040B1A0D17A}" type="datetimeFigureOut">
              <a:rPr lang="en-US" smtClean="0"/>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CD579-330D-4574-A6EA-102DD541F728}" type="slidenum">
              <a:rPr lang="en-US" smtClean="0"/>
              <a:t>‹#›</a:t>
            </a:fld>
            <a:endParaRPr lang="en-US"/>
          </a:p>
        </p:txBody>
      </p:sp>
    </p:spTree>
    <p:extLst>
      <p:ext uri="{BB962C8B-B14F-4D97-AF65-F5344CB8AC3E}">
        <p14:creationId xmlns:p14="http://schemas.microsoft.com/office/powerpoint/2010/main" val="1678211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A744E6-B26C-4A86-9C4A-A040B1A0D17A}" type="datetimeFigureOut">
              <a:rPr lang="en-US" smtClean="0"/>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CD579-330D-4574-A6EA-102DD541F728}" type="slidenum">
              <a:rPr lang="en-US" smtClean="0"/>
              <a:t>‹#›</a:t>
            </a:fld>
            <a:endParaRPr lang="en-US"/>
          </a:p>
        </p:txBody>
      </p:sp>
    </p:spTree>
    <p:extLst>
      <p:ext uri="{BB962C8B-B14F-4D97-AF65-F5344CB8AC3E}">
        <p14:creationId xmlns:p14="http://schemas.microsoft.com/office/powerpoint/2010/main" val="325944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A744E6-B26C-4A86-9C4A-A040B1A0D17A}" type="datetimeFigureOut">
              <a:rPr lang="en-US" smtClean="0"/>
              <a:t>8/18/2016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2CD579-330D-4574-A6EA-102DD541F728}" type="slidenum">
              <a:rPr lang="en-US" smtClean="0"/>
              <a:t>‹#›</a:t>
            </a:fld>
            <a:endParaRPr lang="en-US"/>
          </a:p>
        </p:txBody>
      </p:sp>
    </p:spTree>
    <p:extLst>
      <p:ext uri="{BB962C8B-B14F-4D97-AF65-F5344CB8AC3E}">
        <p14:creationId xmlns:p14="http://schemas.microsoft.com/office/powerpoint/2010/main" val="2495294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110.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3200" i="1" dirty="0">
                <a:solidFill>
                  <a:schemeClr val="accent2"/>
                </a:solidFill>
              </a:rPr>
              <a:t>Nizar Ezroura</a:t>
            </a:r>
          </a:p>
          <a:p>
            <a:r>
              <a:rPr lang="en-US" sz="3200" i="1" dirty="0">
                <a:solidFill>
                  <a:schemeClr val="accent2"/>
                </a:solidFill>
              </a:rPr>
              <a:t>Mentors: Christopher </a:t>
            </a:r>
            <a:r>
              <a:rPr lang="en-US" sz="3200" i="1" dirty="0" err="1">
                <a:solidFill>
                  <a:schemeClr val="accent2"/>
                </a:solidFill>
              </a:rPr>
              <a:t>Wipf</a:t>
            </a:r>
            <a:r>
              <a:rPr lang="en-US" sz="3200" i="1" dirty="0">
                <a:solidFill>
                  <a:schemeClr val="accent2"/>
                </a:solidFill>
              </a:rPr>
              <a:t>, Johannes </a:t>
            </a:r>
            <a:r>
              <a:rPr lang="en-US" sz="3200" i="1" dirty="0" err="1">
                <a:solidFill>
                  <a:schemeClr val="accent2"/>
                </a:solidFill>
              </a:rPr>
              <a:t>Eichholz</a:t>
            </a:r>
            <a:endParaRPr lang="en-US" sz="3200" i="1" dirty="0">
              <a:solidFill>
                <a:schemeClr val="accent2"/>
              </a:solidFill>
            </a:endParaRPr>
          </a:p>
        </p:txBody>
      </p:sp>
      <p:sp>
        <p:nvSpPr>
          <p:cNvPr id="5" name="TextBox 4"/>
          <p:cNvSpPr txBox="1"/>
          <p:nvPr/>
        </p:nvSpPr>
        <p:spPr>
          <a:xfrm>
            <a:off x="1364974" y="2305878"/>
            <a:ext cx="9303026" cy="1077218"/>
          </a:xfrm>
          <a:prstGeom prst="rect">
            <a:avLst/>
          </a:prstGeom>
          <a:noFill/>
          <a:ln>
            <a:noFill/>
          </a:ln>
        </p:spPr>
        <p:txBody>
          <a:bodyPr wrap="square" rtlCol="0">
            <a:spAutoFit/>
          </a:bodyPr>
          <a:lstStyle/>
          <a:p>
            <a:pPr algn="ctr" fontAlgn="t"/>
            <a:r>
              <a:rPr lang="en-US" sz="3200" b="1" dirty="0">
                <a:solidFill>
                  <a:schemeClr val="accent2"/>
                </a:solidFill>
              </a:rPr>
              <a:t>Temperature control of silicon mirrors in locked cavities at 123 K</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44" y="1599460"/>
            <a:ext cx="1191430" cy="119674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82" y="148720"/>
            <a:ext cx="1600200" cy="1152525"/>
          </a:xfrm>
          <a:prstGeom prst="rect">
            <a:avLst/>
          </a:prstGeom>
        </p:spPr>
      </p:pic>
    </p:spTree>
    <p:extLst>
      <p:ext uri="{BB962C8B-B14F-4D97-AF65-F5344CB8AC3E}">
        <p14:creationId xmlns:p14="http://schemas.microsoft.com/office/powerpoint/2010/main" val="3274114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44" y="1599460"/>
            <a:ext cx="1191430" cy="119674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82" y="148720"/>
            <a:ext cx="1600200" cy="11525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2129" y="1387763"/>
            <a:ext cx="7086758" cy="5315069"/>
          </a:xfrm>
          <a:prstGeom prst="rect">
            <a:avLst/>
          </a:prstGeom>
        </p:spPr>
      </p:pic>
      <p:pic>
        <p:nvPicPr>
          <p:cNvPr id="4" name="Picture 3"/>
          <p:cNvPicPr>
            <a:picLocks noChangeAspect="1"/>
          </p:cNvPicPr>
          <p:nvPr/>
        </p:nvPicPr>
        <p:blipFill>
          <a:blip r:embed="rId5"/>
          <a:stretch>
            <a:fillRect/>
          </a:stretch>
        </p:blipFill>
        <p:spPr>
          <a:xfrm>
            <a:off x="5633680" y="3423919"/>
            <a:ext cx="924640" cy="10161"/>
          </a:xfrm>
          <a:prstGeom prst="rect">
            <a:avLst/>
          </a:prstGeom>
        </p:spPr>
      </p:pic>
      <p:sp>
        <p:nvSpPr>
          <p:cNvPr id="10" name="Title 1"/>
          <p:cNvSpPr txBox="1">
            <a:spLocks/>
          </p:cNvSpPr>
          <p:nvPr/>
        </p:nvSpPr>
        <p:spPr>
          <a:xfrm>
            <a:off x="1941285" y="62200"/>
            <a:ext cx="10515600" cy="132556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PDH frequency stabilization technique</a:t>
            </a:r>
          </a:p>
        </p:txBody>
      </p:sp>
      <p:sp>
        <p:nvSpPr>
          <p:cNvPr id="11" name="TextBox 10"/>
          <p:cNvSpPr txBox="1"/>
          <p:nvPr/>
        </p:nvSpPr>
        <p:spPr>
          <a:xfrm>
            <a:off x="470125" y="3418886"/>
            <a:ext cx="3485975" cy="646331"/>
          </a:xfrm>
          <a:prstGeom prst="rect">
            <a:avLst/>
          </a:prstGeom>
          <a:noFill/>
        </p:spPr>
        <p:txBody>
          <a:bodyPr wrap="square" rtlCol="0">
            <a:spAutoFit/>
          </a:bodyPr>
          <a:lstStyle/>
          <a:p>
            <a:r>
              <a:rPr lang="en-US" dirty="0"/>
              <a:t>Observing a resonance</a:t>
            </a:r>
          </a:p>
          <a:p>
            <a:r>
              <a:rPr lang="en-US" dirty="0"/>
              <a:t> in the cavity </a:t>
            </a:r>
          </a:p>
        </p:txBody>
      </p:sp>
    </p:spTree>
    <p:extLst>
      <p:ext uri="{BB962C8B-B14F-4D97-AF65-F5344CB8AC3E}">
        <p14:creationId xmlns:p14="http://schemas.microsoft.com/office/powerpoint/2010/main" val="3989001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44" y="1599460"/>
            <a:ext cx="1191430" cy="119674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82" y="148720"/>
            <a:ext cx="1600200" cy="1152525"/>
          </a:xfrm>
          <a:prstGeom prst="rect">
            <a:avLst/>
          </a:prstGeom>
        </p:spPr>
      </p:pic>
      <p:sp>
        <p:nvSpPr>
          <p:cNvPr id="4" name="Title 3"/>
          <p:cNvSpPr>
            <a:spLocks noGrp="1"/>
          </p:cNvSpPr>
          <p:nvPr>
            <p:ph type="title"/>
          </p:nvPr>
        </p:nvSpPr>
        <p:spPr>
          <a:xfrm>
            <a:off x="1897743" y="273897"/>
            <a:ext cx="10515600" cy="1325563"/>
          </a:xfrm>
        </p:spPr>
        <p:txBody>
          <a:bodyPr/>
          <a:lstStyle/>
          <a:p>
            <a:r>
              <a:rPr lang="en-US" dirty="0"/>
              <a:t>Temperature modulation</a:t>
            </a:r>
          </a:p>
        </p:txBody>
      </p:sp>
      <mc:AlternateContent xmlns:mc="http://schemas.openxmlformats.org/markup-compatibility/2006" xmlns:a14="http://schemas.microsoft.com/office/drawing/2010/main">
        <mc:Choice Requires="a14">
          <p:sp>
            <p:nvSpPr>
              <p:cNvPr id="5" name="TextBox 4"/>
              <p:cNvSpPr txBox="1"/>
              <p:nvPr/>
            </p:nvSpPr>
            <p:spPr>
              <a:xfrm>
                <a:off x="1753682" y="1599460"/>
                <a:ext cx="6409657" cy="5078313"/>
              </a:xfrm>
              <a:prstGeom prst="rect">
                <a:avLst/>
              </a:prstGeom>
              <a:noFill/>
            </p:spPr>
            <p:txBody>
              <a:bodyPr wrap="square" rtlCol="0">
                <a:spAutoFit/>
              </a:bodyPr>
              <a:lstStyle/>
              <a:p>
                <a:pPr marL="285750" indent="-285750">
                  <a:buFont typeface="Arial" panose="020B0604020202020204" pitchFamily="34" charset="0"/>
                  <a:buChar char="•"/>
                </a:pPr>
                <a:r>
                  <a:rPr lang="en-US" dirty="0"/>
                  <a:t>The principle of temperature modulation is </a:t>
                </a:r>
                <a:r>
                  <a:rPr lang="en-US" b="1" dirty="0"/>
                  <a:t>supplying an amount of heating to the cavity at some modulation frequency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𝒇</m:t>
                        </m:r>
                      </m:e>
                      <m:sub>
                        <m:r>
                          <a:rPr lang="en-US" b="1" i="1" smtClean="0">
                            <a:latin typeface="Cambria Math" panose="02040503050406030204" pitchFamily="18" charset="0"/>
                          </a:rPr>
                          <m:t>𝒎</m:t>
                        </m:r>
                      </m:sub>
                    </m:sSub>
                  </m:oMath>
                </a14:m>
                <a:endParaRPr lang="en-US" b="1" dirty="0"/>
              </a:p>
              <a:p>
                <a:pPr marL="285750" indent="-285750">
                  <a:buFont typeface="Arial" panose="020B0604020202020204" pitchFamily="34" charset="0"/>
                  <a:buChar char="•"/>
                </a:pPr>
                <a:r>
                  <a:rPr lang="en-US" dirty="0"/>
                  <a:t>The method used here is to direct a </a:t>
                </a:r>
                <a:r>
                  <a:rPr lang="en-US" b="1" dirty="0"/>
                  <a:t>laser pointer beam </a:t>
                </a:r>
                <a:r>
                  <a:rPr lang="en-US" dirty="0"/>
                  <a:t>at the silicon substrate inside the cryostat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285750" indent="-285750">
                  <a:buFont typeface="Arial" panose="020B0604020202020204" pitchFamily="34" charset="0"/>
                  <a:buChar char="•"/>
                </a:pPr>
                <a:r>
                  <a:rPr lang="en-US" dirty="0"/>
                  <a:t>This can be tested at ambient room temperature and later with the cavity held at </a:t>
                </a:r>
                <a14:m>
                  <m:oMath xmlns:m="http://schemas.openxmlformats.org/officeDocument/2006/math">
                    <m:r>
                      <a:rPr lang="en-US" b="0" i="1" smtClean="0">
                        <a:latin typeface="Cambria Math" panose="02040503050406030204" pitchFamily="18" charset="0"/>
                      </a:rPr>
                      <m:t>~123 </m:t>
                    </m:r>
                    <m:r>
                      <a:rPr lang="en-US" b="0" i="1" smtClean="0">
                        <a:latin typeface="Cambria Math" panose="02040503050406030204" pitchFamily="18" charset="0"/>
                      </a:rPr>
                      <m:t>𝐾</m:t>
                    </m:r>
                  </m:oMath>
                </a14:m>
                <a:r>
                  <a:rPr lang="en-US" dirty="0"/>
                  <a:t>, with the help of a detection method</a:t>
                </a:r>
              </a:p>
            </p:txBody>
          </p:sp>
        </mc:Choice>
        <mc:Fallback xmlns="">
          <p:sp>
            <p:nvSpPr>
              <p:cNvPr id="5" name="TextBox 4"/>
              <p:cNvSpPr txBox="1">
                <a:spLocks noRot="1" noChangeAspect="1" noMove="1" noResize="1" noEditPoints="1" noAdjustHandles="1" noChangeArrowheads="1" noChangeShapeType="1" noTextEdit="1"/>
              </p:cNvSpPr>
              <p:nvPr/>
            </p:nvSpPr>
            <p:spPr>
              <a:xfrm>
                <a:off x="1753682" y="1599460"/>
                <a:ext cx="6409657" cy="5078313"/>
              </a:xfrm>
              <a:prstGeom prst="rect">
                <a:avLst/>
              </a:prstGeom>
              <a:blipFill>
                <a:blip r:embed="rId4"/>
                <a:stretch>
                  <a:fillRect l="-666" t="-600" r="-381" b="-960"/>
                </a:stretch>
              </a:blipFill>
            </p:spPr>
            <p:txBody>
              <a:bodyPr/>
              <a:lstStyle/>
              <a:p>
                <a:r>
                  <a:rPr lang="en-US">
                    <a:noFill/>
                  </a:rPr>
                  <a:t> </a:t>
                </a:r>
              </a:p>
            </p:txBody>
          </p:sp>
        </mc:Fallback>
      </mc:AlternateContent>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1159" t="16038" r="24928" b="11690"/>
          <a:stretch/>
        </p:blipFill>
        <p:spPr>
          <a:xfrm>
            <a:off x="8307400" y="1301245"/>
            <a:ext cx="3723720" cy="3743739"/>
          </a:xfrm>
          <a:prstGeom prst="rect">
            <a:avLst/>
          </a:prstGeom>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r="53923" b="49750"/>
          <a:stretch/>
        </p:blipFill>
        <p:spPr>
          <a:xfrm>
            <a:off x="2905577" y="2685929"/>
            <a:ext cx="4812953" cy="3323932"/>
          </a:xfrm>
          <a:prstGeom prst="rect">
            <a:avLst/>
          </a:prstGeom>
        </p:spPr>
      </p:pic>
    </p:spTree>
    <p:extLst>
      <p:ext uri="{BB962C8B-B14F-4D97-AF65-F5344CB8AC3E}">
        <p14:creationId xmlns:p14="http://schemas.microsoft.com/office/powerpoint/2010/main" val="2793435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44" y="1599460"/>
            <a:ext cx="1191430" cy="119674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82" y="148720"/>
            <a:ext cx="1600200" cy="1152525"/>
          </a:xfrm>
          <a:prstGeom prst="rect">
            <a:avLst/>
          </a:prstGeom>
        </p:spPr>
      </p:pic>
      <p:sp>
        <p:nvSpPr>
          <p:cNvPr id="4" name="Title 3"/>
          <p:cNvSpPr txBox="1">
            <a:spLocks/>
          </p:cNvSpPr>
          <p:nvPr/>
        </p:nvSpPr>
        <p:spPr>
          <a:xfrm>
            <a:off x="348343" y="273897"/>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t>Temperature modulation (cont.)</a:t>
            </a:r>
          </a:p>
        </p:txBody>
      </p:sp>
      <mc:AlternateContent xmlns:mc="http://schemas.openxmlformats.org/markup-compatibility/2006" xmlns:a14="http://schemas.microsoft.com/office/drawing/2010/main">
        <mc:Choice Requires="a14">
          <p:sp>
            <p:nvSpPr>
              <p:cNvPr id="3" name="TextBox 2"/>
              <p:cNvSpPr txBox="1"/>
              <p:nvPr/>
            </p:nvSpPr>
            <p:spPr>
              <a:xfrm>
                <a:off x="1753682" y="2013168"/>
                <a:ext cx="7451756" cy="1200329"/>
              </a:xfrm>
              <a:prstGeom prst="rect">
                <a:avLst/>
              </a:prstGeom>
              <a:noFill/>
            </p:spPr>
            <p:txBody>
              <a:bodyPr wrap="square" rtlCol="0">
                <a:spAutoFit/>
              </a:bodyPr>
              <a:lstStyle/>
              <a:p>
                <a:r>
                  <a:rPr lang="en-US" b="1" dirty="0"/>
                  <a:t>    </a:t>
                </a:r>
                <a:r>
                  <a:rPr lang="en-US" dirty="0"/>
                  <a:t>To detect a trace of this incident light at the frequency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𝑚</m:t>
                        </m:r>
                      </m:sub>
                    </m:sSub>
                  </m:oMath>
                </a14:m>
                <a:r>
                  <a:rPr lang="en-US" dirty="0"/>
                  <a:t>, we first obtained a beat note between the main laser and another laser locked to a reference cavity. This beat note </a:t>
                </a:r>
                <a14:m>
                  <m:oMath xmlns:m="http://schemas.openxmlformats.org/officeDocument/2006/math">
                    <m:r>
                      <m:rPr>
                        <m:sty m:val="p"/>
                      </m:rPr>
                      <a:rPr lang="en-US" b="0" i="0" smtClean="0">
                        <a:latin typeface="Cambria Math" panose="02040503050406030204" pitchFamily="18" charset="0"/>
                      </a:rPr>
                      <m:t>Δf</m:t>
                    </m:r>
                  </m:oMath>
                </a14:m>
                <a:r>
                  <a:rPr lang="en-US" b="1" dirty="0"/>
                  <a:t> </a:t>
                </a:r>
                <a:r>
                  <a:rPr lang="en-US" dirty="0"/>
                  <a:t>would wobble in time at the frequency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𝑚</m:t>
                        </m:r>
                      </m:sub>
                    </m:sSub>
                  </m:oMath>
                </a14:m>
                <a:r>
                  <a:rPr lang="en-US" dirty="0"/>
                  <a:t>, which could be read out from a spectrum </a:t>
                </a:r>
                <a:r>
                  <a:rPr lang="en-US" dirty="0" err="1"/>
                  <a:t>analyser</a:t>
                </a:r>
                <a:r>
                  <a:rPr lang="en-US" dirty="0"/>
                  <a:t>. </a:t>
                </a:r>
                <a:endParaRPr lang="en-US" b="1" dirty="0"/>
              </a:p>
            </p:txBody>
          </p:sp>
        </mc:Choice>
        <mc:Fallback xmlns="">
          <p:sp>
            <p:nvSpPr>
              <p:cNvPr id="3" name="TextBox 2"/>
              <p:cNvSpPr txBox="1">
                <a:spLocks noRot="1" noChangeAspect="1" noMove="1" noResize="1" noEditPoints="1" noAdjustHandles="1" noChangeArrowheads="1" noChangeShapeType="1" noTextEdit="1"/>
              </p:cNvSpPr>
              <p:nvPr/>
            </p:nvSpPr>
            <p:spPr>
              <a:xfrm>
                <a:off x="1753682" y="2013168"/>
                <a:ext cx="7451756" cy="1200329"/>
              </a:xfrm>
              <a:prstGeom prst="rect">
                <a:avLst/>
              </a:prstGeom>
              <a:blipFill>
                <a:blip r:embed="rId4"/>
                <a:stretch>
                  <a:fillRect l="-736" t="-2538" r="-818" b="-7107"/>
                </a:stretch>
              </a:blipFill>
            </p:spPr>
            <p:txBody>
              <a:bodyPr/>
              <a:lstStyle/>
              <a:p>
                <a:r>
                  <a:rPr lang="en-US">
                    <a:noFill/>
                  </a:rPr>
                  <a:t> </a:t>
                </a:r>
              </a:p>
            </p:txBody>
          </p:sp>
        </mc:Fallback>
      </mc:AlternateContent>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2706" t="9854" r="24540" b="26570"/>
          <a:stretch/>
        </p:blipFill>
        <p:spPr>
          <a:xfrm>
            <a:off x="6895150" y="3087757"/>
            <a:ext cx="4965546" cy="3772897"/>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4797287" y="4770783"/>
                <a:ext cx="1895061" cy="646331"/>
              </a:xfrm>
              <a:prstGeom prst="rect">
                <a:avLst/>
              </a:prstGeom>
              <a:noFill/>
            </p:spPr>
            <p:txBody>
              <a:bodyPr wrap="square" rtlCol="0">
                <a:spAutoFit/>
              </a:bodyPr>
              <a:lstStyle/>
              <a:p>
                <a:r>
                  <a:rPr lang="en-US" dirty="0"/>
                  <a:t>Modulation peak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𝑚</m:t>
                        </m:r>
                      </m:sub>
                    </m:sSub>
                    <m:r>
                      <a:rPr lang="en-US" b="0" i="1" smtClean="0">
                        <a:latin typeface="Cambria Math" panose="02040503050406030204" pitchFamily="18" charset="0"/>
                      </a:rPr>
                      <m:t>=10</m:t>
                    </m:r>
                    <m:r>
                      <a:rPr lang="en-US" b="0" i="1" smtClean="0">
                        <a:latin typeface="Cambria Math" panose="02040503050406030204" pitchFamily="18" charset="0"/>
                      </a:rPr>
                      <m:t>𝐻𝑧</m:t>
                    </m:r>
                  </m:oMath>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797287" y="4770783"/>
                <a:ext cx="1895061" cy="646331"/>
              </a:xfrm>
              <a:prstGeom prst="rect">
                <a:avLst/>
              </a:prstGeom>
              <a:blipFill>
                <a:blip r:embed="rId6"/>
                <a:stretch>
                  <a:fillRect l="-2894"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4093939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44" y="1599460"/>
            <a:ext cx="1191430" cy="119674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82" y="148720"/>
            <a:ext cx="1600200" cy="1152525"/>
          </a:xfrm>
          <a:prstGeom prst="rect">
            <a:avLst/>
          </a:prstGeom>
        </p:spPr>
      </p:pic>
      <p:sp>
        <p:nvSpPr>
          <p:cNvPr id="2" name="Title 1"/>
          <p:cNvSpPr>
            <a:spLocks noGrp="1"/>
          </p:cNvSpPr>
          <p:nvPr>
            <p:ph type="title"/>
          </p:nvPr>
        </p:nvSpPr>
        <p:spPr>
          <a:xfrm>
            <a:off x="1879600" y="724982"/>
            <a:ext cx="10515600" cy="1325563"/>
          </a:xfrm>
        </p:spPr>
        <p:txBody>
          <a:bodyPr/>
          <a:lstStyle/>
          <a:p>
            <a:r>
              <a:rPr lang="en-US" dirty="0"/>
              <a:t>Conclusion and future steps</a:t>
            </a:r>
          </a:p>
        </p:txBody>
      </p:sp>
      <p:sp>
        <p:nvSpPr>
          <p:cNvPr id="4" name="TextBox 3"/>
          <p:cNvSpPr txBox="1"/>
          <p:nvPr/>
        </p:nvSpPr>
        <p:spPr>
          <a:xfrm>
            <a:off x="1574800" y="2050544"/>
            <a:ext cx="10439400"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a:t>What has been done?</a:t>
            </a:r>
          </a:p>
          <a:p>
            <a:r>
              <a:rPr lang="en-US" dirty="0"/>
              <a:t>  &gt; </a:t>
            </a:r>
            <a:r>
              <a:rPr lang="en-US" dirty="0" err="1"/>
              <a:t>Modematching</a:t>
            </a:r>
            <a:r>
              <a:rPr lang="en-US" dirty="0"/>
              <a:t> the laser at the desired waist setting, and setting up a PDH feedback loop for frequency stabilization.</a:t>
            </a:r>
          </a:p>
          <a:p>
            <a:r>
              <a:rPr lang="en-US" dirty="0"/>
              <a:t>  &gt; Implementing temperature modulation at room temperature</a:t>
            </a:r>
          </a:p>
          <a:p>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What will be done?</a:t>
            </a:r>
            <a:r>
              <a:rPr lang="en-US" dirty="0"/>
              <a:t>      </a:t>
            </a:r>
          </a:p>
          <a:p>
            <a:r>
              <a:rPr lang="en-US" dirty="0"/>
              <a:t>  &gt; Cooling the cryostat at the desired 123 K temperature and setting up a temperature modulation feedback loop. </a:t>
            </a:r>
          </a:p>
          <a:p>
            <a:r>
              <a:rPr lang="en-US" dirty="0"/>
              <a:t>  &gt; Find a better heat source (a laser with higher power, rather than the commercial laser pointer for now).</a:t>
            </a:r>
          </a:p>
        </p:txBody>
      </p:sp>
    </p:spTree>
    <p:extLst>
      <p:ext uri="{BB962C8B-B14F-4D97-AF65-F5344CB8AC3E}">
        <p14:creationId xmlns:p14="http://schemas.microsoft.com/office/powerpoint/2010/main" val="3453052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44" y="1599460"/>
            <a:ext cx="1191430" cy="119674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82" y="148720"/>
            <a:ext cx="1600200" cy="1152525"/>
          </a:xfrm>
          <a:prstGeom prst="rect">
            <a:avLst/>
          </a:prstGeom>
        </p:spPr>
      </p:pic>
      <p:sp>
        <p:nvSpPr>
          <p:cNvPr id="4" name="Title 3"/>
          <p:cNvSpPr>
            <a:spLocks noGrp="1"/>
          </p:cNvSpPr>
          <p:nvPr>
            <p:ph type="title"/>
          </p:nvPr>
        </p:nvSpPr>
        <p:spPr>
          <a:xfrm>
            <a:off x="1676400" y="787571"/>
            <a:ext cx="10515600" cy="1325563"/>
          </a:xfrm>
        </p:spPr>
        <p:txBody>
          <a:bodyPr/>
          <a:lstStyle/>
          <a:p>
            <a:r>
              <a:rPr lang="en-US" dirty="0"/>
              <a:t>Acknowledgements</a:t>
            </a:r>
          </a:p>
        </p:txBody>
      </p:sp>
      <p:sp>
        <p:nvSpPr>
          <p:cNvPr id="5" name="TextBox 4"/>
          <p:cNvSpPr txBox="1"/>
          <p:nvPr/>
        </p:nvSpPr>
        <p:spPr>
          <a:xfrm>
            <a:off x="1676400" y="2006600"/>
            <a:ext cx="9588500" cy="2215991"/>
          </a:xfrm>
          <a:prstGeom prst="rect">
            <a:avLst/>
          </a:prstGeom>
          <a:noFill/>
        </p:spPr>
        <p:txBody>
          <a:bodyPr wrap="square" rtlCol="0">
            <a:spAutoFit/>
          </a:bodyPr>
          <a:lstStyle/>
          <a:p>
            <a:pPr marL="285750" indent="-285750">
              <a:buFont typeface="Arial" panose="020B0604020202020204" pitchFamily="34" charset="0"/>
              <a:buChar char="•"/>
            </a:pPr>
            <a:r>
              <a:rPr lang="en-US" sz="3000" b="1" dirty="0"/>
              <a:t>My mentors: </a:t>
            </a:r>
            <a:r>
              <a:rPr lang="en-US" sz="3000" dirty="0"/>
              <a:t>Christopher </a:t>
            </a:r>
            <a:r>
              <a:rPr lang="en-US" sz="3000" dirty="0" err="1"/>
              <a:t>Wipf</a:t>
            </a:r>
            <a:r>
              <a:rPr lang="en-US" sz="3000" dirty="0"/>
              <a:t> and Johannes </a:t>
            </a:r>
            <a:r>
              <a:rPr lang="en-US" sz="3000" dirty="0" err="1"/>
              <a:t>Eichholz</a:t>
            </a:r>
            <a:endParaRPr lang="en-US" sz="3000" dirty="0"/>
          </a:p>
          <a:p>
            <a:pPr marL="285750" indent="-285750">
              <a:buFont typeface="Arial" panose="020B0604020202020204" pitchFamily="34" charset="0"/>
              <a:buChar char="•"/>
            </a:pPr>
            <a:r>
              <a:rPr lang="en-US" sz="3000" b="1" dirty="0"/>
              <a:t>LIGO </a:t>
            </a:r>
          </a:p>
          <a:p>
            <a:pPr marL="285750" indent="-285750">
              <a:buFont typeface="Arial" panose="020B0604020202020204" pitchFamily="34" charset="0"/>
              <a:buChar char="•"/>
            </a:pPr>
            <a:r>
              <a:rPr lang="en-US" sz="3000" b="1" dirty="0"/>
              <a:t>California Institute of Technology</a:t>
            </a:r>
          </a:p>
          <a:p>
            <a:pPr marL="285750" indent="-285750">
              <a:buFont typeface="Arial" panose="020B0604020202020204" pitchFamily="34" charset="0"/>
              <a:buChar char="•"/>
            </a:pPr>
            <a:r>
              <a:rPr lang="en-US" sz="3000" b="1" dirty="0"/>
              <a:t>National Science Foundation</a:t>
            </a:r>
          </a:p>
          <a:p>
            <a:endParaRPr lang="en-US"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1300" y="3095625"/>
            <a:ext cx="1581150" cy="1581150"/>
          </a:xfrm>
          <a:prstGeom prst="rect">
            <a:avLst/>
          </a:prstGeom>
        </p:spPr>
      </p:pic>
    </p:spTree>
    <p:extLst>
      <p:ext uri="{BB962C8B-B14F-4D97-AF65-F5344CB8AC3E}">
        <p14:creationId xmlns:p14="http://schemas.microsoft.com/office/powerpoint/2010/main" val="4194955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44" y="1599460"/>
            <a:ext cx="1191430" cy="119674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82" y="148720"/>
            <a:ext cx="1600200" cy="1152525"/>
          </a:xfrm>
          <a:prstGeom prst="rect">
            <a:avLst/>
          </a:prstGeom>
        </p:spPr>
      </p:pic>
      <p:pic>
        <p:nvPicPr>
          <p:cNvPr id="4" name="Picture 2" descr="Ligo-suspen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809" y="0"/>
            <a:ext cx="4384191" cy="43841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752522" y="4384192"/>
            <a:ext cx="4439478" cy="1200329"/>
          </a:xfrm>
          <a:prstGeom prst="rect">
            <a:avLst/>
          </a:prstGeom>
          <a:noFill/>
        </p:spPr>
        <p:txBody>
          <a:bodyPr wrap="square" rtlCol="0">
            <a:spAutoFit/>
          </a:bodyPr>
          <a:lstStyle/>
          <a:p>
            <a:r>
              <a:rPr lang="en-US" dirty="0"/>
              <a:t>One of LIGO's test masses installed in its quad suspension system [</a:t>
            </a:r>
            <a:r>
              <a:rPr lang="en-US" i="1" dirty="0"/>
              <a:t>ligo.caltech.edu</a:t>
            </a:r>
            <a:r>
              <a:rPr lang="en-US" dirty="0"/>
              <a:t>]</a:t>
            </a:r>
            <a:endParaRPr lang="en-US" i="1" dirty="0"/>
          </a:p>
          <a:p>
            <a:endParaRPr lang="en-US" dirty="0"/>
          </a:p>
          <a:p>
            <a:endParaRPr lang="en-US" dirty="0"/>
          </a:p>
        </p:txBody>
      </p:sp>
      <p:sp>
        <p:nvSpPr>
          <p:cNvPr id="3" name="Title 2"/>
          <p:cNvSpPr>
            <a:spLocks noGrp="1"/>
          </p:cNvSpPr>
          <p:nvPr>
            <p:ph type="ctrTitle"/>
          </p:nvPr>
        </p:nvSpPr>
        <p:spPr>
          <a:xfrm>
            <a:off x="713159" y="940598"/>
            <a:ext cx="7911548" cy="806104"/>
          </a:xfrm>
        </p:spPr>
        <p:txBody>
          <a:bodyPr>
            <a:normAutofit/>
          </a:bodyPr>
          <a:lstStyle/>
          <a:p>
            <a:r>
              <a:rPr lang="en-US" sz="4000" dirty="0"/>
              <a:t>Thermal noise in test masses</a:t>
            </a:r>
          </a:p>
        </p:txBody>
      </p:sp>
      <p:pic>
        <p:nvPicPr>
          <p:cNvPr id="2052" name="Picture 4" descr="https://inspirehep.net/record/1235010/files/Figures_aLIGO_gwinc_fig1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1949" y="2053127"/>
            <a:ext cx="5286919" cy="407352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flipV="1">
            <a:off x="4979595" y="4926607"/>
            <a:ext cx="1989273" cy="1020912"/>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6968868" y="5324790"/>
                <a:ext cx="5117115" cy="1717265"/>
              </a:xfrm>
              <a:prstGeom prst="rect">
                <a:avLst/>
              </a:prstGeom>
              <a:noFill/>
            </p:spPr>
            <p:txBody>
              <a:bodyPr wrap="square" lIns="0" tIns="0" rIns="0" bIns="0" rtlCol="0">
                <a:spAutoFit/>
              </a:bodyPr>
              <a:lstStyle/>
              <a:p>
                <a:r>
                  <a:rPr lang="en-US" dirty="0"/>
                  <a:t>Part of the noise budget is from Brownian fluctuations. These are related to temperature and dissipation through the FDT:              </a:t>
                </a:r>
                <a14:m>
                  <m:oMath xmlns:m="http://schemas.openxmlformats.org/officeDocument/2006/math">
                    <m:r>
                      <a:rPr lang="en-US" b="0" i="1" smtClean="0">
                        <a:latin typeface="Cambria Math" panose="02040503050406030204" pitchFamily="18" charset="0"/>
                      </a:rPr>
                      <m:t>𝑆</m:t>
                    </m:r>
                    <m:d>
                      <m:dPr>
                        <m:ctrlPr>
                          <a:rPr lang="en-US" b="0" i="1" smtClean="0">
                            <a:latin typeface="Cambria Math" panose="02040503050406030204" pitchFamily="18" charset="0"/>
                          </a:rPr>
                        </m:ctrlPr>
                      </m:dPr>
                      <m:e>
                        <m:r>
                          <a:rPr lang="en-US" b="0" i="1" smtClean="0">
                            <a:latin typeface="Cambria Math" panose="02040503050406030204" pitchFamily="18" charset="0"/>
                          </a:rPr>
                          <m:t>𝑓</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𝑘</m:t>
                        </m:r>
                      </m:e>
                      <m:sub>
                        <m:r>
                          <a:rPr lang="en-US" b="0" i="1" smtClean="0">
                            <a:latin typeface="Cambria Math" panose="02040503050406030204" pitchFamily="18" charset="0"/>
                            <a:ea typeface="Cambria Math" panose="02040503050406030204" pitchFamily="18" charset="0"/>
                          </a:rPr>
                          <m:t>𝐵</m:t>
                        </m:r>
                      </m:sub>
                    </m:sSub>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groupChr>
                      <m:groupChrPr>
                        <m:chr m:val="⏟"/>
                        <m:ctrlPr>
                          <a:rPr lang="en-US" b="0" i="1" smtClean="0">
                            <a:latin typeface="Cambria Math" panose="02040503050406030204" pitchFamily="18" charset="0"/>
                            <a:ea typeface="Cambria Math" panose="02040503050406030204" pitchFamily="18" charset="0"/>
                          </a:rPr>
                        </m:ctrlPr>
                      </m:groupChrPr>
                      <m:e>
                        <m:r>
                          <a:rPr lang="en-US" b="0" i="1" smtClean="0">
                            <a:latin typeface="Cambria Math" panose="02040503050406030204" pitchFamily="18" charset="0"/>
                            <a:ea typeface="Cambria Math" panose="02040503050406030204" pitchFamily="18" charset="0"/>
                          </a:rPr>
                          <m:t>𝑅</m:t>
                        </m:r>
                      </m:e>
                    </m:groupChr>
                  </m:oMath>
                </a14:m>
                <a:endParaRPr lang="en-US" b="0" dirty="0">
                  <a:ea typeface="Cambria Math" panose="02040503050406030204" pitchFamily="18" charset="0"/>
                </a:endParaRPr>
              </a:p>
              <a:p>
                <a:r>
                  <a:rPr lang="en-US" dirty="0"/>
                  <a:t>                                                       mirror dissipation term</a:t>
                </a:r>
              </a:p>
              <a:p>
                <a:endParaRPr lang="en-US" dirty="0"/>
              </a:p>
              <a:p>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6968868" y="5324790"/>
                <a:ext cx="5117115" cy="1717265"/>
              </a:xfrm>
              <a:prstGeom prst="rect">
                <a:avLst/>
              </a:prstGeom>
              <a:blipFill>
                <a:blip r:embed="rId6"/>
                <a:stretch>
                  <a:fillRect l="-2738" t="-4610" r="-3214"/>
                </a:stretch>
              </a:blipFill>
            </p:spPr>
            <p:txBody>
              <a:bodyPr/>
              <a:lstStyle/>
              <a:p>
                <a:r>
                  <a:rPr lang="en-US">
                    <a:noFill/>
                  </a:rPr>
                  <a:t> </a:t>
                </a:r>
              </a:p>
            </p:txBody>
          </p:sp>
        </mc:Fallback>
      </mc:AlternateContent>
      <p:sp>
        <p:nvSpPr>
          <p:cNvPr id="14" name="Title 2"/>
          <p:cNvSpPr txBox="1">
            <a:spLocks/>
          </p:cNvSpPr>
          <p:nvPr/>
        </p:nvSpPr>
        <p:spPr>
          <a:xfrm>
            <a:off x="-637364" y="5947519"/>
            <a:ext cx="5388958" cy="886437"/>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t>Potential direction: </a:t>
            </a:r>
          </a:p>
          <a:p>
            <a:r>
              <a:rPr lang="en-US" sz="4000" dirty="0"/>
              <a:t>cryogenic LIGO</a:t>
            </a:r>
          </a:p>
        </p:txBody>
      </p:sp>
    </p:spTree>
    <p:extLst>
      <p:ext uri="{BB962C8B-B14F-4D97-AF65-F5344CB8AC3E}">
        <p14:creationId xmlns:p14="http://schemas.microsoft.com/office/powerpoint/2010/main" val="3368504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44" y="1599460"/>
            <a:ext cx="1191430" cy="119674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82" y="148720"/>
            <a:ext cx="1600200" cy="1152525"/>
          </a:xfrm>
          <a:prstGeom prst="rect">
            <a:avLst/>
          </a:prstGeom>
        </p:spPr>
      </p:pic>
      <p:sp>
        <p:nvSpPr>
          <p:cNvPr id="2" name="Title 1"/>
          <p:cNvSpPr>
            <a:spLocks noGrp="1"/>
          </p:cNvSpPr>
          <p:nvPr>
            <p:ph type="title"/>
          </p:nvPr>
        </p:nvSpPr>
        <p:spPr>
          <a:xfrm>
            <a:off x="2014939" y="10586"/>
            <a:ext cx="10515600" cy="1325563"/>
          </a:xfrm>
        </p:spPr>
        <p:txBody>
          <a:bodyPr/>
          <a:lstStyle/>
          <a:p>
            <a:r>
              <a:rPr lang="en-US" dirty="0"/>
              <a:t>Using crystalline silicon</a:t>
            </a:r>
          </a:p>
        </p:txBody>
      </p:sp>
      <p:sp>
        <p:nvSpPr>
          <p:cNvPr id="3" name="TextBox 2"/>
          <p:cNvSpPr txBox="1"/>
          <p:nvPr/>
        </p:nvSpPr>
        <p:spPr>
          <a:xfrm>
            <a:off x="1308874" y="1853394"/>
            <a:ext cx="9756147"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1308874" y="5934240"/>
                <a:ext cx="5713901" cy="646331"/>
              </a:xfrm>
              <a:prstGeom prst="rect">
                <a:avLst/>
              </a:prstGeom>
              <a:noFill/>
            </p:spPr>
            <p:txBody>
              <a:bodyPr wrap="square" rtlCol="0">
                <a:spAutoFit/>
              </a:bodyPr>
              <a:lstStyle/>
              <a:p>
                <a:r>
                  <a:rPr lang="en-US" dirty="0"/>
                  <a:t>Also, a </a:t>
                </a:r>
                <a:r>
                  <a:rPr lang="en-US" b="1" dirty="0"/>
                  <a:t>zero-crossing (root) </a:t>
                </a:r>
                <a14:m>
                  <m:oMath xmlns:m="http://schemas.openxmlformats.org/officeDocument/2006/math">
                    <m:r>
                      <a:rPr lang="en-US" b="1" i="1" smtClean="0">
                        <a:latin typeface="Cambria Math" panose="02040503050406030204" pitchFamily="18" charset="0"/>
                      </a:rPr>
                      <m:t>→</m:t>
                    </m:r>
                  </m:oMath>
                </a14:m>
                <a:r>
                  <a:rPr lang="en-US" b="1" dirty="0"/>
                  <a:t> </a:t>
                </a:r>
                <a:r>
                  <a:rPr lang="en-US" dirty="0"/>
                  <a:t>change of sign </a:t>
                </a:r>
                <a14:m>
                  <m:oMath xmlns:m="http://schemas.openxmlformats.org/officeDocument/2006/math">
                    <m:r>
                      <a:rPr lang="en-US" b="0" i="1" smtClean="0">
                        <a:latin typeface="Cambria Math" panose="02040503050406030204" pitchFamily="18" charset="0"/>
                      </a:rPr>
                      <m:t>→</m:t>
                    </m:r>
                  </m:oMath>
                </a14:m>
                <a:r>
                  <a:rPr lang="en-US" b="1" dirty="0"/>
                  <a:t> </a:t>
                </a:r>
                <a:r>
                  <a:rPr lang="en-US" dirty="0"/>
                  <a:t>interval of control</a:t>
                </a:r>
                <a:endParaRPr lang="en-US" b="1" dirty="0"/>
              </a:p>
            </p:txBody>
          </p:sp>
        </mc:Choice>
        <mc:Fallback xmlns="">
          <p:sp>
            <p:nvSpPr>
              <p:cNvPr id="5" name="TextBox 4"/>
              <p:cNvSpPr txBox="1">
                <a:spLocks noRot="1" noChangeAspect="1" noMove="1" noResize="1" noEditPoints="1" noAdjustHandles="1" noChangeArrowheads="1" noChangeShapeType="1" noTextEdit="1"/>
              </p:cNvSpPr>
              <p:nvPr/>
            </p:nvSpPr>
            <p:spPr>
              <a:xfrm>
                <a:off x="1308874" y="5934240"/>
                <a:ext cx="5713901" cy="646331"/>
              </a:xfrm>
              <a:prstGeom prst="rect">
                <a:avLst/>
              </a:prstGeom>
              <a:blipFill>
                <a:blip r:embed="rId4"/>
                <a:stretch>
                  <a:fillRect l="-961" t="-4717" b="-14151"/>
                </a:stretch>
              </a:blipFill>
            </p:spPr>
            <p:txBody>
              <a:bodyPr/>
              <a:lstStyle/>
              <a:p>
                <a:r>
                  <a:rPr lang="en-US">
                    <a:noFill/>
                  </a:rPr>
                  <a:t> </a:t>
                </a:r>
              </a:p>
            </p:txBody>
          </p:sp>
        </mc:Fallback>
      </mc:AlternateContent>
      <p:pic>
        <p:nvPicPr>
          <p:cNvPr id="10" name="Picture 9"/>
          <p:cNvPicPr>
            <a:picLocks noChangeAspect="1"/>
          </p:cNvPicPr>
          <p:nvPr/>
        </p:nvPicPr>
        <p:blipFill rotWithShape="1">
          <a:blip r:embed="rId5"/>
          <a:srcRect l="4020" t="34112" r="51213" b="28717"/>
          <a:stretch/>
        </p:blipFill>
        <p:spPr>
          <a:xfrm>
            <a:off x="6504453" y="2476660"/>
            <a:ext cx="5507237" cy="2571003"/>
          </a:xfrm>
          <a:prstGeom prst="rect">
            <a:avLst/>
          </a:prstGeom>
        </p:spPr>
      </p:pic>
      <p:sp>
        <p:nvSpPr>
          <p:cNvPr id="11" name="TextBox 10"/>
          <p:cNvSpPr txBox="1"/>
          <p:nvPr/>
        </p:nvSpPr>
        <p:spPr>
          <a:xfrm>
            <a:off x="8123583" y="5287617"/>
            <a:ext cx="3888107" cy="369332"/>
          </a:xfrm>
          <a:prstGeom prst="rect">
            <a:avLst/>
          </a:prstGeom>
          <a:noFill/>
        </p:spPr>
        <p:txBody>
          <a:bodyPr wrap="square" rtlCol="0">
            <a:spAutoFit/>
          </a:bodyPr>
          <a:lstStyle/>
          <a:p>
            <a:r>
              <a:rPr lang="en-US" dirty="0"/>
              <a:t>[</a:t>
            </a:r>
            <a:r>
              <a:rPr lang="en-US" i="1" dirty="0"/>
              <a:t>C. A. Swenson, JPCRD (1983)</a:t>
            </a:r>
            <a:r>
              <a:rPr lang="en-US" dirty="0"/>
              <a:t>]</a:t>
            </a:r>
          </a:p>
        </p:txBody>
      </p:sp>
      <p:sp>
        <p:nvSpPr>
          <p:cNvPr id="13" name="TextBox 12"/>
          <p:cNvSpPr txBox="1"/>
          <p:nvPr/>
        </p:nvSpPr>
        <p:spPr>
          <a:xfrm>
            <a:off x="1542197" y="1599460"/>
            <a:ext cx="4735773" cy="4247317"/>
          </a:xfrm>
          <a:prstGeom prst="rect">
            <a:avLst/>
          </a:prstGeom>
          <a:noFill/>
        </p:spPr>
        <p:txBody>
          <a:bodyPr wrap="square" rtlCol="0">
            <a:spAutoFit/>
          </a:bodyPr>
          <a:lstStyle/>
          <a:p>
            <a:r>
              <a:rPr lang="en-US" dirty="0"/>
              <a:t>Using crystalline silicon at cryogenic temperatures allows to tackle two areas in the noise budget:</a:t>
            </a:r>
          </a:p>
          <a:p>
            <a:pPr marL="285750" indent="-285750">
              <a:buFont typeface="Arial" panose="020B0604020202020204" pitchFamily="34" charset="0"/>
              <a:buChar char="•"/>
            </a:pPr>
            <a:r>
              <a:rPr lang="en-US" b="1" dirty="0"/>
              <a:t>Brownian thermal noise: </a:t>
            </a:r>
            <a:r>
              <a:rPr lang="en-US" dirty="0"/>
              <a:t>At lower temperatures, crystalline silicon is less </a:t>
            </a:r>
            <a:r>
              <a:rPr lang="en-US" dirty="0" err="1"/>
              <a:t>lossy</a:t>
            </a:r>
            <a:r>
              <a:rPr lang="en-US" dirty="0"/>
              <a:t> in comparison to fused silica</a:t>
            </a:r>
          </a:p>
          <a:p>
            <a:pPr marL="285750" indent="-285750">
              <a:buFont typeface="Arial" panose="020B0604020202020204" pitchFamily="34" charset="0"/>
              <a:buChar char="•"/>
            </a:pPr>
            <a:r>
              <a:rPr lang="en-US" b="1" dirty="0"/>
              <a:t>Quantum noise: </a:t>
            </a:r>
            <a:r>
              <a:rPr lang="en-US" dirty="0"/>
              <a:t>This noise is reduced by increasing the incident laser power. However, increasing the laser power usually leads to thermal distortions in the mirrors. These can be reduced by working at around a zero-crossing of the Coefficient of Thermal Expansion (around 123 K) for crystalline silicon, whereas the CTE of fused silica doesn’t have such a point.</a:t>
            </a:r>
            <a:endParaRPr lang="en-US" b="1" dirty="0"/>
          </a:p>
        </p:txBody>
      </p:sp>
    </p:spTree>
    <p:extLst>
      <p:ext uri="{BB962C8B-B14F-4D97-AF65-F5344CB8AC3E}">
        <p14:creationId xmlns:p14="http://schemas.microsoft.com/office/powerpoint/2010/main" val="3532915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44" y="1599460"/>
            <a:ext cx="1191430" cy="119674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82" y="148720"/>
            <a:ext cx="1600200" cy="1152525"/>
          </a:xfrm>
          <a:prstGeom prst="rect">
            <a:avLst/>
          </a:prstGeom>
        </p:spPr>
      </p:pic>
      <p:sp>
        <p:nvSpPr>
          <p:cNvPr id="2" name="Title 1"/>
          <p:cNvSpPr>
            <a:spLocks noGrp="1"/>
          </p:cNvSpPr>
          <p:nvPr>
            <p:ph type="title"/>
          </p:nvPr>
        </p:nvSpPr>
        <p:spPr>
          <a:xfrm>
            <a:off x="2017644" y="724982"/>
            <a:ext cx="10515600" cy="1325563"/>
          </a:xfrm>
        </p:spPr>
        <p:txBody>
          <a:bodyPr/>
          <a:lstStyle/>
          <a:p>
            <a:r>
              <a:rPr lang="en-US" dirty="0"/>
              <a:t>Using optical cavities</a:t>
            </a:r>
          </a:p>
        </p:txBody>
      </p:sp>
      <p:pic>
        <p:nvPicPr>
          <p:cNvPr id="3074" name="Picture 2" descr="https://lh3.googleusercontent.com/HOQgXzjoTtfkrwAcx6spKjUx6TDy7IniM_Uc-rj7MGv4VXpLaXxuSqMfHcIJXkTsFsD0X1XBTdztFj6SEKGetu6F4AqhhBO9u2Cux2wygPZYqXyJWuWDg7d6G38OjI_oeR27KWwJvcukYwUXtNAzRWjlXzKCepp9xA_pBj2f0rDMbiTjuYhL4P2_Jq_TyPJGfiVCsqmhcuS0AV_whcYS1pot7VB0FpLnF4QdR3LDM6im9YZokhrTs5JosScYLl0ED81vDPwuRdNgfHAs2JpIaI8wpb2lu1F5ZX67N3_gVB9YJACmuig_4kWATf4xpUMviIzJne2CBy-QIB_Sqtmnt7YvrAB-KhNLgNDbKBQOiAqwEMttM-tm-nnxcUKVQzEvy19SFTkZWUPCrhevgxxS8743oN-OEB9KhgIDzJhSjfaWzkEsvIuFsPlTu6ekMTCJU6YFtPtZ2da9lRvSGnxq_H6RcXqIGP_yUWYO_nfCpzHIKrz8dYJDi4kLdQPwPBrHmJKfwRrYHHhb6Y-KVaIMbJif7vDzq73kVrjkTtAVaMmuJWKBfS_jJVvqYwj7F1ETIUXLbBJXA8ZnxQ4VbLzYPuiWuZbX32o=w858-h643-no"/>
          <p:cNvPicPr>
            <a:picLocks noChangeAspect="1" noChangeArrowheads="1"/>
          </p:cNvPicPr>
          <p:nvPr/>
        </p:nvPicPr>
        <p:blipFill rotWithShape="1">
          <a:blip r:embed="rId4">
            <a:extLst>
              <a:ext uri="{28A0092B-C50C-407E-A947-70E740481C1C}">
                <a14:useLocalDpi xmlns:a14="http://schemas.microsoft.com/office/drawing/2010/main" val="0"/>
              </a:ext>
            </a:extLst>
          </a:blip>
          <a:srcRect l="35256" t="13775" b="20817"/>
          <a:stretch/>
        </p:blipFill>
        <p:spPr bwMode="auto">
          <a:xfrm>
            <a:off x="6386286" y="2197834"/>
            <a:ext cx="5285014" cy="40059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1.bp.blogspot.com/-PSofI7zJR2k/UY5fRs-6SFI/AAAAAAAAC1o/KXvs1pGk1x8/s1600/Fig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44" y="2970381"/>
            <a:ext cx="5514975" cy="10763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36686" y="4046707"/>
            <a:ext cx="3048000" cy="369332"/>
          </a:xfrm>
          <a:prstGeom prst="rect">
            <a:avLst/>
          </a:prstGeom>
          <a:noFill/>
        </p:spPr>
        <p:txBody>
          <a:bodyPr wrap="square" rtlCol="0">
            <a:spAutoFit/>
          </a:bodyPr>
          <a:lstStyle/>
          <a:p>
            <a:r>
              <a:rPr lang="en-US" dirty="0"/>
              <a:t>[</a:t>
            </a:r>
            <a:r>
              <a:rPr lang="en-US" i="1" dirty="0"/>
              <a:t>2physics.com</a:t>
            </a:r>
            <a:r>
              <a:rPr lang="en-US" dirty="0"/>
              <a:t>]</a:t>
            </a:r>
          </a:p>
        </p:txBody>
      </p:sp>
      <mc:AlternateContent xmlns:mc="http://schemas.openxmlformats.org/markup-compatibility/2006" xmlns:a14="http://schemas.microsoft.com/office/drawing/2010/main">
        <mc:Choice Requires="a14">
          <p:sp>
            <p:nvSpPr>
              <p:cNvPr id="4" name="TextBox 3"/>
              <p:cNvSpPr txBox="1"/>
              <p:nvPr/>
            </p:nvSpPr>
            <p:spPr>
              <a:xfrm>
                <a:off x="153482" y="4615543"/>
                <a:ext cx="6035283" cy="1320811"/>
              </a:xfrm>
              <a:prstGeom prst="rect">
                <a:avLst/>
              </a:prstGeom>
              <a:noFill/>
            </p:spPr>
            <p:txBody>
              <a:bodyPr wrap="square" rtlCol="0">
                <a:spAutoFit/>
              </a:bodyPr>
              <a:lstStyle/>
              <a:p>
                <a:pPr marL="285750" indent="-285750">
                  <a:buFont typeface="Arial" panose="020B0604020202020204" pitchFamily="34" charset="0"/>
                  <a:buChar char="•"/>
                </a:pPr>
                <a:r>
                  <a:rPr lang="en-US" dirty="0"/>
                  <a:t>4” long (a short cavity yields a higher </a:t>
                </a:r>
                <a14:m>
                  <m:oMath xmlns:m="http://schemas.openxmlformats.org/officeDocument/2006/math">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𝑁</m:t>
                        </m:r>
                      </m:sub>
                    </m:sSub>
                  </m:oMath>
                </a14:m>
                <a:r>
                  <a:rPr lang="en-US" dirty="0"/>
                  <a:t> for a given </a:t>
                </a:r>
                <a14:m>
                  <m:oMath xmlns:m="http://schemas.openxmlformats.org/officeDocument/2006/math">
                    <m:r>
                      <a:rPr lang="en-US" b="0" i="1" smtClean="0">
                        <a:latin typeface="Cambria Math" panose="02040503050406030204" pitchFamily="18" charset="0"/>
                      </a:rPr>
                      <m:t>𝑑𝐿</m:t>
                    </m:r>
                  </m:oMath>
                </a14:m>
                <a:r>
                  <a:rPr lang="en-US" dirty="0"/>
                  <a:t> as resonance condition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𝑁</m:t>
                        </m:r>
                      </m:sub>
                    </m:sSub>
                    <m:r>
                      <a:rPr lang="en-US" b="0" i="1" smtClean="0">
                        <a:latin typeface="Cambria Math" panose="02040503050406030204" pitchFamily="18" charset="0"/>
                      </a:rPr>
                      <m:t>=</m:t>
                    </m:r>
                    <m:r>
                      <a:rPr lang="en-US" b="0" i="1" smtClean="0">
                        <a:latin typeface="Cambria Math" panose="02040503050406030204" pitchFamily="18" charset="0"/>
                      </a:rPr>
                      <m:t>𝑁</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num>
                      <m:den>
                        <m:r>
                          <a:rPr lang="en-US" b="0" i="1" smtClean="0">
                            <a:latin typeface="Cambria Math" panose="02040503050406030204" pitchFamily="18" charset="0"/>
                          </a:rPr>
                          <m:t>2</m:t>
                        </m:r>
                        <m:r>
                          <a:rPr lang="en-US" b="0" i="1" smtClean="0">
                            <a:latin typeface="Cambria Math" panose="02040503050406030204" pitchFamily="18" charset="0"/>
                          </a:rPr>
                          <m:t>𝐿</m:t>
                        </m:r>
                      </m:den>
                    </m:f>
                  </m:oMath>
                </a14:m>
                <a:r>
                  <a:rPr lang="en-US" dirty="0"/>
                  <a:t> implies: </a:t>
                </a:r>
                <a14:m>
                  <m:oMath xmlns:m="http://schemas.openxmlformats.org/officeDocument/2006/math">
                    <m:r>
                      <m:rPr>
                        <m:sty m:val="p"/>
                      </m:rPr>
                      <a:rPr lang="en-US" b="0" i="0" smtClean="0">
                        <a:latin typeface="Cambria Math" panose="02040503050406030204" pitchFamily="18" charset="0"/>
                      </a:rPr>
                      <m:t>d</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𝑁</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𝜔</m:t>
                        </m:r>
                      </m:e>
                      <m:sub>
                        <m:r>
                          <a:rPr lang="en-US" b="0" i="1" smtClean="0">
                            <a:latin typeface="Cambria Math" panose="02040503050406030204" pitchFamily="18" charset="0"/>
                          </a:rPr>
                          <m:t>𝑁</m:t>
                        </m:r>
                      </m:sub>
                    </m:sSub>
                    <m:f>
                      <m:fPr>
                        <m:ctrlPr>
                          <a:rPr lang="en-US" b="0" i="1" smtClean="0">
                            <a:latin typeface="Cambria Math" panose="02040503050406030204" pitchFamily="18" charset="0"/>
                          </a:rPr>
                        </m:ctrlPr>
                      </m:fPr>
                      <m:num>
                        <m:r>
                          <a:rPr lang="en-US" b="0" i="1" smtClean="0">
                            <a:latin typeface="Cambria Math" panose="02040503050406030204" pitchFamily="18" charset="0"/>
                          </a:rPr>
                          <m:t>𝑑𝐿</m:t>
                        </m:r>
                      </m:num>
                      <m:den>
                        <m:r>
                          <a:rPr lang="en-US" b="0" i="1" smtClean="0">
                            <a:latin typeface="Cambria Math" panose="02040503050406030204" pitchFamily="18" charset="0"/>
                          </a:rPr>
                          <m:t>𝐿</m:t>
                        </m:r>
                      </m:den>
                    </m:f>
                  </m:oMath>
                </a14:m>
                <a:r>
                  <a:rPr lang="en-US" dirty="0"/>
                  <a:t> ) </a:t>
                </a:r>
              </a:p>
              <a:p>
                <a:pPr marL="285750" indent="-285750">
                  <a:buFont typeface="Arial" panose="020B0604020202020204" pitchFamily="34" charset="0"/>
                  <a:buChar char="•"/>
                </a:pPr>
                <a:r>
                  <a:rPr lang="en-US" dirty="0"/>
                  <a:t>Two curved mirrors</a:t>
                </a:r>
              </a:p>
              <a:p>
                <a:pPr marL="285750" indent="-285750">
                  <a:buFont typeface="Arial" panose="020B0604020202020204" pitchFamily="34" charset="0"/>
                  <a:buChar char="•"/>
                </a:pPr>
                <a:r>
                  <a:rPr lang="en-US" dirty="0"/>
                  <a:t>Mirror coatings adapted for a  </a:t>
                </a:r>
                <a:r>
                  <a:rPr lang="en-US" dirty="0">
                    <a:solidFill>
                      <a:srgbClr val="FF0000"/>
                    </a:solidFill>
                  </a:rPr>
                  <a:t>1550 nm laser</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53482" y="4615543"/>
                <a:ext cx="6035283" cy="1320811"/>
              </a:xfrm>
              <a:prstGeom prst="rect">
                <a:avLst/>
              </a:prstGeom>
              <a:blipFill>
                <a:blip r:embed="rId6"/>
                <a:stretch>
                  <a:fillRect l="-606" t="-2304" r="-707"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8615" y="5880613"/>
                <a:ext cx="5670150" cy="646331"/>
              </a:xfrm>
              <a:prstGeom prst="rect">
                <a:avLst/>
              </a:prstGeom>
              <a:noFill/>
            </p:spPr>
            <p:txBody>
              <a:bodyPr wrap="square" rtlCol="0">
                <a:spAutoFit/>
              </a:bodyPr>
              <a:lstStyle/>
              <a:p>
                <a:r>
                  <a:rPr lang="en-US" dirty="0"/>
                  <a:t>(another material advantage: crystalline silicon is less absorptive in that </a:t>
                </a:r>
                <a14:m>
                  <m:oMath xmlns:m="http://schemas.openxmlformats.org/officeDocument/2006/math">
                    <m:r>
                      <a:rPr lang="en-US" b="0" i="1" smtClean="0">
                        <a:latin typeface="Cambria Math" panose="02040503050406030204" pitchFamily="18" charset="0"/>
                      </a:rPr>
                      <m:t>𝜆</m:t>
                    </m:r>
                  </m:oMath>
                </a14:m>
                <a:r>
                  <a:rPr lang="en-US" dirty="0"/>
                  <a:t> range)</a:t>
                </a:r>
              </a:p>
            </p:txBody>
          </p:sp>
        </mc:Choice>
        <mc:Fallback xmlns="">
          <p:sp>
            <p:nvSpPr>
              <p:cNvPr id="5" name="TextBox 4"/>
              <p:cNvSpPr txBox="1">
                <a:spLocks noRot="1" noChangeAspect="1" noMove="1" noResize="1" noEditPoints="1" noAdjustHandles="1" noChangeArrowheads="1" noChangeShapeType="1" noTextEdit="1"/>
              </p:cNvSpPr>
              <p:nvPr/>
            </p:nvSpPr>
            <p:spPr>
              <a:xfrm>
                <a:off x="518615" y="5880613"/>
                <a:ext cx="5670150" cy="646331"/>
              </a:xfrm>
              <a:prstGeom prst="rect">
                <a:avLst/>
              </a:prstGeom>
              <a:blipFill>
                <a:blip r:embed="rId7"/>
                <a:stretch>
                  <a:fillRect l="-860"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3604667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44" y="1599460"/>
            <a:ext cx="1191430" cy="119674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82" y="148720"/>
            <a:ext cx="1600200" cy="1152525"/>
          </a:xfrm>
          <a:prstGeom prst="rect">
            <a:avLst/>
          </a:prstGeom>
        </p:spPr>
      </p:pic>
      <p:sp>
        <p:nvSpPr>
          <p:cNvPr id="2" name="Title 1"/>
          <p:cNvSpPr>
            <a:spLocks noGrp="1"/>
          </p:cNvSpPr>
          <p:nvPr>
            <p:ph type="title"/>
          </p:nvPr>
        </p:nvSpPr>
        <p:spPr>
          <a:xfrm>
            <a:off x="2017644" y="724982"/>
            <a:ext cx="10515600" cy="1325563"/>
          </a:xfrm>
        </p:spPr>
        <p:txBody>
          <a:bodyPr/>
          <a:lstStyle/>
          <a:p>
            <a:r>
              <a:rPr lang="en-US" dirty="0"/>
              <a:t>Overview of the project</a:t>
            </a:r>
          </a:p>
        </p:txBody>
      </p:sp>
      <p:sp>
        <p:nvSpPr>
          <p:cNvPr id="3" name="TextBox 2"/>
          <p:cNvSpPr txBox="1"/>
          <p:nvPr/>
        </p:nvSpPr>
        <p:spPr>
          <a:xfrm>
            <a:off x="1630017" y="1815548"/>
            <a:ext cx="9647583"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t>Locking the 1550 nm laser to a cavity: </a:t>
            </a:r>
            <a:r>
              <a:rPr lang="en-US" dirty="0"/>
              <a:t>for that, the experimental setup for a frequency stabilization scheme has been set up</a:t>
            </a:r>
          </a:p>
          <a:p>
            <a:endParaRPr lang="en-US" dirty="0"/>
          </a:p>
          <a:p>
            <a:pPr marL="285750" indent="-285750">
              <a:buFont typeface="Arial" panose="020B0604020202020204" pitchFamily="34" charset="0"/>
              <a:buChar char="•"/>
            </a:pPr>
            <a:r>
              <a:rPr lang="en-US" b="1" dirty="0"/>
              <a:t>Temperature modulation: </a:t>
            </a:r>
            <a:r>
              <a:rPr lang="en-US" dirty="0"/>
              <a:t>Using an incident low-power laser to supply a </a:t>
            </a:r>
            <a:r>
              <a:rPr lang="en-US" dirty="0" err="1"/>
              <a:t>sinusoidally</a:t>
            </a:r>
            <a:r>
              <a:rPr lang="en-US" dirty="0"/>
              <a:t>-changing amount of heating</a:t>
            </a:r>
            <a:endParaRPr lang="en-US" b="1" dirty="0"/>
          </a:p>
        </p:txBody>
      </p:sp>
    </p:spTree>
    <p:extLst>
      <p:ext uri="{BB962C8B-B14F-4D97-AF65-F5344CB8AC3E}">
        <p14:creationId xmlns:p14="http://schemas.microsoft.com/office/powerpoint/2010/main" val="3245491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44" y="1599460"/>
            <a:ext cx="1191430" cy="119674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82" y="148720"/>
            <a:ext cx="1600200" cy="1152525"/>
          </a:xfrm>
          <a:prstGeom prst="rect">
            <a:avLst/>
          </a:prstGeom>
        </p:spPr>
      </p:pic>
      <p:sp>
        <p:nvSpPr>
          <p:cNvPr id="2" name="Title 1"/>
          <p:cNvSpPr>
            <a:spLocks noGrp="1"/>
          </p:cNvSpPr>
          <p:nvPr>
            <p:ph type="title"/>
          </p:nvPr>
        </p:nvSpPr>
        <p:spPr>
          <a:xfrm>
            <a:off x="2160082" y="-49547"/>
            <a:ext cx="10515600" cy="1325563"/>
          </a:xfrm>
        </p:spPr>
        <p:txBody>
          <a:bodyPr/>
          <a:lstStyle/>
          <a:p>
            <a:r>
              <a:rPr lang="en-US" dirty="0"/>
              <a:t>Locking a laser to a cavity</a:t>
            </a:r>
          </a:p>
        </p:txBody>
      </p:sp>
      <mc:AlternateContent xmlns:mc="http://schemas.openxmlformats.org/markup-compatibility/2006" xmlns:a14="http://schemas.microsoft.com/office/drawing/2010/main">
        <mc:Choice Requires="a14">
          <p:sp>
            <p:nvSpPr>
              <p:cNvPr id="4" name="TextBox 3"/>
              <p:cNvSpPr txBox="1"/>
              <p:nvPr/>
            </p:nvSpPr>
            <p:spPr>
              <a:xfrm>
                <a:off x="153482" y="3149600"/>
                <a:ext cx="3678289" cy="1754326"/>
              </a:xfrm>
              <a:prstGeom prst="rect">
                <a:avLst/>
              </a:prstGeom>
              <a:noFill/>
            </p:spPr>
            <p:txBody>
              <a:bodyPr wrap="square" rtlCol="0">
                <a:spAutoFit/>
              </a:bodyPr>
              <a:lstStyle/>
              <a:p>
                <a:r>
                  <a:rPr lang="en-US" dirty="0"/>
                  <a:t>What are all of these devices scattered across the laser path?</a:t>
                </a:r>
              </a:p>
              <a:p>
                <a14:m>
                  <m:oMath xmlns:m="http://schemas.openxmlformats.org/officeDocument/2006/math">
                    <m:r>
                      <a:rPr lang="en-US" i="1">
                        <a:latin typeface="Cambria Math" panose="02040503050406030204" pitchFamily="18" charset="0"/>
                      </a:rPr>
                      <m:t>→</m:t>
                    </m:r>
                  </m:oMath>
                </a14:m>
                <a:r>
                  <a:rPr lang="en-US" dirty="0"/>
                  <a:t> </a:t>
                </a:r>
                <a:r>
                  <a:rPr lang="en-US" b="1" dirty="0"/>
                  <a:t>Gaussian beam parameters</a:t>
                </a:r>
              </a:p>
              <a:p>
                <a:endParaRPr lang="en-US" dirty="0"/>
              </a:p>
              <a:p>
                <a14:m>
                  <m:oMath xmlns:m="http://schemas.openxmlformats.org/officeDocument/2006/math">
                    <m:r>
                      <a:rPr lang="en-US" b="0" i="1" smtClean="0">
                        <a:latin typeface="Cambria Math" panose="02040503050406030204" pitchFamily="18" charset="0"/>
                      </a:rPr>
                      <m:t>→</m:t>
                    </m:r>
                  </m:oMath>
                </a14:m>
                <a:r>
                  <a:rPr lang="en-US" dirty="0"/>
                  <a:t> </a:t>
                </a:r>
                <a:r>
                  <a:rPr lang="en-US" b="1" dirty="0"/>
                  <a:t>PDH (Pound-</a:t>
                </a:r>
                <a:r>
                  <a:rPr lang="en-US" b="1" dirty="0" err="1"/>
                  <a:t>Drever</a:t>
                </a:r>
                <a:r>
                  <a:rPr lang="en-US" b="1" dirty="0"/>
                  <a:t>-Hall) frequency stabilization technique</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53482" y="3149600"/>
                <a:ext cx="3678289" cy="1754326"/>
              </a:xfrm>
              <a:prstGeom prst="rect">
                <a:avLst/>
              </a:prstGeom>
              <a:blipFill>
                <a:blip r:embed="rId4"/>
                <a:stretch>
                  <a:fillRect l="-1325" t="-2091" b="-4878"/>
                </a:stretch>
              </a:blipFill>
            </p:spPr>
            <p:txBody>
              <a:bodyPr/>
              <a:lstStyle/>
              <a:p>
                <a:r>
                  <a:rPr lang="en-US">
                    <a:noFill/>
                  </a:rPr>
                  <a:t> </a:t>
                </a:r>
              </a:p>
            </p:txBody>
          </p:sp>
        </mc:Fallback>
      </mc:AlternateContent>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8170" y="892628"/>
            <a:ext cx="7953829" cy="5965372"/>
          </a:xfrm>
          <a:prstGeom prst="rect">
            <a:avLst/>
          </a:prstGeom>
        </p:spPr>
      </p:pic>
    </p:spTree>
    <p:extLst>
      <p:ext uri="{BB962C8B-B14F-4D97-AF65-F5344CB8AC3E}">
        <p14:creationId xmlns:p14="http://schemas.microsoft.com/office/powerpoint/2010/main" val="4180289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44" y="1599460"/>
            <a:ext cx="1191430" cy="119674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82" y="148720"/>
            <a:ext cx="1600200" cy="1152525"/>
          </a:xfrm>
          <a:prstGeom prst="rect">
            <a:avLst/>
          </a:prstGeom>
        </p:spPr>
      </p:pic>
      <p:sp>
        <p:nvSpPr>
          <p:cNvPr id="2" name="Title 1"/>
          <p:cNvSpPr>
            <a:spLocks noGrp="1"/>
          </p:cNvSpPr>
          <p:nvPr>
            <p:ph type="title"/>
          </p:nvPr>
        </p:nvSpPr>
        <p:spPr>
          <a:xfrm>
            <a:off x="2160082" y="-49547"/>
            <a:ext cx="10515600" cy="1325563"/>
          </a:xfrm>
        </p:spPr>
        <p:txBody>
          <a:bodyPr/>
          <a:lstStyle/>
          <a:p>
            <a:r>
              <a:rPr lang="en-US" dirty="0"/>
              <a:t>Gaussian beams</a:t>
            </a:r>
          </a:p>
        </p:txBody>
      </p:sp>
      <p:pic>
        <p:nvPicPr>
          <p:cNvPr id="3" name="Picture 2"/>
          <p:cNvPicPr>
            <a:picLocks noChangeAspect="1"/>
          </p:cNvPicPr>
          <p:nvPr/>
        </p:nvPicPr>
        <p:blipFill>
          <a:blip r:embed="rId4"/>
          <a:stretch>
            <a:fillRect/>
          </a:stretch>
        </p:blipFill>
        <p:spPr>
          <a:xfrm>
            <a:off x="5452789" y="884130"/>
            <a:ext cx="6739211" cy="2037041"/>
          </a:xfrm>
          <a:prstGeom prst="rect">
            <a:avLst/>
          </a:prstGeom>
        </p:spPr>
      </p:pic>
      <p:pic>
        <p:nvPicPr>
          <p:cNvPr id="1028" name="Picture 4" descr="https://upload.wikimedia.org/wikipedia/commons/thumb/7/74/Green_laser_pointer_TEM00_profile.JPG/800px-Green_laser_pointer_TEM00_profi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6774" y="2921171"/>
            <a:ext cx="3705226" cy="304754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333211" y="2921171"/>
                <a:ext cx="7402904" cy="2308324"/>
              </a:xfrm>
              <a:prstGeom prst="rect">
                <a:avLst/>
              </a:prstGeom>
              <a:noFill/>
            </p:spPr>
            <p:txBody>
              <a:bodyPr wrap="square" rtlCol="0">
                <a:spAutoFit/>
              </a:bodyPr>
              <a:lstStyle/>
              <a:p>
                <a:pPr marL="285750" indent="-285750">
                  <a:buFont typeface="Arial" panose="020B0604020202020204" pitchFamily="34" charset="0"/>
                  <a:buChar char="•"/>
                </a:pPr>
                <a:r>
                  <a:rPr lang="en-US" dirty="0"/>
                  <a:t>A Gaussian beam means that the beam intensity at each cross-section follows a </a:t>
                </a:r>
                <a:r>
                  <a:rPr lang="en-US" b="1" dirty="0"/>
                  <a:t>Gaussian profile of characteristic width w(z)</a:t>
                </a:r>
              </a:p>
              <a:p>
                <a:pPr marL="285750" indent="-285750">
                  <a:buFont typeface="Arial" panose="020B0604020202020204" pitchFamily="34" charset="0"/>
                  <a:buChar char="•"/>
                </a:pPr>
                <a:r>
                  <a:rPr lang="en-US" dirty="0"/>
                  <a:t>This width diverges with beam path length z (with a minimum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0</m:t>
                        </m:r>
                      </m:sub>
                    </m:sSub>
                    <m:r>
                      <a:rPr lang="en-US" b="0" i="0" smtClean="0">
                        <a:latin typeface="Cambria Math" panose="02040503050406030204" pitchFamily="18" charset="0"/>
                      </a:rPr>
                      <m:t>:</m:t>
                    </m:r>
                  </m:oMath>
                </a14:m>
                <a:r>
                  <a:rPr lang="en-US" dirty="0"/>
                  <a:t> the waist) unless it encounters a lens or any other optical element (e.g. optical cavity)</a:t>
                </a:r>
              </a:p>
              <a:p>
                <a:pPr marL="285750" indent="-285750">
                  <a:buFont typeface="Arial" panose="020B0604020202020204" pitchFamily="34" charset="0"/>
                  <a:buChar char="•"/>
                </a:pPr>
                <a:r>
                  <a:rPr lang="en-US" dirty="0"/>
                  <a:t>As an optical cavity can only support specific laser beam modes, the beam has to be adapted to the target cavity: </a:t>
                </a:r>
                <a:r>
                  <a:rPr lang="en-US" b="1" dirty="0"/>
                  <a:t>mode-matching</a:t>
                </a:r>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33211" y="2921171"/>
                <a:ext cx="7402904" cy="2308324"/>
              </a:xfrm>
              <a:prstGeom prst="rect">
                <a:avLst/>
              </a:prstGeom>
              <a:blipFill>
                <a:blip r:embed="rId8"/>
                <a:stretch>
                  <a:fillRect l="-577" t="-1319" r="-906"/>
                </a:stretch>
              </a:blipFill>
            </p:spPr>
            <p:txBody>
              <a:bodyPr/>
              <a:lstStyle/>
              <a:p>
                <a:r>
                  <a:rPr lang="en-US">
                    <a:noFill/>
                  </a:rPr>
                  <a:t> </a:t>
                </a:r>
              </a:p>
            </p:txBody>
          </p:sp>
        </mc:Fallback>
      </mc:AlternateContent>
      <p:sp>
        <p:nvSpPr>
          <p:cNvPr id="7" name="TextBox 6"/>
          <p:cNvSpPr txBox="1"/>
          <p:nvPr/>
        </p:nvSpPr>
        <p:spPr>
          <a:xfrm>
            <a:off x="8051799" y="6210020"/>
            <a:ext cx="3981625" cy="369332"/>
          </a:xfrm>
          <a:prstGeom prst="rect">
            <a:avLst/>
          </a:prstGeom>
          <a:noFill/>
        </p:spPr>
        <p:txBody>
          <a:bodyPr wrap="square" rtlCol="0">
            <a:spAutoFit/>
          </a:bodyPr>
          <a:lstStyle/>
          <a:p>
            <a:r>
              <a:rPr lang="en-US" dirty="0"/>
              <a:t>[</a:t>
            </a:r>
            <a:r>
              <a:rPr lang="en-US" i="1" dirty="0"/>
              <a:t>en.wikipedia.org/wiki/</a:t>
            </a:r>
            <a:r>
              <a:rPr lang="en-US" i="1" dirty="0" err="1"/>
              <a:t>Gaussian_beam</a:t>
            </a:r>
            <a:r>
              <a:rPr lang="en-US" dirty="0"/>
              <a:t>]</a:t>
            </a:r>
            <a:endParaRPr lang="en-US" i="1" dirty="0"/>
          </a:p>
        </p:txBody>
      </p:sp>
    </p:spTree>
    <p:extLst>
      <p:ext uri="{BB962C8B-B14F-4D97-AF65-F5344CB8AC3E}">
        <p14:creationId xmlns:p14="http://schemas.microsoft.com/office/powerpoint/2010/main" val="102293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44" y="1599460"/>
            <a:ext cx="1191430" cy="119674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82" y="148720"/>
            <a:ext cx="1600200" cy="1152525"/>
          </a:xfrm>
          <a:prstGeom prst="rect">
            <a:avLst/>
          </a:prstGeom>
        </p:spPr>
      </p:pic>
      <p:sp>
        <p:nvSpPr>
          <p:cNvPr id="2" name="Title 1"/>
          <p:cNvSpPr>
            <a:spLocks noGrp="1"/>
          </p:cNvSpPr>
          <p:nvPr>
            <p:ph type="title"/>
          </p:nvPr>
        </p:nvSpPr>
        <p:spPr>
          <a:xfrm>
            <a:off x="2160082" y="-49547"/>
            <a:ext cx="10515600" cy="1325563"/>
          </a:xfrm>
        </p:spPr>
        <p:txBody>
          <a:bodyPr/>
          <a:lstStyle/>
          <a:p>
            <a:r>
              <a:rPr lang="en-US" dirty="0"/>
              <a:t>Example of mode-matching calculation: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8458" y="1052029"/>
            <a:ext cx="9173029" cy="4576463"/>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75771" y="5979886"/>
                <a:ext cx="10885716" cy="553998"/>
              </a:xfrm>
              <a:prstGeom prst="rect">
                <a:avLst/>
              </a:prstGeom>
              <a:noFill/>
            </p:spPr>
            <p:txBody>
              <a:bodyPr wrap="square" rtlCol="0">
                <a:spAutoFit/>
              </a:bodyPr>
              <a:lstStyle/>
              <a:p>
                <a:r>
                  <a:rPr lang="en-US" sz="3000" dirty="0"/>
                  <a:t>For a target waist of </a:t>
                </a:r>
                <a14:m>
                  <m:oMath xmlns:m="http://schemas.openxmlformats.org/officeDocument/2006/math">
                    <m:r>
                      <a:rPr lang="en-US" sz="3000" b="0" i="1" smtClean="0">
                        <a:latin typeface="Cambria Math" panose="02040503050406030204" pitchFamily="18" charset="0"/>
                      </a:rPr>
                      <m:t>315 </m:t>
                    </m:r>
                    <m:r>
                      <a:rPr lang="en-US" sz="3000" b="0" i="1" smtClean="0">
                        <a:latin typeface="Cambria Math" panose="02040503050406030204" pitchFamily="18" charset="0"/>
                      </a:rPr>
                      <m:t>𝜇</m:t>
                    </m:r>
                    <m:r>
                      <a:rPr lang="en-US" sz="3000" b="0" i="1" smtClean="0">
                        <a:latin typeface="Cambria Math" panose="02040503050406030204" pitchFamily="18" charset="0"/>
                      </a:rPr>
                      <m:t>𝑚</m:t>
                    </m:r>
                  </m:oMath>
                </a14:m>
                <a:r>
                  <a:rPr lang="en-US" sz="3000" dirty="0"/>
                  <a:t>, at </a:t>
                </a:r>
                <a14:m>
                  <m:oMath xmlns:m="http://schemas.openxmlformats.org/officeDocument/2006/math">
                    <m:r>
                      <a:rPr lang="en-US" sz="3000" b="0" i="0" smtClean="0">
                        <a:latin typeface="Cambria Math" panose="02040503050406030204" pitchFamily="18" charset="0"/>
                      </a:rPr>
                      <m:t>~</m:t>
                    </m:r>
                    <m:r>
                      <a:rPr lang="en-US" sz="3000" b="0" i="1" smtClean="0">
                        <a:latin typeface="Cambria Math" panose="02040503050406030204" pitchFamily="18" charset="0"/>
                      </a:rPr>
                      <m:t>3.34 </m:t>
                    </m:r>
                    <m:r>
                      <a:rPr lang="en-US" sz="3000" b="0" i="1" smtClean="0">
                        <a:latin typeface="Cambria Math" panose="02040503050406030204" pitchFamily="18" charset="0"/>
                      </a:rPr>
                      <m:t>𝑚</m:t>
                    </m:r>
                    <m:r>
                      <a:rPr lang="en-US" sz="3000" b="0" i="1" smtClean="0">
                        <a:latin typeface="Cambria Math" panose="02040503050406030204" pitchFamily="18" charset="0"/>
                      </a:rPr>
                      <m:t> </m:t>
                    </m:r>
                  </m:oMath>
                </a14:m>
                <a:endParaRPr lang="en-US" sz="3000" dirty="0"/>
              </a:p>
            </p:txBody>
          </p:sp>
        </mc:Choice>
        <mc:Fallback xmlns="">
          <p:sp>
            <p:nvSpPr>
              <p:cNvPr id="5" name="TextBox 4"/>
              <p:cNvSpPr txBox="1">
                <a:spLocks noRot="1" noChangeAspect="1" noMove="1" noResize="1" noEditPoints="1" noAdjustHandles="1" noChangeArrowheads="1" noChangeShapeType="1" noTextEdit="1"/>
              </p:cNvSpPr>
              <p:nvPr/>
            </p:nvSpPr>
            <p:spPr>
              <a:xfrm>
                <a:off x="275771" y="5979886"/>
                <a:ext cx="10885716" cy="553998"/>
              </a:xfrm>
              <a:prstGeom prst="rect">
                <a:avLst/>
              </a:prstGeom>
              <a:blipFill>
                <a:blip r:embed="rId5"/>
                <a:stretch>
                  <a:fillRect l="-1288" t="-13187" b="-34066"/>
                </a:stretch>
              </a:blipFill>
            </p:spPr>
            <p:txBody>
              <a:bodyPr/>
              <a:lstStyle/>
              <a:p>
                <a:r>
                  <a:rPr lang="en-US">
                    <a:noFill/>
                  </a:rPr>
                  <a:t> </a:t>
                </a:r>
              </a:p>
            </p:txBody>
          </p:sp>
        </mc:Fallback>
      </mc:AlternateContent>
    </p:spTree>
    <p:extLst>
      <p:ext uri="{BB962C8B-B14F-4D97-AF65-F5344CB8AC3E}">
        <p14:creationId xmlns:p14="http://schemas.microsoft.com/office/powerpoint/2010/main" val="1165241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44" y="1599460"/>
            <a:ext cx="1191430" cy="119674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82" y="148720"/>
            <a:ext cx="1600200" cy="1152525"/>
          </a:xfrm>
          <a:prstGeom prst="rect">
            <a:avLst/>
          </a:prstGeom>
        </p:spPr>
      </p:pic>
      <p:sp>
        <p:nvSpPr>
          <p:cNvPr id="2" name="Title 1"/>
          <p:cNvSpPr>
            <a:spLocks noGrp="1"/>
          </p:cNvSpPr>
          <p:nvPr>
            <p:ph type="title"/>
          </p:nvPr>
        </p:nvSpPr>
        <p:spPr>
          <a:xfrm>
            <a:off x="1941285" y="62200"/>
            <a:ext cx="10515600" cy="1325563"/>
          </a:xfrm>
        </p:spPr>
        <p:txBody>
          <a:bodyPr/>
          <a:lstStyle/>
          <a:p>
            <a:r>
              <a:rPr lang="en-US" dirty="0"/>
              <a:t>PDH frequency stabilization technique</a:t>
            </a:r>
          </a:p>
        </p:txBody>
      </p:sp>
      <mc:AlternateContent xmlns:mc="http://schemas.openxmlformats.org/markup-compatibility/2006" xmlns:a14="http://schemas.microsoft.com/office/drawing/2010/main">
        <mc:Choice Requires="a14">
          <p:sp>
            <p:nvSpPr>
              <p:cNvPr id="4" name="TextBox 3"/>
              <p:cNvSpPr txBox="1"/>
              <p:nvPr/>
            </p:nvSpPr>
            <p:spPr>
              <a:xfrm>
                <a:off x="1567543" y="1599460"/>
                <a:ext cx="10319657" cy="934808"/>
              </a:xfrm>
              <a:prstGeom prst="rect">
                <a:avLst/>
              </a:prstGeom>
              <a:noFill/>
            </p:spPr>
            <p:txBody>
              <a:bodyPr wrap="square" rtlCol="0">
                <a:spAutoFit/>
              </a:bodyPr>
              <a:lstStyle/>
              <a:p>
                <a:pPr marL="285750" indent="-285750">
                  <a:buFont typeface="Arial" panose="020B0604020202020204" pitchFamily="34" charset="0"/>
                  <a:buChar char="•"/>
                </a:pPr>
                <a:r>
                  <a:rPr lang="en-US" dirty="0"/>
                  <a:t>It relies on generating </a:t>
                </a:r>
                <a:r>
                  <a:rPr lang="en-US" b="1" dirty="0"/>
                  <a:t>sidebands around a resonant frequency </a:t>
                </a:r>
                <a14:m>
                  <m:oMath xmlns:m="http://schemas.openxmlformats.org/officeDocument/2006/math">
                    <m:r>
                      <a:rPr lang="en-US" b="1" i="1" smtClean="0">
                        <a:latin typeface="Cambria Math" panose="02040503050406030204" pitchFamily="18" charset="0"/>
                      </a:rPr>
                      <m:t>→</m:t>
                    </m:r>
                  </m:oMath>
                </a14:m>
                <a:r>
                  <a:rPr lang="en-US" dirty="0"/>
                  <a:t> spectrum contains </a:t>
                </a:r>
                <a14:m>
                  <m:oMath xmlns:m="http://schemas.openxmlformats.org/officeDocument/2006/math">
                    <m:r>
                      <a:rPr lang="en-US" b="0" i="1" smtClean="0">
                        <a:latin typeface="Cambria Math" panose="02040503050406030204" pitchFamily="18" charset="0"/>
                      </a:rPr>
                      <m:t>𝜔</m:t>
                    </m:r>
                    <m:r>
                      <a:rPr lang="en-US" b="0" i="1" smtClean="0">
                        <a:latin typeface="Cambria Math" panose="02040503050406030204" pitchFamily="18" charset="0"/>
                      </a:rPr>
                      <m:t> &amp; </m:t>
                    </m:r>
                    <m:r>
                      <a:rPr lang="en-US" b="0" i="1" smtClean="0">
                        <a:latin typeface="Cambria Math" panose="02040503050406030204" pitchFamily="18" charset="0"/>
                      </a:rPr>
                      <m:t>𝜔</m:t>
                    </m:r>
                    <m:r>
                      <a:rPr lang="en-US" b="0" i="1" smtClean="0">
                        <a:latin typeface="Cambria Math" panose="02040503050406030204" pitchFamily="18" charset="0"/>
                      </a:rPr>
                      <m:t>±</m:t>
                    </m:r>
                    <m:r>
                      <m:rPr>
                        <m:sty m:val="p"/>
                      </m:rPr>
                      <a:rPr lang="en-US" b="0" i="0" smtClean="0">
                        <a:latin typeface="Cambria Math" panose="02040503050406030204" pitchFamily="18" charset="0"/>
                      </a:rPr>
                      <m:t>Ω</m:t>
                    </m:r>
                  </m:oMath>
                </a14:m>
                <a:endParaRPr lang="en-US" b="0" dirty="0"/>
              </a:p>
              <a:p>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
                          <a:rPr lang="en-US" i="1">
                            <a:latin typeface="Cambria Math" panose="02040503050406030204" pitchFamily="18" charset="0"/>
                          </a:rPr>
                          <m:t>𝜔</m:t>
                        </m:r>
                        <m:r>
                          <a:rPr lang="en-US" i="1">
                            <a:latin typeface="Cambria Math" panose="02040503050406030204" pitchFamily="18" charset="0"/>
                          </a:rPr>
                          <m:t>𝑡</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𝑡</m:t>
                        </m:r>
                        <m:r>
                          <a:rPr lang="en-US" i="1">
                            <a:latin typeface="Cambria Math" panose="02040503050406030204" pitchFamily="18" charset="0"/>
                          </a:rPr>
                          <m:t>+</m:t>
                        </m:r>
                        <m:r>
                          <a:rPr lang="en-US" b="1" i="1">
                            <a:latin typeface="Cambria Math" panose="02040503050406030204" pitchFamily="18" charset="0"/>
                          </a:rPr>
                          <m:t> </m:t>
                        </m:r>
                        <m:r>
                          <a:rPr lang="en-US" b="1" i="1">
                            <a:latin typeface="Cambria Math" panose="02040503050406030204" pitchFamily="18" charset="0"/>
                          </a:rPr>
                          <m:t>𝜷</m:t>
                        </m:r>
                        <m:func>
                          <m:funcPr>
                            <m:ctrlPr>
                              <a:rPr lang="en-US" b="1" i="1">
                                <a:latin typeface="Cambria Math" panose="02040503050406030204" pitchFamily="18" charset="0"/>
                              </a:rPr>
                            </m:ctrlPr>
                          </m:funcPr>
                          <m:fName>
                            <m:r>
                              <a:rPr lang="en-US" b="1">
                                <a:latin typeface="Cambria Math" panose="02040503050406030204" pitchFamily="18" charset="0"/>
                              </a:rPr>
                              <m:t>𝐬𝐢𝐧</m:t>
                            </m:r>
                          </m:fName>
                          <m:e>
                            <m:r>
                              <a:rPr lang="en-US" b="1">
                                <a:latin typeface="Cambria Math" panose="02040503050406030204" pitchFamily="18" charset="0"/>
                              </a:rPr>
                              <m:t>𝛀</m:t>
                            </m:r>
                            <m:r>
                              <a:rPr lang="en-US" b="1" i="1">
                                <a:latin typeface="Cambria Math" panose="02040503050406030204" pitchFamily="18" charset="0"/>
                              </a:rPr>
                              <m:t>𝒕</m:t>
                            </m:r>
                          </m:e>
                        </m:func>
                        <m:r>
                          <a:rPr lang="en-US" i="1">
                            <a:latin typeface="Cambria Math" panose="02040503050406030204" pitchFamily="18" charset="0"/>
                          </a:rPr>
                          <m:t>)</m:t>
                        </m:r>
                      </m:sup>
                    </m:sSup>
                    <m:r>
                      <a:rPr lang="en-US" b="1">
                        <a:latin typeface="Cambria Math" panose="02040503050406030204" pitchFamily="18" charset="0"/>
                      </a:rPr>
                      <m:t> </m:t>
                    </m:r>
                  </m:oMath>
                </a14:m>
                <a:r>
                  <a:rPr lang="en-US" b="1" dirty="0"/>
                  <a:t> </a:t>
                </a:r>
                <a14:m>
                  <m:oMath xmlns:m="http://schemas.openxmlformats.org/officeDocument/2006/math">
                    <m:r>
                      <a:rPr lang="en-US" b="1" i="1">
                        <a:latin typeface="Cambria Math" panose="02040503050406030204" pitchFamily="18" charset="0"/>
                      </a:rPr>
                      <m:t>→</m:t>
                    </m:r>
                  </m:oMath>
                </a14:m>
                <a:r>
                  <a:rPr lang="en-US" dirty="0"/>
                  <a:t> spectrum contains </a:t>
                </a:r>
                <a14:m>
                  <m:oMath xmlns:m="http://schemas.openxmlformats.org/officeDocument/2006/math">
                    <m:r>
                      <a:rPr lang="en-US" i="1">
                        <a:latin typeface="Cambria Math" panose="02040503050406030204" pitchFamily="18" charset="0"/>
                      </a:rPr>
                      <m:t>𝜔</m:t>
                    </m:r>
                    <m:r>
                      <a:rPr lang="en-US" i="1">
                        <a:latin typeface="Cambria Math" panose="02040503050406030204" pitchFamily="18" charset="0"/>
                      </a:rPr>
                      <m:t> &amp; </m:t>
                    </m:r>
                    <m:r>
                      <a:rPr lang="en-US" i="1">
                        <a:latin typeface="Cambria Math" panose="02040503050406030204" pitchFamily="18" charset="0"/>
                      </a:rPr>
                      <m:t>𝜔</m:t>
                    </m:r>
                    <m:r>
                      <a:rPr lang="en-US" i="1">
                        <a:latin typeface="Cambria Math" panose="02040503050406030204" pitchFamily="18" charset="0"/>
                      </a:rPr>
                      <m:t>±</m:t>
                    </m:r>
                    <m:r>
                      <m:rPr>
                        <m:sty m:val="p"/>
                      </m:rPr>
                      <a:rPr lang="en-US">
                        <a:latin typeface="Cambria Math" panose="02040503050406030204" pitchFamily="18" charset="0"/>
                      </a:rPr>
                      <m:t>Ω</m:t>
                    </m:r>
                  </m:oMath>
                </a14:m>
                <a:r>
                  <a:rPr lang="en-US" dirty="0"/>
                  <a:t> </a:t>
                </a:r>
              </a:p>
              <a:p>
                <a:pPr marL="285750" indent="-285750">
                  <a:buFont typeface="Arial" panose="020B0604020202020204" pitchFamily="34" charset="0"/>
                  <a:buChar char="•"/>
                </a:pPr>
                <a:r>
                  <a:rPr lang="en-US" dirty="0"/>
                  <a:t>These sidebands yield an error signal around resonance </a:t>
                </a:r>
                <a14:m>
                  <m:oMath xmlns:m="http://schemas.openxmlformats.org/officeDocument/2006/math">
                    <m:r>
                      <a:rPr lang="en-US" b="0" i="1" smtClean="0">
                        <a:latin typeface="Cambria Math" panose="02040503050406030204" pitchFamily="18" charset="0"/>
                      </a:rPr>
                      <m:t>→</m:t>
                    </m:r>
                  </m:oMath>
                </a14:m>
                <a:r>
                  <a:rPr lang="en-US" dirty="0"/>
                  <a:t> implementation of a feedback control system </a:t>
                </a:r>
              </a:p>
            </p:txBody>
          </p:sp>
        </mc:Choice>
        <mc:Fallback xmlns="">
          <p:sp>
            <p:nvSpPr>
              <p:cNvPr id="4" name="TextBox 3"/>
              <p:cNvSpPr txBox="1">
                <a:spLocks noRot="1" noChangeAspect="1" noMove="1" noResize="1" noEditPoints="1" noAdjustHandles="1" noChangeArrowheads="1" noChangeShapeType="1" noTextEdit="1"/>
              </p:cNvSpPr>
              <p:nvPr/>
            </p:nvSpPr>
            <p:spPr>
              <a:xfrm>
                <a:off x="1567543" y="1599460"/>
                <a:ext cx="10319657" cy="934808"/>
              </a:xfrm>
              <a:prstGeom prst="rect">
                <a:avLst/>
              </a:prstGeom>
              <a:blipFill>
                <a:blip r:embed="rId4"/>
                <a:stretch>
                  <a:fillRect l="-354" t="-3247" b="-9091"/>
                </a:stretch>
              </a:blipFill>
            </p:spPr>
            <p:txBody>
              <a:bodyPr/>
              <a:lstStyle/>
              <a:p>
                <a:r>
                  <a:rPr lang="en-US">
                    <a:noFill/>
                  </a:rPr>
                  <a:t> </a:t>
                </a:r>
              </a:p>
            </p:txBody>
          </p:sp>
        </mc:Fallback>
      </mc:AlternateContent>
      <p:sp>
        <p:nvSpPr>
          <p:cNvPr id="13" name="TextBox 12"/>
          <p:cNvSpPr txBox="1"/>
          <p:nvPr/>
        </p:nvSpPr>
        <p:spPr>
          <a:xfrm>
            <a:off x="2661594" y="2534268"/>
            <a:ext cx="1769165" cy="369332"/>
          </a:xfrm>
          <a:prstGeom prst="rect">
            <a:avLst/>
          </a:prstGeom>
          <a:noFill/>
        </p:spPr>
        <p:txBody>
          <a:bodyPr wrap="square" rtlCol="0">
            <a:spAutoFit/>
          </a:bodyPr>
          <a:lstStyle/>
          <a:p>
            <a:r>
              <a:rPr lang="en-US" b="1" dirty="0"/>
              <a:t>Antisymmetric !</a:t>
            </a: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r="17353" b="6057"/>
          <a:stretch/>
        </p:blipFill>
        <p:spPr>
          <a:xfrm>
            <a:off x="0" y="3007906"/>
            <a:ext cx="4213088" cy="3591677"/>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5858" y="2776162"/>
            <a:ext cx="5887113" cy="3728123"/>
          </a:xfrm>
          <a:prstGeom prst="rect">
            <a:avLst/>
          </a:prstGeom>
        </p:spPr>
      </p:pic>
    </p:spTree>
    <p:extLst>
      <p:ext uri="{BB962C8B-B14F-4D97-AF65-F5344CB8AC3E}">
        <p14:creationId xmlns:p14="http://schemas.microsoft.com/office/powerpoint/2010/main" val="1469468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1876</TotalTime>
  <Words>534</Words>
  <Application>Microsoft Office PowerPoint</Application>
  <PresentationFormat>Widescreen</PresentationFormat>
  <Paragraphs>78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Cambria Math</vt:lpstr>
      <vt:lpstr>Office Theme</vt:lpstr>
      <vt:lpstr>PowerPoint Presentation</vt:lpstr>
      <vt:lpstr>Thermal noise in test masses</vt:lpstr>
      <vt:lpstr>Using crystalline silicon</vt:lpstr>
      <vt:lpstr>Using optical cavities</vt:lpstr>
      <vt:lpstr>Overview of the project</vt:lpstr>
      <vt:lpstr>Locking a laser to a cavity</vt:lpstr>
      <vt:lpstr>Gaussian beams</vt:lpstr>
      <vt:lpstr>Example of mode-matching calculation:</vt:lpstr>
      <vt:lpstr>PDH frequency stabilization technique</vt:lpstr>
      <vt:lpstr>PowerPoint Presentation</vt:lpstr>
      <vt:lpstr>Temperature modulation</vt:lpstr>
      <vt:lpstr>PowerPoint Presentation</vt:lpstr>
      <vt:lpstr>Conclusion and future steps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Nizar Ezroura</dc:creator>
  <cp:lastModifiedBy>Nizar Ezroura</cp:lastModifiedBy>
  <cp:revision>55</cp:revision>
  <dcterms:created xsi:type="dcterms:W3CDTF">2016-08-12T23:40:02Z</dcterms:created>
  <dcterms:modified xsi:type="dcterms:W3CDTF">2016-08-18T15:43:10Z</dcterms:modified>
</cp:coreProperties>
</file>